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94" r:id="rId4"/>
    <p:sldId id="267" r:id="rId5"/>
    <p:sldId id="268" r:id="rId6"/>
    <p:sldId id="295" r:id="rId7"/>
    <p:sldId id="270" r:id="rId8"/>
    <p:sldId id="272" r:id="rId9"/>
    <p:sldId id="297" r:id="rId10"/>
    <p:sldId id="278" r:id="rId11"/>
    <p:sldId id="279" r:id="rId12"/>
    <p:sldId id="280" r:id="rId13"/>
    <p:sldId id="281" r:id="rId14"/>
    <p:sldId id="285" r:id="rId15"/>
    <p:sldId id="284" r:id="rId16"/>
    <p:sldId id="286" r:id="rId17"/>
    <p:sldId id="289" r:id="rId18"/>
    <p:sldId id="293" r:id="rId19"/>
    <p:sldId id="291" r:id="rId20"/>
    <p:sldId id="292" r:id="rId21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>
      <p:cViewPr varScale="1">
        <p:scale>
          <a:sx n="105" d="100"/>
          <a:sy n="105" d="100"/>
        </p:scale>
        <p:origin x="834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63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2"/>
    </p:cViewPr>
  </p:sorterViewPr>
  <p:notesViewPr>
    <p:cSldViewPr showGuides="1">
      <p:cViewPr varScale="1">
        <p:scale>
          <a:sx n="88" d="100"/>
          <a:sy n="88" d="100"/>
        </p:scale>
        <p:origin x="30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8ED01B-A01D-40BC-A8D8-F96F297D3802}" type="datetime1">
              <a:rPr lang="sv-SE" smtClean="0"/>
              <a:t>2022-12-13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F99922-9CFF-4EFD-A992-3E98A42FAC82}" type="datetime1">
              <a:rPr lang="sv-SE" noProof="0" smtClean="0"/>
              <a:t>2022-12-13</a:t>
            </a:fld>
            <a:endParaRPr lang="sv-SE" noProof="0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105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791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sv-SE" noProof="0" smtClean="0"/>
              <a:t>4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1132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sv-SE" noProof="0" smtClean="0"/>
              <a:t>17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51311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  <p:pic>
        <p:nvPicPr>
          <p:cNvPr id="7" name="Bild 6" descr="EKG-linj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vertikal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44CB23-2C04-449E-B80E-D85BB6AC359C}" type="datetime1">
              <a:rPr lang="sv-SE" noProof="0" smtClean="0"/>
              <a:t>2022-12-13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 descr="Rektangel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vertikal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412BE4-C167-49B7-8507-93612DEACFD0}" type="datetime1">
              <a:rPr lang="sv-SE" noProof="0" smtClean="0"/>
              <a:t>2022-12-13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6C8CA7-4C95-45C8-9CDB-3CA441EC2EC4}" type="datetime1">
              <a:rPr lang="sv-SE" noProof="0" smtClean="0"/>
              <a:t>2022-12-13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 descr="Rektangel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6D01E-174B-48FB-B9CE-07EE47FB8457}" type="datetime1">
              <a:rPr lang="sv-SE" noProof="0" smtClean="0"/>
              <a:t>2022-12-13</a:t>
            </a:fld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3F15F-3511-4C23-8F05-4552768F63C1}" type="datetime1">
              <a:rPr lang="sv-SE" noProof="0" smtClean="0"/>
              <a:t>2022-12-13</a:t>
            </a:fld>
            <a:endParaRPr lang="sv-SE" noProof="0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2BA073-222D-416F-A36B-A59418C86DC0}" type="datetime1">
              <a:rPr lang="sv-SE" noProof="0" smtClean="0"/>
              <a:t>2022-12-13</a:t>
            </a:fld>
            <a:endParaRPr lang="sv-SE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538813-4185-475A-8465-224BCD64FBA0}" type="datetime1">
              <a:rPr lang="sv-SE" noProof="0" smtClean="0"/>
              <a:t>2022-12-13</a:t>
            </a:fld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 descr="Rektangel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9" name="Rektangel 8" descr="Rektangel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 descr="Rektangel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9" name="Rektangel 8" descr="Rektangel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öd stapel" descr="Röd stapel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Platshållar för rubrik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4D90EBC-ECD6-45E4-8B8A-99E6F8615A72}" type="datetime1">
              <a:rPr lang="sv-SE" noProof="0" smtClean="0"/>
              <a:t>2022-12-13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maskinduction.com/uploads/3/1/6/4/31643965/an-infant-in-the-sniffing-position_orig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ftbskindeep.com/wp-content/uploads/2020/08/M30-central-cyanosis-1024x1024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1344" y="1412776"/>
            <a:ext cx="5040560" cy="2369268"/>
          </a:xfrm>
        </p:spPr>
        <p:txBody>
          <a:bodyPr rtlCol="0">
            <a:normAutofit/>
          </a:bodyPr>
          <a:lstStyle/>
          <a:p>
            <a:pPr rtl="0"/>
            <a:r>
              <a:rPr lang="sv-SE" dirty="0" err="1"/>
              <a:t>Acute</a:t>
            </a:r>
            <a:br>
              <a:rPr lang="sv-SE" dirty="0"/>
            </a:br>
            <a:r>
              <a:rPr lang="sv-SE" dirty="0" err="1"/>
              <a:t>Resuscitation</a:t>
            </a:r>
            <a:br>
              <a:rPr lang="sv-SE" dirty="0"/>
            </a:br>
            <a:r>
              <a:rPr lang="sv-SE" dirty="0"/>
              <a:t>in Children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63352" y="4221088"/>
            <a:ext cx="4314199" cy="1656184"/>
          </a:xfrm>
        </p:spPr>
        <p:txBody>
          <a:bodyPr rtlCol="0">
            <a:noAutofit/>
          </a:bodyPr>
          <a:lstStyle/>
          <a:p>
            <a:r>
              <a:rPr lang="sv-SE" sz="2800" dirty="0"/>
              <a:t>06-12-22, </a:t>
            </a:r>
            <a:r>
              <a:rPr lang="sv-SE" sz="2800" dirty="0" err="1"/>
              <a:t>Kalcheliba</a:t>
            </a:r>
            <a:r>
              <a:rPr lang="sv-SE" sz="2800" dirty="0"/>
              <a:t> </a:t>
            </a:r>
            <a:r>
              <a:rPr lang="sv-SE" sz="2800" dirty="0" err="1"/>
              <a:t>Subcounty</a:t>
            </a:r>
            <a:r>
              <a:rPr lang="sv-SE" sz="2800" dirty="0"/>
              <a:t> Hospital</a:t>
            </a:r>
          </a:p>
          <a:p>
            <a:r>
              <a:rPr lang="sv-SE" sz="2800" dirty="0"/>
              <a:t>Jenny Koertge, MD</a:t>
            </a:r>
            <a:r>
              <a:rPr lang="sv-SE" sz="2800"/>
              <a:t>, PhD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E97E6-4097-E3BA-CD64-20AE1241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C - </a:t>
            </a:r>
            <a:r>
              <a:rPr lang="sv-SE" sz="6000" dirty="0" err="1"/>
              <a:t>Circulation</a:t>
            </a:r>
            <a:endParaRPr lang="sv-SE" sz="6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9859FD-7A68-CCFB-4F62-930FB9FA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215363"/>
            <a:ext cx="7776864" cy="4572001"/>
          </a:xfrm>
        </p:spPr>
        <p:txBody>
          <a:bodyPr>
            <a:normAutofit/>
          </a:bodyPr>
          <a:lstStyle/>
          <a:p>
            <a:r>
              <a:rPr lang="sv-SE" sz="4000" dirty="0"/>
              <a:t>Puls </a:t>
            </a:r>
          </a:p>
          <a:p>
            <a:r>
              <a:rPr lang="sv-SE" sz="4000" dirty="0" err="1"/>
              <a:t>Capillary</a:t>
            </a:r>
            <a:r>
              <a:rPr lang="sv-SE" sz="4000" dirty="0"/>
              <a:t> refill test, normal &lt;2sec</a:t>
            </a:r>
          </a:p>
          <a:p>
            <a:r>
              <a:rPr lang="sv-SE" sz="4000" dirty="0" err="1"/>
              <a:t>Low</a:t>
            </a:r>
            <a:r>
              <a:rPr lang="sv-SE" sz="4000" dirty="0"/>
              <a:t> </a:t>
            </a:r>
            <a:r>
              <a:rPr lang="sv-SE" sz="4000" dirty="0" err="1"/>
              <a:t>blood</a:t>
            </a:r>
            <a:r>
              <a:rPr lang="sv-SE" sz="4000" dirty="0"/>
              <a:t> </a:t>
            </a:r>
            <a:r>
              <a:rPr lang="sv-SE" sz="4000" dirty="0" err="1"/>
              <a:t>pressure</a:t>
            </a:r>
            <a:r>
              <a:rPr lang="sv-SE" sz="4000" dirty="0"/>
              <a:t> – late </a:t>
            </a:r>
            <a:r>
              <a:rPr lang="sv-SE" sz="4000" dirty="0" err="1"/>
              <a:t>sign</a:t>
            </a:r>
            <a:r>
              <a:rPr lang="sv-SE" sz="4000" dirty="0"/>
              <a:t>!</a:t>
            </a:r>
          </a:p>
          <a:p>
            <a:r>
              <a:rPr lang="sv-SE" sz="4000" dirty="0"/>
              <a:t>Bolus 20ml/kg </a:t>
            </a:r>
            <a:r>
              <a:rPr lang="sv-SE" sz="4000" dirty="0" err="1"/>
              <a:t>Ringers</a:t>
            </a:r>
            <a:r>
              <a:rPr lang="sv-SE" sz="4000" dirty="0"/>
              <a:t> </a:t>
            </a:r>
            <a:r>
              <a:rPr lang="sv-SE" sz="4000" dirty="0" err="1"/>
              <a:t>Lactate</a:t>
            </a:r>
            <a:endParaRPr lang="sv-SE" sz="4000" dirty="0"/>
          </a:p>
        </p:txBody>
      </p:sp>
      <p:pic>
        <p:nvPicPr>
          <p:cNvPr id="4" name="Picture 2" descr="Capillary refill: prognostic value in Kenyan children | Archives of Disease  in Childhood">
            <a:extLst>
              <a:ext uri="{FF2B5EF4-FFF2-40B4-BE49-F238E27FC236}">
                <a16:creationId xmlns:a16="http://schemas.microsoft.com/office/drawing/2014/main" id="{1820FCEF-7DB6-F95D-644E-D2DE8384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132856"/>
            <a:ext cx="3715876" cy="39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D710C9-348B-D823-6372-C016CBF2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err="1"/>
              <a:t>Circulation</a:t>
            </a:r>
            <a:endParaRPr lang="sv-SE" sz="6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F33050-1248-5520-519C-FA0F8492F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916832"/>
            <a:ext cx="11233248" cy="4572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4000" dirty="0"/>
              <a:t>&lt;1 år</a:t>
            </a:r>
          </a:p>
          <a:p>
            <a:pPr marL="0" indent="0">
              <a:buNone/>
            </a:pPr>
            <a:r>
              <a:rPr lang="sv-SE" sz="4000" dirty="0" err="1"/>
              <a:t>Brachial</a:t>
            </a:r>
            <a:endParaRPr lang="sv-SE" sz="4000" dirty="0"/>
          </a:p>
          <a:p>
            <a:pPr marL="0" indent="0">
              <a:buNone/>
            </a:pPr>
            <a:r>
              <a:rPr lang="sv-SE" sz="4000" dirty="0"/>
              <a:t>Femoral 				</a:t>
            </a:r>
          </a:p>
          <a:p>
            <a:pPr marL="0" indent="0">
              <a:buNone/>
            </a:pPr>
            <a:endParaRPr lang="sv-SE" sz="4000" dirty="0"/>
          </a:p>
          <a:p>
            <a:pPr marL="0" indent="0">
              <a:buNone/>
            </a:pPr>
            <a:r>
              <a:rPr lang="sv-SE" sz="4000" dirty="0"/>
              <a:t>							        	</a:t>
            </a:r>
          </a:p>
          <a:p>
            <a:pPr marL="0" indent="0">
              <a:buNone/>
            </a:pPr>
            <a:r>
              <a:rPr lang="sv-SE" sz="4000" dirty="0"/>
              <a:t>&gt;1 </a:t>
            </a:r>
            <a:r>
              <a:rPr lang="sv-SE" sz="4000" dirty="0" err="1"/>
              <a:t>year</a:t>
            </a:r>
            <a:r>
              <a:rPr lang="sv-SE" sz="4000" dirty="0"/>
              <a:t> </a:t>
            </a:r>
          </a:p>
          <a:p>
            <a:pPr marL="0" indent="0">
              <a:buNone/>
            </a:pPr>
            <a:r>
              <a:rPr lang="sv-SE" sz="4000" dirty="0" err="1"/>
              <a:t>Carotid</a:t>
            </a:r>
            <a:endParaRPr lang="sv-SE" sz="4000" dirty="0"/>
          </a:p>
        </p:txBody>
      </p:sp>
      <p:pic>
        <p:nvPicPr>
          <p:cNvPr id="2054" name="Picture 6" descr="Babies and children | Basicmedical Key">
            <a:extLst>
              <a:ext uri="{FF2B5EF4-FFF2-40B4-BE49-F238E27FC236}">
                <a16:creationId xmlns:a16="http://schemas.microsoft.com/office/drawing/2014/main" id="{A53A4639-601C-C7F3-7A4B-069E75B03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87" y="1580797"/>
            <a:ext cx="3372756" cy="23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PR-pulse check. stock vector. Illustration of pulsation - 53465238">
            <a:extLst>
              <a:ext uri="{FF2B5EF4-FFF2-40B4-BE49-F238E27FC236}">
                <a16:creationId xmlns:a16="http://schemas.microsoft.com/office/drawing/2014/main" id="{A92FE9CB-F75C-7649-9E55-10022236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21" y="1524592"/>
            <a:ext cx="5330955" cy="533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0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0A907-20FF-69F0-2B97-63B78B5B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D - </a:t>
            </a:r>
            <a:r>
              <a:rPr lang="sv-SE" sz="6000" dirty="0" err="1"/>
              <a:t>Disability</a:t>
            </a:r>
            <a:endParaRPr lang="sv-SE" sz="6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8A90D1-4698-B98C-844C-E8CC19CDF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4000" dirty="0" err="1"/>
              <a:t>Level</a:t>
            </a:r>
            <a:r>
              <a:rPr lang="sv-SE" sz="4000" dirty="0"/>
              <a:t> </a:t>
            </a:r>
            <a:r>
              <a:rPr lang="sv-SE" sz="4000" dirty="0" err="1"/>
              <a:t>of</a:t>
            </a:r>
            <a:r>
              <a:rPr lang="sv-SE" sz="4000" dirty="0"/>
              <a:t> </a:t>
            </a:r>
            <a:r>
              <a:rPr lang="sv-SE" sz="4000" dirty="0" err="1"/>
              <a:t>conciousness</a:t>
            </a:r>
            <a:endParaRPr lang="sv-SE" sz="4000" dirty="0"/>
          </a:p>
          <a:p>
            <a:pPr marL="0" indent="0">
              <a:buNone/>
            </a:pPr>
            <a:endParaRPr lang="sv-SE" sz="4000" dirty="0"/>
          </a:p>
          <a:p>
            <a:r>
              <a:rPr lang="sv-SE" sz="4000" dirty="0" err="1"/>
              <a:t>Neurological</a:t>
            </a:r>
            <a:r>
              <a:rPr lang="sv-SE" sz="4000" dirty="0"/>
              <a:t> status</a:t>
            </a:r>
          </a:p>
          <a:p>
            <a:pPr marL="0" indent="0">
              <a:buNone/>
            </a:pPr>
            <a:r>
              <a:rPr lang="sv-SE" sz="4000" dirty="0" err="1"/>
              <a:t>Seizures</a:t>
            </a:r>
            <a:r>
              <a:rPr lang="sv-SE" sz="4000" dirty="0"/>
              <a:t>: </a:t>
            </a:r>
            <a:r>
              <a:rPr lang="sv-SE" sz="4000" dirty="0" err="1"/>
              <a:t>Diazepam</a:t>
            </a:r>
            <a:r>
              <a:rPr lang="sv-SE" sz="4000" dirty="0"/>
              <a:t> 0,2 mg/kg</a:t>
            </a:r>
          </a:p>
          <a:p>
            <a:endParaRPr lang="sv-SE" sz="4000" dirty="0"/>
          </a:p>
          <a:p>
            <a:r>
              <a:rPr lang="sv-SE" sz="4000" dirty="0" err="1"/>
              <a:t>Glucose</a:t>
            </a:r>
            <a:r>
              <a:rPr lang="sv-SE" sz="4000" dirty="0"/>
              <a:t>! 2 ml/kg 10% </a:t>
            </a:r>
            <a:r>
              <a:rPr lang="sv-SE" sz="4000" dirty="0" err="1"/>
              <a:t>dextrose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7311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B94FF0-F842-2C99-2AD1-717E70BB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err="1"/>
              <a:t>Level</a:t>
            </a:r>
            <a:r>
              <a:rPr lang="sv-SE" sz="6000" dirty="0"/>
              <a:t> </a:t>
            </a:r>
            <a:r>
              <a:rPr lang="sv-SE" sz="6000" dirty="0" err="1"/>
              <a:t>of</a:t>
            </a:r>
            <a:r>
              <a:rPr lang="sv-SE" sz="6000" dirty="0"/>
              <a:t> </a:t>
            </a:r>
            <a:r>
              <a:rPr lang="sv-SE" sz="6000" dirty="0" err="1"/>
              <a:t>conciousness</a:t>
            </a:r>
            <a:endParaRPr lang="sv-SE" sz="6000" dirty="0"/>
          </a:p>
        </p:txBody>
      </p:sp>
      <p:pic>
        <p:nvPicPr>
          <p:cNvPr id="4098" name="Picture 2" descr="Glasgow Coma Scale | MedicTests">
            <a:extLst>
              <a:ext uri="{FF2B5EF4-FFF2-40B4-BE49-F238E27FC236}">
                <a16:creationId xmlns:a16="http://schemas.microsoft.com/office/drawing/2014/main" id="{FE6C9224-6F54-95E1-C3F1-0EF6D9131E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962138"/>
            <a:ext cx="6008203" cy="45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guide to AVPU for first aiders | First Aid for Free">
            <a:extLst>
              <a:ext uri="{FF2B5EF4-FFF2-40B4-BE49-F238E27FC236}">
                <a16:creationId xmlns:a16="http://schemas.microsoft.com/office/drawing/2014/main" id="{DF2AA93B-AA51-B021-A31F-D3A50062E0A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962138"/>
            <a:ext cx="3744416" cy="45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5A37DB-1AF0-DA5A-B011-B0B25F2F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err="1"/>
              <a:t>Neurologic</a:t>
            </a:r>
            <a:r>
              <a:rPr lang="sv-SE" sz="6000" dirty="0"/>
              <a:t> examination</a:t>
            </a:r>
          </a:p>
        </p:txBody>
      </p:sp>
      <p:pic>
        <p:nvPicPr>
          <p:cNvPr id="5122" name="Picture 2" descr="The Newborn Infant | Nurse Key">
            <a:extLst>
              <a:ext uri="{FF2B5EF4-FFF2-40B4-BE49-F238E27FC236}">
                <a16:creationId xmlns:a16="http://schemas.microsoft.com/office/drawing/2014/main" id="{F22E77A2-17E0-3E51-529F-D900ECA0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493" y="1747627"/>
            <a:ext cx="2325047" cy="27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Newborn Infant | Nurse Key">
            <a:extLst>
              <a:ext uri="{FF2B5EF4-FFF2-40B4-BE49-F238E27FC236}">
                <a16:creationId xmlns:a16="http://schemas.microsoft.com/office/drawing/2014/main" id="{6E5D657A-F8C5-1817-31A3-7176AD35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761394"/>
            <a:ext cx="3259163" cy="221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A0C0E81-0DC8-06B1-E6A7-967B800FFE91}"/>
              </a:ext>
            </a:extLst>
          </p:cNvPr>
          <p:cNvSpPr txBox="1"/>
          <p:nvPr/>
        </p:nvSpPr>
        <p:spPr>
          <a:xfrm>
            <a:off x="479376" y="1653954"/>
            <a:ext cx="6096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/>
              <a:t>muscletonus</a:t>
            </a: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/>
              <a:t>smile</a:t>
            </a:r>
            <a:r>
              <a:rPr lang="sv-SE" sz="2400" dirty="0"/>
              <a:t> &gt; (1-)2 </a:t>
            </a:r>
            <a:r>
              <a:rPr lang="sv-SE" sz="2400" dirty="0" err="1"/>
              <a:t>months</a:t>
            </a: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/>
              <a:t>follow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the </a:t>
            </a:r>
            <a:r>
              <a:rPr lang="sv-SE" sz="2400" dirty="0" err="1"/>
              <a:t>gaze</a:t>
            </a:r>
            <a:r>
              <a:rPr lang="sv-SE" sz="2400" dirty="0"/>
              <a:t> &gt;1 </a:t>
            </a:r>
            <a:r>
              <a:rPr lang="sv-SE" sz="2400" dirty="0" err="1"/>
              <a:t>month</a:t>
            </a: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/>
              <a:t>moro</a:t>
            </a:r>
            <a:r>
              <a:rPr lang="sv-SE" sz="2400" dirty="0"/>
              <a:t> reflex &lt;3 (-6) </a:t>
            </a:r>
            <a:r>
              <a:rPr lang="sv-SE" sz="2400" dirty="0" err="1"/>
              <a:t>months</a:t>
            </a: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grip reflex &lt;3-4 </a:t>
            </a:r>
            <a:r>
              <a:rPr lang="sv-SE" sz="2400" dirty="0" err="1"/>
              <a:t>months</a:t>
            </a: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tonic </a:t>
            </a:r>
            <a:r>
              <a:rPr lang="sv-SE" sz="2400" dirty="0" err="1"/>
              <a:t>neckreflex</a:t>
            </a:r>
            <a:r>
              <a:rPr lang="sv-SE" sz="2400" dirty="0"/>
              <a:t> &lt;4-5 </a:t>
            </a:r>
            <a:r>
              <a:rPr lang="sv-SE" sz="2400" dirty="0" err="1"/>
              <a:t>months</a:t>
            </a: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/>
              <a:t>babinski</a:t>
            </a:r>
            <a:r>
              <a:rPr lang="sv-SE" sz="2400" dirty="0"/>
              <a:t> positive &lt;12(-24) </a:t>
            </a:r>
            <a:r>
              <a:rPr lang="sv-SE" sz="2400" dirty="0" err="1"/>
              <a:t>months</a:t>
            </a:r>
            <a:endParaRPr lang="sv-SE" sz="2400" dirty="0"/>
          </a:p>
        </p:txBody>
      </p:sp>
      <p:pic>
        <p:nvPicPr>
          <p:cNvPr id="5126" name="Picture 6" descr="What to Know About the Babinski Reflex">
            <a:extLst>
              <a:ext uri="{FF2B5EF4-FFF2-40B4-BE49-F238E27FC236}">
                <a16:creationId xmlns:a16="http://schemas.microsoft.com/office/drawing/2014/main" id="{3CF5CC00-125B-DA95-193B-9D5BD61BC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4374825"/>
            <a:ext cx="3259164" cy="21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aby's Grasp">
            <a:extLst>
              <a:ext uri="{FF2B5EF4-FFF2-40B4-BE49-F238E27FC236}">
                <a16:creationId xmlns:a16="http://schemas.microsoft.com/office/drawing/2014/main" id="{98F19CED-6D93-511C-0127-DC59951F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847" y="4725144"/>
            <a:ext cx="2860445" cy="182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486428-2A27-6DBC-B2DA-E9E9630E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err="1"/>
              <a:t>Causes</a:t>
            </a:r>
            <a:r>
              <a:rPr lang="sv-SE" sz="6000" dirty="0"/>
              <a:t> </a:t>
            </a:r>
            <a:r>
              <a:rPr lang="sv-SE" sz="6000" dirty="0" err="1"/>
              <a:t>of</a:t>
            </a:r>
            <a:r>
              <a:rPr lang="sv-SE" sz="6000" dirty="0"/>
              <a:t> coma in </a:t>
            </a:r>
            <a:r>
              <a:rPr lang="sv-SE" sz="6000" dirty="0" err="1"/>
              <a:t>children</a:t>
            </a:r>
            <a:endParaRPr lang="sv-SE" sz="6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8C3233-B03F-2FBF-8123-2B21AF94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628800"/>
            <a:ext cx="9144000" cy="5129980"/>
          </a:xfrm>
        </p:spPr>
        <p:txBody>
          <a:bodyPr>
            <a:normAutofit fontScale="92500" lnSpcReduction="20000"/>
          </a:bodyPr>
          <a:lstStyle/>
          <a:p>
            <a:r>
              <a:rPr lang="sv-SE" sz="2400" dirty="0" err="1"/>
              <a:t>Meningitis</a:t>
            </a:r>
            <a:r>
              <a:rPr lang="sv-SE" dirty="0"/>
              <a:t>/</a:t>
            </a:r>
            <a:r>
              <a:rPr lang="sv-SE" dirty="0" err="1"/>
              <a:t>Encephalitis</a:t>
            </a:r>
            <a:r>
              <a:rPr lang="sv-SE" dirty="0"/>
              <a:t>/cerebral abscess</a:t>
            </a:r>
          </a:p>
          <a:p>
            <a:r>
              <a:rPr lang="sv-SE" sz="2400" dirty="0"/>
              <a:t>Cerebral Malaria, </a:t>
            </a:r>
            <a:r>
              <a:rPr lang="sv-SE" dirty="0"/>
              <a:t>Tyfoid or </a:t>
            </a:r>
            <a:r>
              <a:rPr lang="sv-SE" dirty="0" err="1"/>
              <a:t>Shigella</a:t>
            </a:r>
            <a:r>
              <a:rPr lang="sv-SE" dirty="0"/>
              <a:t> </a:t>
            </a:r>
            <a:r>
              <a:rPr lang="sv-SE" dirty="0" err="1"/>
              <a:t>encephalopathy</a:t>
            </a:r>
            <a:endParaRPr lang="sv-SE" dirty="0"/>
          </a:p>
          <a:p>
            <a:r>
              <a:rPr lang="sv-SE" sz="2400" dirty="0" err="1"/>
              <a:t>Septicemia</a:t>
            </a:r>
            <a:endParaRPr lang="sv-SE" sz="2400" dirty="0"/>
          </a:p>
          <a:p>
            <a:r>
              <a:rPr lang="sv-SE" dirty="0" err="1"/>
              <a:t>Hypoxia</a:t>
            </a:r>
            <a:endParaRPr lang="sv-SE" dirty="0"/>
          </a:p>
          <a:p>
            <a:r>
              <a:rPr lang="sv-SE" dirty="0" err="1"/>
              <a:t>Intoxication</a:t>
            </a:r>
            <a:endParaRPr lang="sv-SE" dirty="0"/>
          </a:p>
          <a:p>
            <a:r>
              <a:rPr lang="sv-SE" dirty="0" err="1"/>
              <a:t>Epilepsy</a:t>
            </a:r>
            <a:r>
              <a:rPr lang="sv-SE" dirty="0"/>
              <a:t> – post </a:t>
            </a:r>
            <a:r>
              <a:rPr lang="sv-SE" dirty="0" err="1"/>
              <a:t>ictal</a:t>
            </a:r>
            <a:r>
              <a:rPr lang="sv-SE" dirty="0"/>
              <a:t> </a:t>
            </a:r>
            <a:r>
              <a:rPr lang="sv-SE" dirty="0" err="1"/>
              <a:t>state</a:t>
            </a:r>
            <a:endParaRPr lang="sv-SE" dirty="0"/>
          </a:p>
          <a:p>
            <a:r>
              <a:rPr lang="sv-SE" dirty="0" err="1"/>
              <a:t>Hypoglycemia</a:t>
            </a:r>
            <a:endParaRPr lang="sv-SE" dirty="0"/>
          </a:p>
          <a:p>
            <a:r>
              <a:rPr lang="sv-SE" dirty="0" err="1"/>
              <a:t>Diabetic</a:t>
            </a:r>
            <a:r>
              <a:rPr lang="sv-SE" dirty="0"/>
              <a:t> </a:t>
            </a:r>
            <a:r>
              <a:rPr lang="sv-SE" dirty="0" err="1"/>
              <a:t>ketoacidosis</a:t>
            </a:r>
            <a:endParaRPr lang="sv-SE" dirty="0"/>
          </a:p>
          <a:p>
            <a:r>
              <a:rPr lang="sv-SE" dirty="0"/>
              <a:t>Cerebral </a:t>
            </a:r>
            <a:r>
              <a:rPr lang="sv-SE" dirty="0" err="1"/>
              <a:t>hemorrage</a:t>
            </a:r>
            <a:r>
              <a:rPr lang="sv-SE" dirty="0"/>
              <a:t>/</a:t>
            </a:r>
            <a:r>
              <a:rPr lang="sv-SE" dirty="0" err="1"/>
              <a:t>infarcion</a:t>
            </a:r>
            <a:endParaRPr lang="sv-SE" dirty="0"/>
          </a:p>
          <a:p>
            <a:r>
              <a:rPr lang="sv-SE" dirty="0" err="1"/>
              <a:t>Burn</a:t>
            </a:r>
            <a:r>
              <a:rPr lang="sv-SE" dirty="0"/>
              <a:t> </a:t>
            </a:r>
            <a:r>
              <a:rPr lang="sv-SE" dirty="0" err="1"/>
              <a:t>encephalopathy</a:t>
            </a:r>
            <a:endParaRPr lang="sv-SE" dirty="0"/>
          </a:p>
          <a:p>
            <a:r>
              <a:rPr lang="sv-SE" dirty="0" err="1"/>
              <a:t>Metabolic</a:t>
            </a:r>
            <a:r>
              <a:rPr lang="sv-SE" dirty="0"/>
              <a:t> disorders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1538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18A0DE-2909-9DCC-A0BC-E84DF963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E - Exposure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91DD8F-DA16-9F75-A960-278B57E1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9144000" cy="4752528"/>
          </a:xfrm>
        </p:spPr>
        <p:txBody>
          <a:bodyPr>
            <a:noAutofit/>
          </a:bodyPr>
          <a:lstStyle/>
          <a:p>
            <a:r>
              <a:rPr lang="sv-SE" sz="4000" dirty="0" err="1"/>
              <a:t>fever</a:t>
            </a:r>
            <a:endParaRPr lang="sv-SE" sz="4000" dirty="0"/>
          </a:p>
          <a:p>
            <a:r>
              <a:rPr lang="sv-SE" sz="4000" dirty="0" err="1"/>
              <a:t>rash</a:t>
            </a:r>
            <a:r>
              <a:rPr lang="sv-SE" sz="4000" dirty="0"/>
              <a:t>/</a:t>
            </a:r>
            <a:r>
              <a:rPr lang="sv-SE" sz="4000" dirty="0" err="1"/>
              <a:t>petechiae</a:t>
            </a:r>
            <a:endParaRPr lang="sv-SE" sz="4000" dirty="0"/>
          </a:p>
          <a:p>
            <a:r>
              <a:rPr lang="sv-SE" sz="4000" dirty="0" err="1"/>
              <a:t>bruises</a:t>
            </a:r>
            <a:r>
              <a:rPr lang="sv-SE" sz="4000" dirty="0"/>
              <a:t> or </a:t>
            </a:r>
            <a:r>
              <a:rPr lang="sv-SE" sz="4000" dirty="0" err="1"/>
              <a:t>fractures</a:t>
            </a:r>
            <a:endParaRPr lang="sv-SE" sz="4000" dirty="0"/>
          </a:p>
          <a:p>
            <a:r>
              <a:rPr lang="sv-SE" sz="4000" dirty="0" err="1"/>
              <a:t>signs</a:t>
            </a:r>
            <a:r>
              <a:rPr lang="sv-SE" sz="4000" dirty="0"/>
              <a:t> </a:t>
            </a:r>
            <a:r>
              <a:rPr lang="sv-SE" sz="4000" dirty="0" err="1"/>
              <a:t>of</a:t>
            </a:r>
            <a:r>
              <a:rPr lang="sv-SE" sz="4000" dirty="0"/>
              <a:t> abuse</a:t>
            </a:r>
          </a:p>
          <a:p>
            <a:r>
              <a:rPr lang="sv-SE" sz="4000" dirty="0" err="1"/>
              <a:t>malformalities</a:t>
            </a:r>
            <a:endParaRPr lang="sv-SE" sz="4000" dirty="0"/>
          </a:p>
          <a:p>
            <a:r>
              <a:rPr lang="sv-SE" sz="4000" dirty="0" err="1"/>
              <a:t>protect</a:t>
            </a:r>
            <a:r>
              <a:rPr lang="sv-SE" sz="4000" dirty="0"/>
              <a:t> from </a:t>
            </a:r>
            <a:r>
              <a:rPr lang="sv-SE" sz="4000" dirty="0" err="1"/>
              <a:t>hypothermia</a:t>
            </a:r>
            <a:r>
              <a:rPr lang="sv-SE" sz="4000" dirty="0"/>
              <a:t>!</a:t>
            </a:r>
          </a:p>
        </p:txBody>
      </p:sp>
      <p:pic>
        <p:nvPicPr>
          <p:cNvPr id="6146" name="Picture 2" descr="Couple arrested over suspicion of abusing 10-month-old baby girl">
            <a:extLst>
              <a:ext uri="{FF2B5EF4-FFF2-40B4-BE49-F238E27FC236}">
                <a16:creationId xmlns:a16="http://schemas.microsoft.com/office/drawing/2014/main" id="{E9286F98-044D-9929-C23D-5217D804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628800"/>
            <a:ext cx="5510387" cy="41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DE2307-ADF9-8B60-C944-278A8728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CPR in infants</a:t>
            </a:r>
          </a:p>
        </p:txBody>
      </p:sp>
      <p:pic>
        <p:nvPicPr>
          <p:cNvPr id="5" name="Bildobjekt 4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7554B657-2C42-2EEB-FD5A-04C93F9AC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2132856"/>
            <a:ext cx="4956043" cy="3717032"/>
          </a:xfrm>
          <a:prstGeom prst="rect">
            <a:avLst/>
          </a:prstGeom>
        </p:spPr>
      </p:pic>
      <p:pic>
        <p:nvPicPr>
          <p:cNvPr id="13" name="Bildobjekt 12" descr="En bild som visar baby, person, inomhus, barnsäng&#10;&#10;Automatiskt genererad beskrivning">
            <a:extLst>
              <a:ext uri="{FF2B5EF4-FFF2-40B4-BE49-F238E27FC236}">
                <a16:creationId xmlns:a16="http://schemas.microsoft.com/office/drawing/2014/main" id="{25A66BAE-C699-C48C-8F06-81C8D979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816" y="2408464"/>
            <a:ext cx="4509120" cy="338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3614E5-167C-5DD6-4712-D469ED51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CPR in infants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9009E5-67C8-3B7F-A406-FCD10161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628800"/>
            <a:ext cx="11305256" cy="4572001"/>
          </a:xfrm>
        </p:spPr>
        <p:txBody>
          <a:bodyPr>
            <a:normAutofit fontScale="92500" lnSpcReduction="10000"/>
          </a:bodyPr>
          <a:lstStyle/>
          <a:p>
            <a:r>
              <a:rPr lang="sv-SE" sz="3200" dirty="0"/>
              <a:t>Children </a:t>
            </a:r>
            <a:r>
              <a:rPr lang="sv-SE" sz="3200" dirty="0" err="1"/>
              <a:t>have</a:t>
            </a:r>
            <a:r>
              <a:rPr lang="sv-SE" sz="3200" dirty="0"/>
              <a:t> </a:t>
            </a:r>
            <a:r>
              <a:rPr lang="sv-SE" sz="3200" dirty="0" err="1"/>
              <a:t>healthy</a:t>
            </a:r>
            <a:r>
              <a:rPr lang="sv-SE" sz="3200" dirty="0"/>
              <a:t> </a:t>
            </a:r>
            <a:r>
              <a:rPr lang="sv-SE" sz="3200" dirty="0" err="1"/>
              <a:t>cardiovascular</a:t>
            </a:r>
            <a:r>
              <a:rPr lang="sv-SE" sz="3200" dirty="0"/>
              <a:t> system – </a:t>
            </a:r>
            <a:r>
              <a:rPr lang="sv-SE" sz="3200" dirty="0" err="1"/>
              <a:t>arrythmias</a:t>
            </a:r>
            <a:r>
              <a:rPr lang="sv-SE" sz="3200" dirty="0"/>
              <a:t> rare</a:t>
            </a:r>
          </a:p>
          <a:p>
            <a:r>
              <a:rPr lang="sv-SE" sz="3200" dirty="0"/>
              <a:t>Most </a:t>
            </a:r>
            <a:r>
              <a:rPr lang="sv-SE" sz="3200" dirty="0" err="1"/>
              <a:t>cardiac</a:t>
            </a:r>
            <a:r>
              <a:rPr lang="sv-SE" sz="3200" dirty="0"/>
              <a:t> arrests </a:t>
            </a:r>
            <a:r>
              <a:rPr lang="sv-SE" sz="3200" dirty="0" err="1"/>
              <a:t>due</a:t>
            </a:r>
            <a:r>
              <a:rPr lang="sv-SE" sz="3200" dirty="0"/>
              <a:t> to </a:t>
            </a:r>
            <a:r>
              <a:rPr lang="sv-SE" sz="3200" dirty="0" err="1"/>
              <a:t>hypoxia</a:t>
            </a:r>
            <a:r>
              <a:rPr lang="sv-SE" sz="3200" dirty="0"/>
              <a:t> – oxygen and </a:t>
            </a:r>
            <a:r>
              <a:rPr lang="sv-SE" sz="3200" dirty="0" err="1"/>
              <a:t>monitoring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saturation</a:t>
            </a:r>
            <a:r>
              <a:rPr lang="sv-SE" sz="3200" dirty="0"/>
              <a:t> is </a:t>
            </a:r>
            <a:r>
              <a:rPr lang="sv-SE" sz="3200" dirty="0" err="1"/>
              <a:t>important</a:t>
            </a:r>
            <a:r>
              <a:rPr lang="sv-SE" sz="3200" dirty="0"/>
              <a:t>!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If </a:t>
            </a:r>
            <a:r>
              <a:rPr lang="sv-SE" sz="3200" dirty="0" err="1"/>
              <a:t>child</a:t>
            </a:r>
            <a:r>
              <a:rPr lang="sv-SE" sz="3200" dirty="0"/>
              <a:t> is </a:t>
            </a:r>
            <a:r>
              <a:rPr lang="sv-SE" sz="3200" dirty="0" err="1"/>
              <a:t>unresponsive</a:t>
            </a:r>
            <a:r>
              <a:rPr lang="sv-SE" sz="3200" dirty="0"/>
              <a:t> – ask for </a:t>
            </a:r>
            <a:r>
              <a:rPr lang="sv-SE" sz="3200" dirty="0" err="1"/>
              <a:t>help</a:t>
            </a:r>
            <a:r>
              <a:rPr lang="sv-SE" sz="3200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Check </a:t>
            </a:r>
            <a:r>
              <a:rPr lang="sv-SE" sz="3200" dirty="0" err="1"/>
              <a:t>breathing</a:t>
            </a:r>
            <a:r>
              <a:rPr lang="sv-SE" sz="3200" dirty="0"/>
              <a:t>: look, listen, </a:t>
            </a:r>
            <a:r>
              <a:rPr lang="sv-SE" sz="3200" dirty="0" err="1"/>
              <a:t>feel</a:t>
            </a: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If no </a:t>
            </a:r>
            <a:r>
              <a:rPr lang="sv-SE" sz="3200" dirty="0" err="1"/>
              <a:t>breathing</a:t>
            </a:r>
            <a:r>
              <a:rPr lang="sv-SE" sz="3200" dirty="0"/>
              <a:t>: start CPR and </a:t>
            </a:r>
            <a:r>
              <a:rPr lang="sv-SE" sz="3200" dirty="0" err="1"/>
              <a:t>oxygenate</a:t>
            </a:r>
            <a:r>
              <a:rPr lang="sv-SE" sz="3200" dirty="0"/>
              <a:t> 100% ASAP</a:t>
            </a:r>
          </a:p>
          <a:p>
            <a:pPr marL="0" indent="0">
              <a:buNone/>
            </a:pPr>
            <a:r>
              <a:rPr lang="sv-SE" sz="3200" dirty="0"/>
              <a:t>3.  Adrenaline 0,01 mg/kg iv/</a:t>
            </a:r>
            <a:r>
              <a:rPr lang="sv-SE" sz="3200" dirty="0" err="1"/>
              <a:t>io</a:t>
            </a:r>
            <a:endParaRPr lang="sv-SE" sz="3200" dirty="0"/>
          </a:p>
          <a:p>
            <a:pPr marL="0" indent="0">
              <a:buNone/>
            </a:pPr>
            <a:endParaRPr lang="sv-SE" sz="3200" dirty="0"/>
          </a:p>
          <a:p>
            <a:endParaRPr lang="sv-SE" sz="32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9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5D2BB4-F363-C886-F231-FB9B450D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&lt; 1 </a:t>
            </a:r>
            <a:r>
              <a:rPr lang="sv-SE" sz="6000" dirty="0" err="1"/>
              <a:t>year</a:t>
            </a:r>
            <a:endParaRPr lang="sv-SE" sz="60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3DAF328-16A8-7737-D22D-914DFFF5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25" y="1700808"/>
            <a:ext cx="10058400" cy="4572001"/>
          </a:xfrm>
        </p:spPr>
        <p:txBody>
          <a:bodyPr>
            <a:normAutofit fontScale="92500"/>
          </a:bodyPr>
          <a:lstStyle/>
          <a:p>
            <a:r>
              <a:rPr lang="sv-SE" sz="4000" dirty="0"/>
              <a:t>neutral position</a:t>
            </a:r>
          </a:p>
          <a:p>
            <a:r>
              <a:rPr lang="sv-SE" sz="4000" dirty="0"/>
              <a:t>Start </a:t>
            </a:r>
            <a:r>
              <a:rPr lang="sv-SE" sz="4000" dirty="0" err="1"/>
              <a:t>with</a:t>
            </a:r>
            <a:r>
              <a:rPr lang="sv-SE" sz="4000" dirty="0"/>
              <a:t> 5 </a:t>
            </a:r>
            <a:r>
              <a:rPr lang="sv-SE" sz="4000" dirty="0" err="1"/>
              <a:t>breaths</a:t>
            </a:r>
            <a:r>
              <a:rPr lang="sv-SE" sz="4000" dirty="0"/>
              <a:t> cover </a:t>
            </a:r>
            <a:r>
              <a:rPr lang="sv-SE" sz="4000" dirty="0" err="1"/>
              <a:t>both</a:t>
            </a:r>
            <a:r>
              <a:rPr lang="sv-SE" sz="4000" dirty="0"/>
              <a:t> </a:t>
            </a:r>
            <a:r>
              <a:rPr lang="sv-SE" sz="4000" dirty="0" err="1"/>
              <a:t>nose</a:t>
            </a:r>
            <a:r>
              <a:rPr lang="sv-SE" sz="4000" dirty="0"/>
              <a:t> and </a:t>
            </a:r>
            <a:r>
              <a:rPr lang="sv-SE" sz="4000" dirty="0" err="1"/>
              <a:t>mouth</a:t>
            </a:r>
            <a:endParaRPr lang="sv-SE" sz="4000" dirty="0"/>
          </a:p>
          <a:p>
            <a:r>
              <a:rPr lang="sv-SE" sz="4000" dirty="0"/>
              <a:t>15 </a:t>
            </a:r>
            <a:r>
              <a:rPr lang="sv-SE" sz="4000" dirty="0" err="1"/>
              <a:t>compressions</a:t>
            </a:r>
            <a:endParaRPr lang="sv-SE" sz="4000" dirty="0"/>
          </a:p>
          <a:p>
            <a:r>
              <a:rPr lang="sv-SE" sz="4000" dirty="0"/>
              <a:t>1/3 </a:t>
            </a:r>
            <a:r>
              <a:rPr lang="sv-SE" sz="4000" dirty="0" err="1"/>
              <a:t>of</a:t>
            </a:r>
            <a:r>
              <a:rPr lang="sv-SE" sz="4000" dirty="0"/>
              <a:t> the </a:t>
            </a:r>
            <a:r>
              <a:rPr lang="sv-SE" sz="4000" dirty="0" err="1"/>
              <a:t>chestwall</a:t>
            </a:r>
            <a:endParaRPr lang="sv-SE" sz="4000" dirty="0"/>
          </a:p>
          <a:p>
            <a:r>
              <a:rPr lang="sv-SE" sz="4000" dirty="0"/>
              <a:t>100-120 </a:t>
            </a:r>
            <a:r>
              <a:rPr lang="sv-SE" sz="4000" dirty="0" err="1"/>
              <a:t>bpm</a:t>
            </a:r>
            <a:endParaRPr lang="sv-SE" sz="4000" dirty="0"/>
          </a:p>
          <a:p>
            <a:r>
              <a:rPr lang="sv-SE" sz="4000" dirty="0"/>
              <a:t>2 </a:t>
            </a:r>
            <a:r>
              <a:rPr lang="sv-SE" sz="4000" dirty="0" err="1"/>
              <a:t>breaths</a:t>
            </a:r>
            <a:r>
              <a:rPr lang="sv-SE" sz="4000" dirty="0"/>
              <a:t>, 15:2 </a:t>
            </a:r>
          </a:p>
        </p:txBody>
      </p:sp>
      <p:pic>
        <p:nvPicPr>
          <p:cNvPr id="8196" name="Picture 4" descr="Infant / Pediatric CPR Study Guide - National CPR Association">
            <a:extLst>
              <a:ext uri="{FF2B5EF4-FFF2-40B4-BE49-F238E27FC236}">
                <a16:creationId xmlns:a16="http://schemas.microsoft.com/office/drawing/2014/main" id="{84411162-C027-8171-E879-7E5A0140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284984"/>
            <a:ext cx="5959491" cy="32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5400" dirty="0"/>
              <a:t> </a:t>
            </a:r>
            <a:r>
              <a:rPr lang="sv-SE" sz="5400" dirty="0" err="1"/>
              <a:t>Acute</a:t>
            </a:r>
            <a:r>
              <a:rPr lang="sv-SE" sz="5400" dirty="0"/>
              <a:t> </a:t>
            </a:r>
            <a:r>
              <a:rPr lang="sv-SE" sz="5400" dirty="0" err="1"/>
              <a:t>resuscitation</a:t>
            </a:r>
            <a:endParaRPr lang="sv-SE" sz="5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5540" y="1756495"/>
            <a:ext cx="5652120" cy="3979912"/>
          </a:xfrm>
        </p:spPr>
        <p:txBody>
          <a:bodyPr rtlCol="0">
            <a:noAutofit/>
          </a:bodyPr>
          <a:lstStyle/>
          <a:p>
            <a:pPr rtl="0"/>
            <a:r>
              <a:rPr lang="sv-SE" sz="5400" dirty="0"/>
              <a:t>A – </a:t>
            </a:r>
            <a:r>
              <a:rPr lang="sv-SE" sz="5400" dirty="0" err="1"/>
              <a:t>Airway</a:t>
            </a:r>
            <a:endParaRPr lang="sv-SE" sz="5400" dirty="0"/>
          </a:p>
          <a:p>
            <a:pPr rtl="0"/>
            <a:r>
              <a:rPr lang="sv-SE" sz="5400" dirty="0"/>
              <a:t>B – </a:t>
            </a:r>
            <a:r>
              <a:rPr lang="sv-SE" sz="5400" dirty="0" err="1"/>
              <a:t>Breathing</a:t>
            </a:r>
            <a:endParaRPr lang="sv-SE" sz="5400" dirty="0"/>
          </a:p>
          <a:p>
            <a:pPr rtl="0"/>
            <a:r>
              <a:rPr lang="sv-SE" sz="5400" dirty="0"/>
              <a:t>C – </a:t>
            </a:r>
            <a:r>
              <a:rPr lang="sv-SE" sz="5400" dirty="0" err="1"/>
              <a:t>Circulation</a:t>
            </a:r>
            <a:endParaRPr lang="sv-SE" sz="5400" dirty="0"/>
          </a:p>
          <a:p>
            <a:pPr rtl="0"/>
            <a:r>
              <a:rPr lang="sv-SE" sz="5400" dirty="0"/>
              <a:t>D – </a:t>
            </a:r>
            <a:r>
              <a:rPr lang="sv-SE" sz="5400" dirty="0" err="1"/>
              <a:t>Disability</a:t>
            </a:r>
            <a:endParaRPr lang="sv-SE" sz="5400" dirty="0"/>
          </a:p>
          <a:p>
            <a:pPr rtl="0"/>
            <a:r>
              <a:rPr lang="sv-SE" sz="5400" dirty="0"/>
              <a:t>E – Exposure </a:t>
            </a:r>
          </a:p>
        </p:txBody>
      </p:sp>
      <p:pic>
        <p:nvPicPr>
          <p:cNvPr id="1028" name="Picture 4" descr="Light aircraft headed to Mara crash lands in Njoro with tourists - The  Standard">
            <a:extLst>
              <a:ext uri="{FF2B5EF4-FFF2-40B4-BE49-F238E27FC236}">
                <a16:creationId xmlns:a16="http://schemas.microsoft.com/office/drawing/2014/main" id="{BEE38CBD-8B3A-FC21-CC89-ECAD8DC6F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119598"/>
            <a:ext cx="5803242" cy="361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B8A2A4-0D17-0582-8DCA-5CD751D5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&gt; 1 </a:t>
            </a:r>
            <a:r>
              <a:rPr lang="sv-SE" sz="6000" dirty="0" err="1"/>
              <a:t>year</a:t>
            </a:r>
            <a:r>
              <a:rPr lang="sv-SE" sz="6000" dirty="0"/>
              <a:t> – 18 </a:t>
            </a:r>
            <a:r>
              <a:rPr lang="sv-SE" sz="6000" dirty="0" err="1"/>
              <a:t>years</a:t>
            </a:r>
            <a:endParaRPr lang="sv-SE" sz="6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27AEB1-3DB8-8364-F5E4-8085409E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700808"/>
            <a:ext cx="8064897" cy="4572001"/>
          </a:xfrm>
        </p:spPr>
        <p:txBody>
          <a:bodyPr>
            <a:normAutofit fontScale="92500"/>
          </a:bodyPr>
          <a:lstStyle/>
          <a:p>
            <a:r>
              <a:rPr lang="sv-SE" sz="4000" dirty="0" err="1"/>
              <a:t>Extend</a:t>
            </a:r>
            <a:r>
              <a:rPr lang="sv-SE" sz="4000" dirty="0"/>
              <a:t> the </a:t>
            </a:r>
            <a:r>
              <a:rPr lang="sv-SE" sz="4000" dirty="0" err="1"/>
              <a:t>neck</a:t>
            </a:r>
            <a:r>
              <a:rPr lang="sv-SE" sz="4000" dirty="0"/>
              <a:t> ”</a:t>
            </a:r>
            <a:r>
              <a:rPr lang="sv-SE" sz="4000" dirty="0" err="1"/>
              <a:t>sniffing</a:t>
            </a:r>
            <a:r>
              <a:rPr lang="sv-SE" sz="4000" dirty="0"/>
              <a:t> position”</a:t>
            </a:r>
          </a:p>
          <a:p>
            <a:r>
              <a:rPr lang="sv-SE" sz="4000" dirty="0"/>
              <a:t>Start </a:t>
            </a:r>
            <a:r>
              <a:rPr lang="sv-SE" sz="4000" dirty="0" err="1"/>
              <a:t>with</a:t>
            </a:r>
            <a:r>
              <a:rPr lang="sv-SE" sz="4000" dirty="0"/>
              <a:t> 5 </a:t>
            </a:r>
            <a:r>
              <a:rPr lang="sv-SE" sz="4000" dirty="0" err="1"/>
              <a:t>breaths</a:t>
            </a:r>
            <a:r>
              <a:rPr lang="sv-SE" sz="4000" dirty="0"/>
              <a:t> – </a:t>
            </a:r>
            <a:r>
              <a:rPr lang="sv-SE" sz="4000" dirty="0" err="1"/>
              <a:t>pinch</a:t>
            </a:r>
            <a:r>
              <a:rPr lang="sv-SE" sz="4000" dirty="0"/>
              <a:t> the </a:t>
            </a:r>
            <a:r>
              <a:rPr lang="sv-SE" sz="4000" dirty="0" err="1"/>
              <a:t>nose</a:t>
            </a:r>
            <a:endParaRPr lang="sv-SE" sz="4000" dirty="0"/>
          </a:p>
          <a:p>
            <a:r>
              <a:rPr lang="sv-SE" sz="4000" dirty="0"/>
              <a:t>15 </a:t>
            </a:r>
            <a:r>
              <a:rPr lang="sv-SE" sz="4000" dirty="0" err="1"/>
              <a:t>compressions</a:t>
            </a:r>
            <a:r>
              <a:rPr lang="sv-SE" sz="4000" dirty="0"/>
              <a:t> </a:t>
            </a:r>
          </a:p>
          <a:p>
            <a:r>
              <a:rPr lang="sv-SE" sz="4000" dirty="0"/>
              <a:t> 1/3 </a:t>
            </a:r>
            <a:r>
              <a:rPr lang="sv-SE" sz="4000" dirty="0" err="1"/>
              <a:t>of</a:t>
            </a:r>
            <a:r>
              <a:rPr lang="sv-SE" sz="4000" dirty="0"/>
              <a:t> </a:t>
            </a:r>
            <a:r>
              <a:rPr lang="sv-SE" sz="4000" dirty="0" err="1"/>
              <a:t>chestwall</a:t>
            </a:r>
            <a:endParaRPr lang="sv-SE" sz="4000" dirty="0"/>
          </a:p>
          <a:p>
            <a:r>
              <a:rPr lang="sv-SE" sz="4000" dirty="0"/>
              <a:t> 100-120 </a:t>
            </a:r>
            <a:r>
              <a:rPr lang="sv-SE" sz="4000" dirty="0" err="1"/>
              <a:t>bpm</a:t>
            </a:r>
            <a:endParaRPr lang="sv-SE" sz="4000" dirty="0"/>
          </a:p>
          <a:p>
            <a:r>
              <a:rPr lang="sv-SE" sz="4000" dirty="0"/>
              <a:t>2 </a:t>
            </a:r>
            <a:r>
              <a:rPr lang="sv-SE" sz="4000" dirty="0" err="1"/>
              <a:t>breaths</a:t>
            </a:r>
            <a:r>
              <a:rPr lang="sv-SE" sz="4000" dirty="0"/>
              <a:t>, 15:2</a:t>
            </a:r>
          </a:p>
        </p:txBody>
      </p:sp>
      <p:pic>
        <p:nvPicPr>
          <p:cNvPr id="9220" name="Picture 4" descr="Positioning child for CPR chest compressions">
            <a:extLst>
              <a:ext uri="{FF2B5EF4-FFF2-40B4-BE49-F238E27FC236}">
                <a16:creationId xmlns:a16="http://schemas.microsoft.com/office/drawing/2014/main" id="{800F5339-F250-9B1B-07F6-FF684C93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57" y="3068960"/>
            <a:ext cx="4794091" cy="35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6E351E-19E3-655B-3209-424283C9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A - </a:t>
            </a:r>
            <a:r>
              <a:rPr lang="sv-SE" sz="6000" dirty="0" err="1"/>
              <a:t>Airway</a:t>
            </a:r>
            <a:endParaRPr lang="sv-SE" sz="6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8AA851-CB94-E737-86CA-A794AB04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999156"/>
            <a:ext cx="6912768" cy="4649640"/>
          </a:xfrm>
        </p:spPr>
        <p:txBody>
          <a:bodyPr/>
          <a:lstStyle/>
          <a:p>
            <a:r>
              <a:rPr lang="sv-SE" sz="3200" dirty="0" err="1"/>
              <a:t>Obligate</a:t>
            </a:r>
            <a:r>
              <a:rPr lang="sv-SE" sz="3200" dirty="0"/>
              <a:t> nasal </a:t>
            </a:r>
            <a:r>
              <a:rPr lang="sv-SE" sz="3200" dirty="0" err="1"/>
              <a:t>breathers</a:t>
            </a:r>
            <a:r>
              <a:rPr lang="sv-SE" sz="3200" dirty="0"/>
              <a:t> </a:t>
            </a:r>
            <a:r>
              <a:rPr lang="sv-SE" sz="3200" dirty="0" err="1"/>
              <a:t>up</a:t>
            </a:r>
            <a:r>
              <a:rPr lang="sv-SE" sz="3200" dirty="0"/>
              <a:t> to 6 </a:t>
            </a:r>
            <a:r>
              <a:rPr lang="sv-SE" sz="3200" dirty="0" err="1"/>
              <a:t>weeks</a:t>
            </a:r>
            <a:r>
              <a:rPr lang="sv-SE" sz="3200" dirty="0"/>
              <a:t> – </a:t>
            </a:r>
            <a:r>
              <a:rPr lang="sv-SE" sz="3200" dirty="0" err="1"/>
              <a:t>keep</a:t>
            </a:r>
            <a:r>
              <a:rPr lang="sv-SE" sz="3200" dirty="0"/>
              <a:t> </a:t>
            </a:r>
            <a:r>
              <a:rPr lang="sv-SE" sz="3200" dirty="0" err="1"/>
              <a:t>nostrils</a:t>
            </a:r>
            <a:r>
              <a:rPr lang="sv-SE" sz="3200" dirty="0"/>
              <a:t> </a:t>
            </a:r>
            <a:r>
              <a:rPr lang="sv-SE" sz="3200" dirty="0" err="1"/>
              <a:t>clear</a:t>
            </a:r>
            <a:endParaRPr lang="sv-SE" sz="3200" dirty="0"/>
          </a:p>
          <a:p>
            <a:r>
              <a:rPr lang="sv-SE" sz="3200" dirty="0"/>
              <a:t>Small, </a:t>
            </a:r>
            <a:r>
              <a:rPr lang="sv-SE" sz="3200" dirty="0" err="1"/>
              <a:t>narrow</a:t>
            </a:r>
            <a:r>
              <a:rPr lang="sv-SE" sz="3200" dirty="0"/>
              <a:t> </a:t>
            </a:r>
            <a:r>
              <a:rPr lang="sv-SE" sz="3200" dirty="0" err="1"/>
              <a:t>airways</a:t>
            </a:r>
            <a:endParaRPr lang="sv-SE" sz="3200" dirty="0"/>
          </a:p>
          <a:p>
            <a:r>
              <a:rPr lang="sv-SE" sz="3200" dirty="0"/>
              <a:t>Short </a:t>
            </a:r>
            <a:r>
              <a:rPr lang="sv-SE" sz="3200" dirty="0" err="1"/>
              <a:t>neck</a:t>
            </a:r>
            <a:endParaRPr lang="sv-SE" sz="3200" dirty="0"/>
          </a:p>
          <a:p>
            <a:r>
              <a:rPr lang="sv-SE" sz="3200" dirty="0" err="1"/>
              <a:t>Large</a:t>
            </a:r>
            <a:r>
              <a:rPr lang="sv-SE" sz="3200" dirty="0"/>
              <a:t> </a:t>
            </a:r>
            <a:r>
              <a:rPr lang="sv-SE" sz="3200" dirty="0" err="1"/>
              <a:t>tounge</a:t>
            </a:r>
            <a:endParaRPr lang="sv-SE" sz="3200" dirty="0"/>
          </a:p>
          <a:p>
            <a:pPr marL="0" indent="0">
              <a:buNone/>
            </a:pPr>
            <a:r>
              <a:rPr lang="sv-SE" sz="3200" dirty="0"/>
              <a:t>= </a:t>
            </a:r>
            <a:r>
              <a:rPr lang="sv-SE" sz="3200" dirty="0" err="1"/>
              <a:t>more</a:t>
            </a:r>
            <a:r>
              <a:rPr lang="sv-SE" sz="3200" dirty="0"/>
              <a:t> </a:t>
            </a:r>
            <a:r>
              <a:rPr lang="sv-SE" sz="3200" dirty="0" err="1"/>
              <a:t>suceptible</a:t>
            </a:r>
            <a:r>
              <a:rPr lang="sv-SE" sz="3200" dirty="0"/>
              <a:t> to </a:t>
            </a:r>
            <a:r>
              <a:rPr lang="sv-SE" sz="3200" dirty="0" err="1"/>
              <a:t>airway</a:t>
            </a:r>
            <a:r>
              <a:rPr lang="sv-SE" sz="3200" dirty="0"/>
              <a:t> </a:t>
            </a:r>
            <a:r>
              <a:rPr lang="sv-SE" sz="3200" dirty="0" err="1"/>
              <a:t>obstruction</a:t>
            </a:r>
            <a:r>
              <a:rPr lang="sv-SE" sz="3200" dirty="0"/>
              <a:t> and </a:t>
            </a:r>
            <a:r>
              <a:rPr lang="sv-SE" sz="3200" dirty="0" err="1"/>
              <a:t>respiratory</a:t>
            </a:r>
            <a:r>
              <a:rPr lang="sv-SE" sz="3200" dirty="0"/>
              <a:t> distress</a:t>
            </a:r>
          </a:p>
          <a:p>
            <a:endParaRPr lang="sv-S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E13884-FEF2-8E60-9E56-F8DE5DB2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41" y="2060848"/>
            <a:ext cx="5680075" cy="381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F8830F-1138-63F8-11E9-8ECF95F6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&lt; 1 </a:t>
            </a:r>
            <a:r>
              <a:rPr lang="sv-SE" sz="6000" dirty="0" err="1"/>
              <a:t>years</a:t>
            </a:r>
            <a:r>
              <a:rPr lang="sv-SE" sz="6000" dirty="0"/>
              <a:t>: Neutral position</a:t>
            </a:r>
          </a:p>
        </p:txBody>
      </p:sp>
      <p:pic>
        <p:nvPicPr>
          <p:cNvPr id="4098" name="Picture 2" descr="22-RA-F1">
            <a:extLst>
              <a:ext uri="{FF2B5EF4-FFF2-40B4-BE49-F238E27FC236}">
                <a16:creationId xmlns:a16="http://schemas.microsoft.com/office/drawing/2014/main" id="{F56BAA57-501D-2721-3858-F9E0E5CA5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204864"/>
            <a:ext cx="8706673" cy="37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9E75BE-EC9E-2F9F-C548-C4B90D7A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&gt; 1 </a:t>
            </a:r>
            <a:r>
              <a:rPr lang="sv-SE" sz="6000" dirty="0" err="1"/>
              <a:t>year</a:t>
            </a:r>
            <a:r>
              <a:rPr lang="sv-SE" sz="6000" dirty="0"/>
              <a:t>: </a:t>
            </a:r>
            <a:r>
              <a:rPr lang="sv-SE" sz="6000" dirty="0" err="1"/>
              <a:t>Sniffing</a:t>
            </a:r>
            <a:r>
              <a:rPr lang="sv-SE" sz="6000" dirty="0"/>
              <a:t> position</a:t>
            </a:r>
          </a:p>
        </p:txBody>
      </p:sp>
      <p:pic>
        <p:nvPicPr>
          <p:cNvPr id="5122" name="Picture 2" descr="Picture">
            <a:hlinkClick r:id="rId2"/>
            <a:extLst>
              <a:ext uri="{FF2B5EF4-FFF2-40B4-BE49-F238E27FC236}">
                <a16:creationId xmlns:a16="http://schemas.microsoft.com/office/drawing/2014/main" id="{C349671B-EFC4-B8FC-495C-BCBD18197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1574644"/>
            <a:ext cx="6951985" cy="51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7F78B0-527D-E4F5-D182-D0FFAD12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err="1"/>
              <a:t>Evaluate</a:t>
            </a:r>
            <a:r>
              <a:rPr lang="sv-SE" sz="6000" dirty="0"/>
              <a:t>/</a:t>
            </a:r>
            <a:r>
              <a:rPr lang="sv-SE" sz="6000" dirty="0" err="1"/>
              <a:t>stabilize</a:t>
            </a:r>
            <a:r>
              <a:rPr lang="sv-SE" sz="6000" dirty="0"/>
              <a:t> </a:t>
            </a:r>
            <a:r>
              <a:rPr lang="sv-SE" sz="6000" dirty="0" err="1"/>
              <a:t>airway</a:t>
            </a:r>
            <a:endParaRPr lang="sv-SE" sz="6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61AF53-4A8B-B779-4A76-FAD7BB84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166219"/>
            <a:ext cx="9144000" cy="4572001"/>
          </a:xfrm>
        </p:spPr>
        <p:txBody>
          <a:bodyPr>
            <a:normAutofit/>
          </a:bodyPr>
          <a:lstStyle/>
          <a:p>
            <a:r>
              <a:rPr lang="sv-SE" sz="4000" b="1" dirty="0"/>
              <a:t>Look</a:t>
            </a:r>
            <a:r>
              <a:rPr lang="sv-SE" sz="4000" dirty="0"/>
              <a:t> – </a:t>
            </a:r>
            <a:r>
              <a:rPr lang="sv-SE" sz="4000" dirty="0" err="1"/>
              <a:t>foreign</a:t>
            </a:r>
            <a:r>
              <a:rPr lang="sv-SE" sz="4000" dirty="0"/>
              <a:t> </a:t>
            </a:r>
            <a:r>
              <a:rPr lang="sv-SE" sz="4000" dirty="0" err="1"/>
              <a:t>body</a:t>
            </a:r>
            <a:r>
              <a:rPr lang="sv-SE" sz="4000" dirty="0"/>
              <a:t>? </a:t>
            </a:r>
            <a:r>
              <a:rPr lang="sv-SE" sz="4000" dirty="0" err="1"/>
              <a:t>mucus</a:t>
            </a:r>
            <a:r>
              <a:rPr lang="sv-SE" sz="4000" dirty="0"/>
              <a:t>? </a:t>
            </a:r>
            <a:r>
              <a:rPr lang="sv-SE" sz="4000" dirty="0" err="1"/>
              <a:t>blood</a:t>
            </a:r>
            <a:r>
              <a:rPr lang="sv-SE" sz="4000" dirty="0"/>
              <a:t>?</a:t>
            </a:r>
          </a:p>
          <a:p>
            <a:endParaRPr lang="sv-SE" sz="4000" dirty="0"/>
          </a:p>
          <a:p>
            <a:r>
              <a:rPr lang="sv-SE" sz="4000" b="1" dirty="0"/>
              <a:t>Listen</a:t>
            </a:r>
            <a:r>
              <a:rPr lang="sv-SE" sz="4000" dirty="0"/>
              <a:t> - </a:t>
            </a:r>
            <a:r>
              <a:rPr lang="sv-SE" sz="4000" dirty="0" err="1"/>
              <a:t>stridor</a:t>
            </a:r>
            <a:r>
              <a:rPr lang="sv-SE" sz="4000" dirty="0"/>
              <a:t>? </a:t>
            </a:r>
            <a:r>
              <a:rPr lang="sv-SE" sz="4000" dirty="0" err="1"/>
              <a:t>grugling</a:t>
            </a:r>
            <a:r>
              <a:rPr lang="sv-SE" sz="4000" dirty="0"/>
              <a:t>?</a:t>
            </a:r>
          </a:p>
          <a:p>
            <a:endParaRPr lang="sv-SE" sz="4000" dirty="0"/>
          </a:p>
          <a:p>
            <a:r>
              <a:rPr lang="sv-SE" sz="4000" b="1" dirty="0" err="1"/>
              <a:t>Feel</a:t>
            </a:r>
            <a:r>
              <a:rPr lang="sv-SE" sz="4000" dirty="0"/>
              <a:t> – </a:t>
            </a:r>
            <a:r>
              <a:rPr lang="sv-SE" sz="4000" dirty="0" err="1"/>
              <a:t>breath</a:t>
            </a:r>
            <a:r>
              <a:rPr lang="sv-SE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50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7A75C-2DC0-B6A2-EBD8-1BF3F363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B - </a:t>
            </a:r>
            <a:r>
              <a:rPr lang="sv-SE" sz="6000" dirty="0" err="1"/>
              <a:t>Breathing</a:t>
            </a:r>
            <a:endParaRPr lang="sv-SE" sz="60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0483A5D-84DC-21CC-DD68-8D506A3A117B}"/>
              </a:ext>
            </a:extLst>
          </p:cNvPr>
          <p:cNvSpPr txBox="1"/>
          <p:nvPr/>
        </p:nvSpPr>
        <p:spPr>
          <a:xfrm>
            <a:off x="191344" y="1471910"/>
            <a:ext cx="1064995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400" dirty="0" err="1"/>
              <a:t>Immature</a:t>
            </a:r>
            <a:r>
              <a:rPr lang="sv-SE" sz="4400" dirty="0"/>
              <a:t> </a:t>
            </a:r>
            <a:r>
              <a:rPr lang="sv-SE" sz="4400" dirty="0" err="1"/>
              <a:t>respiratory</a:t>
            </a:r>
            <a:r>
              <a:rPr lang="sv-SE" sz="4400" dirty="0"/>
              <a:t>/</a:t>
            </a:r>
            <a:r>
              <a:rPr lang="sv-SE" sz="4400" dirty="0" err="1"/>
              <a:t>neurological</a:t>
            </a:r>
            <a:r>
              <a:rPr lang="sv-SE" sz="4400" dirty="0"/>
              <a:t> system</a:t>
            </a:r>
          </a:p>
          <a:p>
            <a:r>
              <a:rPr lang="sv-SE" sz="4400" dirty="0" err="1"/>
              <a:t>responds</a:t>
            </a:r>
            <a:r>
              <a:rPr lang="sv-SE" sz="4400" dirty="0"/>
              <a:t> less </a:t>
            </a:r>
            <a:r>
              <a:rPr lang="sv-SE" sz="4400" dirty="0" err="1"/>
              <a:t>effective</a:t>
            </a:r>
            <a:r>
              <a:rPr lang="sv-SE" sz="4400" dirty="0"/>
              <a:t> to </a:t>
            </a:r>
            <a:r>
              <a:rPr lang="sv-SE" sz="4400" dirty="0" err="1"/>
              <a:t>hypoxia</a:t>
            </a:r>
            <a:endParaRPr lang="sv-SE" sz="4400" dirty="0"/>
          </a:p>
          <a:p>
            <a:endParaRPr lang="sv-SE" sz="4400" dirty="0"/>
          </a:p>
          <a:p>
            <a:r>
              <a:rPr lang="sv-SE" sz="4400" dirty="0" err="1"/>
              <a:t>Evaluate</a:t>
            </a:r>
            <a:r>
              <a:rPr lang="sv-SE" sz="4400" dirty="0"/>
              <a:t> </a:t>
            </a:r>
            <a:r>
              <a:rPr lang="sv-SE" sz="4400" dirty="0" err="1"/>
              <a:t>effort</a:t>
            </a:r>
            <a:r>
              <a:rPr lang="sv-SE" sz="4400" dirty="0"/>
              <a:t> vs </a:t>
            </a:r>
            <a:r>
              <a:rPr lang="sv-SE" sz="4400" dirty="0" err="1"/>
              <a:t>effect</a:t>
            </a:r>
            <a:r>
              <a:rPr lang="sv-SE" sz="4400" dirty="0"/>
              <a:t>!</a:t>
            </a:r>
          </a:p>
          <a:p>
            <a:endParaRPr lang="sv-S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err="1"/>
              <a:t>How</a:t>
            </a:r>
            <a:r>
              <a:rPr lang="sv-SE" sz="2800" dirty="0"/>
              <a:t> </a:t>
            </a:r>
            <a:r>
              <a:rPr lang="sv-SE" sz="2800" dirty="0" err="1"/>
              <a:t>well</a:t>
            </a:r>
            <a:r>
              <a:rPr lang="sv-SE" sz="2800" dirty="0"/>
              <a:t> </a:t>
            </a:r>
            <a:r>
              <a:rPr lang="sv-SE" sz="2800" dirty="0" err="1"/>
              <a:t>does</a:t>
            </a:r>
            <a:r>
              <a:rPr lang="sv-SE" sz="2800" dirty="0"/>
              <a:t> the </a:t>
            </a:r>
            <a:r>
              <a:rPr lang="sv-SE" sz="2800" dirty="0" err="1"/>
              <a:t>breathing</a:t>
            </a:r>
            <a:r>
              <a:rPr lang="sv-SE" sz="2800" dirty="0"/>
              <a:t> </a:t>
            </a:r>
            <a:r>
              <a:rPr lang="sv-SE" sz="2800" dirty="0" err="1"/>
              <a:t>work</a:t>
            </a:r>
            <a:r>
              <a:rPr lang="sv-SE" sz="2800" dirty="0"/>
              <a:t> at the moment?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Does the baby </a:t>
            </a:r>
            <a:r>
              <a:rPr lang="sv-SE" sz="2800" dirty="0" err="1"/>
              <a:t>need</a:t>
            </a:r>
            <a:r>
              <a:rPr lang="sv-SE" sz="2800" dirty="0"/>
              <a:t> </a:t>
            </a:r>
            <a:r>
              <a:rPr lang="sv-SE" sz="2800" dirty="0" err="1"/>
              <a:t>immediate</a:t>
            </a:r>
            <a:r>
              <a:rPr lang="sv-SE" sz="2800" dirty="0"/>
              <a:t> </a:t>
            </a:r>
            <a:r>
              <a:rPr lang="sv-SE" sz="2800" dirty="0" err="1"/>
              <a:t>help</a:t>
            </a:r>
            <a:r>
              <a:rPr lang="sv-SE" sz="2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err="1"/>
              <a:t>Can</a:t>
            </a:r>
            <a:r>
              <a:rPr lang="sv-SE" sz="2800" dirty="0"/>
              <a:t> </a:t>
            </a:r>
            <a:r>
              <a:rPr lang="sv-SE" sz="2800" dirty="0" err="1"/>
              <a:t>we</a:t>
            </a:r>
            <a:r>
              <a:rPr lang="sv-SE" sz="2800" dirty="0"/>
              <a:t> </a:t>
            </a:r>
            <a:r>
              <a:rPr lang="sv-SE" sz="2800" dirty="0" err="1"/>
              <a:t>expect</a:t>
            </a:r>
            <a:r>
              <a:rPr lang="sv-SE" sz="2800" dirty="0"/>
              <a:t> the </a:t>
            </a:r>
            <a:r>
              <a:rPr lang="sv-SE" sz="2800" dirty="0" err="1"/>
              <a:t>child</a:t>
            </a:r>
            <a:r>
              <a:rPr lang="sv-SE" sz="2800" dirty="0"/>
              <a:t> is </a:t>
            </a:r>
            <a:r>
              <a:rPr lang="sv-SE" sz="2800" dirty="0" err="1"/>
              <a:t>able</a:t>
            </a:r>
            <a:r>
              <a:rPr lang="sv-SE" sz="2800" dirty="0"/>
              <a:t> to </a:t>
            </a:r>
            <a:r>
              <a:rPr lang="sv-SE" sz="2800" dirty="0" err="1"/>
              <a:t>continue</a:t>
            </a:r>
            <a:r>
              <a:rPr lang="sv-SE" sz="2800" dirty="0"/>
              <a:t> </a:t>
            </a:r>
            <a:r>
              <a:rPr lang="sv-SE" sz="2800" dirty="0" err="1"/>
              <a:t>breathing</a:t>
            </a:r>
            <a:r>
              <a:rPr lang="sv-SE" sz="2800" dirty="0"/>
              <a:t> like </a:t>
            </a:r>
            <a:r>
              <a:rPr lang="sv-SE" sz="2800" dirty="0" err="1"/>
              <a:t>this</a:t>
            </a:r>
            <a:r>
              <a:rPr lang="sv-SE" sz="2800" dirty="0"/>
              <a:t>?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A24D311-0C8F-C3CD-24A9-C75C3134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068960"/>
            <a:ext cx="3555480" cy="254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B04379-346E-4ED2-6442-0E8B172A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err="1"/>
              <a:t>Evaluate</a:t>
            </a:r>
            <a:r>
              <a:rPr lang="sv-SE" sz="6000" dirty="0"/>
              <a:t> the </a:t>
            </a:r>
            <a:r>
              <a:rPr lang="sv-SE" sz="6000" dirty="0" err="1"/>
              <a:t>breathing</a:t>
            </a:r>
            <a:endParaRPr lang="sv-SE" sz="6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F7FE1E-6FEC-2FC9-D1D4-FD6CE8EB6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529" y="1484784"/>
            <a:ext cx="531601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4000" dirty="0" err="1"/>
              <a:t>Effort</a:t>
            </a:r>
            <a:endParaRPr lang="sv-SE" sz="4000" dirty="0"/>
          </a:p>
          <a:p>
            <a:r>
              <a:rPr lang="sv-SE" sz="4000" dirty="0" err="1"/>
              <a:t>Respiratory</a:t>
            </a:r>
            <a:r>
              <a:rPr lang="sv-SE" sz="4000" dirty="0"/>
              <a:t> rate</a:t>
            </a:r>
          </a:p>
          <a:p>
            <a:r>
              <a:rPr lang="sv-SE" sz="4000" dirty="0" err="1"/>
              <a:t>Breathing</a:t>
            </a:r>
            <a:r>
              <a:rPr lang="sv-SE" sz="4000" dirty="0"/>
              <a:t> </a:t>
            </a:r>
            <a:r>
              <a:rPr lang="sv-SE" sz="4000" dirty="0" err="1"/>
              <a:t>pattern</a:t>
            </a:r>
            <a:endParaRPr lang="sv-SE" sz="4000" dirty="0"/>
          </a:p>
          <a:p>
            <a:r>
              <a:rPr lang="sv-SE" sz="4000" dirty="0" err="1"/>
              <a:t>Retractions</a:t>
            </a:r>
            <a:endParaRPr lang="sv-SE" sz="4000" dirty="0"/>
          </a:p>
          <a:p>
            <a:r>
              <a:rPr lang="sv-SE" sz="4000" dirty="0" err="1"/>
              <a:t>Wheezing</a:t>
            </a:r>
            <a:endParaRPr lang="sv-SE" sz="4000" dirty="0"/>
          </a:p>
          <a:p>
            <a:r>
              <a:rPr lang="sv-SE" sz="4000" dirty="0" err="1"/>
              <a:t>Grunting</a:t>
            </a:r>
            <a:endParaRPr lang="sv-SE" sz="4000" dirty="0"/>
          </a:p>
          <a:p>
            <a:r>
              <a:rPr lang="sv-SE" sz="4000" dirty="0"/>
              <a:t>Nasal flare</a:t>
            </a:r>
          </a:p>
          <a:p>
            <a:endParaRPr lang="sv-SE" sz="4000" dirty="0"/>
          </a:p>
          <a:p>
            <a:r>
              <a:rPr lang="sv-SE" sz="4000" dirty="0"/>
              <a:t>Näsvingespel</a:t>
            </a:r>
          </a:p>
          <a:p>
            <a:endParaRPr lang="sv-SE" sz="4000" dirty="0"/>
          </a:p>
          <a:p>
            <a:r>
              <a:rPr lang="sv-SE" sz="4000" dirty="0"/>
              <a:t>Andningsljud – ett ”tyst” bröst är en</a:t>
            </a:r>
          </a:p>
          <a:p>
            <a:r>
              <a:rPr lang="sv-SE" sz="4000" dirty="0"/>
              <a:t>varningssignal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57D26B-F049-3171-3DA2-61046FA40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447" y="1424783"/>
            <a:ext cx="5388024" cy="4575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4000" dirty="0" err="1"/>
              <a:t>Effect</a:t>
            </a:r>
            <a:endParaRPr lang="sv-SE" sz="4000" dirty="0"/>
          </a:p>
          <a:p>
            <a:r>
              <a:rPr lang="sv-SE" sz="4000" dirty="0" err="1"/>
              <a:t>Level</a:t>
            </a:r>
            <a:r>
              <a:rPr lang="sv-SE" sz="4000" dirty="0"/>
              <a:t> </a:t>
            </a:r>
            <a:r>
              <a:rPr lang="sv-SE" sz="4000" dirty="0" err="1"/>
              <a:t>of</a:t>
            </a:r>
            <a:r>
              <a:rPr lang="sv-SE" sz="4000" dirty="0"/>
              <a:t> </a:t>
            </a:r>
            <a:r>
              <a:rPr lang="sv-SE" sz="4000" dirty="0" err="1"/>
              <a:t>consciousness</a:t>
            </a:r>
            <a:endParaRPr lang="sv-SE" sz="4000" dirty="0"/>
          </a:p>
          <a:p>
            <a:pPr marL="0" indent="0">
              <a:buNone/>
            </a:pPr>
            <a:endParaRPr lang="sv-SE" sz="4000" dirty="0"/>
          </a:p>
          <a:p>
            <a:r>
              <a:rPr lang="sv-SE" sz="4000" dirty="0"/>
              <a:t>Cyanosis</a:t>
            </a:r>
          </a:p>
          <a:p>
            <a:endParaRPr lang="sv-SE" sz="4000" dirty="0"/>
          </a:p>
          <a:p>
            <a:r>
              <a:rPr lang="sv-SE" sz="4000" dirty="0"/>
              <a:t>Saturation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B027A0B-9265-91B0-3AE8-73AB81DAE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3186" y="45548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unito Sans" pitchFamily="2" charset="0"/>
              </a:rPr>
              <a:t>Cyanosis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sv-SE" altLang="sv-SE" sz="18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     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v-SE" altLang="sv-SE" sz="1300" b="0" i="0" u="none" strike="noStrike" cap="none" normalizeH="0" baseline="0" dirty="0">
                <a:ln>
                  <a:noFill/>
                </a:ln>
                <a:solidFill>
                  <a:srgbClr val="E54231"/>
                </a:solidFill>
                <a:effectLst/>
                <a:latin typeface="Nunito Sans" pitchFamily="2" charset="0"/>
                <a:hlinkClick r:id="rId2"/>
              </a:rPr>
            </a:b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Blue coloured tongue and lips.">
            <a:hlinkClick r:id="rId2"/>
            <a:extLst>
              <a:ext uri="{FF2B5EF4-FFF2-40B4-BE49-F238E27FC236}">
                <a16:creationId xmlns:a16="http://schemas.microsoft.com/office/drawing/2014/main" id="{635161F5-2981-EEDA-3D7B-08D3CD1E9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22" y="293468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689F77-9D64-E72F-BC68-59F56CAE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err="1"/>
              <a:t>Stabilize</a:t>
            </a:r>
            <a:r>
              <a:rPr lang="sv-SE" sz="6000" dirty="0"/>
              <a:t> </a:t>
            </a:r>
            <a:r>
              <a:rPr lang="sv-SE" sz="6000" dirty="0" err="1"/>
              <a:t>breathing</a:t>
            </a:r>
            <a:endParaRPr lang="sv-SE" sz="6000" dirty="0"/>
          </a:p>
        </p:txBody>
      </p:sp>
      <p:pic>
        <p:nvPicPr>
          <p:cNvPr id="3" name="Picture 2" descr="Respiratory Distress Treatment&#10;Oxygenation&#10;Positioning&#10;Fluids&#10;Medications&#10;Bronchodilator&#10;Anti-inflammatory&#10;Corticos...">
            <a:extLst>
              <a:ext uri="{FF2B5EF4-FFF2-40B4-BE49-F238E27FC236}">
                <a16:creationId xmlns:a16="http://schemas.microsoft.com/office/drawing/2014/main" id="{66870200-DC8B-0355-C3F6-B2DC74AC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511042"/>
            <a:ext cx="8514977" cy="52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indesign 16 x 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56_TF02901024" id="{17AB9DF4-E680-4ABC-9C71-207163D19BC1}" vid="{FC4FCDAE-A8C0-4A62-8B1D-2C67EE1EF9B6}"/>
    </a:ext>
  </a:extLst>
</a:theme>
</file>

<file path=ppt/theme/theme2.xml><?xml version="1.0" encoding="utf-8"?>
<a:theme xmlns:a="http://schemas.openxmlformats.org/drawingml/2006/main" name="Office-tema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99C7817DEDC44B8CD7A8C5D94A2ED7" ma:contentTypeVersion="14" ma:contentTypeDescription="Skapa ett nytt dokument." ma:contentTypeScope="" ma:versionID="4a669bc984e4adab8c24d20fcd3732cc">
  <xsd:schema xmlns:xsd="http://www.w3.org/2001/XMLSchema" xmlns:xs="http://www.w3.org/2001/XMLSchema" xmlns:p="http://schemas.microsoft.com/office/2006/metadata/properties" xmlns:ns2="67b4b99d-f155-4e2f-8838-6f0f7631dfc1" xmlns:ns3="b7f29fcc-0797-403f-ba7b-ecbb290fae6d" targetNamespace="http://schemas.microsoft.com/office/2006/metadata/properties" ma:root="true" ma:fieldsID="d5d7e55c45ca1805d799353345761d68" ns2:_="" ns3:_="">
    <xsd:import namespace="67b4b99d-f155-4e2f-8838-6f0f7631dfc1"/>
    <xsd:import namespace="b7f29fcc-0797-403f-ba7b-ecbb290fa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4b99d-f155-4e2f-8838-6f0f7631d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1ca6ed74-85eb-41c2-922f-9901e9487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29fcc-0797-403f-ba7b-ecbb290fae6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82ac2aa-0835-496c-a9da-eb74f56ee759}" ma:internalName="TaxCatchAll" ma:showField="CatchAllData" ma:web="b7f29fcc-0797-403f-ba7b-ecbb290fa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71AA3D-8191-4141-8749-C4398C125060}"/>
</file>

<file path=customXml/itemProps2.xml><?xml version="1.0" encoding="utf-8"?>
<ds:datastoreItem xmlns:ds="http://schemas.openxmlformats.org/officeDocument/2006/customXml" ds:itemID="{23A82E57-A0FB-4D58-BBCE-6CEAF928AD3C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med medicindesign (bredbild)</Template>
  <TotalTime>842</TotalTime>
  <Words>487</Words>
  <Application>Microsoft Office PowerPoint</Application>
  <PresentationFormat>Bredbild</PresentationFormat>
  <Paragraphs>139</Paragraphs>
  <Slides>20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Franklin Gothic Medium</vt:lpstr>
      <vt:lpstr>Nunito Sans</vt:lpstr>
      <vt:lpstr>Medicindesign 16 x 9</vt:lpstr>
      <vt:lpstr>Acute Resuscitation in Children</vt:lpstr>
      <vt:lpstr> Acute resuscitation</vt:lpstr>
      <vt:lpstr>A - Airway</vt:lpstr>
      <vt:lpstr>&lt; 1 years: Neutral position</vt:lpstr>
      <vt:lpstr>&gt; 1 year: Sniffing position</vt:lpstr>
      <vt:lpstr>Evaluate/stabilize airway</vt:lpstr>
      <vt:lpstr>B - Breathing</vt:lpstr>
      <vt:lpstr>Evaluate the breathing</vt:lpstr>
      <vt:lpstr>Stabilize breathing</vt:lpstr>
      <vt:lpstr>C - Circulation</vt:lpstr>
      <vt:lpstr>Circulation</vt:lpstr>
      <vt:lpstr>D - Disability</vt:lpstr>
      <vt:lpstr>Level of conciousness</vt:lpstr>
      <vt:lpstr>Neurologic examination</vt:lpstr>
      <vt:lpstr>Causes of coma in children</vt:lpstr>
      <vt:lpstr>E - Exposure</vt:lpstr>
      <vt:lpstr>CPR in infants</vt:lpstr>
      <vt:lpstr>CPR in infants</vt:lpstr>
      <vt:lpstr>&lt; 1 year</vt:lpstr>
      <vt:lpstr>&gt; 1 year – 18 years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Resuscitation in Children</dc:title>
  <dc:creator>jenny koertge</dc:creator>
  <cp:lastModifiedBy>jenny koertge</cp:lastModifiedBy>
  <cp:revision>9</cp:revision>
  <dcterms:created xsi:type="dcterms:W3CDTF">2022-11-30T18:00:33Z</dcterms:created>
  <dcterms:modified xsi:type="dcterms:W3CDTF">2022-12-13T04:48:17Z</dcterms:modified>
</cp:coreProperties>
</file>