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comments/modernComment_101_50D75EA.xml" ContentType="application/vnd.ms-powerpoint.comments+xml"/>
  <Override PartName="/ppt/comments/modernComment_102_8263112B.xml" ContentType="application/vnd.ms-powerpoint.comments+xml"/>
  <Override PartName="/ppt/comments/modernComment_104_AD6C5BCB.xml" ContentType="application/vnd.ms-powerpoint.comments+xml"/>
  <Override PartName="/ppt/comments/modernComment_103_562FB7B6.xml" ContentType="application/vnd.ms-powerpoint.comments+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1"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3BCFAE09-1759-C8AF-A49F-426C0565A377}" name="Bugra Merdol" initials="BM" userId="S::bugra.merdol@regionstockholm.se::c695e0e2-70e5-47cc-ab17-ef7a6aa674f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8" d="100"/>
          <a:sy n="58" d="100"/>
        </p:scale>
        <p:origin x="72"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8/10/relationships/authors" Target="author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omments/modernComment_101_50D75EA.xml><?xml version="1.0" encoding="utf-8"?>
<p188:cmLst xmlns:a="http://schemas.openxmlformats.org/drawingml/2006/main" xmlns:r="http://schemas.openxmlformats.org/officeDocument/2006/relationships" xmlns:p188="http://schemas.microsoft.com/office/powerpoint/2018/8/main">
  <p188:cm id="{43B4214F-CE82-469A-8C10-34334293459C}" authorId="{3BCFAE09-1759-C8AF-A49F-426C0565A377}" created="2024-08-27T18:18:47.036">
    <pc:sldMkLst xmlns:pc="http://schemas.microsoft.com/office/powerpoint/2013/main/command">
      <pc:docMk/>
      <pc:sldMk cId="84768234" sldId="257"/>
    </pc:sldMkLst>
    <p188:txBody>
      <a:bodyPr/>
      <a:lstStyle/>
      <a:p>
        <a:r>
          <a:rPr lang="sv-SE"/>
          <a:t>35 year old man, worker, uses chainsaw, works in the woods. Seeks HC Konyao because of pain and stiffnes- makes work almost impossible.</a:t>
        </a:r>
      </a:p>
    </p188:txBody>
  </p188:cm>
</p188:cmLst>
</file>

<file path=ppt/comments/modernComment_102_8263112B.xml><?xml version="1.0" encoding="utf-8"?>
<p188:cmLst xmlns:a="http://schemas.openxmlformats.org/drawingml/2006/main" xmlns:r="http://schemas.openxmlformats.org/officeDocument/2006/relationships" xmlns:p188="http://schemas.microsoft.com/office/powerpoint/2018/8/main">
  <p188:cm id="{58FE4A9F-21D1-46B8-BA53-7628F6A2063D}" authorId="{3BCFAE09-1759-C8AF-A49F-426C0565A377}" created="2024-08-27T18:20:13.913">
    <pc:sldMkLst xmlns:pc="http://schemas.microsoft.com/office/powerpoint/2013/main/command">
      <pc:docMk/>
      <pc:sldMk cId="2187530539" sldId="258"/>
    </pc:sldMkLst>
    <p188:txBody>
      <a:bodyPr/>
      <a:lstStyle/>
      <a:p>
        <a:r>
          <a:rPr lang="sv-SE"/>
          <a:t>You see clear hyperceratosis and tumor- like processes. These tumors/ hyperceratotic sections are truely hard.</a:t>
        </a:r>
      </a:p>
    </p188:txBody>
  </p188:cm>
</p188:cmLst>
</file>

<file path=ppt/comments/modernComment_103_562FB7B6.xml><?xml version="1.0" encoding="utf-8"?>
<p188:cmLst xmlns:a="http://schemas.openxmlformats.org/drawingml/2006/main" xmlns:r="http://schemas.openxmlformats.org/officeDocument/2006/relationships" xmlns:p188="http://schemas.microsoft.com/office/powerpoint/2018/8/main">
  <p188:cm id="{B167E8BC-0D21-4073-8629-1601A9CC0A12}" authorId="{3BCFAE09-1759-C8AF-A49F-426C0565A377}" created="2024-08-27T18:21:38.840">
    <pc:sldMkLst xmlns:pc="http://schemas.microsoft.com/office/powerpoint/2013/main/command">
      <pc:docMk/>
      <pc:sldMk cId="1445967798" sldId="259"/>
    </pc:sldMkLst>
    <p188:txBody>
      <a:bodyPr/>
      <a:lstStyle/>
      <a:p>
        <a:r>
          <a:rPr lang="sv-SE"/>
          <a:t>Walking is painful and calves are hard. Above knee the leg feels normal.</a:t>
        </a:r>
      </a:p>
    </p188:txBody>
  </p188:cm>
</p188:cmLst>
</file>

<file path=ppt/comments/modernComment_104_AD6C5BCB.xml><?xml version="1.0" encoding="utf-8"?>
<p188:cmLst xmlns:a="http://schemas.openxmlformats.org/drawingml/2006/main" xmlns:r="http://schemas.openxmlformats.org/officeDocument/2006/relationships" xmlns:p188="http://schemas.microsoft.com/office/powerpoint/2018/8/main">
  <p188:cm id="{B7302198-3B87-4956-A1C7-39D276B247C3}" authorId="{3BCFAE09-1759-C8AF-A49F-426C0565A377}" created="2024-08-27T18:23:02.940">
    <pc:sldMkLst xmlns:pc="http://schemas.microsoft.com/office/powerpoint/2013/main/command">
      <pc:docMk/>
      <pc:sldMk cId="2909559755" sldId="260"/>
    </pc:sldMkLst>
    <p188:txBody>
      <a:bodyPr/>
      <a:lstStyle/>
      <a:p>
        <a:r>
          <a:rPr lang="sv-SE"/>
          <a:t>See the stiffnes of toes. The patient walks very stiffly.</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sv-SE"/>
              <a:t>Klicka här för att ändra mall för rubrikformat</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sv-SE"/>
              <a:t>Klicka här för att ändra mall för underrubrikformat</a:t>
            </a:r>
            <a:endParaRPr lang="en-US" dirty="0"/>
          </a:p>
        </p:txBody>
      </p:sp>
      <p:sp>
        <p:nvSpPr>
          <p:cNvPr id="4" name="Date Placeholder 3"/>
          <p:cNvSpPr>
            <a:spLocks noGrp="1"/>
          </p:cNvSpPr>
          <p:nvPr>
            <p:ph type="dt" sz="half" idx="10"/>
          </p:nvPr>
        </p:nvSpPr>
        <p:spPr/>
        <p:txBody>
          <a:bodyPr/>
          <a:lstStyle>
            <a:lvl1pPr algn="l">
              <a:defRPr/>
            </a:lvl1pPr>
          </a:lstStyle>
          <a:p>
            <a:fld id="{A3258235-6421-442E-9F67-7D9160D2113D}" type="datetimeFigureOut">
              <a:rPr lang="sv-SE" smtClean="0"/>
              <a:t>2024-08-27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7590050-8032-4312-90EC-29FFCD82ECDC}" type="slidenum">
              <a:rPr lang="sv-SE" smtClean="0"/>
              <a:t>‹#›</a:t>
            </a:fld>
            <a:endParaRPr lang="sv-SE"/>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034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A3258235-6421-442E-9F67-7D9160D2113D}" type="datetimeFigureOut">
              <a:rPr lang="sv-SE" smtClean="0"/>
              <a:t>2024-08-27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7590050-8032-4312-90EC-29FFCD82ECDC}" type="slidenum">
              <a:rPr lang="sv-SE" smtClean="0"/>
              <a:t>‹#›</a:t>
            </a:fld>
            <a:endParaRPr lang="sv-SE"/>
          </a:p>
        </p:txBody>
      </p:sp>
    </p:spTree>
    <p:extLst>
      <p:ext uri="{BB962C8B-B14F-4D97-AF65-F5344CB8AC3E}">
        <p14:creationId xmlns:p14="http://schemas.microsoft.com/office/powerpoint/2010/main" val="962767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A3258235-6421-442E-9F67-7D9160D2113D}" type="datetimeFigureOut">
              <a:rPr lang="sv-SE" smtClean="0"/>
              <a:t>2024-08-27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7590050-8032-4312-90EC-29FFCD82ECDC}" type="slidenum">
              <a:rPr lang="sv-SE" smtClean="0"/>
              <a:t>‹#›</a:t>
            </a:fld>
            <a:endParaRPr lang="sv-SE"/>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0401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A3258235-6421-442E-9F67-7D9160D2113D}" type="datetimeFigureOut">
              <a:rPr lang="sv-SE" smtClean="0"/>
              <a:t>2024-08-27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7590050-8032-4312-90EC-29FFCD82ECDC}" type="slidenum">
              <a:rPr lang="sv-SE" smtClean="0"/>
              <a:t>‹#›</a:t>
            </a:fld>
            <a:endParaRPr lang="sv-SE"/>
          </a:p>
        </p:txBody>
      </p:sp>
    </p:spTree>
    <p:extLst>
      <p:ext uri="{BB962C8B-B14F-4D97-AF65-F5344CB8AC3E}">
        <p14:creationId xmlns:p14="http://schemas.microsoft.com/office/powerpoint/2010/main" val="654739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vsnittsrubrik">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sv-SE"/>
              <a:t>Klicka här för att ändra mall för rubrikformat</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A3258235-6421-442E-9F67-7D9160D2113D}" type="datetimeFigureOut">
              <a:rPr lang="sv-SE" smtClean="0"/>
              <a:t>2024-08-27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7590050-8032-4312-90EC-29FFCD82ECDC}" type="slidenum">
              <a:rPr lang="sv-SE" smtClean="0"/>
              <a:t>‹#›</a:t>
            </a:fld>
            <a:endParaRPr lang="sv-SE"/>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9324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A3258235-6421-442E-9F67-7D9160D2113D}" type="datetimeFigureOut">
              <a:rPr lang="sv-SE" smtClean="0"/>
              <a:t>2024-08-27</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B7590050-8032-4312-90EC-29FFCD82ECDC}" type="slidenum">
              <a:rPr lang="sv-SE" smtClean="0"/>
              <a:t>‹#›</a:t>
            </a:fld>
            <a:endParaRPr lang="sv-SE"/>
          </a:p>
        </p:txBody>
      </p:sp>
    </p:spTree>
    <p:extLst>
      <p:ext uri="{BB962C8B-B14F-4D97-AF65-F5344CB8AC3E}">
        <p14:creationId xmlns:p14="http://schemas.microsoft.com/office/powerpoint/2010/main" val="3681408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sv-SE"/>
              <a:t>Klicka här för att ändra mall för rubrikformat</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1024128" y="2967788"/>
            <a:ext cx="4754880" cy="334157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sv-SE"/>
              <a:t>Klicka här för att ändra format på bakgrundstexten</a:t>
            </a:r>
          </a:p>
        </p:txBody>
      </p:sp>
      <p:sp>
        <p:nvSpPr>
          <p:cNvPr id="6" name="Content Placeholder 5"/>
          <p:cNvSpPr>
            <a:spLocks noGrp="1"/>
          </p:cNvSpPr>
          <p:nvPr>
            <p:ph sz="quarter" idx="4"/>
          </p:nvPr>
        </p:nvSpPr>
        <p:spPr>
          <a:xfrm>
            <a:off x="5990888" y="2967788"/>
            <a:ext cx="4754880" cy="334157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A3258235-6421-442E-9F67-7D9160D2113D}" type="datetimeFigureOut">
              <a:rPr lang="sv-SE" smtClean="0"/>
              <a:t>2024-08-27</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B7590050-8032-4312-90EC-29FFCD82ECDC}" type="slidenum">
              <a:rPr lang="sv-SE" smtClean="0"/>
              <a:t>‹#›</a:t>
            </a:fld>
            <a:endParaRPr lang="sv-SE"/>
          </a:p>
        </p:txBody>
      </p:sp>
    </p:spTree>
    <p:extLst>
      <p:ext uri="{BB962C8B-B14F-4D97-AF65-F5344CB8AC3E}">
        <p14:creationId xmlns:p14="http://schemas.microsoft.com/office/powerpoint/2010/main" val="1779912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fld id="{A3258235-6421-442E-9F67-7D9160D2113D}" type="datetimeFigureOut">
              <a:rPr lang="sv-SE" smtClean="0"/>
              <a:t>2024-08-27</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B7590050-8032-4312-90EC-29FFCD82ECDC}" type="slidenum">
              <a:rPr lang="sv-SE" smtClean="0"/>
              <a:t>‹#›</a:t>
            </a:fld>
            <a:endParaRPr lang="sv-SE"/>
          </a:p>
        </p:txBody>
      </p:sp>
    </p:spTree>
    <p:extLst>
      <p:ext uri="{BB962C8B-B14F-4D97-AF65-F5344CB8AC3E}">
        <p14:creationId xmlns:p14="http://schemas.microsoft.com/office/powerpoint/2010/main" val="3570963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58235-6421-442E-9F67-7D9160D2113D}" type="datetimeFigureOut">
              <a:rPr lang="sv-SE" smtClean="0"/>
              <a:t>2024-08-27</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B7590050-8032-4312-90EC-29FFCD82ECDC}" type="slidenum">
              <a:rPr lang="sv-SE" smtClean="0"/>
              <a:t>‹#›</a:t>
            </a:fld>
            <a:endParaRPr lang="sv-SE"/>
          </a:p>
        </p:txBody>
      </p:sp>
    </p:spTree>
    <p:extLst>
      <p:ext uri="{BB962C8B-B14F-4D97-AF65-F5344CB8AC3E}">
        <p14:creationId xmlns:p14="http://schemas.microsoft.com/office/powerpoint/2010/main" val="2683564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sv-SE"/>
              <a:t>Klicka här för att ändra mall för rubrikformat</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A3258235-6421-442E-9F67-7D9160D2113D}" type="datetimeFigureOut">
              <a:rPr lang="sv-SE" smtClean="0"/>
              <a:t>2024-08-27</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B7590050-8032-4312-90EC-29FFCD82ECDC}" type="slidenum">
              <a:rPr lang="sv-SE" smtClean="0"/>
              <a:t>‹#›</a:t>
            </a:fld>
            <a:endParaRPr lang="sv-SE"/>
          </a:p>
        </p:txBody>
      </p:sp>
    </p:spTree>
    <p:extLst>
      <p:ext uri="{BB962C8B-B14F-4D97-AF65-F5344CB8AC3E}">
        <p14:creationId xmlns:p14="http://schemas.microsoft.com/office/powerpoint/2010/main" val="875391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A3258235-6421-442E-9F67-7D9160D2113D}" type="datetimeFigureOut">
              <a:rPr lang="sv-SE" smtClean="0"/>
              <a:t>2024-08-27</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B7590050-8032-4312-90EC-29FFCD82ECDC}" type="slidenum">
              <a:rPr lang="sv-SE" smtClean="0"/>
              <a:t>‹#›</a:t>
            </a:fld>
            <a:endParaRPr lang="sv-SE"/>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220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A3258235-6421-442E-9F67-7D9160D2113D}" type="datetimeFigureOut">
              <a:rPr lang="sv-SE" smtClean="0"/>
              <a:t>2024-08-27</a:t>
            </a:fld>
            <a:endParaRPr lang="sv-SE"/>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sv-SE"/>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B7590050-8032-4312-90EC-29FFCD82ECDC}" type="slidenum">
              <a:rPr lang="sv-SE" smtClean="0"/>
              <a:t>‹#›</a:t>
            </a:fld>
            <a:endParaRPr lang="sv-SE"/>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542047"/>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microsoft.com/office/2018/10/relationships/comments" Target="../comments/modernComment_101_50D75EA.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microsoft.com/office/2018/10/relationships/comments" Target="../comments/modernComment_102_8263112B.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microsoft.com/office/2018/10/relationships/comments" Target="../comments/modernComment_103_562FB7B6.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microsoft.com/office/2018/10/relationships/comments" Target="../comments/modernComment_104_AD6C5BCB.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A3BFDA-DE49-A7F6-8623-65303A2EB654}"/>
              </a:ext>
            </a:extLst>
          </p:cNvPr>
          <p:cNvSpPr>
            <a:spLocks noGrp="1"/>
          </p:cNvSpPr>
          <p:nvPr>
            <p:ph type="ctrTitle"/>
          </p:nvPr>
        </p:nvSpPr>
        <p:spPr/>
        <p:txBody>
          <a:bodyPr>
            <a:normAutofit/>
          </a:bodyPr>
          <a:lstStyle/>
          <a:p>
            <a:r>
              <a:rPr lang="sv-SE" dirty="0"/>
              <a:t>Another </a:t>
            </a:r>
            <a:r>
              <a:rPr lang="sv-SE" dirty="0" err="1"/>
              <a:t>neglected</a:t>
            </a:r>
            <a:r>
              <a:rPr lang="sv-SE" dirty="0"/>
              <a:t> </a:t>
            </a:r>
            <a:r>
              <a:rPr lang="sv-SE" dirty="0" err="1"/>
              <a:t>disease-Podoconiosis</a:t>
            </a:r>
            <a:endParaRPr lang="sv-SE" dirty="0"/>
          </a:p>
        </p:txBody>
      </p:sp>
      <p:sp>
        <p:nvSpPr>
          <p:cNvPr id="3" name="Underrubrik 2">
            <a:extLst>
              <a:ext uri="{FF2B5EF4-FFF2-40B4-BE49-F238E27FC236}">
                <a16:creationId xmlns:a16="http://schemas.microsoft.com/office/drawing/2014/main" id="{944DBC96-22A9-401C-8908-A2B99D50171F}"/>
              </a:ext>
            </a:extLst>
          </p:cNvPr>
          <p:cNvSpPr>
            <a:spLocks noGrp="1"/>
          </p:cNvSpPr>
          <p:nvPr>
            <p:ph type="subTitle" idx="1"/>
          </p:nvPr>
        </p:nvSpPr>
        <p:spPr/>
        <p:txBody>
          <a:bodyPr>
            <a:normAutofit/>
          </a:bodyPr>
          <a:lstStyle/>
          <a:p>
            <a:r>
              <a:rPr lang="sv-SE" dirty="0"/>
              <a:t>C.M.E </a:t>
            </a:r>
            <a:r>
              <a:rPr lang="sv-SE" dirty="0" err="1"/>
              <a:t>Kacheliba</a:t>
            </a:r>
            <a:endParaRPr lang="sv-SE" dirty="0"/>
          </a:p>
          <a:p>
            <a:r>
              <a:rPr lang="sv-SE" dirty="0"/>
              <a:t>Dr. Bugra Merdol</a:t>
            </a:r>
          </a:p>
          <a:p>
            <a:r>
              <a:rPr lang="sv-SE" dirty="0"/>
              <a:t>August 2024</a:t>
            </a:r>
          </a:p>
          <a:p>
            <a:endParaRPr lang="sv-SE" dirty="0"/>
          </a:p>
        </p:txBody>
      </p:sp>
    </p:spTree>
    <p:extLst>
      <p:ext uri="{BB962C8B-B14F-4D97-AF65-F5344CB8AC3E}">
        <p14:creationId xmlns:p14="http://schemas.microsoft.com/office/powerpoint/2010/main" val="1767897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A858785-BDC5-36D1-5052-83F2BA03B5AB}"/>
              </a:ext>
            </a:extLst>
          </p:cNvPr>
          <p:cNvSpPr>
            <a:spLocks noGrp="1"/>
          </p:cNvSpPr>
          <p:nvPr>
            <p:ph type="title"/>
          </p:nvPr>
        </p:nvSpPr>
        <p:spPr>
          <a:xfrm>
            <a:off x="1024128" y="585216"/>
            <a:ext cx="8018272" cy="1499616"/>
          </a:xfrm>
        </p:spPr>
        <p:txBody>
          <a:bodyPr>
            <a:normAutofit/>
          </a:bodyPr>
          <a:lstStyle/>
          <a:p>
            <a:r>
              <a:rPr lang="sv-SE" dirty="0" err="1"/>
              <a:t>Podoconiosis</a:t>
            </a:r>
            <a:endParaRPr lang="sv-SE" dirty="0"/>
          </a:p>
        </p:txBody>
      </p:sp>
      <p:sp>
        <p:nvSpPr>
          <p:cNvPr id="3" name="Platshållare för innehåll 2">
            <a:extLst>
              <a:ext uri="{FF2B5EF4-FFF2-40B4-BE49-F238E27FC236}">
                <a16:creationId xmlns:a16="http://schemas.microsoft.com/office/drawing/2014/main" id="{2B8C4CC5-E76D-267F-EE92-BDC3D67DE07E}"/>
              </a:ext>
            </a:extLst>
          </p:cNvPr>
          <p:cNvSpPr>
            <a:spLocks noGrp="1"/>
          </p:cNvSpPr>
          <p:nvPr>
            <p:ph idx="1"/>
          </p:nvPr>
        </p:nvSpPr>
        <p:spPr>
          <a:xfrm>
            <a:off x="1024128" y="2286000"/>
            <a:ext cx="8018271" cy="4023360"/>
          </a:xfrm>
        </p:spPr>
        <p:txBody>
          <a:bodyPr>
            <a:normAutofit/>
          </a:bodyPr>
          <a:lstStyle/>
          <a:p>
            <a:r>
              <a:rPr lang="en-US" b="0" i="0" dirty="0" err="1">
                <a:solidFill>
                  <a:srgbClr val="202124"/>
                </a:solidFill>
                <a:effectLst/>
                <a:latin typeface="Google Sans"/>
              </a:rPr>
              <a:t>Podoconiosis</a:t>
            </a:r>
            <a:r>
              <a:rPr lang="en-US" b="0" i="0" dirty="0">
                <a:solidFill>
                  <a:srgbClr val="202124"/>
                </a:solidFill>
                <a:effectLst/>
                <a:latin typeface="Google Sans"/>
              </a:rPr>
              <a:t> is </a:t>
            </a:r>
            <a:r>
              <a:rPr lang="en-US" b="0" i="0" dirty="0">
                <a:solidFill>
                  <a:srgbClr val="040C28"/>
                </a:solidFill>
                <a:effectLst/>
                <a:latin typeface="Google Sans"/>
              </a:rPr>
              <a:t>a non-infectious geochemical leg swelling (lymphoedema) caused by long-term exposure of bare feet to irritant soils</a:t>
            </a:r>
            <a:r>
              <a:rPr lang="en-US" b="0" i="0" dirty="0">
                <a:solidFill>
                  <a:srgbClr val="202124"/>
                </a:solidFill>
                <a:effectLst/>
                <a:latin typeface="Google Sans"/>
              </a:rPr>
              <a:t>.</a:t>
            </a:r>
            <a:endParaRPr lang="sv-SE" dirty="0"/>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objekt 4" descr="En bild som visar mark, person&#10;&#10;Automatiskt genererad beskrivning">
            <a:extLst>
              <a:ext uri="{FF2B5EF4-FFF2-40B4-BE49-F238E27FC236}">
                <a16:creationId xmlns:a16="http://schemas.microsoft.com/office/drawing/2014/main" id="{20C55F72-94FD-E823-000E-4E151D8C7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883535" y="3510153"/>
            <a:ext cx="3429000" cy="2571750"/>
          </a:xfrm>
          <a:prstGeom prst="rect">
            <a:avLst/>
          </a:prstGeom>
        </p:spPr>
      </p:pic>
    </p:spTree>
    <p:extLst>
      <p:ext uri="{BB962C8B-B14F-4D97-AF65-F5344CB8AC3E}">
        <p14:creationId xmlns:p14="http://schemas.microsoft.com/office/powerpoint/2010/main" val="84768234"/>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A858785-BDC5-36D1-5052-83F2BA03B5AB}"/>
              </a:ext>
            </a:extLst>
          </p:cNvPr>
          <p:cNvSpPr>
            <a:spLocks noGrp="1"/>
          </p:cNvSpPr>
          <p:nvPr>
            <p:ph type="title"/>
          </p:nvPr>
        </p:nvSpPr>
        <p:spPr>
          <a:xfrm>
            <a:off x="1024128" y="585216"/>
            <a:ext cx="8018272" cy="1499616"/>
          </a:xfrm>
        </p:spPr>
        <p:txBody>
          <a:bodyPr>
            <a:normAutofit/>
          </a:bodyPr>
          <a:lstStyle/>
          <a:p>
            <a:r>
              <a:rPr lang="sv-SE" dirty="0" err="1"/>
              <a:t>Podoconiosis</a:t>
            </a:r>
            <a:endParaRPr lang="sv-SE" dirty="0"/>
          </a:p>
        </p:txBody>
      </p:sp>
      <p:pic>
        <p:nvPicPr>
          <p:cNvPr id="6" name="Platshållare för innehåll 5" descr="En bild som visar staty, inomhus, person, golv&#10;&#10;Automatiskt genererad beskrivning">
            <a:extLst>
              <a:ext uri="{FF2B5EF4-FFF2-40B4-BE49-F238E27FC236}">
                <a16:creationId xmlns:a16="http://schemas.microsoft.com/office/drawing/2014/main" id="{0476DA29-6625-7044-2B85-413F14948F3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4272490" y="1650450"/>
            <a:ext cx="4834469" cy="3625851"/>
          </a:xfrm>
        </p:spPr>
      </p:pic>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objekt 4" descr="En bild som visar mark, person&#10;&#10;Automatiskt genererad beskrivning">
            <a:extLst>
              <a:ext uri="{FF2B5EF4-FFF2-40B4-BE49-F238E27FC236}">
                <a16:creationId xmlns:a16="http://schemas.microsoft.com/office/drawing/2014/main" id="{20C55F72-94FD-E823-000E-4E151D8C75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88975" y="2809113"/>
            <a:ext cx="3429000" cy="2571750"/>
          </a:xfrm>
          <a:prstGeom prst="rect">
            <a:avLst/>
          </a:prstGeom>
        </p:spPr>
      </p:pic>
    </p:spTree>
    <p:extLst>
      <p:ext uri="{BB962C8B-B14F-4D97-AF65-F5344CB8AC3E}">
        <p14:creationId xmlns:p14="http://schemas.microsoft.com/office/powerpoint/2010/main" val="2187530539"/>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A858785-BDC5-36D1-5052-83F2BA03B5AB}"/>
              </a:ext>
            </a:extLst>
          </p:cNvPr>
          <p:cNvSpPr>
            <a:spLocks noGrp="1"/>
          </p:cNvSpPr>
          <p:nvPr>
            <p:ph type="title"/>
          </p:nvPr>
        </p:nvSpPr>
        <p:spPr>
          <a:xfrm>
            <a:off x="1024128" y="585216"/>
            <a:ext cx="8018272" cy="1499616"/>
          </a:xfrm>
        </p:spPr>
        <p:txBody>
          <a:bodyPr>
            <a:normAutofit/>
          </a:bodyPr>
          <a:lstStyle/>
          <a:p>
            <a:r>
              <a:rPr lang="sv-SE" dirty="0" err="1"/>
              <a:t>Podoconiosis</a:t>
            </a:r>
            <a:endParaRPr lang="sv-SE" dirty="0"/>
          </a:p>
        </p:txBody>
      </p:sp>
      <p:pic>
        <p:nvPicPr>
          <p:cNvPr id="6" name="Platshållare för innehåll 5" descr="En bild som visar staty, inomhus, person, golv&#10;&#10;Automatiskt genererad beskrivning">
            <a:extLst>
              <a:ext uri="{FF2B5EF4-FFF2-40B4-BE49-F238E27FC236}">
                <a16:creationId xmlns:a16="http://schemas.microsoft.com/office/drawing/2014/main" id="{0476DA29-6625-7044-2B85-413F14948F3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3394960" y="2809109"/>
            <a:ext cx="3429005" cy="2571753"/>
          </a:xfrm>
        </p:spPr>
      </p:pic>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objekt 4" descr="En bild som visar mark, person&#10;&#10;Automatiskt genererad beskrivning">
            <a:extLst>
              <a:ext uri="{FF2B5EF4-FFF2-40B4-BE49-F238E27FC236}">
                <a16:creationId xmlns:a16="http://schemas.microsoft.com/office/drawing/2014/main" id="{20C55F72-94FD-E823-000E-4E151D8C75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88975" y="2809113"/>
            <a:ext cx="3429000" cy="2571750"/>
          </a:xfrm>
          <a:prstGeom prst="rect">
            <a:avLst/>
          </a:prstGeom>
        </p:spPr>
      </p:pic>
      <p:pic>
        <p:nvPicPr>
          <p:cNvPr id="4" name="Bildobjekt 3" descr="En bild som visar person, person, inomhus, fotbeklädnader">
            <a:extLst>
              <a:ext uri="{FF2B5EF4-FFF2-40B4-BE49-F238E27FC236}">
                <a16:creationId xmlns:a16="http://schemas.microsoft.com/office/drawing/2014/main" id="{5B05FFC2-7BFF-F19F-6F76-C488D59BF0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6400" y="2380482"/>
            <a:ext cx="4572000" cy="3429006"/>
          </a:xfrm>
          <a:prstGeom prst="rect">
            <a:avLst/>
          </a:prstGeom>
        </p:spPr>
      </p:pic>
    </p:spTree>
    <p:extLst>
      <p:ext uri="{BB962C8B-B14F-4D97-AF65-F5344CB8AC3E}">
        <p14:creationId xmlns:p14="http://schemas.microsoft.com/office/powerpoint/2010/main" val="1445967798"/>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A858785-BDC5-36D1-5052-83F2BA03B5AB}"/>
              </a:ext>
            </a:extLst>
          </p:cNvPr>
          <p:cNvSpPr>
            <a:spLocks noGrp="1"/>
          </p:cNvSpPr>
          <p:nvPr>
            <p:ph type="title"/>
          </p:nvPr>
        </p:nvSpPr>
        <p:spPr>
          <a:xfrm>
            <a:off x="1024128" y="585216"/>
            <a:ext cx="8018272" cy="1499616"/>
          </a:xfrm>
        </p:spPr>
        <p:txBody>
          <a:bodyPr>
            <a:normAutofit/>
          </a:bodyPr>
          <a:lstStyle/>
          <a:p>
            <a:r>
              <a:rPr lang="sv-SE" dirty="0" err="1"/>
              <a:t>Podoconiosis</a:t>
            </a:r>
            <a:endParaRPr lang="sv-SE" dirty="0"/>
          </a:p>
        </p:txBody>
      </p:sp>
      <p:pic>
        <p:nvPicPr>
          <p:cNvPr id="6" name="Platshållare för innehåll 5" descr="En bild som visar staty, inomhus, person, golv&#10;&#10;Automatiskt genererad beskrivning">
            <a:extLst>
              <a:ext uri="{FF2B5EF4-FFF2-40B4-BE49-F238E27FC236}">
                <a16:creationId xmlns:a16="http://schemas.microsoft.com/office/drawing/2014/main" id="{0476DA29-6625-7044-2B85-413F14948F3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2208422" y="2366177"/>
            <a:ext cx="3429005" cy="2571753"/>
          </a:xfrm>
        </p:spPr>
      </p:pic>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objekt 4" descr="En bild som visar mark, person&#10;&#10;Automatiskt genererad beskrivning">
            <a:extLst>
              <a:ext uri="{FF2B5EF4-FFF2-40B4-BE49-F238E27FC236}">
                <a16:creationId xmlns:a16="http://schemas.microsoft.com/office/drawing/2014/main" id="{20C55F72-94FD-E823-000E-4E151D8C75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88975" y="2809113"/>
            <a:ext cx="3429000" cy="2571750"/>
          </a:xfrm>
          <a:prstGeom prst="rect">
            <a:avLst/>
          </a:prstGeom>
        </p:spPr>
      </p:pic>
      <p:pic>
        <p:nvPicPr>
          <p:cNvPr id="4" name="Bildobjekt 3" descr="En bild som visar person, person, inomhus, fotbeklädnader">
            <a:extLst>
              <a:ext uri="{FF2B5EF4-FFF2-40B4-BE49-F238E27FC236}">
                <a16:creationId xmlns:a16="http://schemas.microsoft.com/office/drawing/2014/main" id="{5B05FFC2-7BFF-F19F-6F76-C488D59BF0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9130" y="3902152"/>
            <a:ext cx="3190244" cy="2392687"/>
          </a:xfrm>
          <a:prstGeom prst="rect">
            <a:avLst/>
          </a:prstGeom>
        </p:spPr>
      </p:pic>
      <p:pic>
        <p:nvPicPr>
          <p:cNvPr id="7" name="Bildobjekt 6" descr="En bild som visar person, staty, fotbeklädnader, mark">
            <a:extLst>
              <a:ext uri="{FF2B5EF4-FFF2-40B4-BE49-F238E27FC236}">
                <a16:creationId xmlns:a16="http://schemas.microsoft.com/office/drawing/2014/main" id="{93814D2E-ACE5-0F7C-F34B-93596D7D4D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488712" y="1232180"/>
            <a:ext cx="5760691" cy="4320518"/>
          </a:xfrm>
          <a:prstGeom prst="rect">
            <a:avLst/>
          </a:prstGeom>
        </p:spPr>
      </p:pic>
    </p:spTree>
    <p:extLst>
      <p:ext uri="{BB962C8B-B14F-4D97-AF65-F5344CB8AC3E}">
        <p14:creationId xmlns:p14="http://schemas.microsoft.com/office/powerpoint/2010/main" val="2909559755"/>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A858785-BDC5-36D1-5052-83F2BA03B5AB}"/>
              </a:ext>
            </a:extLst>
          </p:cNvPr>
          <p:cNvSpPr>
            <a:spLocks noGrp="1"/>
          </p:cNvSpPr>
          <p:nvPr>
            <p:ph type="title"/>
          </p:nvPr>
        </p:nvSpPr>
        <p:spPr>
          <a:xfrm>
            <a:off x="1024128" y="585216"/>
            <a:ext cx="8018272" cy="1499616"/>
          </a:xfrm>
        </p:spPr>
        <p:txBody>
          <a:bodyPr>
            <a:normAutofit/>
          </a:bodyPr>
          <a:lstStyle/>
          <a:p>
            <a:r>
              <a:rPr lang="sv-SE" dirty="0" err="1"/>
              <a:t>Podoconiosis</a:t>
            </a:r>
            <a:endParaRPr lang="sv-SE" dirty="0"/>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dobjekt 6" descr="En bild som visar person, staty, fotbeklädnader, mark">
            <a:extLst>
              <a:ext uri="{FF2B5EF4-FFF2-40B4-BE49-F238E27FC236}">
                <a16:creationId xmlns:a16="http://schemas.microsoft.com/office/drawing/2014/main" id="{93814D2E-ACE5-0F7C-F34B-93596D7D4D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488712" y="1232180"/>
            <a:ext cx="5760691" cy="4320518"/>
          </a:xfrm>
          <a:prstGeom prst="rect">
            <a:avLst/>
          </a:prstGeom>
        </p:spPr>
      </p:pic>
      <p:sp>
        <p:nvSpPr>
          <p:cNvPr id="9" name="Platshållare för innehåll 8">
            <a:extLst>
              <a:ext uri="{FF2B5EF4-FFF2-40B4-BE49-F238E27FC236}">
                <a16:creationId xmlns:a16="http://schemas.microsoft.com/office/drawing/2014/main" id="{21019E17-929F-28F8-6B8F-AC4EBE681554}"/>
              </a:ext>
            </a:extLst>
          </p:cNvPr>
          <p:cNvSpPr>
            <a:spLocks noGrp="1"/>
          </p:cNvSpPr>
          <p:nvPr>
            <p:ph idx="1"/>
          </p:nvPr>
        </p:nvSpPr>
        <p:spPr>
          <a:xfrm>
            <a:off x="647700" y="1838325"/>
            <a:ext cx="4320519" cy="4434459"/>
          </a:xfrm>
        </p:spPr>
        <p:txBody>
          <a:bodyPr/>
          <a:lstStyle/>
          <a:p>
            <a:r>
              <a:rPr lang="en-US" b="0" i="0" dirty="0" err="1">
                <a:solidFill>
                  <a:srgbClr val="6A6A6A"/>
                </a:solidFill>
                <a:effectLst/>
                <a:latin typeface="Muli"/>
              </a:rPr>
              <a:t>Podoconiosis</a:t>
            </a:r>
            <a:r>
              <a:rPr lang="en-US" b="0" i="0" dirty="0">
                <a:solidFill>
                  <a:srgbClr val="6A6A6A"/>
                </a:solidFill>
                <a:effectLst/>
                <a:latin typeface="Muli"/>
              </a:rPr>
              <a:t> (or podo as it is known) is a </a:t>
            </a:r>
            <a:r>
              <a:rPr lang="en-US" b="0" i="1" dirty="0">
                <a:solidFill>
                  <a:srgbClr val="6A6A6A"/>
                </a:solidFill>
                <a:effectLst/>
                <a:latin typeface="Muli"/>
              </a:rPr>
              <a:t>neglected tropical disease</a:t>
            </a:r>
            <a:r>
              <a:rPr lang="en-US" b="0" i="0" dirty="0">
                <a:solidFill>
                  <a:srgbClr val="6A6A6A"/>
                </a:solidFill>
                <a:effectLst/>
                <a:latin typeface="Muli"/>
              </a:rPr>
              <a:t> that causes avoidable disability in around 4 million people across Africa, Asia and Latin America.</a:t>
            </a:r>
          </a:p>
          <a:p>
            <a:r>
              <a:rPr lang="en-US" b="0" i="0" dirty="0">
                <a:solidFill>
                  <a:srgbClr val="6A6A6A"/>
                </a:solidFill>
                <a:effectLst/>
                <a:latin typeface="Muli"/>
              </a:rPr>
              <a:t>It is non-infectious, tropical lymphoedema caused by many years of barefoot contact with red clay soil of volcanic origin in highland tropical regions. </a:t>
            </a:r>
            <a:endParaRPr lang="sv-SE" dirty="0"/>
          </a:p>
        </p:txBody>
      </p:sp>
    </p:spTree>
    <p:extLst>
      <p:ext uri="{BB962C8B-B14F-4D97-AF65-F5344CB8AC3E}">
        <p14:creationId xmlns:p14="http://schemas.microsoft.com/office/powerpoint/2010/main" val="2471063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A858785-BDC5-36D1-5052-83F2BA03B5AB}"/>
              </a:ext>
            </a:extLst>
          </p:cNvPr>
          <p:cNvSpPr>
            <a:spLocks noGrp="1"/>
          </p:cNvSpPr>
          <p:nvPr>
            <p:ph type="title"/>
          </p:nvPr>
        </p:nvSpPr>
        <p:spPr>
          <a:xfrm>
            <a:off x="1024128" y="585216"/>
            <a:ext cx="8018272" cy="1499616"/>
          </a:xfrm>
        </p:spPr>
        <p:txBody>
          <a:bodyPr>
            <a:normAutofit/>
          </a:bodyPr>
          <a:lstStyle/>
          <a:p>
            <a:r>
              <a:rPr lang="sv-SE" dirty="0" err="1"/>
              <a:t>Podoconiosis</a:t>
            </a:r>
            <a:endParaRPr lang="sv-SE" dirty="0"/>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latshållare för innehåll 8">
            <a:extLst>
              <a:ext uri="{FF2B5EF4-FFF2-40B4-BE49-F238E27FC236}">
                <a16:creationId xmlns:a16="http://schemas.microsoft.com/office/drawing/2014/main" id="{21019E17-929F-28F8-6B8F-AC4EBE681554}"/>
              </a:ext>
            </a:extLst>
          </p:cNvPr>
          <p:cNvSpPr>
            <a:spLocks noGrp="1"/>
          </p:cNvSpPr>
          <p:nvPr>
            <p:ph idx="1"/>
          </p:nvPr>
        </p:nvSpPr>
        <p:spPr>
          <a:xfrm>
            <a:off x="647700" y="1838325"/>
            <a:ext cx="4320519" cy="4434459"/>
          </a:xfrm>
        </p:spPr>
        <p:txBody>
          <a:bodyPr>
            <a:normAutofit lnSpcReduction="10000"/>
          </a:bodyPr>
          <a:lstStyle/>
          <a:p>
            <a:r>
              <a:rPr lang="en-US" b="0" i="0" dirty="0">
                <a:solidFill>
                  <a:srgbClr val="6A6A6A"/>
                </a:solidFill>
                <a:effectLst/>
                <a:latin typeface="Muli"/>
              </a:rPr>
              <a:t>Lymphoedema is a chronic condition that causes swelling in the body’s tissues when the lymphatic system isn’t working properly. The disease is commonly misunderstood, causing terrible stigma and distress. </a:t>
            </a:r>
          </a:p>
          <a:p>
            <a:r>
              <a:rPr lang="en-US" b="0" i="0" dirty="0">
                <a:solidFill>
                  <a:srgbClr val="6A6A6A"/>
                </a:solidFill>
                <a:effectLst/>
                <a:latin typeface="Muli"/>
              </a:rPr>
              <a:t>Those most affected are some of the world’s most disadvantaged communities, especially subsistence farmers, who are already living below the poverty line. The impact of podo can be devastating on their lives.</a:t>
            </a:r>
            <a:endParaRPr lang="sv-SE" dirty="0"/>
          </a:p>
        </p:txBody>
      </p:sp>
      <p:pic>
        <p:nvPicPr>
          <p:cNvPr id="12" name="Bildobjekt 11" descr="En bild som visar text, person, skärmbild">
            <a:extLst>
              <a:ext uri="{FF2B5EF4-FFF2-40B4-BE49-F238E27FC236}">
                <a16:creationId xmlns:a16="http://schemas.microsoft.com/office/drawing/2014/main" id="{63D9129D-DE06-07D1-90E4-CDAA478C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8817" y="965787"/>
            <a:ext cx="6993183" cy="4926425"/>
          </a:xfrm>
          <a:prstGeom prst="rect">
            <a:avLst/>
          </a:prstGeom>
        </p:spPr>
      </p:pic>
    </p:spTree>
    <p:extLst>
      <p:ext uri="{BB962C8B-B14F-4D97-AF65-F5344CB8AC3E}">
        <p14:creationId xmlns:p14="http://schemas.microsoft.com/office/powerpoint/2010/main" val="4102329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A858785-BDC5-36D1-5052-83F2BA03B5AB}"/>
              </a:ext>
            </a:extLst>
          </p:cNvPr>
          <p:cNvSpPr>
            <a:spLocks noGrp="1"/>
          </p:cNvSpPr>
          <p:nvPr>
            <p:ph type="title"/>
          </p:nvPr>
        </p:nvSpPr>
        <p:spPr>
          <a:xfrm>
            <a:off x="1024128" y="585216"/>
            <a:ext cx="8018272" cy="1499616"/>
          </a:xfrm>
        </p:spPr>
        <p:txBody>
          <a:bodyPr>
            <a:normAutofit/>
          </a:bodyPr>
          <a:lstStyle/>
          <a:p>
            <a:r>
              <a:rPr lang="sv-SE" dirty="0" err="1"/>
              <a:t>Podoconiosis</a:t>
            </a:r>
            <a:endParaRPr lang="sv-SE" dirty="0"/>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latshållare för innehåll 8">
            <a:extLst>
              <a:ext uri="{FF2B5EF4-FFF2-40B4-BE49-F238E27FC236}">
                <a16:creationId xmlns:a16="http://schemas.microsoft.com/office/drawing/2014/main" id="{21019E17-929F-28F8-6B8F-AC4EBE681554}"/>
              </a:ext>
            </a:extLst>
          </p:cNvPr>
          <p:cNvSpPr>
            <a:spLocks noGrp="1"/>
          </p:cNvSpPr>
          <p:nvPr>
            <p:ph idx="1"/>
          </p:nvPr>
        </p:nvSpPr>
        <p:spPr>
          <a:xfrm>
            <a:off x="647700" y="1838325"/>
            <a:ext cx="4320519" cy="4434459"/>
          </a:xfrm>
        </p:spPr>
        <p:txBody>
          <a:bodyPr>
            <a:normAutofit lnSpcReduction="10000"/>
          </a:bodyPr>
          <a:lstStyle/>
          <a:p>
            <a:r>
              <a:rPr lang="en-US" b="0" i="0" dirty="0">
                <a:solidFill>
                  <a:srgbClr val="6A6A6A"/>
                </a:solidFill>
                <a:effectLst/>
                <a:latin typeface="Muli"/>
              </a:rPr>
              <a:t>Lymphoedema is a chronic condition that causes swelling in the body’s tissues when the lymphatic system isn’t working properly. The disease is commonly misunderstood, causing terrible stigma and distress. </a:t>
            </a:r>
          </a:p>
          <a:p>
            <a:r>
              <a:rPr lang="en-US" b="0" i="0" dirty="0">
                <a:solidFill>
                  <a:srgbClr val="6A6A6A"/>
                </a:solidFill>
                <a:effectLst/>
                <a:latin typeface="Muli"/>
              </a:rPr>
              <a:t>Those most affected are some of the world’s most disadvantaged communities, especially subsistence farmers, who are already living below the poverty line. The impact of podo can be devastating on their lives.</a:t>
            </a:r>
            <a:endParaRPr lang="sv-SE" dirty="0"/>
          </a:p>
        </p:txBody>
      </p:sp>
      <p:pic>
        <p:nvPicPr>
          <p:cNvPr id="4" name="Bildobjekt 3" descr="En bild som visar text, Reklamblad, grafisk design, Broschyr&#10;&#10;Automatiskt genererad beskrivning">
            <a:extLst>
              <a:ext uri="{FF2B5EF4-FFF2-40B4-BE49-F238E27FC236}">
                <a16:creationId xmlns:a16="http://schemas.microsoft.com/office/drawing/2014/main" id="{59981CC7-8A5E-3604-3DE7-CD6DC50E8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220" y="909516"/>
            <a:ext cx="7003064" cy="4941051"/>
          </a:xfrm>
          <a:prstGeom prst="rect">
            <a:avLst/>
          </a:prstGeom>
        </p:spPr>
      </p:pic>
    </p:spTree>
    <p:extLst>
      <p:ext uri="{BB962C8B-B14F-4D97-AF65-F5344CB8AC3E}">
        <p14:creationId xmlns:p14="http://schemas.microsoft.com/office/powerpoint/2010/main" val="718666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A858785-BDC5-36D1-5052-83F2BA03B5AB}"/>
              </a:ext>
            </a:extLst>
          </p:cNvPr>
          <p:cNvSpPr>
            <a:spLocks noGrp="1"/>
          </p:cNvSpPr>
          <p:nvPr>
            <p:ph type="title"/>
          </p:nvPr>
        </p:nvSpPr>
        <p:spPr>
          <a:xfrm>
            <a:off x="1024128" y="585216"/>
            <a:ext cx="8018272" cy="1499616"/>
          </a:xfrm>
        </p:spPr>
        <p:txBody>
          <a:bodyPr>
            <a:normAutofit/>
          </a:bodyPr>
          <a:lstStyle/>
          <a:p>
            <a:r>
              <a:rPr lang="sv-SE" dirty="0" err="1"/>
              <a:t>Podoconiosis</a:t>
            </a:r>
            <a:endParaRPr lang="sv-SE" dirty="0"/>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latshållare för innehåll 8">
            <a:extLst>
              <a:ext uri="{FF2B5EF4-FFF2-40B4-BE49-F238E27FC236}">
                <a16:creationId xmlns:a16="http://schemas.microsoft.com/office/drawing/2014/main" id="{21019E17-929F-28F8-6B8F-AC4EBE681554}"/>
              </a:ext>
            </a:extLst>
          </p:cNvPr>
          <p:cNvSpPr>
            <a:spLocks noGrp="1"/>
          </p:cNvSpPr>
          <p:nvPr>
            <p:ph idx="1"/>
          </p:nvPr>
        </p:nvSpPr>
        <p:spPr>
          <a:xfrm>
            <a:off x="647700" y="1838325"/>
            <a:ext cx="4320519" cy="4434459"/>
          </a:xfrm>
        </p:spPr>
        <p:txBody>
          <a:bodyPr>
            <a:normAutofit lnSpcReduction="10000"/>
          </a:bodyPr>
          <a:lstStyle/>
          <a:p>
            <a:pPr algn="l"/>
            <a:r>
              <a:rPr lang="en-US" b="1" i="0" dirty="0" err="1">
                <a:solidFill>
                  <a:srgbClr val="202124"/>
                </a:solidFill>
                <a:effectLst/>
                <a:latin typeface="Google Sans"/>
              </a:rPr>
              <a:t>Podoconiosis</a:t>
            </a:r>
            <a:r>
              <a:rPr lang="en-US" b="1" i="0" dirty="0">
                <a:solidFill>
                  <a:srgbClr val="202124"/>
                </a:solidFill>
                <a:effectLst/>
                <a:latin typeface="Google Sans"/>
              </a:rPr>
              <a:t> Treatment</a:t>
            </a:r>
            <a:endParaRPr lang="en-US" b="0" i="0" dirty="0">
              <a:solidFill>
                <a:srgbClr val="202124"/>
              </a:solidFill>
              <a:effectLst/>
              <a:latin typeface="Google Sans"/>
            </a:endParaRPr>
          </a:p>
          <a:p>
            <a:pPr algn="l">
              <a:buFont typeface="Arial" panose="020B0604020202020204" pitchFamily="34" charset="0"/>
              <a:buChar char="•"/>
            </a:pPr>
            <a:r>
              <a:rPr lang="en-US" b="0" i="0" dirty="0">
                <a:solidFill>
                  <a:srgbClr val="202124"/>
                </a:solidFill>
                <a:effectLst/>
                <a:latin typeface="Google Sans"/>
              </a:rPr>
              <a:t>Foot hygiene : daily washing with soap and water (diluted bleach is also useful in the early stages of treatment)</a:t>
            </a:r>
          </a:p>
          <a:p>
            <a:pPr algn="l">
              <a:buFont typeface="Arial" panose="020B0604020202020204" pitchFamily="34" charset="0"/>
              <a:buChar char="•"/>
            </a:pPr>
            <a:r>
              <a:rPr lang="en-US" b="0" i="0" dirty="0">
                <a:solidFill>
                  <a:srgbClr val="202124"/>
                </a:solidFill>
                <a:effectLst/>
                <a:latin typeface="Google Sans"/>
              </a:rPr>
              <a:t>Skin care: use of simple ointment/ moisturizer.</a:t>
            </a:r>
          </a:p>
          <a:p>
            <a:pPr algn="l">
              <a:buFont typeface="Arial" panose="020B0604020202020204" pitchFamily="34" charset="0"/>
              <a:buChar char="•"/>
            </a:pPr>
            <a:r>
              <a:rPr lang="en-US" b="0" i="0" dirty="0">
                <a:solidFill>
                  <a:srgbClr val="202124"/>
                </a:solidFill>
                <a:effectLst/>
                <a:latin typeface="Google Sans"/>
              </a:rPr>
              <a:t>Daily use of socks and shoes.</a:t>
            </a:r>
          </a:p>
          <a:p>
            <a:pPr algn="l">
              <a:buFont typeface="Arial" panose="020B0604020202020204" pitchFamily="34" charset="0"/>
              <a:buChar char="•"/>
            </a:pPr>
            <a:r>
              <a:rPr lang="en-US" b="0" i="0" dirty="0">
                <a:solidFill>
                  <a:srgbClr val="202124"/>
                </a:solidFill>
                <a:effectLst/>
                <a:latin typeface="Google Sans"/>
              </a:rPr>
              <a:t>Use of elastic bandage.</a:t>
            </a:r>
          </a:p>
          <a:p>
            <a:pPr algn="l">
              <a:buFont typeface="Arial" panose="020B0604020202020204" pitchFamily="34" charset="0"/>
              <a:buChar char="•"/>
            </a:pPr>
            <a:r>
              <a:rPr lang="en-US" b="0" i="0" dirty="0">
                <a:solidFill>
                  <a:srgbClr val="202124"/>
                </a:solidFill>
                <a:effectLst/>
                <a:latin typeface="Google Sans"/>
              </a:rPr>
              <a:t>Elevation and movement.</a:t>
            </a:r>
          </a:p>
          <a:p>
            <a:pPr algn="l">
              <a:buFont typeface="Arial" panose="020B0604020202020204" pitchFamily="34" charset="0"/>
              <a:buChar char="•"/>
            </a:pPr>
            <a:r>
              <a:rPr lang="en-US" b="0" i="0" dirty="0">
                <a:solidFill>
                  <a:srgbClr val="202124"/>
                </a:solidFill>
                <a:effectLst/>
                <a:latin typeface="Google Sans"/>
              </a:rPr>
              <a:t>Minor Surgery to remove nodules.</a:t>
            </a:r>
          </a:p>
          <a:p>
            <a:endParaRPr lang="sv-SE" dirty="0"/>
          </a:p>
        </p:txBody>
      </p:sp>
      <p:pic>
        <p:nvPicPr>
          <p:cNvPr id="5" name="Bildobjekt 4" descr="En bild som visar klädsel, person, utomhus, gräs&#10;&#10;Automatiskt genererad beskrivning">
            <a:extLst>
              <a:ext uri="{FF2B5EF4-FFF2-40B4-BE49-F238E27FC236}">
                <a16:creationId xmlns:a16="http://schemas.microsoft.com/office/drawing/2014/main" id="{3D970C39-5386-5D31-73D4-BC3B4555F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3733" y="1293332"/>
            <a:ext cx="5990567" cy="4453064"/>
          </a:xfrm>
          <a:prstGeom prst="rect">
            <a:avLst/>
          </a:prstGeom>
        </p:spPr>
      </p:pic>
    </p:spTree>
    <p:extLst>
      <p:ext uri="{BB962C8B-B14F-4D97-AF65-F5344CB8AC3E}">
        <p14:creationId xmlns:p14="http://schemas.microsoft.com/office/powerpoint/2010/main" val="130568007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B99C7817DEDC44B8CD7A8C5D94A2ED7" ma:contentTypeVersion="16" ma:contentTypeDescription="Skapa ett nytt dokument." ma:contentTypeScope="" ma:versionID="09c253d1d22832c444aa69d102300d47">
  <xsd:schema xmlns:xsd="http://www.w3.org/2001/XMLSchema" xmlns:xs="http://www.w3.org/2001/XMLSchema" xmlns:p="http://schemas.microsoft.com/office/2006/metadata/properties" xmlns:ns2="67b4b99d-f155-4e2f-8838-6f0f7631dfc1" xmlns:ns3="b7f29fcc-0797-403f-ba7b-ecbb290fae6d" targetNamespace="http://schemas.microsoft.com/office/2006/metadata/properties" ma:root="true" ma:fieldsID="988e11a238c273e1b1036d2fe01e35ef" ns2:_="" ns3:_="">
    <xsd:import namespace="67b4b99d-f155-4e2f-8838-6f0f7631dfc1"/>
    <xsd:import namespace="b7f29fcc-0797-403f-ba7b-ecbb290fae6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b4b99d-f155-4e2f-8838-6f0f7631df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ildmarkeringar" ma:readOnly="false" ma:fieldId="{5cf76f15-5ced-4ddc-b409-7134ff3c332f}" ma:taxonomyMulti="true" ma:sspId="1ca6ed74-85eb-41c2-922f-9901e948785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f29fcc-0797-403f-ba7b-ecbb290fae6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582ac2aa-0835-496c-a9da-eb74f56ee759}" ma:internalName="TaxCatchAll" ma:showField="CatchAllData" ma:web="b7f29fcc-0797-403f-ba7b-ecbb290fae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845DA2-0E13-4379-819D-8C4B8D06D7FD}"/>
</file>

<file path=customXml/itemProps2.xml><?xml version="1.0" encoding="utf-8"?>
<ds:datastoreItem xmlns:ds="http://schemas.openxmlformats.org/officeDocument/2006/customXml" ds:itemID="{AB2F06EC-2995-4AA6-8674-35195DF3E520}"/>
</file>

<file path=docProps/app.xml><?xml version="1.0" encoding="utf-8"?>
<Properties xmlns="http://schemas.openxmlformats.org/officeDocument/2006/extended-properties" xmlns:vt="http://schemas.openxmlformats.org/officeDocument/2006/docPropsVTypes">
  <Template>TM02900720[[fn=Integral]]</Template>
  <TotalTime>98</TotalTime>
  <Words>292</Words>
  <Application>Microsoft Office PowerPoint</Application>
  <PresentationFormat>Bredbild</PresentationFormat>
  <Paragraphs>26</Paragraphs>
  <Slides>9</Slides>
  <Notes>0</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9</vt:i4>
      </vt:variant>
    </vt:vector>
  </HeadingPairs>
  <TitlesOfParts>
    <vt:vector size="16" baseType="lpstr">
      <vt:lpstr>Arial</vt:lpstr>
      <vt:lpstr>Google Sans</vt:lpstr>
      <vt:lpstr>Muli</vt:lpstr>
      <vt:lpstr>Tw Cen MT</vt:lpstr>
      <vt:lpstr>Tw Cen MT Condensed</vt:lpstr>
      <vt:lpstr>Wingdings 3</vt:lpstr>
      <vt:lpstr>Integral</vt:lpstr>
      <vt:lpstr>Another neglected disease-Podoconiosis</vt:lpstr>
      <vt:lpstr>Podoconiosis</vt:lpstr>
      <vt:lpstr>Podoconiosis</vt:lpstr>
      <vt:lpstr>Podoconiosis</vt:lpstr>
      <vt:lpstr>Podoconiosis</vt:lpstr>
      <vt:lpstr>Podoconiosis</vt:lpstr>
      <vt:lpstr>Podoconiosis</vt:lpstr>
      <vt:lpstr>Podoconiosis</vt:lpstr>
      <vt:lpstr>Podoconiosis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Another neglected disease-Podoconiosis</dc:title>
  <dc:creator>Bugra Merdol 3M0P</dc:creator>
  <cp:lastModifiedBy>Bugra Merdol</cp:lastModifiedBy>
  <cp:revision>2</cp:revision>
  <dcterms:created xsi:type="dcterms:W3CDTF">2024-08-27T16:45:40Z</dcterms:created>
  <dcterms:modified xsi:type="dcterms:W3CDTF">2024-08-27T18:24:07Z</dcterms:modified>
</cp:coreProperties>
</file>