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2" r:id="rId3"/>
    <p:sldId id="273" r:id="rId4"/>
    <p:sldId id="263" r:id="rId5"/>
    <p:sldId id="275" r:id="rId6"/>
    <p:sldId id="287" r:id="rId7"/>
    <p:sldId id="286" r:id="rId8"/>
    <p:sldId id="277" r:id="rId9"/>
    <p:sldId id="278" r:id="rId10"/>
    <p:sldId id="279" r:id="rId11"/>
    <p:sldId id="282" r:id="rId12"/>
    <p:sldId id="283" r:id="rId13"/>
    <p:sldId id="280" r:id="rId14"/>
    <p:sldId id="261" r:id="rId15"/>
    <p:sldId id="265" r:id="rId16"/>
    <p:sldId id="288" r:id="rId17"/>
    <p:sldId id="266" r:id="rId18"/>
    <p:sldId id="268" r:id="rId19"/>
    <p:sldId id="270" r:id="rId20"/>
    <p:sldId id="271" r:id="rId21"/>
    <p:sldId id="285" r:id="rId22"/>
    <p:sldId id="274" r:id="rId23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ED9E0E-C764-4E28-8536-B0A40DCDF648}" type="datetime1">
              <a:rPr lang="sv-SE" smtClean="0"/>
              <a:t>2024-08-05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E4424E-E509-4760-8604-DA592B179975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sv-SE" noProof="0" smtClean="0"/>
              <a:t>1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19773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om du vill redigera mall för underrubriksformat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02E4934-E85B-437E-8EBD-4FA3956591B9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A1CD5C9-D07F-4036-BA10-EC3966D3F7B3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B5A0352-E874-43FF-981C-8B04FFCA87EB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22EEA-BB36-4987-A2B0-07ECB6EEB80C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8A0677-3B4A-42DB-AFC8-FE2F51A4D8E3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 hasCustomPrompt="1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 hasCustomPrompt="1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14B59C1-380E-4BA9-BD68-12141D2D69E2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4" hasCustomPrompt="1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27C042-F9F3-4CC9-ABB1-EC2339E31686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B4ADED-A8CA-49BC-8023-0F90D576EFDD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2D91DD-72B2-4AE1-AB43-4C55118F44D9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 noProof="0"/>
              <a:t>Klicka för att 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869E79-6EDE-42BB-B8C6-74152BF251E8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 hasCustomPrompt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BA51501-4CF2-4C12-829A-86E46F8804D0}" type="datetime1">
              <a:rPr lang="sv-SE" noProof="0" smtClean="0"/>
              <a:t>2024-08-05</a:t>
            </a:fld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2AD836D6-22E6-4897-9CB5-212F791F0AF1}" type="datetime1">
              <a:rPr lang="sv-SE" noProof="0" smtClean="0"/>
              <a:t>2024-08-05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grpSp>
        <p:nvGrpSpPr>
          <p:cNvPr id="7" name="Grupp 6" descr="Buskar på strand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Ellips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v-SE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Frihandsfigur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sv-SE" noProof="0" dirty="0"/>
            </a:p>
          </p:txBody>
        </p:sp>
        <p:grpSp>
          <p:nvGrpSpPr>
            <p:cNvPr id="11" name="Grup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up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up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ihandsfigur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9" name="Frihandsfigur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grpSp>
              <p:nvGrpSpPr>
                <p:cNvPr id="96" name="Grup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ihandsfigur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7" name="Frihandsfigur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sp>
              <p:nvSpPr>
                <p:cNvPr id="97" name="Frihandsfigur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8" name="Frihandsfigur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9" name="Frihandsfigur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grpSp>
              <p:nvGrpSpPr>
                <p:cNvPr id="100" name="Grup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ihandsfigur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3" name="Frihandsfigur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4" name="Frihandsfigur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115" name="Frihandsfigur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sp>
              <p:nvSpPr>
                <p:cNvPr id="101" name="Frihandsfigur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2" name="Frihandsfigur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3" name="Frihandsfigur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4" name="Frihandsfigur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5" name="Frihandsfigur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6" name="Frihandsfigur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7" name="Frihandsfigur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8" name="Frihandsfigur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09" name="Frihandsfigur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10" name="Frihandsfigur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111" name="Frihandsfigur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56" name="Frihandsfigur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57" name="Grup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ihandsfigur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3" name="Frihandsfigur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4" name="Frihandsfigur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58" name="Frihandsfigur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59" name="Frihandsfigur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60" name="Grup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ihandsfigur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91" name="Frihandsfigur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61" name="Frihandsfigur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62" name="Grup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ihandsfigur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84" name="Frihandsfigur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grpSp>
              <p:nvGrpSpPr>
                <p:cNvPr id="85" name="Grup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ihandsfigur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  <p:sp>
                <p:nvSpPr>
                  <p:cNvPr id="89" name="Frihandsfigur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sv-SE" noProof="0" dirty="0"/>
                  </a:p>
                </p:txBody>
              </p:sp>
            </p:grpSp>
            <p:sp>
              <p:nvSpPr>
                <p:cNvPr id="86" name="Frihandsfigur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87" name="Frihandsfigur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63" name="Frihandsfigur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4" name="Frihandsfigur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5" name="Frihandsfigur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6" name="Frihandsfigur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7" name="Frihandsfigur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8" name="Frihandsfigur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69" name="Frihandsfigur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0" name="Frihandsfigur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1" name="Frihandsfigur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2" name="Frihandsfigur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3" name="Frihandsfigur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4" name="Frihandsfigur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grpSp>
            <p:nvGrpSpPr>
              <p:cNvPr id="75" name="Grup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ihandsfigur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82" name="Frihandsfigur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76" name="Frihandsfigur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7" name="Frihandsfigur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8" name="Frihandsfigur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79" name="Frihandsfigur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80" name="Frihandsfigur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</p:grpSp>
        <p:grpSp>
          <p:nvGrpSpPr>
            <p:cNvPr id="12" name="Grup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up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ihandsfigur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1" name="Frihandsfigur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2" name="Frihandsfigur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3" name="Frihandsfigur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4" name="Frihandsfigur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5" name="Frihandsfigur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6" name="Frihandsfigur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7" name="Frihandsfigur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8" name="Frihandsfigur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49" name="Frihandsfigur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0" name="Frihandsfigur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1" name="Frihandsfigur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2" name="Frihandsfigur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3" name="Frihandsfigur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  <p:sp>
              <p:nvSpPr>
                <p:cNvPr id="54" name="Frihandsfigur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sv-SE" noProof="0" dirty="0"/>
                </a:p>
              </p:txBody>
            </p:sp>
          </p:grpSp>
          <p:sp>
            <p:nvSpPr>
              <p:cNvPr id="14" name="Frihandsfigur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5" name="Frihandsfigur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6" name="Frihandsfigur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7" name="Frihandsfigur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8" name="Frihandsfigur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19" name="Frihandsfigur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0" name="Frihandsfigur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1" name="Frihandsfigur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2" name="Frihandsfigur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3" name="Frihandsfigur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4" name="Frihandsfigur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5" name="Frihandsfigur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6" name="Frihandsfigur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7" name="Frihandsfigur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8" name="Frihandsfigur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29" name="Frihandsfigur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0" name="Frihandsfigur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1" name="Frihandsfigur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2" name="Frihandsfigur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3" name="Frihandsfigur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4" name="Frihandsfigur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5" name="Frihandsfigur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6" name="Frihandsfigur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7" name="Frihandsfigur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8" name="Frihandsfigur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  <p:sp>
            <p:nvSpPr>
              <p:cNvPr id="39" name="Frihandsfigur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sv-SE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reactgroup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3708971"/>
          </a:xfrm>
        </p:spPr>
        <p:txBody>
          <a:bodyPr rtlCol="0"/>
          <a:lstStyle/>
          <a:p>
            <a:pPr rtl="0"/>
            <a:r>
              <a:rPr lang="sv-SE" sz="6000" b="1" dirty="0" err="1"/>
              <a:t>A</a:t>
            </a:r>
            <a:r>
              <a:rPr lang="sv-se" sz="6000" b="1" dirty="0" err="1"/>
              <a:t>ntimicrobial</a:t>
            </a:r>
            <a:r>
              <a:rPr lang="sv-se" sz="6000" b="1" dirty="0"/>
              <a:t> </a:t>
            </a:r>
            <a:r>
              <a:rPr lang="sv-se" sz="6000" b="1" dirty="0" err="1"/>
              <a:t>resistence</a:t>
            </a:r>
            <a:r>
              <a:rPr lang="sv-se" sz="6000" b="1" dirty="0"/>
              <a:t> (AMR) </a:t>
            </a:r>
            <a:endParaRPr lang="en-US" sz="60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Åsa Lundgren, Rotary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Doctors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rtl="0"/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June 2024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2E3C5C-A2FB-427A-AD01-2759242F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resistant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6783BB71-50EA-41BF-BA04-2553A3E96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843" y="1705972"/>
            <a:ext cx="9375217" cy="4591712"/>
          </a:xfrm>
        </p:spPr>
      </p:pic>
    </p:spTree>
    <p:extLst>
      <p:ext uri="{BB962C8B-B14F-4D97-AF65-F5344CB8AC3E}">
        <p14:creationId xmlns:p14="http://schemas.microsoft.com/office/powerpoint/2010/main" val="175469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E57BB-D885-4B3E-A38F-63D98E8E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Spreading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antimicrobial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A2F3660-B44A-415E-921B-EBFF8EB31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different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species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1DB2B76-E0B8-4AB1-A8A6-1E410AF0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771" y="2710566"/>
            <a:ext cx="6037317" cy="34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BA0BA-06C6-42FD-B5A6-D5D12671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spread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AMR </a:t>
            </a:r>
            <a:b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E8F043-1B3D-43AD-B901-63FB52934C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6127042" cy="4718227"/>
          </a:xfrm>
        </p:spPr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Indirect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Coughing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sneezing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Touch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surfaces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From animals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4EE177D-DFCD-4E1F-8039-41DAC8E67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78434"/>
              </p:ext>
            </p:extLst>
          </p:nvPr>
        </p:nvGraphicFramePr>
        <p:xfrm>
          <a:off x="6996702" y="148850"/>
          <a:ext cx="4944046" cy="6398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8936" progId="AcroExch.Document.DC">
                  <p:embed/>
                </p:oleObj>
              </mc:Choice>
              <mc:Fallback>
                <p:oleObj name="Acrobat Document" r:id="rId2" imgW="3886052" imgH="50289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6702" y="148850"/>
                        <a:ext cx="4944046" cy="6398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76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7AE05-0567-4BEC-8488-5E2452D4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spreading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AMR?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B0CB03E-D627-4156-AD3A-576381C828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hygiene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sanitation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travelling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(animals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5517E1-0435-4833-BB7F-ADA1C5EFA6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Overuse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antibiotics in animals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agriculture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Overuse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 humans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broad)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Over the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counter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sale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8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CC313-6757-4E2D-8F3A-D25032B9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Skin and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wound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infections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75946BA-F705-4AE4-B1DC-9EB5841379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stafylococcus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Flukloxacillin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Floxapen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DF2E706-A4FB-4762-98E3-EFD30A45C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3848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MRSA</a:t>
            </a: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Methicillin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resistant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stafylococcus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aureus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Floxapen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cefalosporins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ceftriaxon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cefuroxim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don´t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7" name="Bildobjekt 6" descr="En bild som visar röd, svin, nära&#10;&#10;Automatiskt genererad beskrivning">
            <a:extLst>
              <a:ext uri="{FF2B5EF4-FFF2-40B4-BE49-F238E27FC236}">
                <a16:creationId xmlns:a16="http://schemas.microsoft.com/office/drawing/2014/main" id="{FF3BB11A-B6B1-4035-9FD5-63785C461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1" y="3304497"/>
            <a:ext cx="288925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3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1D834C-C132-437F-9DF1-C2272ECD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79" y="0"/>
            <a:ext cx="11825555" cy="1600200"/>
          </a:xfrm>
        </p:spPr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MRSA      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different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do different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cultures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latshållare för innehåll 10" descr="En bild som visar karta&#10;&#10;Automatiskt genererad beskrivning">
            <a:extLst>
              <a:ext uri="{FF2B5EF4-FFF2-40B4-BE49-F238E27FC236}">
                <a16:creationId xmlns:a16="http://schemas.microsoft.com/office/drawing/2014/main" id="{147BF367-63C4-49F0-A3F8-E9FF84F97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750" y="1839074"/>
            <a:ext cx="7878362" cy="4700659"/>
          </a:xfrm>
        </p:spPr>
      </p:pic>
    </p:spTree>
    <p:extLst>
      <p:ext uri="{BB962C8B-B14F-4D97-AF65-F5344CB8AC3E}">
        <p14:creationId xmlns:p14="http://schemas.microsoft.com/office/powerpoint/2010/main" val="373495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47B8B-8E32-72E2-D264-940A9D0A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Gastroenteritis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D22393-85BF-9D09-62F4-E9D32FE74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Kenyan Basic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Paediatric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Protocols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Antimicrobials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indicated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inless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dysentery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or proven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amoebiasis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giardiasis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Shigella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dysentery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diarrhea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Ciprofloxacin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Amoebiasis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sick. Abdominal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discomfort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bloody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Metronidazol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Giardiasis: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Watery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diarrhea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abdominal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discomfort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cramping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Metronidazol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32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151E11-5B8F-4E12-A1B0-47373195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Pneumonia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bacterial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CDD8AE-BA4E-4AE7-A307-4EBCFD682E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4318791" cy="342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Pneumococci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Normal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resp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rate</a:t>
            </a:r>
          </a:p>
          <a:p>
            <a:pPr marL="0" indent="0">
              <a:buNone/>
            </a:pP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850BE1-44BC-4CDC-976E-32A138F46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2156" y="1828785"/>
            <a:ext cx="5880243" cy="3883646"/>
          </a:xfrm>
        </p:spPr>
        <p:txBody>
          <a:bodyPr>
            <a:normAutofit fontScale="92500" lnSpcReduction="20000"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rate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distress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Unwell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sick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Cough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Chest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wall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drawing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Crepitations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heard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examining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9586AD0A-25A2-4BD1-ACA6-7038B1251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48812"/>
              </p:ext>
            </p:extLst>
          </p:nvPr>
        </p:nvGraphicFramePr>
        <p:xfrm>
          <a:off x="750013" y="3051425"/>
          <a:ext cx="4181584" cy="2743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90792">
                  <a:extLst>
                    <a:ext uri="{9D8B030D-6E8A-4147-A177-3AD203B41FA5}">
                      <a16:colId xmlns:a16="http://schemas.microsoft.com/office/drawing/2014/main" val="25277429"/>
                    </a:ext>
                  </a:extLst>
                </a:gridCol>
                <a:gridCol w="2090792">
                  <a:extLst>
                    <a:ext uri="{9D8B030D-6E8A-4147-A177-3AD203B41FA5}">
                      <a16:colId xmlns:a16="http://schemas.microsoft.com/office/drawing/2014/main" val="17068702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</a:t>
                      </a:r>
                      <a:r>
                        <a:rPr lang="sv-S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rate/min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838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sv-S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 </a:t>
                      </a:r>
                      <a:r>
                        <a:rPr lang="sv-S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lang="sv-S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–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651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sv-S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5 </a:t>
                      </a:r>
                      <a:r>
                        <a:rPr lang="sv-S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years</a:t>
                      </a:r>
                      <a:endParaRPr lang="sv-S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25 - 30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555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sv-S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5 </a:t>
                      </a:r>
                      <a:r>
                        <a:rPr lang="sv-S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years</a:t>
                      </a:r>
                      <a:endParaRPr lang="sv-S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20 - 25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413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sv-S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Adults</a:t>
                      </a:r>
                      <a:endParaRPr lang="sv-S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12 - 16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77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16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809FA-EE69-43C1-8A75-D8C5A292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/URTI - virus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9B35CF-6559-4BDF-A030-599AA91CC2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Cough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Running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nose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Not so sick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3-5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last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4171DE5F-30B3-469F-A130-65BC18D29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3240" y="1828785"/>
            <a:ext cx="6589160" cy="342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A normal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has 6-7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seven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common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colds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Nasal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saline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drops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cough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syrup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honey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paracetamol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 antibiotics 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>
              <a:buNone/>
            </a:pP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6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7877C35-405B-4A19-9E66-73D0C500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sv-SE" sz="4400" b="1" dirty="0">
                <a:latin typeface="Calibri" panose="020F0502020204030204" pitchFamily="34" charset="0"/>
                <a:cs typeface="Calibri" panose="020F0502020204030204" pitchFamily="34" charset="0"/>
              </a:rPr>
              <a:t> harm </a:t>
            </a:r>
            <a:r>
              <a:rPr lang="sv-SE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sv-SE" sz="4400" b="1" dirty="0">
                <a:latin typeface="Calibri" panose="020F0502020204030204" pitchFamily="34" charset="0"/>
                <a:cs typeface="Calibri" panose="020F0502020204030204" pitchFamily="34" charset="0"/>
              </a:rPr>
              <a:t> antibiotics do to the patient?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3DC299-4307-43E4-8F0C-9AA22A4F9F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AMR</a:t>
            </a: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Disturbing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the normal flora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Antibiotic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diarrhea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/clostridium-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enteritis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63C2D94-8954-455D-BE69-D10977DB2F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Allergic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reactions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side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nausea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common)</a:t>
            </a:r>
          </a:p>
          <a:p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Oral and vaginal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candidosis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25A96C-5421-476A-B4F9-F4CF56D8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0" y="4379074"/>
            <a:ext cx="71247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6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16F9C2-5E59-434E-A664-45C9B8C0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Antibiotics: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started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B5162E9-BD6A-4823-88B9-7D0F332519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4" y="1828800"/>
            <a:ext cx="6157865" cy="342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Anti bios =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1928 Penicillin</a:t>
            </a: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Sir Alexander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Flemming</a:t>
            </a:r>
          </a:p>
        </p:txBody>
      </p:sp>
      <p:pic>
        <p:nvPicPr>
          <p:cNvPr id="7" name="Platshållare för innehåll 6" descr="En bild som visar text, person, inomhus, person&#10;&#10;Automatiskt genererad beskrivning">
            <a:extLst>
              <a:ext uri="{FF2B5EF4-FFF2-40B4-BE49-F238E27FC236}">
                <a16:creationId xmlns:a16="http://schemas.microsoft.com/office/drawing/2014/main" id="{28747D4B-497C-4FB7-B538-9BFE4224B1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92195" y="3074006"/>
            <a:ext cx="4203700" cy="3219450"/>
          </a:xfrm>
        </p:spPr>
      </p:pic>
      <p:pic>
        <p:nvPicPr>
          <p:cNvPr id="6" name="Picture 3" descr="PA052708">
            <a:extLst>
              <a:ext uri="{FF2B5EF4-FFF2-40B4-BE49-F238E27FC236}">
                <a16:creationId xmlns:a16="http://schemas.microsoft.com/office/drawing/2014/main" id="{D0F1A0BB-D3AF-483D-A26A-C65509F2E16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76" y="1600199"/>
            <a:ext cx="4292887" cy="32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</p:pic>
    </p:spTree>
    <p:extLst>
      <p:ext uri="{BB962C8B-B14F-4D97-AF65-F5344CB8AC3E}">
        <p14:creationId xmlns:p14="http://schemas.microsoft.com/office/powerpoint/2010/main" val="345666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37EAE-FAE9-4C7D-96BF-55740C29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fight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antimicrobial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EE9054-25A9-4C7E-9F59-8429015D7A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Is it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really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bacterial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patients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antibiotics</a:t>
            </a:r>
          </a:p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hygien</a:t>
            </a:r>
          </a:p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Vaccination</a:t>
            </a: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BA84641A-409C-4657-A98F-BEBE82DD6EA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8706331"/>
              </p:ext>
            </p:extLst>
          </p:nvPr>
        </p:nvGraphicFramePr>
        <p:xfrm>
          <a:off x="7028596" y="996485"/>
          <a:ext cx="4094329" cy="529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8936" progId="AcroExch.Document.DC">
                  <p:embed/>
                </p:oleObj>
              </mc:Choice>
              <mc:Fallback>
                <p:oleObj name="Acrobat Document" r:id="rId2" imgW="3886052" imgH="5028936" progId="AcroExch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F4EE177D-DFCD-4E1F-8039-41DAC8E674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28596" y="996485"/>
                        <a:ext cx="4094329" cy="5298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913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7512D101-714B-4BF7-9126-D26533C0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80" y="313898"/>
            <a:ext cx="8940855" cy="61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F4D78-FC1D-4E5D-961D-A22DF820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5D07B1-5196-4C3A-8485-88DB0CC6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ReAct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 A global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dedicated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to the problem 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antibiotic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www.reactgroup.org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8759F8-6EB4-45EE-90F7-3DE6E9E12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559" y="903288"/>
            <a:ext cx="54038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433A74-FFA0-45C4-8456-2277BF4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The antibiotic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6018473-CD7B-40D8-A359-30916CEAA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736" y="1674688"/>
            <a:ext cx="10342922" cy="3585681"/>
          </a:xfrm>
        </p:spPr>
      </p:pic>
    </p:spTree>
    <p:extLst>
      <p:ext uri="{BB962C8B-B14F-4D97-AF65-F5344CB8AC3E}">
        <p14:creationId xmlns:p14="http://schemas.microsoft.com/office/powerpoint/2010/main" val="35871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21F774E5-07C6-4995-B552-1526600C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revolution </a:t>
            </a:r>
            <a:r>
              <a:rPr lang="sv-SE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 antibiotics </a:t>
            </a:r>
            <a:r>
              <a:rPr lang="sv-SE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……..</a:t>
            </a:r>
            <a:b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Emerging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antimicrobial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endParaRPr lang="sv-S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C9D24D4-3DAF-4230-9406-3F3655608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507345" y="-828356"/>
            <a:ext cx="4923888" cy="9780999"/>
          </a:xfrm>
        </p:spPr>
      </p:pic>
    </p:spTree>
    <p:extLst>
      <p:ext uri="{BB962C8B-B14F-4D97-AF65-F5344CB8AC3E}">
        <p14:creationId xmlns:p14="http://schemas.microsoft.com/office/powerpoint/2010/main" val="272024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D8F889F-675A-B511-1525-8A169D74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0"/>
            <a:ext cx="9698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1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FE81FEE-BD8E-F20B-BE03-23B93705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46" y="0"/>
            <a:ext cx="7366571" cy="66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6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8A37FA7-4098-CE52-F05B-818491368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825764"/>
              </p:ext>
            </p:extLst>
          </p:nvPr>
        </p:nvGraphicFramePr>
        <p:xfrm>
          <a:off x="2928938" y="3656013"/>
          <a:ext cx="939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kalobjekt för Paketeraren" showAsIcon="1" r:id="rId2" imgW="939849" imgH="526962" progId="Package">
                  <p:embed/>
                </p:oleObj>
              </mc:Choice>
              <mc:Fallback>
                <p:oleObj name="Skalobjekt för Paketeraren" showAsIcon="1" r:id="rId2" imgW="939849" imgH="526962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8938" y="3656013"/>
                        <a:ext cx="93980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F53262C7-9D4C-DCD4-7E5A-FF9ED02EF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82" y="192640"/>
            <a:ext cx="9565800" cy="64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A8375-FA98-4CE2-8EFB-0FFF7A34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5E34AA-7315-460E-9F1F-B0535B51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Antibiotics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different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Ciprofloxacin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gramnegative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(UTI)</a:t>
            </a:r>
            <a:b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Flukloxacillin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grampositive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stafylococci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>
              <a:buNone/>
            </a:pP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Narrow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antibiotics: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Nitrofurantoin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Flukloxacillin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Broad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 antibiotics: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Ceftriaxon</a:t>
            </a:r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Cotrimoxazole</a:t>
            </a:r>
            <a:endParaRPr lang="sv-S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6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E1DB1B2-2199-4AF7-9F5E-6AD5CA7C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b="1" dirty="0" err="1"/>
              <a:t>Acquired</a:t>
            </a:r>
            <a:r>
              <a:rPr lang="sv-SE" b="1" dirty="0"/>
              <a:t> antibiotic </a:t>
            </a:r>
            <a:r>
              <a:rPr lang="sv-SE" b="1" dirty="0" err="1"/>
              <a:t>resistance</a:t>
            </a:r>
            <a:endParaRPr lang="sv-SE" b="1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E30FB4E-5AB1-441F-BB28-4C84C3222F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latin typeface="Calibri" panose="020F0502020204030204" pitchFamily="34" charset="0"/>
                <a:cs typeface="Calibri" panose="020F0502020204030204" pitchFamily="34" charset="0"/>
              </a:rPr>
              <a:t>Mutations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225A784-18D0-4308-A203-25AC3431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736724"/>
            <a:ext cx="7770504" cy="45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05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givningsmall – stran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25_TF03460566" id="{6DC37EC7-4967-418C-B821-AC69E02B298B}" vid="{13F44C3A-473D-434B-A54F-F1D0DE8EF72F}"/>
    </a:ext>
  </a:extLst>
</a:theme>
</file>

<file path=ppt/theme/theme2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99C7817DEDC44B8CD7A8C5D94A2ED7" ma:contentTypeVersion="16" ma:contentTypeDescription="Skapa ett nytt dokument." ma:contentTypeScope="" ma:versionID="09c253d1d22832c444aa69d102300d47">
  <xsd:schema xmlns:xsd="http://www.w3.org/2001/XMLSchema" xmlns:xs="http://www.w3.org/2001/XMLSchema" xmlns:p="http://schemas.microsoft.com/office/2006/metadata/properties" xmlns:ns2="67b4b99d-f155-4e2f-8838-6f0f7631dfc1" xmlns:ns3="b7f29fcc-0797-403f-ba7b-ecbb290fae6d" targetNamespace="http://schemas.microsoft.com/office/2006/metadata/properties" ma:root="true" ma:fieldsID="988e11a238c273e1b1036d2fe01e35ef" ns2:_="" ns3:_="">
    <xsd:import namespace="67b4b99d-f155-4e2f-8838-6f0f7631dfc1"/>
    <xsd:import namespace="b7f29fcc-0797-403f-ba7b-ecbb290f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4b99d-f155-4e2f-8838-6f0f7631d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1ca6ed74-85eb-41c2-922f-9901e9487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29fcc-0797-403f-ba7b-ecbb290fae6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2ac2aa-0835-496c-a9da-eb74f56ee759}" ma:internalName="TaxCatchAll" ma:showField="CatchAllData" ma:web="b7f29fcc-0797-403f-ba7b-ecbb290f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F0E3B8-F144-4860-A54A-094325891915}"/>
</file>

<file path=customXml/itemProps2.xml><?xml version="1.0" encoding="utf-8"?>
<ds:datastoreItem xmlns:ds="http://schemas.openxmlformats.org/officeDocument/2006/customXml" ds:itemID="{30E21FAF-73B2-4E01-8543-C996E09FB794}"/>
</file>

<file path=docProps/app.xml><?xml version="1.0" encoding="utf-8"?>
<Properties xmlns="http://schemas.openxmlformats.org/officeDocument/2006/extended-properties" xmlns:vt="http://schemas.openxmlformats.org/officeDocument/2006/docPropsVTypes">
  <Template>Bilder med stranddesign</Template>
  <TotalTime>0</TotalTime>
  <Words>463</Words>
  <Application>Microsoft Office PowerPoint</Application>
  <PresentationFormat>Bredbild</PresentationFormat>
  <Paragraphs>90</Paragraphs>
  <Slides>22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Palatino Linotype</vt:lpstr>
      <vt:lpstr>Formgivningsmall – strand</vt:lpstr>
      <vt:lpstr>Skalobjekt för Paketeraren</vt:lpstr>
      <vt:lpstr>Acrobat Document</vt:lpstr>
      <vt:lpstr>Antimicrobial resistence (AMR) </vt:lpstr>
      <vt:lpstr>Antibiotics: How it started</vt:lpstr>
      <vt:lpstr>The antibiotic timeline</vt:lpstr>
      <vt:lpstr>The revolution of antibiotics but…….. Emerging of antimicrobial resistance</vt:lpstr>
      <vt:lpstr>PowerPoint-presentation</vt:lpstr>
      <vt:lpstr>PowerPoint-presentation</vt:lpstr>
      <vt:lpstr>PowerPoint-presentation</vt:lpstr>
      <vt:lpstr>Natural resistance</vt:lpstr>
      <vt:lpstr>Acquired antibiotic resistance</vt:lpstr>
      <vt:lpstr>Natural selection of resistant bacteria</vt:lpstr>
      <vt:lpstr>Spreading of antimicrobial resistance</vt:lpstr>
      <vt:lpstr>How do we spread AMR  between us?</vt:lpstr>
      <vt:lpstr>Risk factors for spreading AMR?</vt:lpstr>
      <vt:lpstr>Skin and wound infections</vt:lpstr>
      <vt:lpstr>MRSA       But different countries do different amount of cultures</vt:lpstr>
      <vt:lpstr>Gastroenteritis</vt:lpstr>
      <vt:lpstr>Pneumonia - bacterial</vt:lpstr>
      <vt:lpstr>Common cold/URTI - virus</vt:lpstr>
      <vt:lpstr>What harm does antibiotics do to the patient?</vt:lpstr>
      <vt:lpstr>How can we fight antimicrobial resistance?</vt:lpstr>
      <vt:lpstr>PowerPoint-presentation</vt:lpstr>
      <vt:lpstr>More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</dc:title>
  <dc:creator>Lundgren Åsa I</dc:creator>
  <cp:lastModifiedBy>Lundgren Åsa I</cp:lastModifiedBy>
  <cp:revision>87</cp:revision>
  <dcterms:created xsi:type="dcterms:W3CDTF">2022-10-02T09:56:15Z</dcterms:created>
  <dcterms:modified xsi:type="dcterms:W3CDTF">2024-08-05T13:58:03Z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