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3" r:id="rId5"/>
    <p:sldId id="275" r:id="rId6"/>
    <p:sldId id="274" r:id="rId7"/>
    <p:sldId id="268" r:id="rId8"/>
    <p:sldId id="269" r:id="rId9"/>
    <p:sldId id="270" r:id="rId10"/>
    <p:sldId id="271" r:id="rId11"/>
    <p:sldId id="266" r:id="rId12"/>
    <p:sldId id="26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72" r:id="rId21"/>
    <p:sldId id="276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Lann" initials="SL" lastIdx="1" clrIdx="0">
    <p:extLst>
      <p:ext uri="{19B8F6BF-5375-455C-9EA6-DF929625EA0E}">
        <p15:presenceInfo xmlns:p15="http://schemas.microsoft.com/office/powerpoint/2012/main" userId="b472b7b81c58ff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17C00-120E-624B-BCFD-4B71D80C0761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C490B-191B-2C41-A9B9-CB51D9A481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29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Cryptosporidium</a:t>
            </a:r>
            <a:r>
              <a:rPr lang="sv-SE" dirty="0"/>
              <a:t>, </a:t>
            </a:r>
            <a:r>
              <a:rPr lang="sv-SE" dirty="0" err="1"/>
              <a:t>coccidia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C490B-191B-2C41-A9B9-CB51D9A481D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12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C43C9E-B02C-3D4E-98D9-0594A45CD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1"/>
            <a:ext cx="10372461" cy="2167370"/>
          </a:xfrm>
        </p:spPr>
        <p:txBody>
          <a:bodyPr/>
          <a:lstStyle/>
          <a:p>
            <a:r>
              <a:rPr lang="sv-SE" dirty="0"/>
              <a:t>Hand </a:t>
            </a:r>
            <a:r>
              <a:rPr lang="sv-SE" dirty="0" err="1"/>
              <a:t>hygiene</a:t>
            </a:r>
            <a:r>
              <a:rPr lang="sv-SE" dirty="0"/>
              <a:t> for </a:t>
            </a:r>
            <a:r>
              <a:rPr lang="sv-SE" dirty="0" err="1"/>
              <a:t>HealthCare</a:t>
            </a:r>
            <a:r>
              <a:rPr lang="sv-SE" dirty="0"/>
              <a:t> </a:t>
            </a:r>
            <a:r>
              <a:rPr lang="sv-SE" dirty="0" err="1"/>
              <a:t>Workers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292A937-E90D-DF51-C937-6C16A9E17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381068"/>
            <a:ext cx="10697177" cy="2167370"/>
          </a:xfrm>
        </p:spPr>
        <p:txBody>
          <a:bodyPr>
            <a:normAutofit lnSpcReduction="10000"/>
          </a:bodyPr>
          <a:lstStyle/>
          <a:p>
            <a:r>
              <a:rPr lang="sv-SE" sz="2300" dirty="0"/>
              <a:t>Dr Sara </a:t>
            </a:r>
            <a:r>
              <a:rPr lang="sv-SE" sz="2300" dirty="0" err="1"/>
              <a:t>lann</a:t>
            </a:r>
            <a:r>
              <a:rPr lang="sv-SE" sz="2300" dirty="0"/>
              <a:t>, MD</a:t>
            </a:r>
          </a:p>
          <a:p>
            <a:endParaRPr lang="sv-SE" sz="2300" dirty="0"/>
          </a:p>
          <a:p>
            <a:r>
              <a:rPr lang="sv-SE" sz="2300" dirty="0" err="1"/>
              <a:t>cme</a:t>
            </a:r>
            <a:r>
              <a:rPr lang="sv-SE" sz="2300" dirty="0"/>
              <a:t> at </a:t>
            </a:r>
            <a:r>
              <a:rPr lang="sv-SE" sz="2300" dirty="0" err="1"/>
              <a:t>kwanza</a:t>
            </a:r>
            <a:r>
              <a:rPr lang="sv-SE" sz="2300" dirty="0"/>
              <a:t> and </a:t>
            </a:r>
            <a:r>
              <a:rPr lang="sv-SE" sz="2300"/>
              <a:t>Endebess </a:t>
            </a:r>
            <a:r>
              <a:rPr lang="sv-SE" sz="2300" dirty="0"/>
              <a:t>2024</a:t>
            </a:r>
          </a:p>
          <a:p>
            <a:endParaRPr lang="sv-SE" dirty="0"/>
          </a:p>
          <a:p>
            <a:r>
              <a:rPr lang="sv-SE" dirty="0"/>
              <a:t>Source </a:t>
            </a:r>
            <a:r>
              <a:rPr lang="sv-SE" dirty="0" err="1"/>
              <a:t>of</a:t>
            </a:r>
            <a:r>
              <a:rPr lang="sv-SE" dirty="0"/>
              <a:t> information: the World </a:t>
            </a:r>
            <a:r>
              <a:rPr lang="sv-SE" dirty="0" err="1"/>
              <a:t>health</a:t>
            </a:r>
            <a:r>
              <a:rPr lang="sv-SE" dirty="0"/>
              <a:t> organisation </a:t>
            </a:r>
          </a:p>
        </p:txBody>
      </p:sp>
    </p:spTree>
    <p:extLst>
      <p:ext uri="{BB962C8B-B14F-4D97-AF65-F5344CB8AC3E}">
        <p14:creationId xmlns:p14="http://schemas.microsoft.com/office/powerpoint/2010/main" val="388501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313CE553-532E-7B03-F289-CE12D6C7E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386" y="33418"/>
            <a:ext cx="8943133" cy="6824582"/>
          </a:xfrm>
        </p:spPr>
      </p:pic>
    </p:spTree>
    <p:extLst>
      <p:ext uri="{BB962C8B-B14F-4D97-AF65-F5344CB8AC3E}">
        <p14:creationId xmlns:p14="http://schemas.microsoft.com/office/powerpoint/2010/main" val="3606772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18CD61CC-479F-40DE-A62F-9E09BBAB8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648" y="68112"/>
            <a:ext cx="7576704" cy="6721776"/>
          </a:xfrm>
        </p:spPr>
      </p:pic>
    </p:spTree>
    <p:extLst>
      <p:ext uri="{BB962C8B-B14F-4D97-AF65-F5344CB8AC3E}">
        <p14:creationId xmlns:p14="http://schemas.microsoft.com/office/powerpoint/2010/main" val="225540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15BE782B-642F-8389-1D3D-018C0E75A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961" y="51938"/>
            <a:ext cx="7800078" cy="6754123"/>
          </a:xfrm>
        </p:spPr>
      </p:pic>
    </p:spTree>
    <p:extLst>
      <p:ext uri="{BB962C8B-B14F-4D97-AF65-F5344CB8AC3E}">
        <p14:creationId xmlns:p14="http://schemas.microsoft.com/office/powerpoint/2010/main" val="41496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596D2FD2-57AF-2DA3-3C4A-D71CE6DA3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80" y="1631988"/>
            <a:ext cx="11745014" cy="3368637"/>
          </a:xfrm>
        </p:spPr>
      </p:pic>
    </p:spTree>
    <p:extLst>
      <p:ext uri="{BB962C8B-B14F-4D97-AF65-F5344CB8AC3E}">
        <p14:creationId xmlns:p14="http://schemas.microsoft.com/office/powerpoint/2010/main" val="383328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ED25A0-CE78-861C-7405-2E4729D2D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65" y="281420"/>
            <a:ext cx="10878704" cy="6576580"/>
          </a:xfrm>
        </p:spPr>
        <p:txBody>
          <a:bodyPr>
            <a:normAutofit/>
          </a:bodyPr>
          <a:lstStyle/>
          <a:p>
            <a:r>
              <a:rPr lang="sv-SE" sz="2400" dirty="0"/>
              <a:t>Gloves </a:t>
            </a:r>
            <a:r>
              <a:rPr lang="sv-SE" sz="2400" dirty="0" err="1"/>
              <a:t>should</a:t>
            </a:r>
            <a:r>
              <a:rPr lang="sv-SE" sz="2400" dirty="0"/>
              <a:t> be </a:t>
            </a:r>
            <a:r>
              <a:rPr lang="sv-SE" sz="2400" dirty="0" err="1"/>
              <a:t>used</a:t>
            </a:r>
            <a:r>
              <a:rPr lang="sv-SE" sz="2400" dirty="0"/>
              <a:t> </a:t>
            </a:r>
            <a:r>
              <a:rPr lang="sv-SE" sz="2400" dirty="0" err="1"/>
              <a:t>during</a:t>
            </a:r>
            <a:r>
              <a:rPr lang="sv-SE" sz="2400" dirty="0"/>
              <a:t> all patient-</a:t>
            </a:r>
            <a:r>
              <a:rPr lang="sv-SE" sz="2400" dirty="0" err="1"/>
              <a:t>care</a:t>
            </a:r>
            <a:r>
              <a:rPr lang="sv-SE" sz="2400" dirty="0"/>
              <a:t> </a:t>
            </a:r>
            <a:r>
              <a:rPr lang="sv-SE" sz="2400" dirty="0" err="1"/>
              <a:t>activities</a:t>
            </a:r>
            <a:r>
              <a:rPr lang="sv-SE" sz="2400" dirty="0"/>
              <a:t>  </a:t>
            </a:r>
            <a:r>
              <a:rPr lang="sv-SE" sz="2400" b="1" i="1" dirty="0" err="1"/>
              <a:t>that</a:t>
            </a:r>
            <a:r>
              <a:rPr lang="sv-SE" sz="2400" b="1" i="1" dirty="0"/>
              <a:t> </a:t>
            </a:r>
            <a:r>
              <a:rPr lang="sv-SE" sz="2400" b="1" i="1" dirty="0" err="1"/>
              <a:t>may</a:t>
            </a:r>
            <a:r>
              <a:rPr lang="sv-SE" sz="2400" b="1" i="1" dirty="0"/>
              <a:t> </a:t>
            </a:r>
            <a:r>
              <a:rPr lang="sv-SE" sz="2400" b="1" i="1" dirty="0" err="1"/>
              <a:t>involve</a:t>
            </a:r>
            <a:r>
              <a:rPr lang="sv-SE" sz="2400" b="1" i="1" dirty="0"/>
              <a:t> exposure to </a:t>
            </a:r>
            <a:r>
              <a:rPr lang="sv-SE" sz="2400" b="1" i="1" dirty="0" err="1"/>
              <a:t>body</a:t>
            </a:r>
            <a:r>
              <a:rPr lang="sv-SE" sz="2400" b="1" i="1" dirty="0"/>
              <a:t> fluid </a:t>
            </a:r>
            <a:r>
              <a:rPr lang="sv-SE" sz="2400" dirty="0"/>
              <a:t>(</a:t>
            </a:r>
            <a:r>
              <a:rPr lang="sv-SE" sz="2400" dirty="0" err="1"/>
              <a:t>including</a:t>
            </a:r>
            <a:r>
              <a:rPr lang="sv-SE" sz="2400" dirty="0"/>
              <a:t> contact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mucous</a:t>
            </a:r>
            <a:r>
              <a:rPr lang="sv-SE" sz="2400" dirty="0"/>
              <a:t> </a:t>
            </a:r>
            <a:r>
              <a:rPr lang="sv-SE" sz="2400" dirty="0" err="1"/>
              <a:t>membrane</a:t>
            </a:r>
            <a:r>
              <a:rPr lang="sv-SE" sz="2400" dirty="0"/>
              <a:t>).</a:t>
            </a:r>
          </a:p>
          <a:p>
            <a:endParaRPr lang="sv-SE" sz="2400" dirty="0"/>
          </a:p>
          <a:p>
            <a:r>
              <a:rPr lang="sv-SE" sz="2400" dirty="0"/>
              <a:t>Health-</a:t>
            </a:r>
            <a:r>
              <a:rPr lang="sv-SE" sz="2400" dirty="0" err="1"/>
              <a:t>care</a:t>
            </a:r>
            <a:r>
              <a:rPr lang="sv-SE" sz="2400" dirty="0"/>
              <a:t> </a:t>
            </a:r>
            <a:r>
              <a:rPr lang="sv-SE" sz="2400" dirty="0" err="1"/>
              <a:t>workers</a:t>
            </a:r>
            <a:r>
              <a:rPr lang="sv-SE" sz="2400" dirty="0"/>
              <a:t> </a:t>
            </a:r>
            <a:r>
              <a:rPr lang="sv-SE" sz="2400" dirty="0" err="1"/>
              <a:t>should</a:t>
            </a:r>
            <a:r>
              <a:rPr lang="sv-SE" sz="2400" dirty="0"/>
              <a:t> be </a:t>
            </a:r>
            <a:r>
              <a:rPr lang="sv-SE" sz="2400" dirty="0" err="1"/>
              <a:t>informed</a:t>
            </a:r>
            <a:r>
              <a:rPr lang="sv-SE" sz="2400" dirty="0"/>
              <a:t>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gloves</a:t>
            </a:r>
            <a:r>
              <a:rPr lang="sv-SE" sz="2400" dirty="0"/>
              <a:t> do not </a:t>
            </a:r>
            <a:r>
              <a:rPr lang="sv-SE" sz="2400" dirty="0" err="1"/>
              <a:t>provide</a:t>
            </a:r>
            <a:r>
              <a:rPr lang="sv-SE" sz="2400" dirty="0"/>
              <a:t> </a:t>
            </a:r>
            <a:r>
              <a:rPr lang="sv-SE" sz="2400" dirty="0" err="1"/>
              <a:t>complete</a:t>
            </a:r>
            <a:r>
              <a:rPr lang="sv-SE" sz="2400" dirty="0"/>
              <a:t> </a:t>
            </a:r>
            <a:r>
              <a:rPr lang="sv-SE" sz="2400" dirty="0" err="1"/>
              <a:t>protection</a:t>
            </a:r>
            <a:r>
              <a:rPr lang="sv-SE" sz="2400" dirty="0"/>
              <a:t> </a:t>
            </a:r>
            <a:r>
              <a:rPr lang="sv-SE" sz="2400" dirty="0" err="1"/>
              <a:t>against</a:t>
            </a:r>
            <a:r>
              <a:rPr lang="sv-SE" sz="2400" dirty="0"/>
              <a:t> hand </a:t>
            </a:r>
            <a:r>
              <a:rPr lang="sv-SE" sz="2400" dirty="0" err="1"/>
              <a:t>contamination</a:t>
            </a:r>
            <a:r>
              <a:rPr lang="sv-SE" sz="2400" dirty="0"/>
              <a:t>.</a:t>
            </a:r>
            <a:r>
              <a:rPr lang="sv-SE" dirty="0"/>
              <a:t> </a:t>
            </a:r>
            <a:r>
              <a:rPr lang="sv-SE" dirty="0" err="1"/>
              <a:t>Pathogens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gain</a:t>
            </a:r>
            <a:r>
              <a:rPr lang="sv-SE" dirty="0"/>
              <a:t> access to the </a:t>
            </a:r>
            <a:r>
              <a:rPr lang="sv-SE" dirty="0" err="1"/>
              <a:t>caregivers</a:t>
            </a:r>
            <a:r>
              <a:rPr lang="sv-SE" dirty="0"/>
              <a:t>’ hands via small </a:t>
            </a:r>
            <a:r>
              <a:rPr lang="sv-SE" dirty="0" err="1"/>
              <a:t>defects</a:t>
            </a:r>
            <a:r>
              <a:rPr lang="sv-SE" dirty="0"/>
              <a:t> in </a:t>
            </a:r>
            <a:r>
              <a:rPr lang="sv-SE" dirty="0" err="1"/>
              <a:t>gloves</a:t>
            </a:r>
            <a:r>
              <a:rPr lang="sv-SE" dirty="0"/>
              <a:t> or by </a:t>
            </a:r>
            <a:r>
              <a:rPr lang="sv-SE" dirty="0" err="1"/>
              <a:t>contamination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hands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glove</a:t>
            </a:r>
            <a:r>
              <a:rPr lang="sv-SE" dirty="0"/>
              <a:t> </a:t>
            </a:r>
            <a:r>
              <a:rPr lang="sv-SE" dirty="0" err="1"/>
              <a:t>removal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sz="2400" dirty="0"/>
              <a:t>Hand </a:t>
            </a:r>
            <a:r>
              <a:rPr lang="sv-SE" sz="2400" dirty="0" err="1"/>
              <a:t>hygiene</a:t>
            </a:r>
            <a:r>
              <a:rPr lang="sv-SE" sz="2400" dirty="0"/>
              <a:t> by rubbing or </a:t>
            </a:r>
            <a:r>
              <a:rPr lang="sv-SE" sz="2400" dirty="0" err="1"/>
              <a:t>washing</a:t>
            </a:r>
            <a:r>
              <a:rPr lang="sv-SE" sz="2400" dirty="0"/>
              <a:t> </a:t>
            </a:r>
            <a:r>
              <a:rPr lang="sv-SE" sz="2400" dirty="0" err="1"/>
              <a:t>remains</a:t>
            </a:r>
            <a:r>
              <a:rPr lang="sv-SE" sz="2400" dirty="0"/>
              <a:t> the </a:t>
            </a:r>
            <a:r>
              <a:rPr lang="sv-SE" sz="2400" dirty="0" err="1"/>
              <a:t>basic</a:t>
            </a:r>
            <a:r>
              <a:rPr lang="sv-SE" sz="2400" dirty="0"/>
              <a:t> to </a:t>
            </a:r>
            <a:r>
              <a:rPr lang="sv-SE" sz="2400" dirty="0" err="1"/>
              <a:t>guarantee</a:t>
            </a:r>
            <a:r>
              <a:rPr lang="sv-SE" sz="2400" dirty="0"/>
              <a:t> hand </a:t>
            </a:r>
            <a:r>
              <a:rPr lang="sv-SE" sz="2400" dirty="0" err="1"/>
              <a:t>decontamination</a:t>
            </a:r>
            <a:r>
              <a:rPr lang="sv-SE" sz="2400" dirty="0"/>
              <a:t> </a:t>
            </a:r>
            <a:r>
              <a:rPr lang="sv-SE" sz="2400" dirty="0" err="1"/>
              <a:t>after</a:t>
            </a:r>
            <a:r>
              <a:rPr lang="sv-SE" sz="2400" dirty="0"/>
              <a:t> </a:t>
            </a:r>
            <a:r>
              <a:rPr lang="sv-SE" sz="2400" dirty="0" err="1"/>
              <a:t>glove</a:t>
            </a:r>
            <a:r>
              <a:rPr lang="sv-SE" sz="2400" dirty="0"/>
              <a:t> </a:t>
            </a:r>
            <a:r>
              <a:rPr lang="sv-SE" sz="2400" dirty="0" err="1"/>
              <a:t>removal</a:t>
            </a:r>
            <a:r>
              <a:rPr lang="sv-SE" sz="2400" dirty="0"/>
              <a:t>.</a:t>
            </a:r>
          </a:p>
          <a:p>
            <a:pPr marL="0" indent="0">
              <a:buNone/>
            </a:pPr>
            <a:r>
              <a:rPr lang="sv-SE" sz="2400" dirty="0"/>
              <a:t>
</a:t>
            </a:r>
            <a:r>
              <a:rPr lang="sv-SE" sz="2400" dirty="0" err="1"/>
              <a:t>Key</a:t>
            </a:r>
            <a:r>
              <a:rPr lang="sv-SE" sz="2400" dirty="0"/>
              <a:t> </a:t>
            </a:r>
            <a:r>
              <a:rPr lang="sv-SE" sz="2400" dirty="0" err="1"/>
              <a:t>learning</a:t>
            </a:r>
            <a:r>
              <a:rPr lang="sv-SE" sz="2400" dirty="0"/>
              <a:t> </a:t>
            </a:r>
            <a:r>
              <a:rPr lang="sv-SE" sz="2400" dirty="0" err="1"/>
              <a:t>point</a:t>
            </a:r>
            <a:r>
              <a:rPr lang="sv-SE" sz="2400" dirty="0"/>
              <a:t>: </a:t>
            </a:r>
            <a:r>
              <a:rPr lang="sv-SE" sz="2400" i="1" dirty="0" err="1"/>
              <a:t>gloves</a:t>
            </a:r>
            <a:r>
              <a:rPr lang="sv-SE" sz="2400" i="1" dirty="0"/>
              <a:t> do not </a:t>
            </a:r>
            <a:r>
              <a:rPr lang="sv-SE" sz="2400" i="1" dirty="0" err="1"/>
              <a:t>provide</a:t>
            </a:r>
            <a:r>
              <a:rPr lang="sv-SE" sz="2400" i="1" dirty="0"/>
              <a:t> </a:t>
            </a:r>
            <a:r>
              <a:rPr lang="sv-SE" sz="2400" i="1" dirty="0" err="1"/>
              <a:t>complete</a:t>
            </a:r>
            <a:r>
              <a:rPr lang="sv-SE" sz="2400" i="1" dirty="0"/>
              <a:t> </a:t>
            </a:r>
            <a:r>
              <a:rPr lang="sv-SE" sz="2400" i="1" dirty="0" err="1"/>
              <a:t>protection</a:t>
            </a:r>
            <a:r>
              <a:rPr lang="sv-SE" sz="2400" i="1" dirty="0"/>
              <a:t> </a:t>
            </a:r>
            <a:r>
              <a:rPr lang="sv-SE" sz="2400" i="1" dirty="0" err="1"/>
              <a:t>against</a:t>
            </a:r>
            <a:r>
              <a:rPr lang="sv-SE" sz="2400" i="1" dirty="0"/>
              <a:t> hand </a:t>
            </a:r>
            <a:r>
              <a:rPr lang="sv-SE" sz="2400" i="1" dirty="0" err="1"/>
              <a:t>contamination</a:t>
            </a:r>
            <a:r>
              <a:rPr lang="sv-SE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266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B5A44D1-F5DB-04A3-9416-82FCF35E1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33" y="357187"/>
            <a:ext cx="11817206" cy="5953125"/>
          </a:xfrm>
        </p:spPr>
      </p:pic>
    </p:spTree>
    <p:extLst>
      <p:ext uri="{BB962C8B-B14F-4D97-AF65-F5344CB8AC3E}">
        <p14:creationId xmlns:p14="http://schemas.microsoft.com/office/powerpoint/2010/main" val="2255844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CB271FF-7F7F-2B78-C183-46FFC7818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11" y="214312"/>
            <a:ext cx="11254378" cy="6429376"/>
          </a:xfrm>
        </p:spPr>
      </p:pic>
    </p:spTree>
    <p:extLst>
      <p:ext uri="{BB962C8B-B14F-4D97-AF65-F5344CB8AC3E}">
        <p14:creationId xmlns:p14="http://schemas.microsoft.com/office/powerpoint/2010/main" val="76694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1963333-D719-58BB-7D2F-90D665650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64" y="259773"/>
            <a:ext cx="11882071" cy="6126307"/>
          </a:xfrm>
        </p:spPr>
      </p:pic>
    </p:spTree>
    <p:extLst>
      <p:ext uri="{BB962C8B-B14F-4D97-AF65-F5344CB8AC3E}">
        <p14:creationId xmlns:p14="http://schemas.microsoft.com/office/powerpoint/2010/main" val="3536479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E2E62B-E47B-D61F-C568-1221C537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591108"/>
            <a:ext cx="9937028" cy="5054743"/>
          </a:xfrm>
        </p:spPr>
        <p:txBody>
          <a:bodyPr/>
          <a:lstStyle/>
          <a:p>
            <a:endParaRPr lang="sv-SE" dirty="0"/>
          </a:p>
          <a:p>
            <a:endParaRPr lang="sv-SE" sz="2800" dirty="0"/>
          </a:p>
          <a:p>
            <a:r>
              <a:rPr lang="sv-SE" sz="3200" dirty="0" err="1"/>
              <a:t>Key</a:t>
            </a:r>
            <a:r>
              <a:rPr lang="sv-SE" sz="3200" dirty="0"/>
              <a:t> </a:t>
            </a:r>
            <a:r>
              <a:rPr lang="sv-SE" sz="3200" dirty="0" err="1"/>
              <a:t>learning</a:t>
            </a:r>
            <a:r>
              <a:rPr lang="sv-SE" sz="3200" dirty="0"/>
              <a:t> </a:t>
            </a:r>
            <a:r>
              <a:rPr lang="sv-SE" sz="3200" dirty="0" err="1"/>
              <a:t>point</a:t>
            </a:r>
            <a:r>
              <a:rPr lang="sv-SE" sz="3200" dirty="0"/>
              <a:t>: </a:t>
            </a:r>
            <a:r>
              <a:rPr lang="sv-SE" sz="3200" i="1" dirty="0"/>
              <a:t>it is </a:t>
            </a:r>
            <a:r>
              <a:rPr lang="sv-SE" sz="3200" i="1" dirty="0" err="1"/>
              <a:t>important</a:t>
            </a:r>
            <a:r>
              <a:rPr lang="sv-SE" sz="3200" i="1" dirty="0"/>
              <a:t> </a:t>
            </a:r>
            <a:r>
              <a:rPr lang="sv-SE" sz="3200" i="1" dirty="0" err="1"/>
              <a:t>that</a:t>
            </a:r>
            <a:r>
              <a:rPr lang="sv-SE" sz="3200" i="1" dirty="0"/>
              <a:t> </a:t>
            </a:r>
            <a:r>
              <a:rPr lang="sv-SE" sz="3200" i="1" dirty="0" err="1"/>
              <a:t>health-care</a:t>
            </a:r>
            <a:r>
              <a:rPr lang="sv-SE" sz="3200" i="1" dirty="0"/>
              <a:t> </a:t>
            </a:r>
            <a:r>
              <a:rPr lang="sv-SE" sz="3200" i="1" dirty="0" err="1"/>
              <a:t>workers</a:t>
            </a:r>
            <a:r>
              <a:rPr lang="sv-SE" sz="3200" i="1" dirty="0"/>
              <a:t> </a:t>
            </a:r>
            <a:r>
              <a:rPr lang="sv-SE" sz="3200" i="1" dirty="0" err="1"/>
              <a:t>are</a:t>
            </a:r>
            <a:r>
              <a:rPr lang="sv-SE" sz="3200" i="1" dirty="0"/>
              <a:t> </a:t>
            </a:r>
            <a:r>
              <a:rPr lang="sv-SE" sz="3200" i="1" dirty="0" err="1"/>
              <a:t>able</a:t>
            </a:r>
            <a:r>
              <a:rPr lang="sv-SE" sz="3200" i="1" dirty="0"/>
              <a:t> to </a:t>
            </a:r>
            <a:r>
              <a:rPr lang="sv-SE" sz="3200" i="1" dirty="0" err="1"/>
              <a:t>differentiate</a:t>
            </a:r>
            <a:r>
              <a:rPr lang="sv-SE" sz="3200" i="1" dirty="0"/>
              <a:t> </a:t>
            </a:r>
            <a:r>
              <a:rPr lang="sv-SE" sz="3200" i="1" dirty="0" err="1"/>
              <a:t>between</a:t>
            </a:r>
            <a:r>
              <a:rPr lang="sv-SE" sz="3200" i="1" dirty="0"/>
              <a:t> </a:t>
            </a:r>
            <a:r>
              <a:rPr lang="sv-SE" sz="3200" i="1" dirty="0" err="1"/>
              <a:t>specific</a:t>
            </a:r>
            <a:r>
              <a:rPr lang="sv-SE" sz="3200" i="1" dirty="0"/>
              <a:t> </a:t>
            </a:r>
            <a:r>
              <a:rPr lang="sv-SE" sz="3200" i="1" dirty="0" err="1"/>
              <a:t>clinical</a:t>
            </a:r>
            <a:r>
              <a:rPr lang="sv-SE" sz="3200" i="1" dirty="0"/>
              <a:t> situations </a:t>
            </a:r>
            <a:r>
              <a:rPr lang="sv-SE" sz="3200" i="1" dirty="0" err="1"/>
              <a:t>when</a:t>
            </a:r>
            <a:r>
              <a:rPr lang="sv-SE" sz="3200" i="1" dirty="0"/>
              <a:t> </a:t>
            </a:r>
            <a:r>
              <a:rPr lang="sv-SE" sz="3200" i="1" dirty="0" err="1"/>
              <a:t>gloves</a:t>
            </a:r>
            <a:r>
              <a:rPr lang="sv-SE" sz="3200" i="1" dirty="0"/>
              <a:t> </a:t>
            </a:r>
            <a:r>
              <a:rPr lang="sv-SE" sz="3200" i="1" dirty="0" err="1"/>
              <a:t>should</a:t>
            </a:r>
            <a:r>
              <a:rPr lang="sv-SE" sz="3200" i="1" dirty="0"/>
              <a:t> be </a:t>
            </a:r>
            <a:r>
              <a:rPr lang="sv-SE" sz="3200" i="1" dirty="0" err="1"/>
              <a:t>worn</a:t>
            </a:r>
            <a:r>
              <a:rPr lang="sv-SE" sz="3200" i="1" dirty="0"/>
              <a:t> and </a:t>
            </a:r>
            <a:r>
              <a:rPr lang="sv-SE" sz="3200" i="1" dirty="0" err="1"/>
              <a:t>changed</a:t>
            </a:r>
            <a:r>
              <a:rPr lang="sv-SE" sz="3200" i="1" dirty="0"/>
              <a:t> and </a:t>
            </a:r>
            <a:r>
              <a:rPr lang="sv-SE" sz="3200" i="1" dirty="0" err="1"/>
              <a:t>those</a:t>
            </a:r>
            <a:r>
              <a:rPr lang="sv-SE" sz="3200" i="1" dirty="0"/>
              <a:t> </a:t>
            </a:r>
            <a:r>
              <a:rPr lang="sv-SE" sz="3200" i="1" dirty="0" err="1"/>
              <a:t>where</a:t>
            </a:r>
            <a:r>
              <a:rPr lang="sv-SE" sz="3200" i="1" dirty="0"/>
              <a:t> </a:t>
            </a:r>
            <a:r>
              <a:rPr lang="sv-SE" sz="3200" i="1" dirty="0" err="1"/>
              <a:t>their</a:t>
            </a:r>
            <a:r>
              <a:rPr lang="sv-SE" sz="3200" i="1" dirty="0"/>
              <a:t> </a:t>
            </a:r>
            <a:r>
              <a:rPr lang="sv-SE" sz="3200" i="1" dirty="0" err="1"/>
              <a:t>use</a:t>
            </a:r>
            <a:r>
              <a:rPr lang="sv-SE" sz="3200" i="1" dirty="0"/>
              <a:t> is not </a:t>
            </a:r>
            <a:r>
              <a:rPr lang="sv-SE" sz="3200" i="1" dirty="0" err="1"/>
              <a:t>required</a:t>
            </a:r>
            <a:endParaRPr lang="sv-SE" sz="3200" i="1" dirty="0"/>
          </a:p>
        </p:txBody>
      </p:sp>
    </p:spTree>
    <p:extLst>
      <p:ext uri="{BB962C8B-B14F-4D97-AF65-F5344CB8AC3E}">
        <p14:creationId xmlns:p14="http://schemas.microsoft.com/office/powerpoint/2010/main" val="380057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91EA3459-CF2A-6C33-E380-56B8F73AA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511" y="138617"/>
            <a:ext cx="7666978" cy="6580765"/>
          </a:xfrm>
        </p:spPr>
      </p:pic>
    </p:spTree>
    <p:extLst>
      <p:ext uri="{BB962C8B-B14F-4D97-AF65-F5344CB8AC3E}">
        <p14:creationId xmlns:p14="http://schemas.microsoft.com/office/powerpoint/2010/main" val="324943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B5AE131-DE8B-3FAF-19DD-B5427AA2E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502" y="68190"/>
            <a:ext cx="10746995" cy="6721619"/>
          </a:xfrm>
        </p:spPr>
      </p:pic>
    </p:spTree>
    <p:extLst>
      <p:ext uri="{BB962C8B-B14F-4D97-AF65-F5344CB8AC3E}">
        <p14:creationId xmlns:p14="http://schemas.microsoft.com/office/powerpoint/2010/main" val="3535613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671332-FC27-D946-017E-3E73777A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aspects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6255D3-93A6-F9A1-27B1-82F2BAF8E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01450"/>
            <a:ext cx="9947853" cy="5046950"/>
          </a:xfrm>
        </p:spPr>
        <p:txBody>
          <a:bodyPr>
            <a:normAutofit/>
          </a:bodyPr>
          <a:lstStyle/>
          <a:p>
            <a:r>
              <a:rPr lang="sv-SE" dirty="0" err="1"/>
              <a:t>Several</a:t>
            </a:r>
            <a:r>
              <a:rPr lang="sv-SE" dirty="0"/>
              <a:t> studies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shown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skin </a:t>
            </a:r>
            <a:r>
              <a:rPr lang="sv-SE" dirty="0" err="1"/>
              <a:t>underneath</a:t>
            </a:r>
            <a:r>
              <a:rPr lang="sv-SE" dirty="0"/>
              <a:t> rings is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heavily</a:t>
            </a:r>
            <a:r>
              <a:rPr lang="sv-SE" dirty="0"/>
              <a:t> </a:t>
            </a:r>
            <a:r>
              <a:rPr lang="sv-SE" dirty="0" err="1"/>
              <a:t>colonized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comparable</a:t>
            </a:r>
            <a:r>
              <a:rPr lang="sv-SE" dirty="0"/>
              <a:t> areas </a:t>
            </a:r>
            <a:r>
              <a:rPr lang="sv-SE" dirty="0" err="1"/>
              <a:t>of</a:t>
            </a:r>
            <a:r>
              <a:rPr lang="sv-SE" dirty="0"/>
              <a:t> skin on fingers </a:t>
            </a:r>
            <a:r>
              <a:rPr lang="sv-SE" dirty="0" err="1"/>
              <a:t>without</a:t>
            </a:r>
            <a:r>
              <a:rPr lang="sv-SE" dirty="0"/>
              <a:t> rings. The consensus </a:t>
            </a:r>
            <a:r>
              <a:rPr lang="sv-SE" dirty="0" err="1"/>
              <a:t>recommendation</a:t>
            </a:r>
            <a:r>
              <a:rPr lang="sv-SE" dirty="0"/>
              <a:t> is to </a:t>
            </a:r>
            <a:r>
              <a:rPr lang="sv-SE" dirty="0" err="1"/>
              <a:t>strongly</a:t>
            </a:r>
            <a:r>
              <a:rPr lang="sv-SE" dirty="0"/>
              <a:t> </a:t>
            </a:r>
            <a:r>
              <a:rPr lang="sv-SE" dirty="0" err="1"/>
              <a:t>discourage</a:t>
            </a:r>
            <a:r>
              <a:rPr lang="sv-SE" dirty="0"/>
              <a:t> the </a:t>
            </a:r>
            <a:r>
              <a:rPr lang="sv-SE" dirty="0" err="1"/>
              <a:t>wearing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rings or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jewellery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care</a:t>
            </a:r>
            <a:r>
              <a:rPr lang="sv-SE" dirty="0"/>
              <a:t>. If </a:t>
            </a:r>
            <a:r>
              <a:rPr lang="sv-SE" dirty="0" err="1"/>
              <a:t>religious</a:t>
            </a:r>
            <a:r>
              <a:rPr lang="sv-SE" dirty="0"/>
              <a:t> or </a:t>
            </a:r>
            <a:r>
              <a:rPr lang="sv-SE" dirty="0" err="1"/>
              <a:t>cultural</a:t>
            </a:r>
            <a:r>
              <a:rPr lang="sv-SE" dirty="0"/>
              <a:t> </a:t>
            </a:r>
            <a:r>
              <a:rPr lang="sv-SE" dirty="0" err="1"/>
              <a:t>influences</a:t>
            </a:r>
            <a:r>
              <a:rPr lang="sv-SE" dirty="0"/>
              <a:t> </a:t>
            </a:r>
            <a:r>
              <a:rPr lang="sv-SE" dirty="0" err="1"/>
              <a:t>strongly</a:t>
            </a:r>
            <a:r>
              <a:rPr lang="sv-SE" dirty="0"/>
              <a:t> </a:t>
            </a:r>
            <a:r>
              <a:rPr lang="sv-SE" dirty="0" err="1"/>
              <a:t>condition</a:t>
            </a:r>
            <a:r>
              <a:rPr lang="sv-SE" dirty="0"/>
              <a:t> the </a:t>
            </a:r>
            <a:r>
              <a:rPr lang="sv-SE" dirty="0" err="1"/>
              <a:t>HCW’s</a:t>
            </a:r>
            <a:r>
              <a:rPr lang="sv-SE" dirty="0"/>
              <a:t> </a:t>
            </a:r>
            <a:r>
              <a:rPr lang="sv-SE" dirty="0" err="1"/>
              <a:t>attitude</a:t>
            </a:r>
            <a:r>
              <a:rPr lang="sv-SE" dirty="0"/>
              <a:t>, the </a:t>
            </a:r>
            <a:r>
              <a:rPr lang="sv-SE" dirty="0" err="1"/>
              <a:t>wearing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simple </a:t>
            </a:r>
            <a:r>
              <a:rPr lang="sv-SE" dirty="0" err="1"/>
              <a:t>wedding</a:t>
            </a:r>
            <a:r>
              <a:rPr lang="sv-SE" dirty="0"/>
              <a:t> ring (band)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routine</a:t>
            </a:r>
            <a:r>
              <a:rPr lang="sv-SE" dirty="0"/>
              <a:t> </a:t>
            </a:r>
            <a:r>
              <a:rPr lang="sv-SE" dirty="0" err="1"/>
              <a:t>care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acceptable, </a:t>
            </a:r>
            <a:r>
              <a:rPr lang="sv-SE" dirty="0" err="1"/>
              <a:t>but</a:t>
            </a:r>
            <a:r>
              <a:rPr lang="sv-SE" dirty="0"/>
              <a:t> in </a:t>
            </a:r>
            <a:r>
              <a:rPr lang="sv-SE" dirty="0" err="1"/>
              <a:t>high</a:t>
            </a:r>
            <a:r>
              <a:rPr lang="sv-SE" dirty="0"/>
              <a:t>-risk </a:t>
            </a:r>
            <a:r>
              <a:rPr lang="sv-SE" dirty="0" err="1"/>
              <a:t>settings</a:t>
            </a:r>
            <a:r>
              <a:rPr lang="sv-SE" dirty="0"/>
              <a:t>, </a:t>
            </a:r>
            <a:r>
              <a:rPr lang="sv-SE" dirty="0" err="1"/>
              <a:t>such</a:t>
            </a:r>
            <a:r>
              <a:rPr lang="sv-SE" dirty="0"/>
              <a:t> as the operating </a:t>
            </a:r>
            <a:r>
              <a:rPr lang="sv-SE" dirty="0" err="1"/>
              <a:t>theatre</a:t>
            </a:r>
            <a:r>
              <a:rPr lang="sv-SE" dirty="0"/>
              <a:t>, all rings or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jewellery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removed</a:t>
            </a:r>
            <a:endParaRPr lang="en-US" dirty="0"/>
          </a:p>
          <a:p>
            <a:endParaRPr lang="en-US" dirty="0"/>
          </a:p>
          <a:p>
            <a:r>
              <a:rPr lang="en-US" dirty="0"/>
              <a:t>Long sleeves</a:t>
            </a:r>
          </a:p>
          <a:p>
            <a:r>
              <a:rPr lang="en-US" dirty="0"/>
              <a:t>Long nails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5343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C48AC3-7EB5-D91E-0040-A8CAD764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010CA3-257E-98A7-E37E-13AB77B97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Handwash, hand sanitizers and gloves all play their separate parts in keeping both the HCW and patiens safe.</a:t>
            </a:r>
          </a:p>
          <a:p>
            <a:r>
              <a:rPr lang="en-US" dirty="0"/>
              <a:t>Use the right method at the right time.</a:t>
            </a:r>
          </a:p>
          <a:p>
            <a:endParaRPr lang="en-US" dirty="0"/>
          </a:p>
          <a:p>
            <a:r>
              <a:rPr lang="en-US" dirty="0"/>
              <a:t>Availability is a must.</a:t>
            </a:r>
          </a:p>
          <a:p>
            <a:r>
              <a:rPr lang="en-US" dirty="0"/>
              <a:t>Help remind eachother.</a:t>
            </a:r>
          </a:p>
        </p:txBody>
      </p:sp>
    </p:spTree>
    <p:extLst>
      <p:ext uri="{BB962C8B-B14F-4D97-AF65-F5344CB8AC3E}">
        <p14:creationId xmlns:p14="http://schemas.microsoft.com/office/powerpoint/2010/main" val="110688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E672DEA-7470-B075-F8E8-45C43F884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162" y="92874"/>
            <a:ext cx="7783803" cy="6639569"/>
          </a:xfrm>
        </p:spPr>
      </p:pic>
    </p:spTree>
    <p:extLst>
      <p:ext uri="{BB962C8B-B14F-4D97-AF65-F5344CB8AC3E}">
        <p14:creationId xmlns:p14="http://schemas.microsoft.com/office/powerpoint/2010/main" val="449408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9E5268-081C-67A5-6644-42C1E615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19B9D0-F751-CCCE-10E8-A859733C9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doable?</a:t>
            </a:r>
          </a:p>
          <a:p>
            <a:r>
              <a:rPr lang="en-US" dirty="0"/>
              <a:t>Is it important?</a:t>
            </a:r>
          </a:p>
          <a:p>
            <a:endParaRPr lang="en-US" dirty="0"/>
          </a:p>
          <a:p>
            <a:r>
              <a:rPr lang="en-US" dirty="0"/>
              <a:t>What do we need to make it work?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62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C48AC3-7EB5-D91E-0040-A8CAD764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010CA3-257E-98A7-E37E-13AB77B97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069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E672DEA-7470-B075-F8E8-45C43F884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162" y="92874"/>
            <a:ext cx="7783803" cy="6639569"/>
          </a:xfrm>
        </p:spPr>
      </p:pic>
    </p:spTree>
    <p:extLst>
      <p:ext uri="{BB962C8B-B14F-4D97-AF65-F5344CB8AC3E}">
        <p14:creationId xmlns:p14="http://schemas.microsoft.com/office/powerpoint/2010/main" val="407266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DA5FB45-D45A-75A4-993D-987A79FC7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194" y="191582"/>
            <a:ext cx="8284584" cy="6303149"/>
          </a:xfrm>
        </p:spPr>
      </p:pic>
    </p:spTree>
    <p:extLst>
      <p:ext uri="{BB962C8B-B14F-4D97-AF65-F5344CB8AC3E}">
        <p14:creationId xmlns:p14="http://schemas.microsoft.com/office/powerpoint/2010/main" val="14094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74CB318-CA31-8101-07AF-0D9852E68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67" y="32472"/>
            <a:ext cx="5141335" cy="6837846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BF1E167-066F-A74C-304B-0A0CCD3F6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600" y="0"/>
            <a:ext cx="5141335" cy="68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9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5A617705-9DD8-5040-A695-138120BD5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898" y="74260"/>
            <a:ext cx="7511761" cy="6647360"/>
          </a:xfrm>
        </p:spPr>
      </p:pic>
    </p:spTree>
    <p:extLst>
      <p:ext uri="{BB962C8B-B14F-4D97-AF65-F5344CB8AC3E}">
        <p14:creationId xmlns:p14="http://schemas.microsoft.com/office/powerpoint/2010/main" val="345436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CF90EB-E993-1B3C-C961-36A403AC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 </a:t>
            </a:r>
            <a:r>
              <a:rPr lang="sv-SE" dirty="0" err="1"/>
              <a:t>sanitizers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A2E2CC-C81B-3BAD-832C-522B8702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09689"/>
            <a:ext cx="10931843" cy="2119312"/>
          </a:xfrm>
        </p:spPr>
        <p:txBody>
          <a:bodyPr>
            <a:noAutofit/>
          </a:bodyPr>
          <a:lstStyle/>
          <a:p>
            <a:r>
              <a:rPr lang="sv-SE" sz="2400" dirty="0"/>
              <a:t>The </a:t>
            </a:r>
            <a:r>
              <a:rPr lang="sv-SE" sz="2400" dirty="0" err="1"/>
              <a:t>antimicrobial</a:t>
            </a:r>
            <a:r>
              <a:rPr lang="sv-SE" sz="2400" dirty="0"/>
              <a:t> </a:t>
            </a:r>
            <a:r>
              <a:rPr lang="sv-SE" sz="2400" dirty="0" err="1"/>
              <a:t>activity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alcohols</a:t>
            </a:r>
            <a:r>
              <a:rPr lang="sv-SE" sz="2400" dirty="0"/>
              <a:t> </a:t>
            </a:r>
            <a:r>
              <a:rPr lang="sv-SE" sz="2400" dirty="0" err="1"/>
              <a:t>results</a:t>
            </a:r>
            <a:r>
              <a:rPr lang="sv-SE" sz="2400" dirty="0"/>
              <a:t> from </a:t>
            </a:r>
            <a:r>
              <a:rPr lang="sv-SE" sz="2400" dirty="0" err="1"/>
              <a:t>their</a:t>
            </a:r>
            <a:r>
              <a:rPr lang="sv-SE" sz="2400" dirty="0"/>
              <a:t> </a:t>
            </a:r>
            <a:r>
              <a:rPr lang="sv-SE" sz="2400" dirty="0" err="1"/>
              <a:t>ability</a:t>
            </a:r>
            <a:r>
              <a:rPr lang="sv-SE" sz="2400" dirty="0"/>
              <a:t> to </a:t>
            </a:r>
            <a:r>
              <a:rPr lang="sv-SE" sz="2400" dirty="0" err="1"/>
              <a:t>denature</a:t>
            </a:r>
            <a:r>
              <a:rPr lang="sv-SE" sz="2400" dirty="0"/>
              <a:t> proteins. </a:t>
            </a:r>
            <a:r>
              <a:rPr lang="sv-SE" sz="2400" dirty="0" err="1"/>
              <a:t>Alcohol</a:t>
            </a:r>
            <a:r>
              <a:rPr lang="sv-SE" sz="2400" dirty="0"/>
              <a:t> solutions </a:t>
            </a:r>
            <a:r>
              <a:rPr lang="sv-SE" sz="2400" dirty="0" err="1"/>
              <a:t>containing</a:t>
            </a:r>
            <a:r>
              <a:rPr lang="sv-SE" sz="2400" dirty="0"/>
              <a:t> 60–80% </a:t>
            </a:r>
            <a:r>
              <a:rPr lang="sv-SE" sz="2400" dirty="0" err="1"/>
              <a:t>alcohol</a:t>
            </a:r>
            <a:r>
              <a:rPr lang="sv-SE" sz="2400" dirty="0"/>
              <a:t>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most</a:t>
            </a:r>
            <a:r>
              <a:rPr lang="sv-SE" sz="2400" dirty="0"/>
              <a:t> </a:t>
            </a:r>
            <a:r>
              <a:rPr lang="sv-SE" sz="2400" dirty="0" err="1"/>
              <a:t>effective</a:t>
            </a:r>
            <a:r>
              <a:rPr lang="sv-SE" sz="2400" dirty="0"/>
              <a:t>,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higher</a:t>
            </a:r>
            <a:r>
              <a:rPr lang="sv-SE" sz="2400" dirty="0"/>
              <a:t> </a:t>
            </a:r>
            <a:r>
              <a:rPr lang="sv-SE" sz="2400" dirty="0" err="1"/>
              <a:t>concentrations</a:t>
            </a:r>
            <a:r>
              <a:rPr lang="sv-SE" sz="2400" dirty="0"/>
              <a:t> </a:t>
            </a:r>
            <a:r>
              <a:rPr lang="sv-SE" sz="2400" dirty="0" err="1"/>
              <a:t>being</a:t>
            </a:r>
            <a:r>
              <a:rPr lang="sv-SE" sz="2400" dirty="0"/>
              <a:t> less potent. </a:t>
            </a:r>
            <a:r>
              <a:rPr lang="sv-SE" sz="2400" dirty="0" err="1"/>
              <a:t>This</a:t>
            </a:r>
            <a:r>
              <a:rPr lang="sv-SE" sz="2400" dirty="0"/>
              <a:t> paradox </a:t>
            </a:r>
            <a:r>
              <a:rPr lang="sv-SE" sz="2400" dirty="0" err="1"/>
              <a:t>results</a:t>
            </a:r>
            <a:r>
              <a:rPr lang="sv-SE" sz="2400" dirty="0"/>
              <a:t> from the </a:t>
            </a:r>
            <a:r>
              <a:rPr lang="sv-SE" sz="2400" dirty="0" err="1"/>
              <a:t>fact</a:t>
            </a:r>
            <a:r>
              <a:rPr lang="sv-SE" sz="2400" dirty="0"/>
              <a:t> </a:t>
            </a:r>
            <a:r>
              <a:rPr lang="sv-SE" sz="2400" dirty="0" err="1"/>
              <a:t>that</a:t>
            </a:r>
            <a:r>
              <a:rPr lang="sv-SE" sz="2400" dirty="0"/>
              <a:t> proteins </a:t>
            </a:r>
            <a:r>
              <a:rPr lang="sv-SE" sz="2400" dirty="0" err="1"/>
              <a:t>are</a:t>
            </a:r>
            <a:r>
              <a:rPr lang="sv-SE" sz="2400" dirty="0"/>
              <a:t> not </a:t>
            </a:r>
            <a:r>
              <a:rPr lang="sv-SE" sz="2400" dirty="0" err="1"/>
              <a:t>denatured</a:t>
            </a:r>
            <a:r>
              <a:rPr lang="sv-SE" sz="2400" dirty="0"/>
              <a:t> </a:t>
            </a:r>
            <a:r>
              <a:rPr lang="sv-SE" sz="2400" dirty="0" err="1"/>
              <a:t>easily</a:t>
            </a:r>
            <a:r>
              <a:rPr lang="sv-SE" sz="2400" dirty="0"/>
              <a:t> in the </a:t>
            </a:r>
            <a:r>
              <a:rPr lang="sv-SE" sz="2400" dirty="0" err="1"/>
              <a:t>absence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water</a:t>
            </a:r>
            <a:r>
              <a:rPr lang="sv-SE" sz="2400" dirty="0"/>
              <a:t>.</a:t>
            </a:r>
          </a:p>
          <a:p>
            <a:endParaRPr lang="sv-SE" sz="3200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5091C95-A136-41F8-3ECA-EF28D9086524}"/>
              </a:ext>
            </a:extLst>
          </p:cNvPr>
          <p:cNvSpPr txBox="1">
            <a:spLocks/>
          </p:cNvSpPr>
          <p:nvPr/>
        </p:nvSpPr>
        <p:spPr>
          <a:xfrm>
            <a:off x="1104293" y="3797965"/>
            <a:ext cx="11087707" cy="27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v-SE" dirty="0" err="1"/>
              <a:t>Iodophors</a:t>
            </a:r>
            <a:r>
              <a:rPr lang="sv-SE" dirty="0"/>
              <a:t> cause less skin irritation and </a:t>
            </a:r>
            <a:r>
              <a:rPr lang="sv-SE" dirty="0" err="1"/>
              <a:t>fewer</a:t>
            </a:r>
            <a:r>
              <a:rPr lang="sv-SE" dirty="0"/>
              <a:t> </a:t>
            </a:r>
            <a:r>
              <a:rPr lang="sv-SE" dirty="0" err="1"/>
              <a:t>allergic</a:t>
            </a:r>
            <a:r>
              <a:rPr lang="sv-SE" dirty="0"/>
              <a:t> </a:t>
            </a:r>
            <a:r>
              <a:rPr lang="sv-SE" dirty="0" err="1"/>
              <a:t>reactions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iodine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irritant</a:t>
            </a:r>
            <a:r>
              <a:rPr lang="sv-SE" dirty="0"/>
              <a:t> contact </a:t>
            </a:r>
            <a:r>
              <a:rPr lang="sv-SE" dirty="0" err="1"/>
              <a:t>dermatitis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antiseptics</a:t>
            </a:r>
            <a:r>
              <a:rPr lang="sv-SE" dirty="0"/>
              <a:t> </a:t>
            </a:r>
            <a:r>
              <a:rPr lang="sv-SE" dirty="0" err="1"/>
              <a:t>commonly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for hand </a:t>
            </a:r>
            <a:r>
              <a:rPr lang="sv-SE" dirty="0" err="1"/>
              <a:t>hygiene</a:t>
            </a:r>
            <a:r>
              <a:rPr lang="sv-SE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Numerous reports confirm that alcohol-based formulations are well tolerated and often associated with better acceptability and  tolerance than other hand hygiene products. In general, irritant contact dermatitis is more commonly reported with iodophors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302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1E632A7-3461-472F-01C6-41A4DF726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576" y="108239"/>
            <a:ext cx="11435633" cy="6624204"/>
          </a:xfrm>
        </p:spPr>
      </p:pic>
    </p:spTree>
    <p:extLst>
      <p:ext uri="{BB962C8B-B14F-4D97-AF65-F5344CB8AC3E}">
        <p14:creationId xmlns:p14="http://schemas.microsoft.com/office/powerpoint/2010/main" val="241400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6BB2C7A-3036-0A3C-1163-1E9659EED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0861" y="0"/>
            <a:ext cx="5931139" cy="6819034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3283E9F-1935-A385-1595-AD7922C701F6}"/>
              </a:ext>
            </a:extLst>
          </p:cNvPr>
          <p:cNvSpPr txBox="1"/>
          <p:nvPr/>
        </p:nvSpPr>
        <p:spPr>
          <a:xfrm>
            <a:off x="313893" y="1472045"/>
            <a:ext cx="4102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Non-</a:t>
            </a:r>
            <a:r>
              <a:rPr lang="sv-SE" dirty="0" err="1"/>
              <a:t>enveloped</a:t>
            </a:r>
            <a:endParaRPr lang="sv-SE" dirty="0"/>
          </a:p>
          <a:p>
            <a:pPr algn="l"/>
            <a:endParaRPr lang="sv-SE" dirty="0"/>
          </a:p>
          <a:p>
            <a:pPr algn="l"/>
            <a:r>
              <a:rPr lang="sv-SE" dirty="0"/>
              <a:t>vs</a:t>
            </a:r>
          </a:p>
          <a:p>
            <a:pPr algn="l"/>
            <a:endParaRPr lang="sv-SE" dirty="0"/>
          </a:p>
          <a:p>
            <a:pPr algn="l"/>
            <a:r>
              <a:rPr lang="sv-SE" dirty="0" err="1"/>
              <a:t>Enveloped</a:t>
            </a:r>
            <a:r>
              <a:rPr lang="sv-SE" dirty="0"/>
              <a:t> (</a:t>
            </a:r>
            <a:r>
              <a:rPr lang="sv-SE" dirty="0" err="1"/>
              <a:t>lipophilic</a:t>
            </a:r>
            <a:r>
              <a:rPr lang="sv-SE" dirty="0"/>
              <a:t>)</a:t>
            </a:r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9264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99C7817DEDC44B8CD7A8C5D94A2ED7" ma:contentTypeVersion="16" ma:contentTypeDescription="Skapa ett nytt dokument." ma:contentTypeScope="" ma:versionID="09c253d1d22832c444aa69d102300d47">
  <xsd:schema xmlns:xsd="http://www.w3.org/2001/XMLSchema" xmlns:xs="http://www.w3.org/2001/XMLSchema" xmlns:p="http://schemas.microsoft.com/office/2006/metadata/properties" xmlns:ns2="67b4b99d-f155-4e2f-8838-6f0f7631dfc1" xmlns:ns3="b7f29fcc-0797-403f-ba7b-ecbb290fae6d" targetNamespace="http://schemas.microsoft.com/office/2006/metadata/properties" ma:root="true" ma:fieldsID="988e11a238c273e1b1036d2fe01e35ef" ns2:_="" ns3:_="">
    <xsd:import namespace="67b4b99d-f155-4e2f-8838-6f0f7631dfc1"/>
    <xsd:import namespace="b7f29fcc-0797-403f-ba7b-ecbb290fa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4b99d-f155-4e2f-8838-6f0f7631d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1ca6ed74-85eb-41c2-922f-9901e9487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29fcc-0797-403f-ba7b-ecbb290fae6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82ac2aa-0835-496c-a9da-eb74f56ee759}" ma:internalName="TaxCatchAll" ma:showField="CatchAllData" ma:web="b7f29fcc-0797-403f-ba7b-ecbb290fa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3BF215-5F80-4429-AE08-89FBFBF46C78}"/>
</file>

<file path=customXml/itemProps2.xml><?xml version="1.0" encoding="utf-8"?>
<ds:datastoreItem xmlns:ds="http://schemas.openxmlformats.org/officeDocument/2006/customXml" ds:itemID="{85E72FCD-5766-4DD2-916E-9CA2C200F9A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Bredbild</PresentationFormat>
  <Paragraphs>43</Paragraphs>
  <Slides>24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9" baseType="lpstr">
      <vt:lpstr>Aptos</vt:lpstr>
      <vt:lpstr>Arial</vt:lpstr>
      <vt:lpstr>Century Gothic</vt:lpstr>
      <vt:lpstr>Wingdings 3</vt:lpstr>
      <vt:lpstr>Jon</vt:lpstr>
      <vt:lpstr>Hand hygiene for HealthCare Workers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Hand sanitizers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Other aspects</vt:lpstr>
      <vt:lpstr>Take home message</vt:lpstr>
      <vt:lpstr>PowerPoint-presentation</vt:lpstr>
      <vt:lpstr>Thoughts?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Lann</dc:creator>
  <cp:lastModifiedBy>Sara Lann</cp:lastModifiedBy>
  <cp:revision>7</cp:revision>
  <dcterms:created xsi:type="dcterms:W3CDTF">2024-01-20T09:16:06Z</dcterms:created>
  <dcterms:modified xsi:type="dcterms:W3CDTF">2024-03-14T13:18:26Z</dcterms:modified>
</cp:coreProperties>
</file>