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71" r:id="rId4"/>
    <p:sldId id="261" r:id="rId5"/>
    <p:sldId id="270" r:id="rId6"/>
    <p:sldId id="264" r:id="rId7"/>
    <p:sldId id="268" r:id="rId8"/>
    <p:sldId id="259" r:id="rId9"/>
    <p:sldId id="269" r:id="rId10"/>
    <p:sldId id="272" r:id="rId11"/>
    <p:sldId id="266" r:id="rId12"/>
    <p:sldId id="258" r:id="rId13"/>
    <p:sldId id="263" r:id="rId14"/>
    <p:sldId id="267" r:id="rId15"/>
    <p:sldId id="278" r:id="rId16"/>
    <p:sldId id="257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686"/>
  </p:normalViewPr>
  <p:slideViewPr>
    <p:cSldViewPr snapToGrid="0">
      <p:cViewPr varScale="1">
        <p:scale>
          <a:sx n="93" d="100"/>
          <a:sy n="93" d="100"/>
        </p:scale>
        <p:origin x="216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C439FC-3053-3958-44DD-EBD383A904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EF490BE-AA3E-FCC0-AFC9-5FFE17221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5F50-597C-B90C-F62C-0CF5B531E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33B0-B3C9-5842-A7CD-A07D49BEBB68}" type="datetimeFigureOut">
              <a:rPr lang="sv-SE" smtClean="0"/>
              <a:t>2023-10-04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0EF00C-98CE-8EE4-117E-D2B323789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BA3BA74-35BE-59EF-0A56-CDE216F18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4878-8E16-764A-994F-89B3BABB35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151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4C8174-5723-3091-631C-EF739794E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5F30488-0507-7381-8B62-5C98E0C89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1F1A68D-33CA-9792-53FC-5EE80C81F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33B0-B3C9-5842-A7CD-A07D49BEBB68}" type="datetimeFigureOut">
              <a:rPr lang="sv-SE" smtClean="0"/>
              <a:t>2023-10-04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CDA13B1-900B-3655-0439-3DD2529C5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84985D8-5D6A-980D-9FE5-2516E1847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4878-8E16-764A-994F-89B3BABB35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183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50F574ED-75A4-6F33-2FD5-C1F4F6098F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8126D2A-71EF-AF1C-592C-5C5088FCD9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E3B57B-DC27-B46B-F1C8-1166FFCEB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33B0-B3C9-5842-A7CD-A07D49BEBB68}" type="datetimeFigureOut">
              <a:rPr lang="sv-SE" smtClean="0"/>
              <a:t>2023-10-04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10A456D-7708-DF4D-6594-8C2E27C17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7BC77DA-BE3C-EB57-9F33-0434B2506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4878-8E16-764A-994F-89B3BABB35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8630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E94AC1-B206-0C70-840C-D44D0ECE3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6F5B98-E3AA-A77F-56F7-883EA02E1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229E655-4121-F982-A335-F36C59555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33B0-B3C9-5842-A7CD-A07D49BEBB68}" type="datetimeFigureOut">
              <a:rPr lang="sv-SE" smtClean="0"/>
              <a:t>2023-10-04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9F5D199-E714-3A5B-786A-289792EB4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5E775BD-6BC6-1BB7-E351-86B9D12A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4878-8E16-764A-994F-89B3BABB35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334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9D0D0E-51F7-5EDE-6EE9-4AD454728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8EB7648-3B25-84B4-3566-DE0A768D6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CE10F60-8418-CEE4-A5BE-AD27EE952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33B0-B3C9-5842-A7CD-A07D49BEBB68}" type="datetimeFigureOut">
              <a:rPr lang="sv-SE" smtClean="0"/>
              <a:t>2023-10-04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21CFA0A-1942-3D07-4ED7-48E71774D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410657B-179C-5923-52BD-234FEC441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4878-8E16-764A-994F-89B3BABB35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61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68459D-621E-930F-202F-E2E15A594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A6E77B5-4A05-0EC9-F967-586E30FED0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47D6042-5F9E-89C8-DD25-15C280E04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F04145-64DA-7262-4A1A-2B9F1696D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33B0-B3C9-5842-A7CD-A07D49BEBB68}" type="datetimeFigureOut">
              <a:rPr lang="sv-SE" smtClean="0"/>
              <a:t>2023-10-04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C5961BA-001D-19AB-9533-C640A4806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F89244B-8C50-5A53-9ACF-4B730DB58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4878-8E16-764A-994F-89B3BABB35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7182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013AD0-2AC6-89C3-77D6-D3E76F83B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8E6E2B5-199F-A5E6-43C8-7A6AB996E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73FEAB6-A3F4-9DB6-F605-D115007C7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380AF1F-ED91-32C9-C038-2DE279A9C4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B7C1C78-6525-57BA-D2C0-F3CCBD2FB2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61AA6580-4B84-EA60-A9DE-EFC377BC0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33B0-B3C9-5842-A7CD-A07D49BEBB68}" type="datetimeFigureOut">
              <a:rPr lang="sv-SE" smtClean="0"/>
              <a:t>2023-10-04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BCC9CDF-4818-456E-F332-6E0886BAE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B3CECBB-5CF1-3470-0386-34C282F6A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4878-8E16-764A-994F-89B3BABB35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055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4C5F74-FA98-3DFF-002E-37F0D8F66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F099E4E-E483-A7B3-8C80-7820CD66A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33B0-B3C9-5842-A7CD-A07D49BEBB68}" type="datetimeFigureOut">
              <a:rPr lang="sv-SE" smtClean="0"/>
              <a:t>2023-10-04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CC6025E-B482-302C-1D2C-F9A8A26AC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11651B0-5ED1-3FD2-19C5-1060DB640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4878-8E16-764A-994F-89B3BABB35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4845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066D88F-A89B-D688-4B7D-9F375BEE7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33B0-B3C9-5842-A7CD-A07D49BEBB68}" type="datetimeFigureOut">
              <a:rPr lang="sv-SE" smtClean="0"/>
              <a:t>2023-10-04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155200A-A4CC-B01F-AAF8-088FFE422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36796C8-AE5B-E396-2DA6-9D52BF64F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4878-8E16-764A-994F-89B3BABB35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4484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BB9757-628F-2EC6-BED4-52061481F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A73ED6D-A4AC-A77A-7DB9-75698766D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5E9BD18-77F4-905F-ED80-0DBC13283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A54F23-DEB6-EA49-FEC8-D7C730B4B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33B0-B3C9-5842-A7CD-A07D49BEBB68}" type="datetimeFigureOut">
              <a:rPr lang="sv-SE" smtClean="0"/>
              <a:t>2023-10-04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759EBD5-E4EE-85C8-E4C5-A3A19677F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56436A8-FDB4-5FE8-2017-8F75218FC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4878-8E16-764A-994F-89B3BABB35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7744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ACB8F8-F660-CF3B-0877-3928B6EC0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790C5FA-C141-2F5B-F342-25B121F9B9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F8936C0-6C25-C740-6411-89B5010AF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C48542F-31B8-9187-4DB1-B38C97F8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33B0-B3C9-5842-A7CD-A07D49BEBB68}" type="datetimeFigureOut">
              <a:rPr lang="sv-SE" smtClean="0"/>
              <a:t>2023-10-04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866E8BB-640D-8865-6076-997814F10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1B12378-5113-CF10-A53C-2A6F533A6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4878-8E16-764A-994F-89B3BABB35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162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7763896-B5A4-D12C-568B-4D9585AC4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437F22F-4F4A-BCD6-ED98-0B749010D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61941FF-8CD6-12DF-5EC3-F5E77C0DB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733B0-B3C9-5842-A7CD-A07D49BEBB68}" type="datetimeFigureOut">
              <a:rPr lang="sv-SE" smtClean="0"/>
              <a:t>2023-10-04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F405EFD-51E2-BA97-9848-3BB0E67D5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91BBED-2D5C-DA9C-5861-0C75F4493C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94878-8E16-764A-994F-89B3BABB35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64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F0279A-47BC-E620-94A0-27017C5095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CME on the </a:t>
            </a:r>
            <a:br>
              <a:rPr lang="sv-SE" dirty="0"/>
            </a:br>
            <a:r>
              <a:rPr lang="sv-SE" dirty="0" err="1"/>
              <a:t>malnourished</a:t>
            </a:r>
            <a:r>
              <a:rPr lang="sv-SE" dirty="0"/>
              <a:t> </a:t>
            </a:r>
            <a:r>
              <a:rPr lang="sv-SE" dirty="0" err="1"/>
              <a:t>child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3E43876-14E1-6383-E0EE-8A21751511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Dr Siri </a:t>
            </a:r>
            <a:r>
              <a:rPr lang="sv-SE" dirty="0" err="1"/>
              <a:t>Maartensson</a:t>
            </a:r>
            <a:endParaRPr lang="sv-SE" dirty="0"/>
          </a:p>
          <a:p>
            <a:r>
              <a:rPr lang="sv-SE" dirty="0" err="1"/>
              <a:t>Mr</a:t>
            </a:r>
            <a:r>
              <a:rPr lang="sv-SE" dirty="0"/>
              <a:t> </a:t>
            </a:r>
            <a:r>
              <a:rPr lang="sv-SE" dirty="0" err="1"/>
              <a:t>Ribson</a:t>
            </a:r>
            <a:r>
              <a:rPr lang="sv-SE" dirty="0"/>
              <a:t> K Rop, Clinical Nutrition Officer</a:t>
            </a:r>
          </a:p>
          <a:p>
            <a:r>
              <a:rPr lang="sv-SE" dirty="0" err="1"/>
              <a:t>Kacheliba</a:t>
            </a:r>
            <a:r>
              <a:rPr lang="sv-SE" dirty="0"/>
              <a:t> </a:t>
            </a:r>
            <a:r>
              <a:rPr lang="sv-SE" dirty="0" err="1"/>
              <a:t>Sub</a:t>
            </a:r>
            <a:r>
              <a:rPr lang="sv-SE" dirty="0"/>
              <a:t>-County Hospital</a:t>
            </a:r>
          </a:p>
          <a:p>
            <a:r>
              <a:rPr lang="sv-SE" dirty="0"/>
              <a:t>03/10/2023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8047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0C004C-234C-736D-1DA4-8282CBC1F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In- or </a:t>
            </a:r>
            <a:r>
              <a:rPr lang="sv-SE" dirty="0" err="1"/>
              <a:t>outpatient</a:t>
            </a:r>
            <a:r>
              <a:rPr lang="sv-SE" dirty="0"/>
              <a:t> </a:t>
            </a:r>
            <a:r>
              <a:rPr lang="sv-SE" dirty="0" err="1"/>
              <a:t>care</a:t>
            </a:r>
            <a:r>
              <a:rPr lang="sv-SE" dirty="0"/>
              <a:t>?</a:t>
            </a:r>
          </a:p>
        </p:txBody>
      </p:sp>
      <p:pic>
        <p:nvPicPr>
          <p:cNvPr id="5" name="Platshållare för innehåll 4" descr="En bild som visar text, Parallell, Plan, diagram&#10;&#10;Automatiskt genererad beskrivning">
            <a:extLst>
              <a:ext uri="{FF2B5EF4-FFF2-40B4-BE49-F238E27FC236}">
                <a16:creationId xmlns:a16="http://schemas.microsoft.com/office/drawing/2014/main" id="{266644A9-9DBC-7781-693D-60FEAABADC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3331433" y="777804"/>
            <a:ext cx="5529134" cy="6631257"/>
          </a:xfrm>
        </p:spPr>
      </p:pic>
    </p:spTree>
    <p:extLst>
      <p:ext uri="{BB962C8B-B14F-4D97-AF65-F5344CB8AC3E}">
        <p14:creationId xmlns:p14="http://schemas.microsoft.com/office/powerpoint/2010/main" val="107494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959619-012C-1362-D525-F38F7DAF8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Phases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treatment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C521F4-9C82-0D9B-B3BE-802F23C46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307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b="1" dirty="0"/>
              <a:t>1. </a:t>
            </a:r>
            <a:r>
              <a:rPr lang="sv-SE" b="1" dirty="0" err="1"/>
              <a:t>Stabilization</a:t>
            </a:r>
            <a:r>
              <a:rPr lang="sv-SE" b="1" dirty="0"/>
              <a:t> </a:t>
            </a:r>
            <a:r>
              <a:rPr lang="sv-SE" b="1" dirty="0" err="1"/>
              <a:t>phase</a:t>
            </a:r>
            <a:endParaRPr lang="sv-SE" b="1" dirty="0"/>
          </a:p>
          <a:p>
            <a:r>
              <a:rPr lang="sv-SE" sz="2600" dirty="0" err="1"/>
              <a:t>Low</a:t>
            </a:r>
            <a:r>
              <a:rPr lang="sv-SE" sz="2600" dirty="0"/>
              <a:t> protein/fat/</a:t>
            </a:r>
            <a:r>
              <a:rPr lang="sv-SE" sz="2600" dirty="0" err="1"/>
              <a:t>energy</a:t>
            </a:r>
            <a:r>
              <a:rPr lang="sv-SE" sz="2600" dirty="0"/>
              <a:t> </a:t>
            </a:r>
            <a:r>
              <a:rPr lang="sv-SE" sz="2600" dirty="0" err="1"/>
              <a:t>feeds</a:t>
            </a:r>
            <a:r>
              <a:rPr lang="sv-SE" sz="2600" dirty="0"/>
              <a:t> (F-75) </a:t>
            </a:r>
            <a:r>
              <a:rPr lang="sv-SE" sz="2600" dirty="0">
                <a:sym typeface="Wingdings" pitchFamily="2" charset="2"/>
              </a:rPr>
              <a:t> re-start </a:t>
            </a:r>
            <a:r>
              <a:rPr lang="sv-SE" sz="2600" dirty="0" err="1">
                <a:sym typeface="Wingdings" pitchFamily="2" charset="2"/>
              </a:rPr>
              <a:t>metabolic</a:t>
            </a:r>
            <a:r>
              <a:rPr lang="sv-SE" sz="2600" dirty="0">
                <a:sym typeface="Wingdings" pitchFamily="2" charset="2"/>
              </a:rPr>
              <a:t> and </a:t>
            </a:r>
            <a:r>
              <a:rPr lang="sv-SE" sz="2600" dirty="0" err="1">
                <a:sym typeface="Wingdings" pitchFamily="2" charset="2"/>
              </a:rPr>
              <a:t>physiological</a:t>
            </a:r>
            <a:r>
              <a:rPr lang="sv-SE" sz="2600" dirty="0">
                <a:sym typeface="Wingdings" pitchFamily="2" charset="2"/>
              </a:rPr>
              <a:t> </a:t>
            </a:r>
            <a:r>
              <a:rPr lang="sv-SE" sz="2600" dirty="0" err="1">
                <a:sym typeface="Wingdings" pitchFamily="2" charset="2"/>
              </a:rPr>
              <a:t>processes</a:t>
            </a:r>
            <a:r>
              <a:rPr lang="sv-SE" sz="2600" dirty="0">
                <a:sym typeface="Wingdings" pitchFamily="2" charset="2"/>
              </a:rPr>
              <a:t>, </a:t>
            </a:r>
            <a:r>
              <a:rPr lang="sv-SE" sz="2600" dirty="0" err="1">
                <a:sym typeface="Wingdings" pitchFamily="2" charset="2"/>
              </a:rPr>
              <a:t>clear</a:t>
            </a:r>
            <a:r>
              <a:rPr lang="sv-SE" sz="2600" dirty="0">
                <a:sym typeface="Wingdings" pitchFamily="2" charset="2"/>
              </a:rPr>
              <a:t> </a:t>
            </a:r>
            <a:r>
              <a:rPr lang="sv-SE" sz="2600" dirty="0" err="1">
                <a:sym typeface="Wingdings" pitchFamily="2" charset="2"/>
              </a:rPr>
              <a:t>oedema</a:t>
            </a:r>
            <a:r>
              <a:rPr lang="sv-SE" sz="2600" dirty="0">
                <a:sym typeface="Wingdings" pitchFamily="2" charset="2"/>
              </a:rPr>
              <a:t> (</a:t>
            </a:r>
            <a:r>
              <a:rPr lang="sv-SE" sz="2600" dirty="0" err="1">
                <a:sym typeface="Wingdings" pitchFamily="2" charset="2"/>
              </a:rPr>
              <a:t>will</a:t>
            </a:r>
            <a:r>
              <a:rPr lang="sv-SE" sz="2600" dirty="0">
                <a:sym typeface="Wingdings" pitchFamily="2" charset="2"/>
              </a:rPr>
              <a:t> </a:t>
            </a:r>
            <a:r>
              <a:rPr lang="sv-SE" sz="2600" dirty="0" err="1">
                <a:sym typeface="Wingdings" pitchFamily="2" charset="2"/>
              </a:rPr>
              <a:t>loose</a:t>
            </a:r>
            <a:r>
              <a:rPr lang="sv-SE" sz="2600" dirty="0">
                <a:sym typeface="Wingdings" pitchFamily="2" charset="2"/>
              </a:rPr>
              <a:t> </a:t>
            </a:r>
            <a:r>
              <a:rPr lang="sv-SE" sz="2600" dirty="0" err="1">
                <a:sym typeface="Wingdings" pitchFamily="2" charset="2"/>
              </a:rPr>
              <a:t>weight</a:t>
            </a:r>
            <a:r>
              <a:rPr lang="sv-SE" sz="2600" dirty="0">
                <a:sym typeface="Wingdings" pitchFamily="2" charset="2"/>
              </a:rPr>
              <a:t> </a:t>
            </a:r>
            <a:r>
              <a:rPr lang="sv-SE" sz="2600" dirty="0" err="1">
                <a:sym typeface="Wingdings" pitchFamily="2" charset="2"/>
              </a:rPr>
              <a:t>initially</a:t>
            </a:r>
            <a:r>
              <a:rPr lang="sv-SE" sz="2600" dirty="0">
                <a:sym typeface="Wingdings" pitchFamily="2" charset="2"/>
              </a:rPr>
              <a:t>). </a:t>
            </a:r>
            <a:r>
              <a:rPr lang="sv-SE" sz="2600" dirty="0" err="1">
                <a:sym typeface="Wingdings" pitchFamily="2" charset="2"/>
              </a:rPr>
              <a:t>Usually</a:t>
            </a:r>
            <a:r>
              <a:rPr lang="sv-SE" sz="2600" dirty="0">
                <a:sym typeface="Wingdings" pitchFamily="2" charset="2"/>
              </a:rPr>
              <a:t> 8 </a:t>
            </a:r>
            <a:r>
              <a:rPr lang="sv-SE" sz="2600" dirty="0" err="1">
                <a:sym typeface="Wingdings" pitchFamily="2" charset="2"/>
              </a:rPr>
              <a:t>feeds</a:t>
            </a:r>
            <a:r>
              <a:rPr lang="sv-SE" sz="2600" dirty="0">
                <a:sym typeface="Wingdings" pitchFamily="2" charset="2"/>
              </a:rPr>
              <a:t>/d.</a:t>
            </a:r>
          </a:p>
          <a:p>
            <a:r>
              <a:rPr lang="sv-SE" sz="2600" dirty="0" err="1">
                <a:sym typeface="Wingdings" pitchFamily="2" charset="2"/>
              </a:rPr>
              <a:t>Treat</a:t>
            </a:r>
            <a:r>
              <a:rPr lang="sv-SE" sz="2600" dirty="0">
                <a:sym typeface="Wingdings" pitchFamily="2" charset="2"/>
              </a:rPr>
              <a:t> </a:t>
            </a:r>
            <a:r>
              <a:rPr lang="sv-SE" sz="2600" dirty="0" err="1">
                <a:sym typeface="Wingdings" pitchFamily="2" charset="2"/>
              </a:rPr>
              <a:t>medical</a:t>
            </a:r>
            <a:r>
              <a:rPr lang="sv-SE" sz="2600" dirty="0">
                <a:sym typeface="Wingdings" pitchFamily="2" charset="2"/>
              </a:rPr>
              <a:t> </a:t>
            </a:r>
            <a:r>
              <a:rPr lang="sv-SE" sz="2600" dirty="0" err="1">
                <a:sym typeface="Wingdings" pitchFamily="2" charset="2"/>
              </a:rPr>
              <a:t>complications</a:t>
            </a:r>
            <a:endParaRPr lang="sv-SE" sz="2600" dirty="0">
              <a:sym typeface="Wingdings" pitchFamily="2" charset="2"/>
            </a:endParaRPr>
          </a:p>
          <a:p>
            <a:r>
              <a:rPr lang="sv-SE" sz="2600" dirty="0">
                <a:sym typeface="Wingdings" pitchFamily="2" charset="2"/>
              </a:rPr>
              <a:t>No </a:t>
            </a:r>
            <a:r>
              <a:rPr lang="sv-SE" sz="2600" dirty="0" err="1">
                <a:sym typeface="Wingdings" pitchFamily="2" charset="2"/>
              </a:rPr>
              <a:t>iron</a:t>
            </a:r>
            <a:r>
              <a:rPr lang="sv-SE" sz="2600" dirty="0">
                <a:sym typeface="Wingdings" pitchFamily="2" charset="2"/>
              </a:rPr>
              <a:t> supplements! (pro-</a:t>
            </a:r>
            <a:r>
              <a:rPr lang="sv-SE" sz="2600" dirty="0" err="1">
                <a:sym typeface="Wingdings" pitchFamily="2" charset="2"/>
              </a:rPr>
              <a:t>inflammatory</a:t>
            </a:r>
            <a:r>
              <a:rPr lang="sv-SE" sz="2600" dirty="0">
                <a:sym typeface="Wingdings" pitchFamily="2" charset="2"/>
              </a:rPr>
              <a:t>  </a:t>
            </a:r>
            <a:r>
              <a:rPr lang="sv-SE" sz="2600" dirty="0" err="1">
                <a:sym typeface="Wingdings" pitchFamily="2" charset="2"/>
              </a:rPr>
              <a:t>can</a:t>
            </a:r>
            <a:r>
              <a:rPr lang="sv-SE" sz="2600" dirty="0">
                <a:sym typeface="Wingdings" pitchFamily="2" charset="2"/>
              </a:rPr>
              <a:t> </a:t>
            </a:r>
            <a:r>
              <a:rPr lang="sv-SE" sz="2600" dirty="0" err="1">
                <a:sym typeface="Wingdings" pitchFamily="2" charset="2"/>
              </a:rPr>
              <a:t>promote</a:t>
            </a:r>
            <a:r>
              <a:rPr lang="sv-SE" sz="2600" dirty="0">
                <a:sym typeface="Wingdings" pitchFamily="2" charset="2"/>
              </a:rPr>
              <a:t> </a:t>
            </a:r>
            <a:r>
              <a:rPr lang="sv-SE" sz="2600" dirty="0" err="1">
                <a:sym typeface="Wingdings" pitchFamily="2" charset="2"/>
              </a:rPr>
              <a:t>infection</a:t>
            </a:r>
            <a:r>
              <a:rPr lang="sv-SE" sz="2600" dirty="0">
                <a:sym typeface="Wingdings" pitchFamily="2" charset="2"/>
              </a:rPr>
              <a:t>)</a:t>
            </a:r>
            <a:endParaRPr lang="sv-SE" sz="2600" dirty="0"/>
          </a:p>
          <a:p>
            <a:pPr marL="0" indent="0">
              <a:buNone/>
            </a:pPr>
            <a:r>
              <a:rPr lang="sv-SE" b="1" dirty="0"/>
              <a:t>2. Transition </a:t>
            </a:r>
            <a:r>
              <a:rPr lang="sv-SE" b="1" dirty="0" err="1"/>
              <a:t>phase</a:t>
            </a:r>
            <a:endParaRPr lang="sv-SE" b="1" dirty="0"/>
          </a:p>
          <a:p>
            <a:r>
              <a:rPr lang="sv-SE" sz="2600" dirty="0" err="1"/>
              <a:t>Once</a:t>
            </a:r>
            <a:r>
              <a:rPr lang="sv-SE" sz="2600" dirty="0"/>
              <a:t> </a:t>
            </a:r>
            <a:r>
              <a:rPr lang="sv-SE" sz="2600" dirty="0" err="1"/>
              <a:t>appetite</a:t>
            </a:r>
            <a:r>
              <a:rPr lang="sv-SE" sz="2600" dirty="0"/>
              <a:t> </a:t>
            </a:r>
            <a:r>
              <a:rPr lang="sv-SE" sz="2600" dirty="0" err="1"/>
              <a:t>return</a:t>
            </a:r>
            <a:r>
              <a:rPr lang="sv-SE" sz="2600" dirty="0"/>
              <a:t>, </a:t>
            </a:r>
            <a:r>
              <a:rPr lang="sv-SE" sz="2600" dirty="0" err="1"/>
              <a:t>oedema</a:t>
            </a:r>
            <a:r>
              <a:rPr lang="sv-SE" sz="2600" dirty="0"/>
              <a:t> </a:t>
            </a:r>
            <a:r>
              <a:rPr lang="sv-SE" sz="2600" dirty="0" err="1"/>
              <a:t>clears</a:t>
            </a:r>
            <a:r>
              <a:rPr lang="sv-SE" sz="2600" dirty="0"/>
              <a:t>, </a:t>
            </a:r>
            <a:r>
              <a:rPr lang="sv-SE" sz="2600" dirty="0" err="1"/>
              <a:t>medical</a:t>
            </a:r>
            <a:r>
              <a:rPr lang="sv-SE" sz="2600" dirty="0"/>
              <a:t> </a:t>
            </a:r>
            <a:r>
              <a:rPr lang="sv-SE" sz="2600" dirty="0" err="1"/>
              <a:t>complications</a:t>
            </a:r>
            <a:r>
              <a:rPr lang="sv-SE" sz="2600" dirty="0"/>
              <a:t> </a:t>
            </a:r>
            <a:r>
              <a:rPr lang="sv-SE" sz="2600" dirty="0" err="1"/>
              <a:t>are</a:t>
            </a:r>
            <a:r>
              <a:rPr lang="sv-SE" sz="2600" dirty="0"/>
              <a:t> </a:t>
            </a:r>
            <a:r>
              <a:rPr lang="sv-SE" sz="2600" dirty="0" err="1"/>
              <a:t>treated</a:t>
            </a:r>
            <a:r>
              <a:rPr lang="sv-SE" sz="2600" dirty="0"/>
              <a:t> (</a:t>
            </a:r>
            <a:r>
              <a:rPr lang="sv-SE" sz="2600" dirty="0" err="1"/>
              <a:t>usually</a:t>
            </a:r>
            <a:r>
              <a:rPr lang="sv-SE" sz="2600" dirty="0"/>
              <a:t> 3-7 </a:t>
            </a:r>
            <a:r>
              <a:rPr lang="sv-SE" sz="2600" dirty="0" err="1"/>
              <a:t>days</a:t>
            </a:r>
            <a:r>
              <a:rPr lang="sv-SE" sz="2600" dirty="0"/>
              <a:t>)</a:t>
            </a:r>
          </a:p>
          <a:p>
            <a:r>
              <a:rPr lang="sv-SE" sz="2600" dirty="0" err="1"/>
              <a:t>Possible</a:t>
            </a:r>
            <a:r>
              <a:rPr lang="sv-SE" sz="2600" dirty="0"/>
              <a:t> to </a:t>
            </a:r>
            <a:r>
              <a:rPr lang="sv-SE" sz="2600" dirty="0" err="1"/>
              <a:t>increase</a:t>
            </a:r>
            <a:r>
              <a:rPr lang="sv-SE" sz="2600" dirty="0"/>
              <a:t> </a:t>
            </a:r>
            <a:r>
              <a:rPr lang="sv-SE" sz="2600" dirty="0" err="1"/>
              <a:t>dietary</a:t>
            </a:r>
            <a:r>
              <a:rPr lang="sv-SE" sz="2600" dirty="0"/>
              <a:t> </a:t>
            </a:r>
            <a:r>
              <a:rPr lang="sv-SE" sz="2600" dirty="0" err="1"/>
              <a:t>intake</a:t>
            </a:r>
            <a:r>
              <a:rPr lang="sv-SE" sz="2600" dirty="0"/>
              <a:t>, switch to F-100/RUTF. </a:t>
            </a:r>
            <a:r>
              <a:rPr lang="sv-SE" sz="2600" dirty="0" err="1"/>
              <a:t>Gradually</a:t>
            </a:r>
            <a:r>
              <a:rPr lang="sv-SE" sz="2600" dirty="0"/>
              <a:t> </a:t>
            </a:r>
            <a:r>
              <a:rPr lang="sv-SE" sz="2600" dirty="0" err="1"/>
              <a:t>increase</a:t>
            </a:r>
            <a:r>
              <a:rPr lang="sv-SE" sz="2600" dirty="0"/>
              <a:t> </a:t>
            </a:r>
            <a:r>
              <a:rPr lang="sv-SE" sz="2600" dirty="0" err="1"/>
              <a:t>amount</a:t>
            </a:r>
            <a:r>
              <a:rPr lang="sv-SE" sz="2600" dirty="0"/>
              <a:t>. </a:t>
            </a:r>
          </a:p>
          <a:p>
            <a:pPr marL="0" indent="0">
              <a:buNone/>
            </a:pPr>
            <a:r>
              <a:rPr lang="sv-SE" b="1" dirty="0"/>
              <a:t>3. Rehabilitation </a:t>
            </a:r>
            <a:r>
              <a:rPr lang="sv-SE" b="1" dirty="0" err="1"/>
              <a:t>phase</a:t>
            </a:r>
            <a:endParaRPr lang="sv-SE" b="1" dirty="0"/>
          </a:p>
          <a:p>
            <a:r>
              <a:rPr lang="sv-SE" sz="2600" dirty="0" err="1"/>
              <a:t>Once</a:t>
            </a:r>
            <a:r>
              <a:rPr lang="sv-SE" sz="2600" dirty="0"/>
              <a:t> </a:t>
            </a:r>
            <a:r>
              <a:rPr lang="sv-SE" sz="2600" dirty="0" err="1"/>
              <a:t>tolerating</a:t>
            </a:r>
            <a:r>
              <a:rPr lang="sv-SE" sz="2600" dirty="0"/>
              <a:t> </a:t>
            </a:r>
            <a:r>
              <a:rPr lang="sv-SE" sz="2600" dirty="0" err="1"/>
              <a:t>feeds</a:t>
            </a:r>
            <a:r>
              <a:rPr lang="sv-SE" sz="2600" dirty="0"/>
              <a:t>, not </a:t>
            </a:r>
            <a:r>
              <a:rPr lang="sv-SE" sz="2600" dirty="0" err="1"/>
              <a:t>loosing</a:t>
            </a:r>
            <a:r>
              <a:rPr lang="sv-SE" sz="2600" dirty="0"/>
              <a:t> </a:t>
            </a:r>
            <a:r>
              <a:rPr lang="sv-SE" sz="2600" dirty="0" err="1"/>
              <a:t>weight</a:t>
            </a:r>
            <a:endParaRPr lang="sv-SE" sz="2600" dirty="0"/>
          </a:p>
          <a:p>
            <a:r>
              <a:rPr lang="sv-SE" sz="2600" dirty="0"/>
              <a:t>To </a:t>
            </a:r>
            <a:r>
              <a:rPr lang="sv-SE" sz="2600" dirty="0" err="1"/>
              <a:t>promote</a:t>
            </a:r>
            <a:r>
              <a:rPr lang="sv-SE" sz="2600" dirty="0"/>
              <a:t> rapid </a:t>
            </a:r>
            <a:r>
              <a:rPr lang="sv-SE" sz="2600" dirty="0" err="1"/>
              <a:t>growth</a:t>
            </a:r>
            <a:r>
              <a:rPr lang="sv-SE" sz="2600" dirty="0"/>
              <a:t>. </a:t>
            </a:r>
            <a:r>
              <a:rPr lang="sv-SE" sz="2600" dirty="0" err="1"/>
              <a:t>Usually</a:t>
            </a:r>
            <a:r>
              <a:rPr lang="sv-SE" sz="2600" dirty="0"/>
              <a:t> 5 </a:t>
            </a:r>
            <a:r>
              <a:rPr lang="sv-SE" sz="2600" dirty="0" err="1"/>
              <a:t>feeds</a:t>
            </a:r>
            <a:r>
              <a:rPr lang="sv-SE" sz="2600" dirty="0"/>
              <a:t>/d. </a:t>
            </a:r>
          </a:p>
        </p:txBody>
      </p:sp>
    </p:spTree>
    <p:extLst>
      <p:ext uri="{BB962C8B-B14F-4D97-AF65-F5344CB8AC3E}">
        <p14:creationId xmlns:p14="http://schemas.microsoft.com/office/powerpoint/2010/main" val="1245463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C2B583-CCFC-D2B8-B141-D515379E3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Therapeutic</a:t>
            </a:r>
            <a:r>
              <a:rPr lang="sv-SE" dirty="0"/>
              <a:t> nutrition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251777-3F70-FA0E-7B8E-5E4F5DEFC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Initial </a:t>
            </a:r>
            <a:r>
              <a:rPr lang="sv-SE" dirty="0" err="1"/>
              <a:t>cautious</a:t>
            </a:r>
            <a:r>
              <a:rPr lang="sv-SE" dirty="0"/>
              <a:t> </a:t>
            </a:r>
            <a:r>
              <a:rPr lang="sv-SE" dirty="0" err="1"/>
              <a:t>feeding</a:t>
            </a:r>
            <a:r>
              <a:rPr lang="sv-SE" dirty="0"/>
              <a:t> – re-start </a:t>
            </a:r>
            <a:r>
              <a:rPr lang="sv-SE" dirty="0" err="1"/>
              <a:t>metabolic</a:t>
            </a:r>
            <a:r>
              <a:rPr lang="sv-SE" dirty="0"/>
              <a:t> </a:t>
            </a:r>
            <a:r>
              <a:rPr lang="sv-SE" dirty="0" err="1"/>
              <a:t>processes</a:t>
            </a:r>
            <a:r>
              <a:rPr lang="sv-SE" dirty="0"/>
              <a:t>, </a:t>
            </a:r>
            <a:r>
              <a:rPr lang="sv-SE" dirty="0" err="1"/>
              <a:t>improve</a:t>
            </a:r>
            <a:r>
              <a:rPr lang="sv-SE" dirty="0"/>
              <a:t> absorption. Risk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overloading</a:t>
            </a:r>
            <a:r>
              <a:rPr lang="sv-SE" dirty="0"/>
              <a:t> fragile system!</a:t>
            </a:r>
          </a:p>
          <a:p>
            <a:r>
              <a:rPr lang="sv-SE" dirty="0" err="1"/>
              <a:t>Therapeutic</a:t>
            </a:r>
            <a:r>
              <a:rPr lang="sv-SE" dirty="0"/>
              <a:t> </a:t>
            </a:r>
            <a:r>
              <a:rPr lang="sv-SE" dirty="0" err="1"/>
              <a:t>feeds</a:t>
            </a:r>
            <a:r>
              <a:rPr lang="sv-SE" dirty="0"/>
              <a:t> – protein, </a:t>
            </a:r>
            <a:r>
              <a:rPr lang="sv-SE" dirty="0" err="1"/>
              <a:t>energy</a:t>
            </a:r>
            <a:r>
              <a:rPr lang="sv-SE" dirty="0"/>
              <a:t>, fats, </a:t>
            </a:r>
            <a:r>
              <a:rPr lang="sv-SE" dirty="0" err="1"/>
              <a:t>micronutrients</a:t>
            </a:r>
            <a:r>
              <a:rPr lang="sv-SE" dirty="0"/>
              <a:t>, vitamins. No </a:t>
            </a:r>
            <a:r>
              <a:rPr lang="sv-SE" dirty="0" err="1"/>
              <a:t>iron</a:t>
            </a:r>
            <a:r>
              <a:rPr lang="sv-SE" dirty="0"/>
              <a:t> in F-75/F-100. </a:t>
            </a:r>
          </a:p>
          <a:p>
            <a:r>
              <a:rPr lang="sv-SE" dirty="0"/>
              <a:t>F-75 – 75kcal, 0.9g proteins/100 ml. </a:t>
            </a:r>
            <a:r>
              <a:rPr lang="sv-SE" dirty="0" err="1"/>
              <a:t>Stabilization</a:t>
            </a:r>
            <a:r>
              <a:rPr lang="sv-SE" dirty="0"/>
              <a:t> </a:t>
            </a:r>
            <a:r>
              <a:rPr lang="sv-SE" dirty="0" err="1"/>
              <a:t>phase</a:t>
            </a:r>
            <a:r>
              <a:rPr lang="sv-SE" dirty="0"/>
              <a:t>. </a:t>
            </a:r>
          </a:p>
          <a:p>
            <a:r>
              <a:rPr lang="sv-SE" dirty="0"/>
              <a:t>F-100 – 100kcal, 2.9g protein/100 ml. Transition/rehab </a:t>
            </a:r>
            <a:r>
              <a:rPr lang="sv-SE" dirty="0" err="1"/>
              <a:t>phase</a:t>
            </a:r>
            <a:r>
              <a:rPr lang="sv-SE" dirty="0"/>
              <a:t>. </a:t>
            </a:r>
          </a:p>
          <a:p>
            <a:r>
              <a:rPr lang="sv-SE" dirty="0"/>
              <a:t>RUTF – approx. 500 kcal/92g </a:t>
            </a:r>
            <a:r>
              <a:rPr lang="sv-SE" dirty="0" err="1"/>
              <a:t>sachet</a:t>
            </a:r>
            <a:r>
              <a:rPr lang="sv-SE" dirty="0"/>
              <a:t>. Transition/rehab </a:t>
            </a:r>
            <a:r>
              <a:rPr lang="sv-SE" dirty="0" err="1"/>
              <a:t>phase</a:t>
            </a:r>
            <a:r>
              <a:rPr lang="sv-SE" dirty="0"/>
              <a:t>. Long </a:t>
            </a:r>
            <a:r>
              <a:rPr lang="sv-SE" dirty="0" err="1"/>
              <a:t>shelf</a:t>
            </a:r>
            <a:r>
              <a:rPr lang="sv-SE" dirty="0"/>
              <a:t> </a:t>
            </a:r>
            <a:r>
              <a:rPr lang="sv-SE" dirty="0" err="1"/>
              <a:t>life</a:t>
            </a:r>
            <a:r>
              <a:rPr lang="sv-SE" dirty="0"/>
              <a:t>, </a:t>
            </a:r>
            <a:r>
              <a:rPr lang="sv-SE" dirty="0" err="1"/>
              <a:t>suitable</a:t>
            </a:r>
            <a:r>
              <a:rPr lang="sv-SE" dirty="0"/>
              <a:t> for </a:t>
            </a:r>
            <a:r>
              <a:rPr lang="sv-SE" dirty="0" err="1"/>
              <a:t>outpatient</a:t>
            </a:r>
            <a:r>
              <a:rPr lang="sv-SE" dirty="0"/>
              <a:t> </a:t>
            </a:r>
            <a:r>
              <a:rPr lang="sv-SE" dirty="0" err="1"/>
              <a:t>treatment</a:t>
            </a:r>
            <a:r>
              <a:rPr lang="sv-S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07002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8C0FA1-17FB-BF67-5451-159EDCB8E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Treatment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medical</a:t>
            </a:r>
            <a:r>
              <a:rPr lang="sv-SE" dirty="0"/>
              <a:t> </a:t>
            </a:r>
            <a:r>
              <a:rPr lang="sv-SE" dirty="0" err="1"/>
              <a:t>complications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6698F15-2C6D-63DD-89B1-1592E493E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i="1" dirty="0" err="1"/>
              <a:t>Blood</a:t>
            </a:r>
            <a:r>
              <a:rPr lang="sv-SE" i="1" dirty="0"/>
              <a:t> transfusion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needed</a:t>
            </a:r>
            <a:r>
              <a:rPr lang="sv-SE" dirty="0"/>
              <a:t>, </a:t>
            </a:r>
            <a:r>
              <a:rPr lang="sv-SE" dirty="0" err="1"/>
              <a:t>caution</a:t>
            </a:r>
            <a:r>
              <a:rPr lang="sv-SE" dirty="0"/>
              <a:t> to </a:t>
            </a:r>
            <a:r>
              <a:rPr lang="sv-SE" dirty="0" err="1"/>
              <a:t>avoid</a:t>
            </a:r>
            <a:r>
              <a:rPr lang="sv-SE" dirty="0"/>
              <a:t> fluid </a:t>
            </a:r>
            <a:r>
              <a:rPr lang="sv-SE" dirty="0" err="1"/>
              <a:t>overload</a:t>
            </a:r>
            <a:endParaRPr lang="sv-SE" dirty="0"/>
          </a:p>
          <a:p>
            <a:r>
              <a:rPr lang="sv-SE" dirty="0"/>
              <a:t>Initial </a:t>
            </a:r>
            <a:r>
              <a:rPr lang="sv-SE" i="1" dirty="0"/>
              <a:t>antibiotics</a:t>
            </a:r>
          </a:p>
          <a:p>
            <a:pPr lvl="1"/>
            <a:r>
              <a:rPr lang="sv-SE" dirty="0" err="1"/>
              <a:t>Severe</a:t>
            </a:r>
            <a:r>
              <a:rPr lang="sv-SE" dirty="0"/>
              <a:t> </a:t>
            </a:r>
            <a:r>
              <a:rPr lang="sv-SE" dirty="0" err="1"/>
              <a:t>infection</a:t>
            </a:r>
            <a:r>
              <a:rPr lang="sv-SE" dirty="0"/>
              <a:t> </a:t>
            </a:r>
            <a:r>
              <a:rPr lang="sv-SE" dirty="0" err="1"/>
              <a:t>might</a:t>
            </a:r>
            <a:r>
              <a:rPr lang="sv-SE" dirty="0"/>
              <a:t> not be as </a:t>
            </a:r>
            <a:r>
              <a:rPr lang="sv-SE" dirty="0" err="1"/>
              <a:t>symtomatic</a:t>
            </a:r>
            <a:r>
              <a:rPr lang="sv-SE" dirty="0"/>
              <a:t> as in </a:t>
            </a:r>
            <a:r>
              <a:rPr lang="sv-SE" dirty="0" err="1"/>
              <a:t>healthy</a:t>
            </a:r>
            <a:r>
              <a:rPr lang="sv-SE" dirty="0"/>
              <a:t> </a:t>
            </a:r>
            <a:r>
              <a:rPr lang="sv-SE" dirty="0" err="1"/>
              <a:t>child</a:t>
            </a:r>
            <a:r>
              <a:rPr lang="sv-SE" dirty="0"/>
              <a:t>. </a:t>
            </a:r>
            <a:r>
              <a:rPr lang="sv-SE" dirty="0" err="1"/>
              <a:t>Might</a:t>
            </a:r>
            <a:r>
              <a:rPr lang="sv-SE" dirty="0"/>
              <a:t> present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hypothermia</a:t>
            </a:r>
            <a:r>
              <a:rPr lang="sv-SE" dirty="0"/>
              <a:t>, </a:t>
            </a:r>
            <a:r>
              <a:rPr lang="sv-SE" dirty="0" err="1"/>
              <a:t>hypoglycemia</a:t>
            </a:r>
            <a:r>
              <a:rPr lang="sv-SE" dirty="0"/>
              <a:t>, </a:t>
            </a:r>
            <a:r>
              <a:rPr lang="sv-SE" dirty="0" err="1"/>
              <a:t>lethargic</a:t>
            </a:r>
            <a:r>
              <a:rPr lang="sv-SE" dirty="0"/>
              <a:t> </a:t>
            </a:r>
            <a:r>
              <a:rPr lang="sv-SE" dirty="0" err="1"/>
              <a:t>appearence</a:t>
            </a:r>
            <a:r>
              <a:rPr lang="sv-SE" dirty="0"/>
              <a:t>. </a:t>
            </a:r>
          </a:p>
          <a:p>
            <a:pPr lvl="1"/>
            <a:r>
              <a:rPr lang="sv-SE" dirty="0"/>
              <a:t>Immune </a:t>
            </a:r>
            <a:r>
              <a:rPr lang="sv-SE" dirty="0" err="1"/>
              <a:t>response</a:t>
            </a:r>
            <a:r>
              <a:rPr lang="sv-SE" dirty="0"/>
              <a:t> </a:t>
            </a:r>
            <a:r>
              <a:rPr lang="sv-SE" dirty="0" err="1"/>
              <a:t>decreased</a:t>
            </a:r>
            <a:r>
              <a:rPr lang="sv-SE" dirty="0"/>
              <a:t> – </a:t>
            </a:r>
            <a:r>
              <a:rPr lang="sv-SE" dirty="0" err="1"/>
              <a:t>high</a:t>
            </a:r>
            <a:r>
              <a:rPr lang="sv-SE" dirty="0"/>
              <a:t> risk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infection</a:t>
            </a:r>
            <a:endParaRPr lang="sv-SE" dirty="0"/>
          </a:p>
          <a:p>
            <a:r>
              <a:rPr lang="sv-SE" i="1" dirty="0" err="1"/>
              <a:t>Nystatin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signs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oral </a:t>
            </a:r>
            <a:r>
              <a:rPr lang="sv-SE" dirty="0" err="1"/>
              <a:t>candidiasis</a:t>
            </a:r>
            <a:endParaRPr lang="sv-SE" dirty="0"/>
          </a:p>
          <a:p>
            <a:r>
              <a:rPr lang="sv-SE" i="1" dirty="0" err="1"/>
              <a:t>Albendazole</a:t>
            </a:r>
            <a:r>
              <a:rPr lang="sv-SE" dirty="0"/>
              <a:t> </a:t>
            </a:r>
            <a:r>
              <a:rPr lang="sv-SE" dirty="0" err="1"/>
              <a:t>after</a:t>
            </a:r>
            <a:r>
              <a:rPr lang="sv-SE" dirty="0"/>
              <a:t> </a:t>
            </a:r>
            <a:r>
              <a:rPr lang="sv-SE" dirty="0" err="1"/>
              <a:t>stabilization</a:t>
            </a:r>
            <a:endParaRPr lang="sv-SE" dirty="0"/>
          </a:p>
          <a:p>
            <a:r>
              <a:rPr lang="sv-SE" i="1" dirty="0" err="1"/>
              <a:t>Avoid</a:t>
            </a:r>
            <a:r>
              <a:rPr lang="sv-SE" i="1" dirty="0"/>
              <a:t> </a:t>
            </a:r>
            <a:r>
              <a:rPr lang="sv-SE" i="1" dirty="0" err="1"/>
              <a:t>iron</a:t>
            </a:r>
            <a:r>
              <a:rPr lang="sv-SE" i="1" dirty="0"/>
              <a:t> supplements</a:t>
            </a:r>
            <a:r>
              <a:rPr lang="sv-SE" dirty="0"/>
              <a:t> </a:t>
            </a:r>
            <a:r>
              <a:rPr lang="sv-SE" dirty="0" err="1"/>
              <a:t>until</a:t>
            </a:r>
            <a:r>
              <a:rPr lang="sv-SE" dirty="0"/>
              <a:t> </a:t>
            </a:r>
            <a:r>
              <a:rPr lang="sv-SE" dirty="0" err="1"/>
              <a:t>stable</a:t>
            </a:r>
            <a:r>
              <a:rPr lang="sv-SE" dirty="0"/>
              <a:t>, </a:t>
            </a:r>
            <a:r>
              <a:rPr lang="sv-SE" dirty="0" err="1"/>
              <a:t>increases</a:t>
            </a:r>
            <a:r>
              <a:rPr lang="sv-SE" dirty="0"/>
              <a:t> risk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infection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235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144EEE-6100-A0B6-1889-82CA4297E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Dehydration</a:t>
            </a:r>
            <a:r>
              <a:rPr lang="sv-SE" dirty="0"/>
              <a:t>/</a:t>
            </a:r>
            <a:r>
              <a:rPr lang="sv-SE" dirty="0" err="1"/>
              <a:t>diarrhoea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624E3A-0163-8007-730D-F45F89CCD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Diarrhoea</a:t>
            </a:r>
            <a:r>
              <a:rPr lang="sv-SE" dirty="0"/>
              <a:t> common – </a:t>
            </a:r>
            <a:r>
              <a:rPr lang="sv-SE" dirty="0" err="1"/>
              <a:t>due</a:t>
            </a:r>
            <a:r>
              <a:rPr lang="sv-SE" dirty="0"/>
              <a:t> to </a:t>
            </a:r>
            <a:r>
              <a:rPr lang="sv-SE" dirty="0" err="1"/>
              <a:t>e.g</a:t>
            </a:r>
            <a:r>
              <a:rPr lang="sv-SE" dirty="0"/>
              <a:t> </a:t>
            </a:r>
            <a:r>
              <a:rPr lang="sv-SE" dirty="0" err="1"/>
              <a:t>infection</a:t>
            </a:r>
            <a:r>
              <a:rPr lang="sv-SE" dirty="0"/>
              <a:t>, </a:t>
            </a:r>
            <a:r>
              <a:rPr lang="sv-SE" dirty="0" err="1"/>
              <a:t>osmotic</a:t>
            </a:r>
            <a:r>
              <a:rPr lang="sv-SE" dirty="0"/>
              <a:t> </a:t>
            </a:r>
            <a:r>
              <a:rPr lang="sv-SE" dirty="0" err="1"/>
              <a:t>load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food</a:t>
            </a:r>
            <a:r>
              <a:rPr lang="sv-SE" dirty="0"/>
              <a:t>, </a:t>
            </a:r>
            <a:r>
              <a:rPr lang="sv-SE" dirty="0" err="1"/>
              <a:t>lactose</a:t>
            </a:r>
            <a:r>
              <a:rPr lang="sv-SE" dirty="0"/>
              <a:t> </a:t>
            </a:r>
            <a:r>
              <a:rPr lang="sv-SE" dirty="0" err="1"/>
              <a:t>intolerance</a:t>
            </a:r>
            <a:r>
              <a:rPr lang="sv-SE" dirty="0"/>
              <a:t>. </a:t>
            </a:r>
          </a:p>
          <a:p>
            <a:r>
              <a:rPr lang="sv-SE" dirty="0"/>
              <a:t>Oral </a:t>
            </a:r>
            <a:r>
              <a:rPr lang="sv-SE" dirty="0" err="1"/>
              <a:t>resuscitation</a:t>
            </a:r>
            <a:r>
              <a:rPr lang="sv-SE" dirty="0"/>
              <a:t> </a:t>
            </a:r>
            <a:r>
              <a:rPr lang="sv-SE" dirty="0" err="1"/>
              <a:t>preferred</a:t>
            </a:r>
            <a:r>
              <a:rPr lang="sv-SE" dirty="0"/>
              <a:t>. F-75/F-100 </a:t>
            </a:r>
            <a:r>
              <a:rPr lang="sv-SE" dirty="0" err="1"/>
              <a:t>contains</a:t>
            </a:r>
            <a:r>
              <a:rPr lang="sv-SE" dirty="0"/>
              <a:t> </a:t>
            </a:r>
            <a:r>
              <a:rPr lang="sv-SE" dirty="0" err="1"/>
              <a:t>Zn</a:t>
            </a:r>
            <a:r>
              <a:rPr lang="sv-SE" dirty="0"/>
              <a:t>. </a:t>
            </a:r>
          </a:p>
          <a:p>
            <a:r>
              <a:rPr lang="sv-SE" dirty="0" err="1"/>
              <a:t>ReSoMal</a:t>
            </a:r>
            <a:r>
              <a:rPr lang="sv-SE" dirty="0"/>
              <a:t> </a:t>
            </a:r>
            <a:r>
              <a:rPr lang="sv-SE" dirty="0" err="1"/>
              <a:t>instead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regular</a:t>
            </a:r>
            <a:r>
              <a:rPr lang="sv-SE" dirty="0"/>
              <a:t> ORS – </a:t>
            </a:r>
            <a:r>
              <a:rPr lang="sv-SE" dirty="0" err="1"/>
              <a:t>contains</a:t>
            </a:r>
            <a:r>
              <a:rPr lang="sv-SE" dirty="0"/>
              <a:t> ↓Na+, ↑K+</a:t>
            </a:r>
          </a:p>
          <a:p>
            <a:pPr lvl="1"/>
            <a:r>
              <a:rPr lang="sv-SE" dirty="0" err="1"/>
              <a:t>Resuscitate</a:t>
            </a:r>
            <a:r>
              <a:rPr lang="sv-SE" dirty="0"/>
              <a:t>, approx. 70-100ml/kg in the </a:t>
            </a:r>
            <a:r>
              <a:rPr lang="sv-SE" dirty="0" err="1"/>
              <a:t>first</a:t>
            </a:r>
            <a:r>
              <a:rPr lang="sv-SE" dirty="0"/>
              <a:t> 12 </a:t>
            </a:r>
            <a:r>
              <a:rPr lang="sv-SE" dirty="0" err="1"/>
              <a:t>hours</a:t>
            </a:r>
            <a:r>
              <a:rPr lang="sv-SE" dirty="0"/>
              <a:t> (5ml/kg </a:t>
            </a:r>
            <a:r>
              <a:rPr lang="sv-SE" dirty="0" err="1"/>
              <a:t>every</a:t>
            </a:r>
            <a:r>
              <a:rPr lang="sv-SE" dirty="0"/>
              <a:t> 30 min)</a:t>
            </a:r>
          </a:p>
          <a:p>
            <a:pPr lvl="1"/>
            <a:r>
              <a:rPr lang="sv-SE" dirty="0" err="1"/>
              <a:t>Then</a:t>
            </a:r>
            <a:r>
              <a:rPr lang="sv-SE" dirty="0"/>
              <a:t> </a:t>
            </a:r>
            <a:r>
              <a:rPr lang="sv-SE" dirty="0" err="1"/>
              <a:t>give</a:t>
            </a:r>
            <a:r>
              <a:rPr lang="sv-SE" dirty="0"/>
              <a:t> </a:t>
            </a:r>
            <a:r>
              <a:rPr lang="sv-SE" dirty="0" err="1"/>
              <a:t>after</a:t>
            </a:r>
            <a:r>
              <a:rPr lang="sv-SE" dirty="0"/>
              <a:t> </a:t>
            </a:r>
            <a:r>
              <a:rPr lang="sv-SE" dirty="0" err="1"/>
              <a:t>every</a:t>
            </a:r>
            <a:r>
              <a:rPr lang="sv-SE" dirty="0"/>
              <a:t> </a:t>
            </a:r>
            <a:r>
              <a:rPr lang="sv-SE" dirty="0" err="1"/>
              <a:t>loose</a:t>
            </a:r>
            <a:r>
              <a:rPr lang="sv-SE" dirty="0"/>
              <a:t> </a:t>
            </a:r>
            <a:r>
              <a:rPr lang="sv-SE" dirty="0" err="1"/>
              <a:t>stool</a:t>
            </a:r>
            <a:endParaRPr lang="sv-SE" dirty="0"/>
          </a:p>
          <a:p>
            <a:r>
              <a:rPr lang="sv-SE" dirty="0" err="1"/>
              <a:t>Therapeutic</a:t>
            </a:r>
            <a:r>
              <a:rPr lang="sv-SE" dirty="0"/>
              <a:t> </a:t>
            </a:r>
            <a:r>
              <a:rPr lang="sv-SE" dirty="0" err="1"/>
              <a:t>foods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facilitate</a:t>
            </a:r>
            <a:r>
              <a:rPr lang="sv-SE" dirty="0"/>
              <a:t> </a:t>
            </a:r>
            <a:r>
              <a:rPr lang="sv-SE" dirty="0" err="1"/>
              <a:t>recovery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mucosa</a:t>
            </a:r>
            <a:r>
              <a:rPr lang="sv-SE" dirty="0"/>
              <a:t> and </a:t>
            </a:r>
            <a:r>
              <a:rPr lang="sv-SE" dirty="0" err="1"/>
              <a:t>restore</a:t>
            </a:r>
            <a:r>
              <a:rPr lang="sv-SE" dirty="0"/>
              <a:t> </a:t>
            </a:r>
            <a:r>
              <a:rPr lang="sv-SE" dirty="0" err="1"/>
              <a:t>digestive</a:t>
            </a:r>
            <a:r>
              <a:rPr lang="sv-SE" dirty="0"/>
              <a:t> </a:t>
            </a:r>
            <a:r>
              <a:rPr lang="sv-SE" dirty="0" err="1"/>
              <a:t>enzymes</a:t>
            </a:r>
            <a:r>
              <a:rPr lang="sv-SE" dirty="0"/>
              <a:t>, </a:t>
            </a:r>
            <a:r>
              <a:rPr lang="sv-SE" dirty="0" err="1"/>
              <a:t>gastric</a:t>
            </a:r>
            <a:r>
              <a:rPr lang="sv-SE" dirty="0"/>
              <a:t> </a:t>
            </a:r>
            <a:r>
              <a:rPr lang="sv-SE" dirty="0" err="1"/>
              <a:t>acid</a:t>
            </a:r>
            <a:r>
              <a:rPr lang="sv-SE" dirty="0"/>
              <a:t> and </a:t>
            </a:r>
            <a:r>
              <a:rPr lang="sv-SE" dirty="0" err="1"/>
              <a:t>bile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5899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29F792B-7DA0-E353-A533-4E6BBD465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v-SE" b="1" u="sng" dirty="0"/>
              <a:t>EDIT</a:t>
            </a:r>
          </a:p>
          <a:p>
            <a:pPr marL="0" indent="0" algn="ctr">
              <a:buNone/>
            </a:pPr>
            <a:r>
              <a:rPr lang="sv-SE" dirty="0" err="1"/>
              <a:t>Following</a:t>
            </a:r>
            <a:r>
              <a:rPr lang="sv-SE" dirty="0"/>
              <a:t> </a:t>
            </a:r>
            <a:r>
              <a:rPr lang="sv-SE" dirty="0" err="1"/>
              <a:t>slides</a:t>
            </a:r>
            <a:r>
              <a:rPr lang="sv-SE" dirty="0"/>
              <a:t> </a:t>
            </a:r>
            <a:r>
              <a:rPr lang="sv-SE" dirty="0" err="1"/>
              <a:t>prepared</a:t>
            </a:r>
            <a:r>
              <a:rPr lang="sv-SE" dirty="0"/>
              <a:t> by hospital nutritionist </a:t>
            </a:r>
            <a:r>
              <a:rPr lang="sv-SE" dirty="0" err="1"/>
              <a:t>Mr</a:t>
            </a:r>
            <a:r>
              <a:rPr lang="sv-SE" dirty="0"/>
              <a:t> </a:t>
            </a:r>
            <a:r>
              <a:rPr lang="sv-SE" dirty="0" err="1"/>
              <a:t>Ribson</a:t>
            </a:r>
            <a:r>
              <a:rPr lang="sv-SE" dirty="0"/>
              <a:t> K Rop. </a:t>
            </a:r>
          </a:p>
        </p:txBody>
      </p:sp>
    </p:spTree>
    <p:extLst>
      <p:ext uri="{BB962C8B-B14F-4D97-AF65-F5344CB8AC3E}">
        <p14:creationId xmlns:p14="http://schemas.microsoft.com/office/powerpoint/2010/main" val="1489565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D870-AD72-3850-AA8D-356FAF1CA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Calculation of feeds: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31B4B-DBEF-90EC-B716-BD0102485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r>
              <a:rPr lang="en-US" sz="3200" dirty="0"/>
              <a:t>F-75</a:t>
            </a:r>
          </a:p>
          <a:p>
            <a:pPr marL="0" indent="0">
              <a:buNone/>
            </a:pPr>
            <a:r>
              <a:rPr lang="en-US" sz="3200" dirty="0"/>
              <a:t>For severe oedema, start with 100 </a:t>
            </a:r>
            <a:r>
              <a:rPr lang="en-US" sz="3200" dirty="0" err="1"/>
              <a:t>mls</a:t>
            </a:r>
            <a:r>
              <a:rPr lang="en-US" sz="3200" dirty="0"/>
              <a:t>/kg </a:t>
            </a:r>
            <a:r>
              <a:rPr lang="en-US" sz="3200" dirty="0" err="1"/>
              <a:t>bwt</a:t>
            </a:r>
            <a:r>
              <a:rPr lang="en-US" sz="3200" dirty="0"/>
              <a:t>/day</a:t>
            </a:r>
          </a:p>
          <a:p>
            <a:pPr marL="0" indent="0">
              <a:buNone/>
            </a:pPr>
            <a:r>
              <a:rPr lang="en-US" sz="3200" dirty="0"/>
              <a:t>Wasting/marasmus only- 130ms/kg </a:t>
            </a:r>
            <a:r>
              <a:rPr lang="en-US" sz="3200" dirty="0" err="1"/>
              <a:t>bwt</a:t>
            </a:r>
            <a:r>
              <a:rPr lang="en-US" sz="3200" dirty="0"/>
              <a:t>/day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Case 1</a:t>
            </a:r>
          </a:p>
          <a:p>
            <a:pPr marL="0" indent="0">
              <a:buNone/>
            </a:pPr>
            <a:r>
              <a:rPr lang="en-US" sz="3200" dirty="0"/>
              <a:t>Edematous Child has weight of 8.9kg, what is the feed? </a:t>
            </a:r>
          </a:p>
          <a:p>
            <a:pPr marL="0" indent="0">
              <a:buNone/>
            </a:pPr>
            <a:r>
              <a:rPr lang="en-US" sz="3200" dirty="0"/>
              <a:t>=100ms×8.9÷8 feeds , incase of three hourly feed</a:t>
            </a:r>
          </a:p>
          <a:p>
            <a:pPr marL="0" indent="0">
              <a:buNone/>
            </a:pPr>
            <a:r>
              <a:rPr lang="en-US" sz="3200" dirty="0"/>
              <a:t>=100mls×8.9÷12 feeds, incase of two hourly feed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40846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F9789-347F-AD9D-D792-DCA38D611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C1E93-E03F-8187-7459-909869012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Child 1</a:t>
            </a:r>
            <a:r>
              <a:rPr lang="en-US" sz="3200" dirty="0"/>
              <a:t>: 6.8kg, no oedema , 3 hourly feed?.............</a:t>
            </a:r>
          </a:p>
          <a:p>
            <a:pPr marL="0" indent="0">
              <a:buNone/>
            </a:pPr>
            <a:r>
              <a:rPr lang="en-US" sz="3200" b="1" dirty="0"/>
              <a:t>Child 2</a:t>
            </a:r>
            <a:r>
              <a:rPr lang="en-US" sz="3200" dirty="0"/>
              <a:t>: 8.5 kg, mild (+) oedema, 2 hourly feed? …………</a:t>
            </a:r>
          </a:p>
          <a:p>
            <a:pPr marL="0" indent="0">
              <a:buNone/>
            </a:pPr>
            <a:r>
              <a:rPr lang="en-US" sz="3200" b="1" dirty="0"/>
              <a:t>Child 3</a:t>
            </a:r>
            <a:r>
              <a:rPr lang="en-US" sz="3200" dirty="0"/>
              <a:t>: 5.2 kg, severe (+++) oedema, 2 hourly feed? ……..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NOTE:</a:t>
            </a:r>
            <a:r>
              <a:rPr lang="en-US" sz="3200" dirty="0"/>
              <a:t> </a:t>
            </a:r>
          </a:p>
          <a:p>
            <a:pPr marL="0" indent="0">
              <a:buNone/>
            </a:pPr>
            <a:r>
              <a:rPr lang="en-US" sz="3200" dirty="0"/>
              <a:t>For F100, child have fully gained appetite and oedema resolved, so the amount of feed 130 </a:t>
            </a:r>
            <a:r>
              <a:rPr lang="en-US" sz="3200" dirty="0" err="1"/>
              <a:t>mls</a:t>
            </a:r>
            <a:r>
              <a:rPr lang="en-US" sz="3200" dirty="0"/>
              <a:t>/kg/day </a:t>
            </a:r>
          </a:p>
        </p:txBody>
      </p:sp>
    </p:spTree>
    <p:extLst>
      <p:ext uri="{BB962C8B-B14F-4D97-AF65-F5344CB8AC3E}">
        <p14:creationId xmlns:p14="http://schemas.microsoft.com/office/powerpoint/2010/main" val="3901671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B6C3A-A0E9-B367-7A3D-CFCB1DA61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Feeding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FB391-F440-4E70-8520-4BA4DF17B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best to feed the child with a cup</a:t>
            </a:r>
          </a:p>
          <a:p>
            <a:r>
              <a:rPr lang="en-US" dirty="0"/>
              <a:t>Encourage the child to finish the feed. </a:t>
            </a:r>
          </a:p>
          <a:p>
            <a:r>
              <a:rPr lang="en-US" dirty="0"/>
              <a:t>It may be necessary to feed a very weak child with a dropper or syringe. </a:t>
            </a:r>
          </a:p>
          <a:p>
            <a:r>
              <a:rPr lang="en-US" dirty="0"/>
              <a:t>Do not use a feeding bottle.</a:t>
            </a:r>
          </a:p>
          <a:p>
            <a:r>
              <a:rPr lang="en-US" dirty="0"/>
              <a:t>Never leave the child alone to feed. </a:t>
            </a:r>
          </a:p>
          <a:p>
            <a:r>
              <a:rPr lang="en-US" dirty="0"/>
              <a:t>Catch dribbles by holding a saucer under the cup</a:t>
            </a:r>
          </a:p>
        </p:txBody>
      </p:sp>
    </p:spTree>
    <p:extLst>
      <p:ext uri="{BB962C8B-B14F-4D97-AF65-F5344CB8AC3E}">
        <p14:creationId xmlns:p14="http://schemas.microsoft.com/office/powerpoint/2010/main" val="131040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80777-A5F9-C8BA-2285-84928FA07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FEEDING UTENSILS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757034-252B-3F0A-47A9-561F61823C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0670" y="1881186"/>
            <a:ext cx="6274192" cy="395690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4FEF1A-2E5F-E15F-3C15-09042252D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862" y="1881187"/>
            <a:ext cx="4614203" cy="395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95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57D6C9-C068-3766-6453-7D76EB939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Definition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59348F-89FA-9318-88DB-956024F2C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/>
              <a:t>W/H</a:t>
            </a:r>
            <a:r>
              <a:rPr lang="sv-SE" dirty="0"/>
              <a:t> – </a:t>
            </a:r>
            <a:r>
              <a:rPr lang="sv-SE" dirty="0" err="1"/>
              <a:t>weight</a:t>
            </a:r>
            <a:r>
              <a:rPr lang="sv-SE" dirty="0"/>
              <a:t> for </a:t>
            </a:r>
            <a:r>
              <a:rPr lang="sv-SE" dirty="0" err="1"/>
              <a:t>height</a:t>
            </a:r>
            <a:r>
              <a:rPr lang="sv-SE" dirty="0"/>
              <a:t>, relative to standard </a:t>
            </a:r>
            <a:r>
              <a:rPr lang="sv-SE" dirty="0" err="1"/>
              <a:t>weight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healthy</a:t>
            </a:r>
            <a:r>
              <a:rPr lang="sv-SE" dirty="0"/>
              <a:t> </a:t>
            </a:r>
            <a:r>
              <a:rPr lang="sv-SE" dirty="0" err="1"/>
              <a:t>child</a:t>
            </a:r>
            <a:r>
              <a:rPr lang="sv-SE" dirty="0"/>
              <a:t>. </a:t>
            </a:r>
          </a:p>
          <a:p>
            <a:pPr lvl="1"/>
            <a:r>
              <a:rPr lang="sv-SE" dirty="0"/>
              <a:t>Z-score -2 SD </a:t>
            </a:r>
            <a:r>
              <a:rPr lang="sv-SE" dirty="0">
                <a:sym typeface="Wingdings" pitchFamily="2" charset="2"/>
              </a:rPr>
              <a:t> MAM (moderate </a:t>
            </a:r>
            <a:r>
              <a:rPr lang="sv-SE" dirty="0" err="1">
                <a:sym typeface="Wingdings" pitchFamily="2" charset="2"/>
              </a:rPr>
              <a:t>acute</a:t>
            </a:r>
            <a:r>
              <a:rPr lang="sv-SE" dirty="0">
                <a:sym typeface="Wingdings" pitchFamily="2" charset="2"/>
              </a:rPr>
              <a:t> malnutrition)</a:t>
            </a:r>
            <a:endParaRPr lang="sv-SE" dirty="0"/>
          </a:p>
          <a:p>
            <a:pPr lvl="1"/>
            <a:r>
              <a:rPr lang="sv-SE" dirty="0"/>
              <a:t>Z-score -3 SD </a:t>
            </a:r>
            <a:r>
              <a:rPr lang="sv-SE" dirty="0">
                <a:sym typeface="Wingdings" pitchFamily="2" charset="2"/>
              </a:rPr>
              <a:t> SAM (</a:t>
            </a:r>
            <a:r>
              <a:rPr lang="sv-SE" dirty="0" err="1">
                <a:sym typeface="Wingdings" pitchFamily="2" charset="2"/>
              </a:rPr>
              <a:t>severe</a:t>
            </a:r>
            <a:r>
              <a:rPr lang="sv-SE" dirty="0">
                <a:sym typeface="Wingdings" pitchFamily="2" charset="2"/>
              </a:rPr>
              <a:t> </a:t>
            </a:r>
            <a:r>
              <a:rPr lang="sv-SE" dirty="0" err="1">
                <a:sym typeface="Wingdings" pitchFamily="2" charset="2"/>
              </a:rPr>
              <a:t>acute</a:t>
            </a:r>
            <a:r>
              <a:rPr lang="sv-SE" dirty="0">
                <a:sym typeface="Wingdings" pitchFamily="2" charset="2"/>
              </a:rPr>
              <a:t> malnutrition)</a:t>
            </a:r>
          </a:p>
          <a:p>
            <a:r>
              <a:rPr lang="sv-SE" b="1" dirty="0">
                <a:sym typeface="Wingdings" pitchFamily="2" charset="2"/>
              </a:rPr>
              <a:t>MUAC</a:t>
            </a:r>
            <a:r>
              <a:rPr lang="sv-SE" dirty="0">
                <a:sym typeface="Wingdings" pitchFamily="2" charset="2"/>
              </a:rPr>
              <a:t> (m</a:t>
            </a:r>
            <a:r>
              <a:rPr lang="sv-SE" dirty="0"/>
              <a:t>id </a:t>
            </a:r>
            <a:r>
              <a:rPr lang="sv-SE" dirty="0" err="1"/>
              <a:t>upper</a:t>
            </a:r>
            <a:r>
              <a:rPr lang="sv-SE" dirty="0"/>
              <a:t> arm </a:t>
            </a:r>
            <a:r>
              <a:rPr lang="sv-SE" dirty="0" err="1"/>
              <a:t>circumference</a:t>
            </a:r>
            <a:r>
              <a:rPr lang="sv-SE" dirty="0"/>
              <a:t>), </a:t>
            </a:r>
            <a:r>
              <a:rPr lang="sv-SE" dirty="0" err="1"/>
              <a:t>degree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muscle</a:t>
            </a:r>
            <a:r>
              <a:rPr lang="sv-SE" dirty="0"/>
              <a:t> </a:t>
            </a:r>
            <a:r>
              <a:rPr lang="sv-SE" dirty="0" err="1"/>
              <a:t>wasting</a:t>
            </a:r>
            <a:endParaRPr lang="sv-SE" dirty="0"/>
          </a:p>
          <a:p>
            <a:pPr lvl="1"/>
            <a:r>
              <a:rPr lang="sv-SE" dirty="0"/>
              <a:t>Ages 1-5 yrs</a:t>
            </a:r>
          </a:p>
          <a:p>
            <a:pPr lvl="1"/>
            <a:r>
              <a:rPr lang="sv-SE" dirty="0"/>
              <a:t>&lt;11,5 – SAM</a:t>
            </a:r>
          </a:p>
          <a:p>
            <a:pPr lvl="1"/>
            <a:r>
              <a:rPr lang="sv-SE" dirty="0"/>
              <a:t>11,5-12,5 – MAM</a:t>
            </a:r>
          </a:p>
          <a:p>
            <a:pPr lvl="1"/>
            <a:r>
              <a:rPr lang="sv-SE" dirty="0"/>
              <a:t>12,5-13,5 – at risk</a:t>
            </a:r>
          </a:p>
          <a:p>
            <a:r>
              <a:rPr lang="sv-SE" dirty="0" err="1"/>
              <a:t>Lower-limb</a:t>
            </a:r>
            <a:r>
              <a:rPr lang="sv-SE" dirty="0"/>
              <a:t> </a:t>
            </a:r>
            <a:r>
              <a:rPr lang="sv-SE" dirty="0" err="1"/>
              <a:t>oedema</a:t>
            </a:r>
            <a:r>
              <a:rPr lang="sv-SE" dirty="0"/>
              <a:t>, </a:t>
            </a:r>
            <a:r>
              <a:rPr lang="sv-SE" dirty="0" err="1"/>
              <a:t>periorbital</a:t>
            </a:r>
            <a:r>
              <a:rPr lang="sv-SE" dirty="0"/>
              <a:t> </a:t>
            </a:r>
            <a:r>
              <a:rPr lang="sv-SE" dirty="0" err="1"/>
              <a:t>oedema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0520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1EF46-3FB4-6C51-8135-D6252D2EB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AFTER FEED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31B99-C8A3-B615-2CB7-B44C6C392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AutoNum type="alphaLcPeriod"/>
            </a:pPr>
            <a:r>
              <a:rPr lang="en-US" dirty="0"/>
              <a:t>Record the amount of feed offered. </a:t>
            </a:r>
          </a:p>
          <a:p>
            <a:pPr marL="514350" indent="-514350">
              <a:buAutoNum type="alphaLcPeriod"/>
            </a:pPr>
            <a:r>
              <a:rPr lang="en-US" dirty="0"/>
              <a:t>After offering the feed orally, measure and record the amount left in cup. </a:t>
            </a:r>
          </a:p>
          <a:p>
            <a:pPr marL="514350" indent="-514350">
              <a:buAutoNum type="alphaLcPeriod"/>
            </a:pPr>
            <a:r>
              <a:rPr lang="en-US" dirty="0"/>
              <a:t>Subtract the amount left from the amount offered to determine the amount taken orally by the child. </a:t>
            </a:r>
          </a:p>
          <a:p>
            <a:pPr marL="514350" indent="-514350">
              <a:buAutoNum type="alphaLcPeriod"/>
            </a:pPr>
            <a:r>
              <a:rPr lang="en-US" dirty="0"/>
              <a:t>If necessary, give the rest of the feed by NG tube and record this amount. </a:t>
            </a:r>
          </a:p>
          <a:p>
            <a:pPr marL="514350" indent="-514350">
              <a:buAutoNum type="alphaLcPeriod"/>
            </a:pPr>
            <a:r>
              <a:rPr lang="en-US" dirty="0"/>
              <a:t>Estimate and record any amount vomited (and not replaced by more feed). </a:t>
            </a:r>
          </a:p>
          <a:p>
            <a:pPr marL="514350" indent="-514350">
              <a:buAutoNum type="alphaLcPeriod"/>
            </a:pPr>
            <a:r>
              <a:rPr lang="en-US" dirty="0"/>
              <a:t>Ask whether the child had watery diarrhea (any loose stool) since last feed. If so, record “yes”.</a:t>
            </a:r>
          </a:p>
        </p:txBody>
      </p:sp>
    </p:spTree>
    <p:extLst>
      <p:ext uri="{BB962C8B-B14F-4D97-AF65-F5344CB8AC3E}">
        <p14:creationId xmlns:p14="http://schemas.microsoft.com/office/powerpoint/2010/main" val="930708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FCEE0-C99A-BC48-EEFC-999397937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Difference (F-75 F100)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16382F3-2B34-D9E4-757D-7C6C4ADF46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349" y="1856935"/>
            <a:ext cx="8989254" cy="4529797"/>
          </a:xfrm>
        </p:spPr>
      </p:pic>
    </p:spTree>
    <p:extLst>
      <p:ext uri="{BB962C8B-B14F-4D97-AF65-F5344CB8AC3E}">
        <p14:creationId xmlns:p14="http://schemas.microsoft.com/office/powerpoint/2010/main" val="1313305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text, skärmbild, design&#10;&#10;Automatiskt genererad beskrivning">
            <a:extLst>
              <a:ext uri="{FF2B5EF4-FFF2-40B4-BE49-F238E27FC236}">
                <a16:creationId xmlns:a16="http://schemas.microsoft.com/office/drawing/2014/main" id="{F7596070-00AF-3AF4-6317-44808644FC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5481" y="-251691"/>
            <a:ext cx="5521037" cy="7361382"/>
          </a:xfrm>
        </p:spPr>
      </p:pic>
    </p:spTree>
    <p:extLst>
      <p:ext uri="{BB962C8B-B14F-4D97-AF65-F5344CB8AC3E}">
        <p14:creationId xmlns:p14="http://schemas.microsoft.com/office/powerpoint/2010/main" val="351740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C28EC6-7A39-4CAB-060E-6CFF386B7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Malnourishment</a:t>
            </a:r>
            <a:r>
              <a:rPr lang="sv-SE" dirty="0"/>
              <a:t> in </a:t>
            </a:r>
            <a:r>
              <a:rPr lang="sv-SE" dirty="0" err="1"/>
              <a:t>children</a:t>
            </a:r>
            <a:r>
              <a:rPr lang="sv-SE" dirty="0"/>
              <a:t> </a:t>
            </a:r>
            <a:br>
              <a:rPr lang="sv-SE" dirty="0"/>
            </a:br>
            <a:r>
              <a:rPr lang="sv-SE" sz="3000" dirty="0"/>
              <a:t>(combination common)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C5E7EF1-3A85-8B1B-E53C-60F525CD2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768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b="1" dirty="0" err="1"/>
              <a:t>Kwashiorkor</a:t>
            </a:r>
            <a:endParaRPr lang="sv-SE" b="1" dirty="0"/>
          </a:p>
          <a:p>
            <a:r>
              <a:rPr lang="sv-SE" dirty="0"/>
              <a:t>Protein </a:t>
            </a:r>
            <a:r>
              <a:rPr lang="sv-SE" dirty="0" err="1"/>
              <a:t>deficiency</a:t>
            </a:r>
            <a:endParaRPr lang="sv-SE" dirty="0"/>
          </a:p>
          <a:p>
            <a:r>
              <a:rPr lang="sv-SE" dirty="0" err="1"/>
              <a:t>Low</a:t>
            </a:r>
            <a:r>
              <a:rPr lang="sv-SE" dirty="0"/>
              <a:t>-normal MUAC, W/H</a:t>
            </a:r>
          </a:p>
          <a:p>
            <a:r>
              <a:rPr lang="sv-SE" dirty="0" err="1"/>
              <a:t>Oedema</a:t>
            </a:r>
            <a:r>
              <a:rPr lang="sv-SE" dirty="0"/>
              <a:t> – bilateral </a:t>
            </a:r>
            <a:r>
              <a:rPr lang="sv-SE" dirty="0" err="1"/>
              <a:t>pitting</a:t>
            </a:r>
            <a:r>
              <a:rPr lang="sv-SE" dirty="0"/>
              <a:t> </a:t>
            </a:r>
            <a:r>
              <a:rPr lang="sv-SE" dirty="0" err="1"/>
              <a:t>oedema</a:t>
            </a:r>
            <a:r>
              <a:rPr lang="sv-SE" dirty="0"/>
              <a:t>, </a:t>
            </a:r>
            <a:r>
              <a:rPr lang="sv-SE" dirty="0" err="1"/>
              <a:t>periorbital</a:t>
            </a:r>
            <a:r>
              <a:rPr lang="sv-SE" dirty="0"/>
              <a:t> </a:t>
            </a:r>
            <a:r>
              <a:rPr lang="sv-SE" dirty="0" err="1"/>
              <a:t>oedema</a:t>
            </a:r>
            <a:endParaRPr lang="sv-SE" dirty="0"/>
          </a:p>
          <a:p>
            <a:r>
              <a:rPr lang="sv-SE" dirty="0"/>
              <a:t>Skin </a:t>
            </a:r>
            <a:r>
              <a:rPr lang="sv-SE" dirty="0" err="1"/>
              <a:t>changes</a:t>
            </a:r>
            <a:endParaRPr lang="sv-SE" dirty="0"/>
          </a:p>
          <a:p>
            <a:r>
              <a:rPr lang="sv-SE" dirty="0" err="1"/>
              <a:t>Hair</a:t>
            </a:r>
            <a:r>
              <a:rPr lang="sv-SE" dirty="0"/>
              <a:t> </a:t>
            </a:r>
            <a:r>
              <a:rPr lang="sv-SE" dirty="0" err="1"/>
              <a:t>changes</a:t>
            </a:r>
            <a:r>
              <a:rPr lang="sv-SE" dirty="0"/>
              <a:t> – </a:t>
            </a:r>
            <a:r>
              <a:rPr lang="sv-SE" dirty="0" err="1"/>
              <a:t>dry</a:t>
            </a:r>
            <a:r>
              <a:rPr lang="sv-SE" dirty="0"/>
              <a:t>, </a:t>
            </a:r>
            <a:r>
              <a:rPr lang="sv-SE" dirty="0" err="1"/>
              <a:t>thin</a:t>
            </a:r>
            <a:r>
              <a:rPr lang="sv-SE" dirty="0"/>
              <a:t> </a:t>
            </a:r>
            <a:r>
              <a:rPr lang="sv-SE" dirty="0" err="1"/>
              <a:t>hair</a:t>
            </a:r>
            <a:endParaRPr lang="sv-SE" dirty="0"/>
          </a:p>
          <a:p>
            <a:r>
              <a:rPr lang="sv-SE" dirty="0" err="1"/>
              <a:t>Hepatomegaly</a:t>
            </a:r>
            <a:endParaRPr lang="sv-SE" dirty="0"/>
          </a:p>
          <a:p>
            <a:r>
              <a:rPr lang="sv-SE" dirty="0"/>
              <a:t>Miserable, </a:t>
            </a:r>
            <a:r>
              <a:rPr lang="sv-SE" dirty="0" err="1"/>
              <a:t>lethargic</a:t>
            </a:r>
            <a:r>
              <a:rPr lang="sv-SE" dirty="0"/>
              <a:t>, apathetic</a:t>
            </a:r>
          </a:p>
          <a:p>
            <a:endParaRPr lang="sv-SE" dirty="0"/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C64306CC-E134-94D2-32D3-5A2F86DC68EF}"/>
              </a:ext>
            </a:extLst>
          </p:cNvPr>
          <p:cNvSpPr txBox="1">
            <a:spLocks/>
          </p:cNvSpPr>
          <p:nvPr/>
        </p:nvSpPr>
        <p:spPr>
          <a:xfrm>
            <a:off x="5715000" y="1825625"/>
            <a:ext cx="4876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b="1" dirty="0" err="1"/>
              <a:t>Marasmus</a:t>
            </a:r>
            <a:endParaRPr lang="sv-SE" b="1" dirty="0"/>
          </a:p>
          <a:p>
            <a:r>
              <a:rPr lang="sv-SE" dirty="0"/>
              <a:t>Protein and </a:t>
            </a:r>
            <a:r>
              <a:rPr lang="sv-SE" dirty="0" err="1"/>
              <a:t>energy</a:t>
            </a:r>
            <a:r>
              <a:rPr lang="sv-SE" dirty="0"/>
              <a:t> </a:t>
            </a:r>
            <a:r>
              <a:rPr lang="sv-SE" dirty="0" err="1"/>
              <a:t>deficiency</a:t>
            </a:r>
            <a:endParaRPr lang="sv-SE" dirty="0"/>
          </a:p>
          <a:p>
            <a:r>
              <a:rPr lang="sv-SE" dirty="0" err="1"/>
              <a:t>Wasting</a:t>
            </a:r>
            <a:r>
              <a:rPr lang="sv-SE" dirty="0"/>
              <a:t> – </a:t>
            </a:r>
            <a:r>
              <a:rPr lang="sv-SE" dirty="0" err="1"/>
              <a:t>low</a:t>
            </a:r>
            <a:r>
              <a:rPr lang="sv-SE" dirty="0"/>
              <a:t> MUAC, W/H</a:t>
            </a:r>
          </a:p>
          <a:p>
            <a:r>
              <a:rPr lang="sv-SE" dirty="0" err="1"/>
              <a:t>Thin</a:t>
            </a:r>
            <a:r>
              <a:rPr lang="sv-SE" dirty="0"/>
              <a:t>, </a:t>
            </a:r>
            <a:r>
              <a:rPr lang="sv-SE" dirty="0" err="1"/>
              <a:t>flaccid</a:t>
            </a:r>
            <a:r>
              <a:rPr lang="sv-SE" dirty="0"/>
              <a:t> skin, prominent </a:t>
            </a:r>
            <a:r>
              <a:rPr lang="sv-SE" dirty="0" err="1"/>
              <a:t>spine</a:t>
            </a:r>
            <a:r>
              <a:rPr lang="sv-SE" dirty="0"/>
              <a:t>/</a:t>
            </a:r>
            <a:r>
              <a:rPr lang="sv-SE" dirty="0" err="1"/>
              <a:t>ribs</a:t>
            </a:r>
            <a:r>
              <a:rPr lang="sv-SE" dirty="0"/>
              <a:t>/</a:t>
            </a:r>
            <a:r>
              <a:rPr lang="sv-SE" dirty="0" err="1"/>
              <a:t>pelvis</a:t>
            </a:r>
            <a:endParaRPr lang="sv-SE" dirty="0"/>
          </a:p>
          <a:p>
            <a:r>
              <a:rPr lang="sv-SE" dirty="0"/>
              <a:t>Alert, </a:t>
            </a:r>
            <a:r>
              <a:rPr lang="sv-SE" dirty="0" err="1"/>
              <a:t>irritable</a:t>
            </a:r>
            <a:endParaRPr lang="sv-SE" dirty="0"/>
          </a:p>
          <a:p>
            <a:r>
              <a:rPr lang="sv-SE" dirty="0" err="1"/>
              <a:t>Distended</a:t>
            </a:r>
            <a:r>
              <a:rPr lang="sv-SE" dirty="0"/>
              <a:t> abdomen (</a:t>
            </a:r>
            <a:r>
              <a:rPr lang="sv-SE" dirty="0" err="1"/>
              <a:t>weakened</a:t>
            </a:r>
            <a:r>
              <a:rPr lang="sv-SE" dirty="0"/>
              <a:t> </a:t>
            </a:r>
            <a:r>
              <a:rPr lang="sv-SE" dirty="0" err="1"/>
              <a:t>muscles</a:t>
            </a:r>
            <a:r>
              <a:rPr lang="sv-SE" dirty="0"/>
              <a:t> + gas from small </a:t>
            </a:r>
            <a:r>
              <a:rPr lang="sv-SE" dirty="0" err="1"/>
              <a:t>bowel</a:t>
            </a:r>
            <a:r>
              <a:rPr lang="sv-SE" dirty="0"/>
              <a:t> </a:t>
            </a:r>
            <a:r>
              <a:rPr lang="sv-SE" dirty="0" err="1"/>
              <a:t>bacterial</a:t>
            </a:r>
            <a:r>
              <a:rPr lang="sv-SE" dirty="0"/>
              <a:t> </a:t>
            </a:r>
            <a:r>
              <a:rPr lang="sv-SE" dirty="0" err="1"/>
              <a:t>overgrowth</a:t>
            </a:r>
            <a:r>
              <a:rPr lang="sv-S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67674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3A63EF-B3F7-A03B-E2E7-B5134EC2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711" y="1050924"/>
            <a:ext cx="9617953" cy="1325563"/>
          </a:xfrm>
        </p:spPr>
        <p:txBody>
          <a:bodyPr>
            <a:normAutofit/>
          </a:bodyPr>
          <a:lstStyle/>
          <a:p>
            <a:r>
              <a:rPr lang="sv-SE" sz="3600" b="1" dirty="0" err="1"/>
              <a:t>Kwashiorkor</a:t>
            </a:r>
            <a:r>
              <a:rPr lang="sv-SE" sz="3600" b="1" dirty="0"/>
              <a:t>					</a:t>
            </a:r>
            <a:r>
              <a:rPr lang="sv-SE" sz="3600" b="1" dirty="0" err="1"/>
              <a:t>Marasmus</a:t>
            </a:r>
            <a:endParaRPr lang="sv-SE" sz="3600" b="1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06A1946E-604B-834B-E423-4E85417AC0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7556975" y="1934447"/>
            <a:ext cx="4221957" cy="4466203"/>
          </a:xfr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86D83A5A-391D-DD94-3321-4F439DD63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462483" y="738548"/>
            <a:ext cx="42219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14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D361D0-7961-A8AF-4B0C-2F430526E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Patophysiological</a:t>
            </a:r>
            <a:r>
              <a:rPr lang="sv-SE" dirty="0"/>
              <a:t> </a:t>
            </a:r>
            <a:r>
              <a:rPr lang="sv-SE" dirty="0" err="1"/>
              <a:t>consequences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192055E-090D-5C80-97F6-C27147E44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Anaemia</a:t>
            </a:r>
            <a:r>
              <a:rPr lang="sv-SE" dirty="0"/>
              <a:t> (↑</a:t>
            </a:r>
            <a:r>
              <a:rPr lang="sv-SE" dirty="0" err="1"/>
              <a:t>free</a:t>
            </a:r>
            <a:r>
              <a:rPr lang="sv-SE" dirty="0"/>
              <a:t> </a:t>
            </a:r>
            <a:r>
              <a:rPr lang="sv-SE" dirty="0" err="1"/>
              <a:t>iron</a:t>
            </a:r>
            <a:r>
              <a:rPr lang="sv-SE" dirty="0"/>
              <a:t> </a:t>
            </a:r>
            <a:r>
              <a:rPr lang="sv-SE" dirty="0">
                <a:sym typeface="Wingdings" pitchFamily="2" charset="2"/>
              </a:rPr>
              <a:t> inflammation, </a:t>
            </a:r>
            <a:r>
              <a:rPr lang="sv-SE" dirty="0" err="1">
                <a:sym typeface="Wingdings" pitchFamily="2" charset="2"/>
              </a:rPr>
              <a:t>infection</a:t>
            </a:r>
            <a:r>
              <a:rPr lang="sv-SE" dirty="0">
                <a:sym typeface="Wingdings" pitchFamily="2" charset="2"/>
              </a:rPr>
              <a:t>, cell </a:t>
            </a:r>
            <a:r>
              <a:rPr lang="sv-SE" dirty="0" err="1">
                <a:sym typeface="Wingdings" pitchFamily="2" charset="2"/>
              </a:rPr>
              <a:t>membrane</a:t>
            </a:r>
            <a:r>
              <a:rPr lang="sv-SE" dirty="0">
                <a:sym typeface="Wingdings" pitchFamily="2" charset="2"/>
              </a:rPr>
              <a:t> </a:t>
            </a:r>
            <a:r>
              <a:rPr lang="sv-SE" dirty="0" err="1">
                <a:sym typeface="Wingdings" pitchFamily="2" charset="2"/>
              </a:rPr>
              <a:t>dysf</a:t>
            </a:r>
            <a:r>
              <a:rPr lang="sv-SE" dirty="0">
                <a:sym typeface="Wingdings" pitchFamily="2" charset="2"/>
              </a:rPr>
              <a:t>.)</a:t>
            </a:r>
            <a:endParaRPr lang="sv-SE" dirty="0"/>
          </a:p>
          <a:p>
            <a:r>
              <a:rPr lang="sv-SE" dirty="0" err="1"/>
              <a:t>Compromised</a:t>
            </a:r>
            <a:r>
              <a:rPr lang="sv-SE" dirty="0"/>
              <a:t> immune system – </a:t>
            </a:r>
            <a:r>
              <a:rPr lang="sv-SE" dirty="0" err="1"/>
              <a:t>very</a:t>
            </a:r>
            <a:r>
              <a:rPr lang="sv-SE" dirty="0"/>
              <a:t> </a:t>
            </a:r>
            <a:r>
              <a:rPr lang="sv-SE" dirty="0" err="1"/>
              <a:t>susceptible</a:t>
            </a:r>
            <a:r>
              <a:rPr lang="sv-SE" dirty="0"/>
              <a:t> to </a:t>
            </a:r>
            <a:r>
              <a:rPr lang="sv-SE" dirty="0" err="1"/>
              <a:t>infection</a:t>
            </a:r>
            <a:endParaRPr lang="sv-SE" dirty="0"/>
          </a:p>
          <a:p>
            <a:pPr lvl="1"/>
            <a:r>
              <a:rPr lang="sv-SE" dirty="0" err="1"/>
              <a:t>Decreased</a:t>
            </a:r>
            <a:r>
              <a:rPr lang="sv-SE" dirty="0"/>
              <a:t> </a:t>
            </a:r>
            <a:r>
              <a:rPr lang="sv-SE" dirty="0" err="1"/>
              <a:t>barrier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skin, gut, </a:t>
            </a:r>
            <a:r>
              <a:rPr lang="sv-SE" dirty="0" err="1"/>
              <a:t>respiratory</a:t>
            </a:r>
            <a:r>
              <a:rPr lang="sv-SE" dirty="0"/>
              <a:t> </a:t>
            </a:r>
            <a:r>
              <a:rPr lang="sv-SE" dirty="0" err="1"/>
              <a:t>tract</a:t>
            </a:r>
            <a:r>
              <a:rPr lang="sv-SE" dirty="0"/>
              <a:t> </a:t>
            </a:r>
          </a:p>
          <a:p>
            <a:pPr lvl="1"/>
            <a:r>
              <a:rPr lang="sv-SE" dirty="0" err="1"/>
              <a:t>Decreased</a:t>
            </a:r>
            <a:r>
              <a:rPr lang="sv-SE" dirty="0"/>
              <a:t> </a:t>
            </a:r>
            <a:r>
              <a:rPr lang="sv-SE" dirty="0" err="1"/>
              <a:t>systemic</a:t>
            </a:r>
            <a:r>
              <a:rPr lang="sv-SE" dirty="0"/>
              <a:t> </a:t>
            </a:r>
            <a:r>
              <a:rPr lang="sv-SE" dirty="0" err="1"/>
              <a:t>immunity</a:t>
            </a:r>
            <a:r>
              <a:rPr lang="sv-SE" dirty="0"/>
              <a:t> </a:t>
            </a:r>
          </a:p>
          <a:p>
            <a:r>
              <a:rPr lang="sv-SE" dirty="0"/>
              <a:t>Electrolyte </a:t>
            </a:r>
            <a:r>
              <a:rPr lang="sv-SE" dirty="0" err="1"/>
              <a:t>imbalance</a:t>
            </a:r>
            <a:r>
              <a:rPr lang="sv-SE" dirty="0"/>
              <a:t> – ↓Ca2+, K+, Zn2+, Mg2+, Cu2+ </a:t>
            </a:r>
          </a:p>
          <a:p>
            <a:r>
              <a:rPr lang="sv-SE" dirty="0" err="1"/>
              <a:t>Metabolic</a:t>
            </a:r>
            <a:r>
              <a:rPr lang="sv-SE" dirty="0"/>
              <a:t> </a:t>
            </a:r>
            <a:r>
              <a:rPr lang="sv-SE" dirty="0" err="1"/>
              <a:t>disturbances</a:t>
            </a:r>
            <a:r>
              <a:rPr lang="sv-SE" dirty="0"/>
              <a:t>, </a:t>
            </a:r>
            <a:r>
              <a:rPr lang="sv-SE" dirty="0" err="1"/>
              <a:t>susceptible</a:t>
            </a:r>
            <a:r>
              <a:rPr lang="sv-SE" dirty="0"/>
              <a:t> to </a:t>
            </a:r>
            <a:r>
              <a:rPr lang="sv-SE" dirty="0" err="1"/>
              <a:t>hypoglycemia</a:t>
            </a:r>
            <a:r>
              <a:rPr lang="sv-SE" dirty="0"/>
              <a:t>, </a:t>
            </a:r>
            <a:r>
              <a:rPr lang="sv-SE" dirty="0" err="1"/>
              <a:t>hypothermia</a:t>
            </a:r>
            <a:endParaRPr lang="sv-SE" dirty="0"/>
          </a:p>
          <a:p>
            <a:r>
              <a:rPr lang="sv-SE" dirty="0" err="1"/>
              <a:t>Reduced</a:t>
            </a:r>
            <a:r>
              <a:rPr lang="sv-SE" dirty="0"/>
              <a:t> gut </a:t>
            </a:r>
            <a:r>
              <a:rPr lang="sv-SE" dirty="0" err="1"/>
              <a:t>mobility</a:t>
            </a:r>
            <a:r>
              <a:rPr lang="sv-SE" dirty="0"/>
              <a:t>, </a:t>
            </a:r>
            <a:r>
              <a:rPr lang="sv-SE" dirty="0" err="1"/>
              <a:t>bacterial</a:t>
            </a:r>
            <a:r>
              <a:rPr lang="sv-SE" dirty="0"/>
              <a:t> </a:t>
            </a:r>
            <a:r>
              <a:rPr lang="sv-SE" dirty="0" err="1"/>
              <a:t>overgrowth</a:t>
            </a:r>
            <a:r>
              <a:rPr lang="sv-SE" dirty="0"/>
              <a:t>, </a:t>
            </a:r>
            <a:r>
              <a:rPr lang="sv-SE" dirty="0" err="1"/>
              <a:t>villous</a:t>
            </a:r>
            <a:r>
              <a:rPr lang="sv-SE" dirty="0"/>
              <a:t> </a:t>
            </a:r>
            <a:r>
              <a:rPr lang="sv-SE" dirty="0" err="1"/>
              <a:t>atrophy</a:t>
            </a:r>
            <a:r>
              <a:rPr lang="sv-SE" dirty="0"/>
              <a:t>, gut </a:t>
            </a:r>
            <a:r>
              <a:rPr lang="sv-SE" dirty="0" err="1"/>
              <a:t>enzyme</a:t>
            </a:r>
            <a:r>
              <a:rPr lang="sv-SE" dirty="0"/>
              <a:t> </a:t>
            </a:r>
            <a:r>
              <a:rPr lang="sv-SE" dirty="0" err="1"/>
              <a:t>deficiencies</a:t>
            </a:r>
            <a:r>
              <a:rPr lang="sv-SE" dirty="0"/>
              <a:t> </a:t>
            </a:r>
            <a:r>
              <a:rPr lang="sv-SE" dirty="0">
                <a:sym typeface="Wingdings" pitchFamily="2" charset="2"/>
              </a:rPr>
              <a:t> </a:t>
            </a:r>
            <a:r>
              <a:rPr lang="sv-SE" dirty="0" err="1">
                <a:sym typeface="Wingdings" pitchFamily="2" charset="2"/>
              </a:rPr>
              <a:t>impaired</a:t>
            </a:r>
            <a:r>
              <a:rPr lang="sv-SE" dirty="0">
                <a:sym typeface="Wingdings" pitchFamily="2" charset="2"/>
              </a:rPr>
              <a:t> digestion and absorption</a:t>
            </a:r>
          </a:p>
          <a:p>
            <a:r>
              <a:rPr lang="sv-SE" dirty="0" err="1">
                <a:sym typeface="Wingdings" pitchFamily="2" charset="2"/>
              </a:rPr>
              <a:t>Muscle</a:t>
            </a:r>
            <a:r>
              <a:rPr lang="sv-SE" dirty="0">
                <a:sym typeface="Wingdings" pitchFamily="2" charset="2"/>
              </a:rPr>
              <a:t> </a:t>
            </a:r>
            <a:r>
              <a:rPr lang="sv-SE" dirty="0" err="1">
                <a:sym typeface="Wingdings" pitchFamily="2" charset="2"/>
              </a:rPr>
              <a:t>wasting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90889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B0A84A-E4F1-C796-E779-980525B0B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Micronutrient</a:t>
            </a:r>
            <a:r>
              <a:rPr lang="sv-SE" dirty="0"/>
              <a:t> </a:t>
            </a:r>
            <a:r>
              <a:rPr lang="sv-SE" dirty="0" err="1"/>
              <a:t>deficiencies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18D6084-2C0D-2013-6194-662AC652A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↓ Vitamin A – </a:t>
            </a:r>
            <a:r>
              <a:rPr lang="sv-SE" dirty="0" err="1"/>
              <a:t>xerophtalmia</a:t>
            </a:r>
            <a:r>
              <a:rPr lang="sv-SE" dirty="0"/>
              <a:t> (</a:t>
            </a:r>
            <a:r>
              <a:rPr lang="sv-SE" dirty="0" err="1"/>
              <a:t>night</a:t>
            </a:r>
            <a:r>
              <a:rPr lang="sv-SE" dirty="0"/>
              <a:t> </a:t>
            </a:r>
            <a:r>
              <a:rPr lang="sv-SE" dirty="0" err="1"/>
              <a:t>blindness</a:t>
            </a:r>
            <a:r>
              <a:rPr lang="sv-SE" dirty="0"/>
              <a:t>, </a:t>
            </a:r>
            <a:r>
              <a:rPr lang="sv-SE" dirty="0" err="1"/>
              <a:t>corneal</a:t>
            </a:r>
            <a:r>
              <a:rPr lang="sv-SE" dirty="0"/>
              <a:t> </a:t>
            </a:r>
            <a:r>
              <a:rPr lang="sv-SE" dirty="0" err="1"/>
              <a:t>ulcers</a:t>
            </a:r>
            <a:r>
              <a:rPr lang="sv-SE" dirty="0"/>
              <a:t> </a:t>
            </a:r>
            <a:r>
              <a:rPr lang="sv-SE" dirty="0" err="1"/>
              <a:t>etc</a:t>
            </a:r>
            <a:r>
              <a:rPr lang="sv-SE" dirty="0"/>
              <a:t>)</a:t>
            </a:r>
          </a:p>
          <a:p>
            <a:r>
              <a:rPr lang="sv-SE" dirty="0"/>
              <a:t>↓ Vitamin C – </a:t>
            </a:r>
            <a:r>
              <a:rPr lang="sv-SE" dirty="0" err="1"/>
              <a:t>scurvy</a:t>
            </a:r>
            <a:r>
              <a:rPr lang="sv-SE" dirty="0"/>
              <a:t> (</a:t>
            </a:r>
            <a:r>
              <a:rPr lang="sv-SE" dirty="0" err="1"/>
              <a:t>impaired</a:t>
            </a:r>
            <a:r>
              <a:rPr lang="sv-SE" dirty="0"/>
              <a:t> collagen, bleeding </a:t>
            </a:r>
            <a:r>
              <a:rPr lang="sv-SE" dirty="0" err="1"/>
              <a:t>gum</a:t>
            </a:r>
            <a:r>
              <a:rPr lang="sv-SE" dirty="0"/>
              <a:t> </a:t>
            </a:r>
            <a:r>
              <a:rPr lang="sv-SE" dirty="0" err="1"/>
              <a:t>etc</a:t>
            </a:r>
            <a:r>
              <a:rPr lang="sv-SE" dirty="0"/>
              <a:t>)</a:t>
            </a:r>
          </a:p>
          <a:p>
            <a:r>
              <a:rPr lang="sv-SE" dirty="0"/>
              <a:t>↓ </a:t>
            </a:r>
            <a:r>
              <a:rPr lang="sv-SE" dirty="0" err="1"/>
              <a:t>Iron</a:t>
            </a:r>
            <a:r>
              <a:rPr lang="sv-SE" dirty="0"/>
              <a:t>/</a:t>
            </a:r>
            <a:r>
              <a:rPr lang="sv-SE" dirty="0" err="1"/>
              <a:t>Folate</a:t>
            </a:r>
            <a:r>
              <a:rPr lang="sv-SE" dirty="0"/>
              <a:t>/B12 – </a:t>
            </a:r>
            <a:r>
              <a:rPr lang="sv-SE" dirty="0" err="1"/>
              <a:t>anaemia</a:t>
            </a:r>
            <a:endParaRPr lang="sv-SE" dirty="0"/>
          </a:p>
          <a:p>
            <a:r>
              <a:rPr lang="sv-SE" dirty="0"/>
              <a:t>↓ Vitamin D/Calcium – </a:t>
            </a:r>
            <a:r>
              <a:rPr lang="sv-SE" dirty="0" err="1"/>
              <a:t>rickets</a:t>
            </a:r>
            <a:r>
              <a:rPr lang="sv-SE" dirty="0"/>
              <a:t> (</a:t>
            </a:r>
            <a:r>
              <a:rPr lang="sv-SE" dirty="0" err="1"/>
              <a:t>bone</a:t>
            </a:r>
            <a:r>
              <a:rPr lang="sv-SE" dirty="0"/>
              <a:t> </a:t>
            </a:r>
            <a:r>
              <a:rPr lang="sv-SE" dirty="0" err="1"/>
              <a:t>deformity</a:t>
            </a:r>
            <a:r>
              <a:rPr lang="sv-SE" dirty="0"/>
              <a:t>)</a:t>
            </a:r>
          </a:p>
          <a:p>
            <a:r>
              <a:rPr lang="sv-SE" dirty="0"/>
              <a:t>↓ Vitamin K – </a:t>
            </a:r>
            <a:r>
              <a:rPr lang="sv-SE" dirty="0" err="1"/>
              <a:t>blood</a:t>
            </a:r>
            <a:r>
              <a:rPr lang="sv-SE" dirty="0"/>
              <a:t> </a:t>
            </a:r>
            <a:r>
              <a:rPr lang="sv-SE" dirty="0" err="1"/>
              <a:t>clotting</a:t>
            </a:r>
            <a:r>
              <a:rPr lang="sv-SE" dirty="0"/>
              <a:t> </a:t>
            </a:r>
            <a:r>
              <a:rPr lang="sv-SE" dirty="0" err="1"/>
              <a:t>abnormalities</a:t>
            </a:r>
            <a:endParaRPr lang="sv-SE" dirty="0"/>
          </a:p>
          <a:p>
            <a:r>
              <a:rPr lang="sv-SE" dirty="0"/>
              <a:t>↓ </a:t>
            </a:r>
            <a:r>
              <a:rPr lang="sv-SE" dirty="0" err="1"/>
              <a:t>Iodine</a:t>
            </a:r>
            <a:r>
              <a:rPr lang="sv-SE" dirty="0"/>
              <a:t> – </a:t>
            </a:r>
            <a:r>
              <a:rPr lang="sv-SE" dirty="0" err="1"/>
              <a:t>goitre</a:t>
            </a:r>
            <a:r>
              <a:rPr lang="sv-SE" dirty="0"/>
              <a:t> (</a:t>
            </a:r>
            <a:r>
              <a:rPr lang="sv-SE" dirty="0" err="1"/>
              <a:t>thyroid</a:t>
            </a:r>
            <a:r>
              <a:rPr lang="sv-SE" dirty="0"/>
              <a:t> </a:t>
            </a:r>
            <a:r>
              <a:rPr lang="sv-SE" dirty="0" err="1"/>
              <a:t>growth</a:t>
            </a:r>
            <a:r>
              <a:rPr lang="sv-S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18865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AB109A-73FE-4405-5CAA-8D9243AEF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Clinical </a:t>
            </a:r>
            <a:r>
              <a:rPr lang="sv-SE" dirty="0" err="1"/>
              <a:t>assessment</a:t>
            </a:r>
            <a:r>
              <a:rPr lang="sv-SE" dirty="0"/>
              <a:t> - </a:t>
            </a:r>
            <a:r>
              <a:rPr lang="sv-SE" dirty="0" err="1"/>
              <a:t>history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F4AB33B-9681-D12B-2356-7206FBE94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43475"/>
          </a:xfrm>
        </p:spPr>
        <p:txBody>
          <a:bodyPr>
            <a:normAutofit fontScale="92500" lnSpcReduction="20000"/>
          </a:bodyPr>
          <a:lstStyle/>
          <a:p>
            <a:r>
              <a:rPr lang="sv-SE" dirty="0" err="1"/>
              <a:t>Concurrent</a:t>
            </a:r>
            <a:r>
              <a:rPr lang="sv-SE" dirty="0"/>
              <a:t> </a:t>
            </a:r>
            <a:r>
              <a:rPr lang="sv-SE" dirty="0" err="1"/>
              <a:t>illness</a:t>
            </a:r>
            <a:r>
              <a:rPr lang="sv-SE" dirty="0"/>
              <a:t>/symtoms </a:t>
            </a:r>
          </a:p>
          <a:p>
            <a:pPr lvl="1"/>
            <a:r>
              <a:rPr lang="sv-SE" dirty="0" err="1"/>
              <a:t>Vomiting</a:t>
            </a:r>
            <a:r>
              <a:rPr lang="sv-SE" dirty="0"/>
              <a:t>/</a:t>
            </a:r>
            <a:r>
              <a:rPr lang="sv-SE" dirty="0" err="1"/>
              <a:t>diarrhoea</a:t>
            </a:r>
            <a:r>
              <a:rPr lang="sv-SE" dirty="0"/>
              <a:t>? – </a:t>
            </a:r>
            <a:r>
              <a:rPr lang="sv-SE" dirty="0" err="1"/>
              <a:t>frequency</a:t>
            </a:r>
            <a:r>
              <a:rPr lang="sv-SE" dirty="0"/>
              <a:t>, duration, </a:t>
            </a:r>
            <a:r>
              <a:rPr lang="sv-SE" dirty="0" err="1"/>
              <a:t>nature</a:t>
            </a:r>
            <a:r>
              <a:rPr lang="sv-SE" dirty="0"/>
              <a:t> (</a:t>
            </a:r>
            <a:r>
              <a:rPr lang="sv-SE" dirty="0" err="1"/>
              <a:t>postprandial</a:t>
            </a:r>
            <a:r>
              <a:rPr lang="sv-SE" dirty="0"/>
              <a:t>?)</a:t>
            </a:r>
          </a:p>
          <a:p>
            <a:pPr lvl="1"/>
            <a:r>
              <a:rPr lang="sv-SE" dirty="0"/>
              <a:t>Recent malaria, </a:t>
            </a:r>
            <a:r>
              <a:rPr lang="sv-SE" dirty="0" err="1"/>
              <a:t>respiratory</a:t>
            </a:r>
            <a:r>
              <a:rPr lang="sv-SE" dirty="0"/>
              <a:t> </a:t>
            </a:r>
            <a:r>
              <a:rPr lang="sv-SE" dirty="0" err="1"/>
              <a:t>tract</a:t>
            </a:r>
            <a:r>
              <a:rPr lang="sv-SE" dirty="0"/>
              <a:t> </a:t>
            </a:r>
            <a:r>
              <a:rPr lang="sv-SE" dirty="0" err="1"/>
              <a:t>infection</a:t>
            </a:r>
            <a:r>
              <a:rPr lang="sv-SE" dirty="0"/>
              <a:t> </a:t>
            </a:r>
            <a:r>
              <a:rPr lang="sv-SE" dirty="0" err="1"/>
              <a:t>etc</a:t>
            </a:r>
            <a:endParaRPr lang="sv-SE" dirty="0"/>
          </a:p>
          <a:p>
            <a:pPr lvl="1"/>
            <a:r>
              <a:rPr lang="sv-SE" dirty="0" err="1"/>
              <a:t>Behaviour</a:t>
            </a:r>
            <a:r>
              <a:rPr lang="sv-SE" dirty="0"/>
              <a:t> </a:t>
            </a:r>
            <a:r>
              <a:rPr lang="sv-SE" dirty="0" err="1"/>
              <a:t>changes</a:t>
            </a:r>
            <a:r>
              <a:rPr lang="sv-SE" dirty="0"/>
              <a:t>, </a:t>
            </a:r>
            <a:r>
              <a:rPr lang="sv-SE" dirty="0" err="1"/>
              <a:t>irritability</a:t>
            </a:r>
            <a:r>
              <a:rPr lang="sv-SE" dirty="0"/>
              <a:t>, </a:t>
            </a:r>
            <a:r>
              <a:rPr lang="sv-SE" dirty="0" err="1"/>
              <a:t>apathy</a:t>
            </a:r>
            <a:r>
              <a:rPr lang="sv-SE" dirty="0"/>
              <a:t>?</a:t>
            </a:r>
          </a:p>
          <a:p>
            <a:r>
              <a:rPr lang="sv-SE" dirty="0" err="1"/>
              <a:t>Feeding</a:t>
            </a:r>
            <a:r>
              <a:rPr lang="sv-SE" dirty="0"/>
              <a:t> </a:t>
            </a:r>
            <a:r>
              <a:rPr lang="sv-SE" dirty="0" err="1"/>
              <a:t>history</a:t>
            </a:r>
            <a:endParaRPr lang="sv-SE" dirty="0"/>
          </a:p>
          <a:p>
            <a:pPr lvl="1"/>
            <a:r>
              <a:rPr lang="sv-SE" dirty="0" err="1"/>
              <a:t>Appetite</a:t>
            </a:r>
            <a:r>
              <a:rPr lang="sv-SE" dirty="0"/>
              <a:t>? </a:t>
            </a:r>
            <a:r>
              <a:rPr lang="sv-SE" dirty="0" err="1"/>
              <a:t>Thirst</a:t>
            </a:r>
            <a:r>
              <a:rPr lang="sv-SE" dirty="0"/>
              <a:t>? </a:t>
            </a:r>
            <a:r>
              <a:rPr lang="sv-SE" dirty="0" err="1"/>
              <a:t>Food</a:t>
            </a:r>
            <a:r>
              <a:rPr lang="sv-SE" dirty="0"/>
              <a:t> and fluid </a:t>
            </a:r>
            <a:r>
              <a:rPr lang="sv-SE" dirty="0" err="1"/>
              <a:t>intake</a:t>
            </a:r>
            <a:r>
              <a:rPr lang="sv-SE" dirty="0"/>
              <a:t> last </a:t>
            </a:r>
            <a:r>
              <a:rPr lang="sv-SE" dirty="0" err="1"/>
              <a:t>days</a:t>
            </a:r>
            <a:r>
              <a:rPr lang="sv-SE" dirty="0"/>
              <a:t>? </a:t>
            </a:r>
          </a:p>
          <a:p>
            <a:pPr lvl="1"/>
            <a:r>
              <a:rPr lang="sv-SE" dirty="0" err="1"/>
              <a:t>Breastfeeding</a:t>
            </a:r>
            <a:r>
              <a:rPr lang="sv-SE" dirty="0"/>
              <a:t> – mixed/</a:t>
            </a:r>
            <a:r>
              <a:rPr lang="sv-SE" dirty="0" err="1"/>
              <a:t>exclusive</a:t>
            </a:r>
            <a:r>
              <a:rPr lang="sv-SE" dirty="0"/>
              <a:t>?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often</a:t>
            </a:r>
            <a:r>
              <a:rPr lang="sv-SE" dirty="0"/>
              <a:t> and long?</a:t>
            </a:r>
          </a:p>
          <a:p>
            <a:r>
              <a:rPr lang="sv-SE" dirty="0" err="1"/>
              <a:t>Growth</a:t>
            </a:r>
            <a:r>
              <a:rPr lang="sv-SE" dirty="0"/>
              <a:t> </a:t>
            </a:r>
            <a:r>
              <a:rPr lang="sv-SE" dirty="0" err="1"/>
              <a:t>history</a:t>
            </a:r>
            <a:r>
              <a:rPr lang="sv-SE" dirty="0"/>
              <a:t> </a:t>
            </a:r>
          </a:p>
          <a:p>
            <a:pPr lvl="1"/>
            <a:r>
              <a:rPr lang="sv-SE" dirty="0" err="1"/>
              <a:t>Premature</a:t>
            </a:r>
            <a:r>
              <a:rPr lang="sv-SE" dirty="0"/>
              <a:t>? Twin? </a:t>
            </a:r>
            <a:r>
              <a:rPr lang="sv-SE" dirty="0" err="1"/>
              <a:t>Growth</a:t>
            </a:r>
            <a:r>
              <a:rPr lang="sv-SE" dirty="0"/>
              <a:t> </a:t>
            </a:r>
            <a:r>
              <a:rPr lang="sv-SE" dirty="0" err="1"/>
              <a:t>chart</a:t>
            </a:r>
            <a:r>
              <a:rPr lang="sv-SE" dirty="0"/>
              <a:t> </a:t>
            </a:r>
            <a:r>
              <a:rPr lang="sv-SE" dirty="0" err="1"/>
              <a:t>available</a:t>
            </a:r>
            <a:r>
              <a:rPr lang="sv-SE" dirty="0"/>
              <a:t>?</a:t>
            </a:r>
          </a:p>
          <a:p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medical</a:t>
            </a:r>
            <a:r>
              <a:rPr lang="sv-SE" dirty="0"/>
              <a:t>/</a:t>
            </a:r>
            <a:r>
              <a:rPr lang="sv-SE" dirty="0" err="1"/>
              <a:t>family</a:t>
            </a:r>
            <a:r>
              <a:rPr lang="sv-SE" dirty="0"/>
              <a:t> </a:t>
            </a:r>
            <a:r>
              <a:rPr lang="sv-SE" dirty="0" err="1"/>
              <a:t>history</a:t>
            </a:r>
            <a:endParaRPr lang="sv-SE" dirty="0"/>
          </a:p>
          <a:p>
            <a:pPr lvl="1"/>
            <a:r>
              <a:rPr lang="sv-SE" dirty="0"/>
              <a:t>HIV/AIDS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mother</a:t>
            </a:r>
            <a:r>
              <a:rPr lang="sv-SE" dirty="0"/>
              <a:t> or </a:t>
            </a:r>
            <a:r>
              <a:rPr lang="sv-SE" dirty="0" err="1"/>
              <a:t>child</a:t>
            </a:r>
            <a:r>
              <a:rPr lang="sv-SE" dirty="0"/>
              <a:t>?</a:t>
            </a:r>
          </a:p>
          <a:p>
            <a:pPr lvl="1"/>
            <a:r>
              <a:rPr lang="sv-SE" dirty="0" err="1"/>
              <a:t>Development</a:t>
            </a:r>
            <a:r>
              <a:rPr lang="sv-SE" dirty="0"/>
              <a:t> </a:t>
            </a:r>
            <a:r>
              <a:rPr lang="sv-SE" dirty="0" err="1"/>
              <a:t>milestones</a:t>
            </a:r>
            <a:r>
              <a:rPr lang="sv-SE" dirty="0"/>
              <a:t> </a:t>
            </a:r>
            <a:r>
              <a:rPr lang="sv-SE" dirty="0" err="1"/>
              <a:t>reached</a:t>
            </a:r>
            <a:r>
              <a:rPr lang="sv-SE" dirty="0"/>
              <a:t>?</a:t>
            </a:r>
          </a:p>
          <a:p>
            <a:pPr lvl="1"/>
            <a:r>
              <a:rPr lang="sv-SE" dirty="0" err="1"/>
              <a:t>Immunization</a:t>
            </a:r>
            <a:r>
              <a:rPr lang="sv-SE" dirty="0"/>
              <a:t> status? Vitamin A supplements?</a:t>
            </a:r>
          </a:p>
          <a:p>
            <a:pPr lvl="1"/>
            <a:r>
              <a:rPr lang="sv-SE" dirty="0"/>
              <a:t>TB </a:t>
            </a:r>
            <a:r>
              <a:rPr lang="sv-SE" dirty="0" err="1"/>
              <a:t>contact</a:t>
            </a:r>
            <a:r>
              <a:rPr lang="sv-S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8531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99791B-2503-E292-EA16-53866131A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Clinical </a:t>
            </a:r>
            <a:r>
              <a:rPr lang="sv-SE" dirty="0" err="1"/>
              <a:t>assessment</a:t>
            </a:r>
            <a:r>
              <a:rPr lang="sv-SE" dirty="0"/>
              <a:t> – </a:t>
            </a:r>
            <a:r>
              <a:rPr lang="sv-SE" dirty="0" err="1"/>
              <a:t>further</a:t>
            </a:r>
            <a:r>
              <a:rPr lang="sv-SE" dirty="0"/>
              <a:t> examination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C0EACE1-6B00-258E-4A89-29ACE6EF0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29175"/>
          </a:xfrm>
        </p:spPr>
        <p:txBody>
          <a:bodyPr>
            <a:normAutofit fontScale="92500" lnSpcReduction="20000"/>
          </a:bodyPr>
          <a:lstStyle/>
          <a:p>
            <a:r>
              <a:rPr lang="sv-SE" dirty="0" err="1"/>
              <a:t>Physical</a:t>
            </a:r>
            <a:r>
              <a:rPr lang="sv-SE" dirty="0"/>
              <a:t> examination</a:t>
            </a:r>
          </a:p>
          <a:p>
            <a:pPr lvl="1"/>
            <a:r>
              <a:rPr lang="sv-SE" dirty="0"/>
              <a:t>General </a:t>
            </a:r>
            <a:r>
              <a:rPr lang="sv-SE" dirty="0" err="1"/>
              <a:t>appearence</a:t>
            </a:r>
            <a:r>
              <a:rPr lang="sv-SE" dirty="0"/>
              <a:t>, </a:t>
            </a:r>
            <a:r>
              <a:rPr lang="sv-SE" dirty="0" err="1"/>
              <a:t>behaviour</a:t>
            </a:r>
            <a:r>
              <a:rPr lang="sv-SE" dirty="0"/>
              <a:t>, </a:t>
            </a:r>
            <a:r>
              <a:rPr lang="sv-SE" dirty="0" err="1"/>
              <a:t>mood</a:t>
            </a:r>
            <a:r>
              <a:rPr lang="sv-SE" dirty="0"/>
              <a:t>,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consciousness</a:t>
            </a:r>
            <a:endParaRPr lang="sv-SE" dirty="0"/>
          </a:p>
          <a:p>
            <a:pPr lvl="1"/>
            <a:r>
              <a:rPr lang="sv-SE" dirty="0" err="1"/>
              <a:t>Pallor</a:t>
            </a:r>
            <a:r>
              <a:rPr lang="sv-SE" dirty="0"/>
              <a:t>? </a:t>
            </a:r>
            <a:r>
              <a:rPr lang="sv-SE" dirty="0" err="1"/>
              <a:t>Jaundice</a:t>
            </a:r>
            <a:r>
              <a:rPr lang="sv-SE" dirty="0"/>
              <a:t>? </a:t>
            </a:r>
            <a:r>
              <a:rPr lang="sv-SE" dirty="0" err="1"/>
              <a:t>Fever</a:t>
            </a:r>
            <a:r>
              <a:rPr lang="sv-SE" dirty="0"/>
              <a:t>? </a:t>
            </a:r>
          </a:p>
          <a:p>
            <a:pPr lvl="1"/>
            <a:r>
              <a:rPr lang="sv-SE" i="1" dirty="0" err="1"/>
              <a:t>Hydration</a:t>
            </a:r>
            <a:r>
              <a:rPr lang="sv-SE" i="1" dirty="0"/>
              <a:t> </a:t>
            </a:r>
            <a:r>
              <a:rPr lang="sv-SE" i="1" dirty="0" err="1"/>
              <a:t>assessment</a:t>
            </a:r>
            <a:r>
              <a:rPr lang="sv-SE" i="1" dirty="0"/>
              <a:t> </a:t>
            </a:r>
            <a:r>
              <a:rPr lang="sv-SE" i="1" dirty="0" err="1"/>
              <a:t>difficult</a:t>
            </a:r>
            <a:r>
              <a:rPr lang="sv-SE" i="1" dirty="0"/>
              <a:t> </a:t>
            </a:r>
            <a:r>
              <a:rPr lang="sv-SE" dirty="0"/>
              <a:t>(SAM </a:t>
            </a:r>
            <a:r>
              <a:rPr lang="sv-SE" dirty="0" err="1"/>
              <a:t>causes</a:t>
            </a:r>
            <a:r>
              <a:rPr lang="sv-SE" dirty="0"/>
              <a:t> </a:t>
            </a:r>
            <a:r>
              <a:rPr lang="sv-SE" dirty="0" err="1"/>
              <a:t>similar</a:t>
            </a:r>
            <a:r>
              <a:rPr lang="sv-SE" dirty="0"/>
              <a:t> </a:t>
            </a:r>
            <a:r>
              <a:rPr lang="sv-SE" dirty="0" err="1"/>
              <a:t>clinic</a:t>
            </a:r>
            <a:r>
              <a:rPr lang="sv-SE" dirty="0"/>
              <a:t>) – </a:t>
            </a:r>
            <a:r>
              <a:rPr lang="sv-SE" dirty="0" err="1"/>
              <a:t>important</a:t>
            </a:r>
            <a:r>
              <a:rPr lang="sv-SE" dirty="0"/>
              <a:t> to </a:t>
            </a:r>
            <a:r>
              <a:rPr lang="sv-SE" dirty="0" err="1"/>
              <a:t>take</a:t>
            </a:r>
            <a:r>
              <a:rPr lang="sv-SE" dirty="0"/>
              <a:t> </a:t>
            </a:r>
            <a:r>
              <a:rPr lang="sv-SE" dirty="0" err="1"/>
              <a:t>history</a:t>
            </a:r>
            <a:r>
              <a:rPr lang="sv-SE" dirty="0"/>
              <a:t>! </a:t>
            </a:r>
            <a:r>
              <a:rPr lang="sv-SE" dirty="0" err="1"/>
              <a:t>Urine</a:t>
            </a:r>
            <a:r>
              <a:rPr lang="sv-SE" dirty="0"/>
              <a:t> output? D/V? </a:t>
            </a:r>
          </a:p>
          <a:p>
            <a:pPr lvl="1"/>
            <a:r>
              <a:rPr lang="sv-SE" dirty="0"/>
              <a:t>Abdomen – </a:t>
            </a:r>
            <a:r>
              <a:rPr lang="sv-SE" dirty="0" err="1"/>
              <a:t>distended</a:t>
            </a:r>
            <a:r>
              <a:rPr lang="sv-SE" dirty="0"/>
              <a:t>? </a:t>
            </a:r>
            <a:r>
              <a:rPr lang="sv-SE" dirty="0" err="1"/>
              <a:t>Hepatosplenomegaly</a:t>
            </a:r>
            <a:r>
              <a:rPr lang="sv-SE" dirty="0"/>
              <a:t>? </a:t>
            </a:r>
          </a:p>
          <a:p>
            <a:pPr lvl="1"/>
            <a:r>
              <a:rPr lang="sv-SE" dirty="0"/>
              <a:t>Skin </a:t>
            </a:r>
            <a:r>
              <a:rPr lang="sv-SE" dirty="0" err="1"/>
              <a:t>changes</a:t>
            </a:r>
            <a:r>
              <a:rPr lang="sv-SE" dirty="0"/>
              <a:t>/</a:t>
            </a:r>
            <a:r>
              <a:rPr lang="sv-SE" dirty="0" err="1"/>
              <a:t>infection</a:t>
            </a:r>
            <a:r>
              <a:rPr lang="sv-SE" dirty="0"/>
              <a:t>? </a:t>
            </a:r>
            <a:r>
              <a:rPr lang="sv-SE" dirty="0" err="1"/>
              <a:t>Rashes</a:t>
            </a:r>
            <a:r>
              <a:rPr lang="sv-SE" dirty="0"/>
              <a:t>? </a:t>
            </a:r>
          </a:p>
          <a:p>
            <a:pPr lvl="1"/>
            <a:r>
              <a:rPr lang="sv-SE" dirty="0" err="1"/>
              <a:t>Oedema</a:t>
            </a:r>
            <a:r>
              <a:rPr lang="sv-SE" dirty="0"/>
              <a:t> – </a:t>
            </a:r>
            <a:r>
              <a:rPr lang="sv-SE" dirty="0" err="1"/>
              <a:t>lower-limb</a:t>
            </a:r>
            <a:r>
              <a:rPr lang="sv-SE" dirty="0"/>
              <a:t>, </a:t>
            </a:r>
            <a:r>
              <a:rPr lang="sv-SE" dirty="0" err="1"/>
              <a:t>facial</a:t>
            </a:r>
            <a:endParaRPr lang="sv-SE" dirty="0"/>
          </a:p>
          <a:p>
            <a:r>
              <a:rPr lang="sv-SE" dirty="0"/>
              <a:t>Lab</a:t>
            </a:r>
          </a:p>
          <a:p>
            <a:pPr lvl="1"/>
            <a:r>
              <a:rPr lang="sv-SE" dirty="0"/>
              <a:t>FHG, at </a:t>
            </a:r>
            <a:r>
              <a:rPr lang="sv-SE" dirty="0" err="1"/>
              <a:t>least</a:t>
            </a:r>
            <a:r>
              <a:rPr lang="sv-SE" dirty="0"/>
              <a:t> Hb</a:t>
            </a:r>
          </a:p>
          <a:p>
            <a:pPr lvl="1"/>
            <a:r>
              <a:rPr lang="sv-SE" dirty="0"/>
              <a:t>PITC</a:t>
            </a:r>
          </a:p>
          <a:p>
            <a:pPr lvl="1"/>
            <a:r>
              <a:rPr lang="sv-SE" dirty="0"/>
              <a:t>RBS</a:t>
            </a:r>
          </a:p>
          <a:p>
            <a:pPr lvl="1"/>
            <a:r>
              <a:rPr lang="sv-SE" dirty="0" err="1"/>
              <a:t>Possibly</a:t>
            </a:r>
            <a:r>
              <a:rPr lang="sv-SE" dirty="0"/>
              <a:t> U/A - </a:t>
            </a:r>
            <a:r>
              <a:rPr lang="sv-SE" dirty="0" err="1"/>
              <a:t>rule</a:t>
            </a:r>
            <a:r>
              <a:rPr lang="sv-SE" dirty="0"/>
              <a:t> </a:t>
            </a:r>
            <a:r>
              <a:rPr lang="sv-SE" dirty="0" err="1"/>
              <a:t>out</a:t>
            </a:r>
            <a:r>
              <a:rPr lang="sv-SE" dirty="0"/>
              <a:t> </a:t>
            </a:r>
            <a:r>
              <a:rPr lang="sv-SE" dirty="0" err="1"/>
              <a:t>severe</a:t>
            </a:r>
            <a:r>
              <a:rPr lang="sv-SE" dirty="0"/>
              <a:t> </a:t>
            </a:r>
            <a:r>
              <a:rPr lang="sv-SE" dirty="0" err="1"/>
              <a:t>proteinuria</a:t>
            </a:r>
            <a:r>
              <a:rPr lang="sv-SE" dirty="0"/>
              <a:t> (</a:t>
            </a:r>
            <a:r>
              <a:rPr lang="sv-SE" dirty="0" err="1"/>
              <a:t>nephrotic</a:t>
            </a:r>
            <a:r>
              <a:rPr lang="sv-SE" dirty="0"/>
              <a:t> </a:t>
            </a:r>
            <a:r>
              <a:rPr lang="sv-SE" dirty="0" err="1"/>
              <a:t>syndrome</a:t>
            </a:r>
            <a:r>
              <a:rPr lang="sv-SE" dirty="0"/>
              <a:t>), check for UTI</a:t>
            </a:r>
          </a:p>
          <a:p>
            <a:pPr lvl="1"/>
            <a:r>
              <a:rPr lang="sv-SE" dirty="0"/>
              <a:t>BS for </a:t>
            </a:r>
            <a:r>
              <a:rPr lang="sv-SE" dirty="0" err="1"/>
              <a:t>MP´s</a:t>
            </a:r>
            <a:endParaRPr lang="sv-SE" dirty="0"/>
          </a:p>
          <a:p>
            <a:r>
              <a:rPr lang="sv-SE" dirty="0" err="1"/>
              <a:t>Appetite</a:t>
            </a:r>
            <a:r>
              <a:rPr lang="sv-SE" dirty="0"/>
              <a:t> test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1269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B99C7817DEDC44B8CD7A8C5D94A2ED7" ma:contentTypeVersion="15" ma:contentTypeDescription="Skapa ett nytt dokument." ma:contentTypeScope="" ma:versionID="d958aee4bd33bb6876ed6ab9cfae8636">
  <xsd:schema xmlns:xsd="http://www.w3.org/2001/XMLSchema" xmlns:xs="http://www.w3.org/2001/XMLSchema" xmlns:p="http://schemas.microsoft.com/office/2006/metadata/properties" xmlns:ns2="67b4b99d-f155-4e2f-8838-6f0f7631dfc1" xmlns:ns3="b7f29fcc-0797-403f-ba7b-ecbb290fae6d" targetNamespace="http://schemas.microsoft.com/office/2006/metadata/properties" ma:root="true" ma:fieldsID="7019c3de76293360e4fa8c6039432b6b" ns2:_="" ns3:_="">
    <xsd:import namespace="67b4b99d-f155-4e2f-8838-6f0f7631dfc1"/>
    <xsd:import namespace="b7f29fcc-0797-403f-ba7b-ecbb290fae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b4b99d-f155-4e2f-8838-6f0f7631df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dmarkeringar" ma:readOnly="false" ma:fieldId="{5cf76f15-5ced-4ddc-b409-7134ff3c332f}" ma:taxonomyMulti="true" ma:sspId="1ca6ed74-85eb-41c2-922f-9901e94878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f29fcc-0797-403f-ba7b-ecbb290fae6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582ac2aa-0835-496c-a9da-eb74f56ee759}" ma:internalName="TaxCatchAll" ma:showField="CatchAllData" ma:web="b7f29fcc-0797-403f-ba7b-ecbb290fae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41FA0A-48FD-42BD-A710-5E5ED3206BB2}"/>
</file>

<file path=customXml/itemProps2.xml><?xml version="1.0" encoding="utf-8"?>
<ds:datastoreItem xmlns:ds="http://schemas.openxmlformats.org/officeDocument/2006/customXml" ds:itemID="{3403D253-9AD0-4A84-AE1D-8AE4E857CD65}"/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1173</Words>
  <Application>Microsoft Macintosh PowerPoint</Application>
  <PresentationFormat>Bredbild</PresentationFormat>
  <Paragraphs>144</Paragraphs>
  <Slides>21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Office-tema</vt:lpstr>
      <vt:lpstr>CME on the  malnourished child</vt:lpstr>
      <vt:lpstr>Definition</vt:lpstr>
      <vt:lpstr>PowerPoint-presentation</vt:lpstr>
      <vt:lpstr>Malnourishment in children  (combination common)</vt:lpstr>
      <vt:lpstr>Kwashiorkor     Marasmus</vt:lpstr>
      <vt:lpstr>Patophysiological consequences</vt:lpstr>
      <vt:lpstr>Micronutrient deficiencies</vt:lpstr>
      <vt:lpstr>Clinical assessment - history</vt:lpstr>
      <vt:lpstr>Clinical assessment – further examination</vt:lpstr>
      <vt:lpstr>In- or outpatient care?</vt:lpstr>
      <vt:lpstr>Phases of treatment</vt:lpstr>
      <vt:lpstr>Therapeutic nutrition</vt:lpstr>
      <vt:lpstr>Treatment of medical complications</vt:lpstr>
      <vt:lpstr>Dehydration/diarrhoea</vt:lpstr>
      <vt:lpstr>PowerPoint-presentation</vt:lpstr>
      <vt:lpstr>Calculation of feeds: </vt:lpstr>
      <vt:lpstr>Case 2</vt:lpstr>
      <vt:lpstr>Feeding</vt:lpstr>
      <vt:lpstr>FEEDING UTENSILS </vt:lpstr>
      <vt:lpstr>AFTER FEED</vt:lpstr>
      <vt:lpstr>Difference (F-75 F100)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CME on the  malnourished child</dc:title>
  <dc:creator>Siri Mårtensson</dc:creator>
  <cp:lastModifiedBy>Siri Mårtensson</cp:lastModifiedBy>
  <cp:revision>14</cp:revision>
  <dcterms:created xsi:type="dcterms:W3CDTF">2023-09-30T12:55:02Z</dcterms:created>
  <dcterms:modified xsi:type="dcterms:W3CDTF">2023-10-04T16:12:57Z</dcterms:modified>
</cp:coreProperties>
</file>