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69" r:id="rId2"/>
    <p:sldId id="256" r:id="rId3"/>
    <p:sldId id="258" r:id="rId4"/>
    <p:sldId id="259" r:id="rId5"/>
    <p:sldId id="265" r:id="rId6"/>
    <p:sldId id="260" r:id="rId7"/>
    <p:sldId id="267" r:id="rId8"/>
    <p:sldId id="268" r:id="rId9"/>
    <p:sldId id="261" r:id="rId10"/>
    <p:sldId id="262" r:id="rId11"/>
    <p:sldId id="264" r:id="rId12"/>
    <p:sldId id="263" r:id="rId13"/>
    <p:sldId id="266" r:id="rId14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5"/>
  </p:normalViewPr>
  <p:slideViewPr>
    <p:cSldViewPr snapToGrid="0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5D333F-7B09-12D9-0601-869CE383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4F68B-5E45-4B43-84A8-4B8C70D6D440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A7DE89-20D7-F0D4-D353-64AA0B1E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9361D9-B25B-782B-5388-F399E1BA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4D666-9DE6-5240-BAAD-BCF4D2807F0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95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09B4BC-6DCF-E269-8CCA-08C320B1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229B3-B982-9B49-93C8-790E8A02987D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EC892D-5984-0926-4DB8-843536CD8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85A7A5-3C2E-BE53-2FCA-A04CF968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5D9B0-0DB3-654A-AF1C-3AF5FD36C4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612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42D490-01ED-39A1-D394-7F8FD3427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517B0-8BC0-E247-AEF8-24911638B37B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1AE625-5FB9-1008-9650-D3A3C622C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1850FA-631C-BD0D-941A-295A5579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75CD3-D152-FA41-95C6-57BA4F2C27B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220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E3CC37-56CA-8F6B-25DF-25C3EC14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AC0F-769F-6345-BD71-4721340DD9EC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9BEAFF-DB0F-3873-ADA1-BFF49BC56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22F62B-2097-7A22-7D49-F06454E0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00105-DE26-F542-9369-EFBEC58E7C8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342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BDC7EC-4176-E4BA-FECB-97EE544E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D4951-5C1C-1443-81A9-7B6E45D6ACF1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6450CB-5DD3-1E1D-6EC4-28FB527C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F78238-BF8A-21A0-8B1B-8EE8F0C4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3EB81-1A32-914F-B0BE-9D689E96649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596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3F3EE364-BDFE-B79E-2F0F-151A9565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BCC6B-26F7-9B4C-AF10-4169869FE477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725C5287-AFD1-4735-A9DE-32554DAF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40759F4D-6694-4796-C0EE-840AA894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FEB19-1335-3C46-B8F2-B5364FF7BB3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1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F2795146-2746-6CD1-4B9D-3570FEB8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81E5-719D-CC4F-9730-2EB377AF56D7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810B2B60-D8C5-D082-3AD3-FF79883E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20E2BC03-FA76-319C-14BB-5DD3EB08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DE36B-37DE-7E4C-8F6B-A73C7B27928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195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3E119E86-4CC6-6B82-1C09-88AA7886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9544-67E2-CE44-978D-31D0623C8507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5E6D7A19-3318-0B41-A996-13E3F0331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12341A2-85A3-F16F-A7C6-D83EEFB88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D5A00-EE61-5C49-95F5-A676F89866B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305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19B3658-CA48-D07E-B27F-ABBD4801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98D8B-DC5D-C54D-A602-74EAC5B1BE38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E4B1E455-0BDB-FFC6-4E89-68BC6D77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5B576C93-5F36-5D97-1B09-697F77179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AFE92-A0E6-8346-9A77-361B2C3A020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32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224BEC47-167D-6B4E-17A2-953331ED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03C0-BA26-E543-BECD-C26703E5F8E6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2B00933-63E9-6AE1-B7A4-1CFCC2931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7FA32006-A3EE-9CB6-7133-E512D393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19A91-6B12-5C47-976A-AD07B84813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73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0093A20C-DC68-8832-DF7C-D52FC9D6E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C2778-EB10-5142-BF30-F4E117075EE6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82FED4E3-9FC9-4E9C-61C5-3C8C54C8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BF11F9FE-87D6-D961-85A1-119BA2E1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0AE45-AD6F-5C43-B67E-19B43523A07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462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210DDB02-2A48-FEA4-BA33-9219633E3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mall för rubrikformat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7447C2BC-B58B-C8CB-70FB-C31F7834A1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790B85-C4C2-414F-FC7A-70929BC37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32F5B8-007D-854B-9D39-DF85C4192858}" type="datetimeFigureOut">
              <a:rPr lang="sv-SE"/>
              <a:pPr>
                <a:defRPr/>
              </a:pPr>
              <a:t>2023-10-04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1F5683-3088-B0D2-73DA-054140484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981306-439D-0CE9-6233-A655CEC39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DE5EFB-FC9A-9D43-99F4-29DF600C96C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8A1CCE-1EBC-52B1-375A-C5053BDC4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b="1" u="sng" dirty="0"/>
              <a:t>EDIT</a:t>
            </a:r>
          </a:p>
          <a:p>
            <a:pPr marL="0" indent="0" algn="ctr">
              <a:buNone/>
            </a:pP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perioperative</a:t>
            </a:r>
            <a:r>
              <a:rPr lang="sv-SE" dirty="0"/>
              <a:t> management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adapted</a:t>
            </a:r>
            <a:r>
              <a:rPr lang="sv-SE" dirty="0"/>
              <a:t> for the </a:t>
            </a:r>
            <a:r>
              <a:rPr lang="sv-SE" dirty="0" err="1"/>
              <a:t>resources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at </a:t>
            </a:r>
            <a:r>
              <a:rPr lang="sv-SE" dirty="0" err="1"/>
              <a:t>Kacheliba</a:t>
            </a:r>
            <a:r>
              <a:rPr lang="sv-SE" dirty="0"/>
              <a:t> </a:t>
            </a:r>
            <a:r>
              <a:rPr lang="sv-SE" dirty="0" err="1"/>
              <a:t>Sub</a:t>
            </a:r>
            <a:r>
              <a:rPr lang="sv-SE" dirty="0"/>
              <a:t>-County Hospital and </a:t>
            </a:r>
            <a:r>
              <a:rPr lang="sv-SE" dirty="0" err="1"/>
              <a:t>prepared</a:t>
            </a:r>
            <a:r>
              <a:rPr lang="sv-SE" dirty="0"/>
              <a:t> for </a:t>
            </a:r>
            <a:r>
              <a:rPr lang="sv-SE" dirty="0" err="1"/>
              <a:t>staff</a:t>
            </a:r>
            <a:r>
              <a:rPr lang="sv-SE" dirty="0"/>
              <a:t> from all professions. </a:t>
            </a:r>
            <a:br>
              <a:rPr lang="sv-SE" b="1" u="sng" dirty="0"/>
            </a:br>
            <a:endParaRPr lang="sv-SE" b="1" u="sng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317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ubrik 1">
            <a:extLst>
              <a:ext uri="{FF2B5EF4-FFF2-40B4-BE49-F238E27FC236}">
                <a16:creationId xmlns:a16="http://schemas.microsoft.com/office/drawing/2014/main" id="{94B80D79-51BA-A166-A038-7EC1A8738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Early post-operative phase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940848-D029-711B-00D6-4E595B22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v-SE" dirty="0"/>
              <a:t>Monitor vital </a:t>
            </a:r>
            <a:r>
              <a:rPr lang="sv-SE" dirty="0" err="1"/>
              <a:t>signs</a:t>
            </a:r>
            <a:r>
              <a:rPr lang="sv-SE" dirty="0"/>
              <a:t> (BP, </a:t>
            </a:r>
            <a:r>
              <a:rPr lang="sv-SE" dirty="0" err="1"/>
              <a:t>pulse</a:t>
            </a:r>
            <a:r>
              <a:rPr lang="sv-SE" dirty="0"/>
              <a:t>, SaO2) – </a:t>
            </a:r>
            <a:r>
              <a:rPr lang="sv-SE" dirty="0" err="1"/>
              <a:t>every</a:t>
            </a:r>
            <a:r>
              <a:rPr lang="sv-SE" dirty="0"/>
              <a:t> 15 min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hour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every</a:t>
            </a:r>
            <a:r>
              <a:rPr lang="sv-SE" dirty="0"/>
              <a:t> 30 min </a:t>
            </a:r>
            <a:r>
              <a:rPr lang="sv-SE" dirty="0" err="1"/>
              <a:t>until</a:t>
            </a:r>
            <a:r>
              <a:rPr lang="sv-SE" dirty="0"/>
              <a:t> patient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move</a:t>
            </a:r>
            <a:r>
              <a:rPr lang="sv-SE" dirty="0"/>
              <a:t> legs (</a:t>
            </a:r>
            <a:r>
              <a:rPr lang="sv-SE" dirty="0" err="1"/>
              <a:t>if</a:t>
            </a:r>
            <a:r>
              <a:rPr lang="sv-SE" dirty="0"/>
              <a:t> spinal)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 err="1"/>
              <a:t>Continously</a:t>
            </a:r>
            <a:r>
              <a:rPr lang="sv-SE" dirty="0"/>
              <a:t> </a:t>
            </a:r>
            <a:r>
              <a:rPr lang="sv-SE" dirty="0" err="1"/>
              <a:t>palpate</a:t>
            </a:r>
            <a:r>
              <a:rPr lang="sv-SE" dirty="0"/>
              <a:t> uterus, monitor for P/V bleeding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/>
              <a:t>Antibiotics to be given? 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 err="1"/>
              <a:t>Continue</a:t>
            </a:r>
            <a:r>
              <a:rPr lang="sv-SE" dirty="0"/>
              <a:t> </a:t>
            </a:r>
            <a:r>
              <a:rPr lang="sv-SE" dirty="0" err="1"/>
              <a:t>i.v</a:t>
            </a:r>
            <a:r>
              <a:rPr lang="sv-SE" dirty="0"/>
              <a:t> fluids as </a:t>
            </a:r>
            <a:r>
              <a:rPr lang="sv-SE" dirty="0" err="1"/>
              <a:t>prescribed</a:t>
            </a:r>
            <a:r>
              <a:rPr lang="sv-SE" dirty="0"/>
              <a:t> (</a:t>
            </a:r>
            <a:r>
              <a:rPr lang="sv-SE" dirty="0" err="1"/>
              <a:t>depending</a:t>
            </a:r>
            <a:r>
              <a:rPr lang="sv-SE" dirty="0"/>
              <a:t> on hemorrhage), monitor </a:t>
            </a:r>
            <a:r>
              <a:rPr lang="sv-SE" dirty="0" err="1"/>
              <a:t>urine</a:t>
            </a:r>
            <a:r>
              <a:rPr lang="sv-SE" dirty="0"/>
              <a:t> output. 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 err="1"/>
              <a:t>Encourage</a:t>
            </a:r>
            <a:r>
              <a:rPr lang="sv-SE" dirty="0"/>
              <a:t> oral </a:t>
            </a:r>
            <a:r>
              <a:rPr lang="sv-SE" dirty="0" err="1"/>
              <a:t>intake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2 </a:t>
            </a:r>
            <a:r>
              <a:rPr lang="sv-SE" dirty="0" err="1"/>
              <a:t>hours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stable</a:t>
            </a:r>
            <a:r>
              <a:rPr lang="sv-SE" dirty="0"/>
              <a:t>. </a:t>
            </a:r>
            <a:r>
              <a:rPr lang="sv-SE" dirty="0" err="1"/>
              <a:t>Important</a:t>
            </a:r>
            <a:r>
              <a:rPr lang="sv-SE" dirty="0"/>
              <a:t> to </a:t>
            </a:r>
            <a:r>
              <a:rPr lang="sv-SE" dirty="0" err="1"/>
              <a:t>avoid</a:t>
            </a:r>
            <a:r>
              <a:rPr lang="sv-SE" dirty="0"/>
              <a:t> </a:t>
            </a:r>
            <a:r>
              <a:rPr lang="sv-SE" dirty="0" err="1"/>
              <a:t>dehydration</a:t>
            </a:r>
            <a:r>
              <a:rPr lang="sv-SE" dirty="0"/>
              <a:t>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v-S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ubrik 1">
            <a:extLst>
              <a:ext uri="{FF2B5EF4-FFF2-40B4-BE49-F238E27FC236}">
                <a16:creationId xmlns:a16="http://schemas.microsoft.com/office/drawing/2014/main" id="{5F240976-E994-757A-5760-A796E22D5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Analgesia (pain relief)</a:t>
            </a:r>
          </a:p>
        </p:txBody>
      </p:sp>
      <p:sp>
        <p:nvSpPr>
          <p:cNvPr id="11266" name="Platshållare för innehåll 2">
            <a:extLst>
              <a:ext uri="{FF2B5EF4-FFF2-40B4-BE49-F238E27FC236}">
                <a16:creationId xmlns:a16="http://schemas.microsoft.com/office/drawing/2014/main" id="{FF174810-5383-39F7-4382-16D8DA0107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/>
              <a:t>Adequate pain relief is </a:t>
            </a:r>
            <a:r>
              <a:rPr lang="sv-SE" altLang="sv-SE" b="1"/>
              <a:t>very important! </a:t>
            </a:r>
          </a:p>
          <a:p>
            <a:r>
              <a:rPr lang="sv-SE" altLang="sv-SE"/>
              <a:t>Analgesia facilitates mobilization – reduced risk of thrombosis, pneumonia</a:t>
            </a:r>
          </a:p>
          <a:p>
            <a:r>
              <a:rPr lang="sv-SE" altLang="sv-SE"/>
              <a:t>Easier to take deep breaths and cough – reduced risk pneumonia</a:t>
            </a:r>
          </a:p>
          <a:p>
            <a:r>
              <a:rPr lang="sv-SE" altLang="sv-SE"/>
              <a:t>Patient care! </a:t>
            </a:r>
          </a:p>
          <a:p>
            <a:r>
              <a:rPr lang="sv-SE" altLang="sv-SE"/>
              <a:t>Paracetamol, dicofenac (if not major hemorrhage), opioids (tramadol or morphine – monitor baby!). Regularly for the first days.</a:t>
            </a:r>
          </a:p>
          <a:p>
            <a:endParaRPr lang="sv-SE" altLang="sv-SE"/>
          </a:p>
          <a:p>
            <a:endParaRPr lang="sv-SE" altLang="sv-S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ubrik 1">
            <a:extLst>
              <a:ext uri="{FF2B5EF4-FFF2-40B4-BE49-F238E27FC236}">
                <a16:creationId xmlns:a16="http://schemas.microsoft.com/office/drawing/2014/main" id="{39567F4C-3CAF-5DC0-47EE-63EE584BD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Post-operative care ctd.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E0BF27-5C96-5C4A-0129-3A5855ACD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v-SE" dirty="0" err="1"/>
              <a:t>Encourage</a:t>
            </a:r>
            <a:r>
              <a:rPr lang="sv-SE" dirty="0"/>
              <a:t> patient to be </a:t>
            </a:r>
            <a:r>
              <a:rPr lang="sv-SE" dirty="0" err="1"/>
              <a:t>ambulatory</a:t>
            </a:r>
            <a:r>
              <a:rPr lang="sv-SE" dirty="0"/>
              <a:t> – </a:t>
            </a:r>
            <a:r>
              <a:rPr lang="sv-SE" dirty="0" err="1"/>
              <a:t>reduced</a:t>
            </a:r>
            <a:r>
              <a:rPr lang="sv-SE" dirty="0"/>
              <a:t> risk </a:t>
            </a:r>
            <a:r>
              <a:rPr lang="sv-SE" dirty="0" err="1"/>
              <a:t>thrombosis</a:t>
            </a:r>
            <a:r>
              <a:rPr lang="sv-SE" dirty="0"/>
              <a:t> and </a:t>
            </a:r>
            <a:r>
              <a:rPr lang="sv-SE" dirty="0" err="1"/>
              <a:t>pneumonia</a:t>
            </a:r>
            <a:r>
              <a:rPr lang="sv-SE" dirty="0"/>
              <a:t>!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spinal </a:t>
            </a:r>
            <a:r>
              <a:rPr lang="sv-SE" dirty="0" err="1"/>
              <a:t>effect</a:t>
            </a:r>
            <a:r>
              <a:rPr lang="sv-SE" dirty="0"/>
              <a:t> is </a:t>
            </a:r>
            <a:r>
              <a:rPr lang="sv-SE" dirty="0" err="1"/>
              <a:t>gone</a:t>
            </a:r>
            <a:r>
              <a:rPr lang="sv-SE" dirty="0"/>
              <a:t>, </a:t>
            </a:r>
            <a:r>
              <a:rPr lang="sv-SE" dirty="0" err="1"/>
              <a:t>stand</a:t>
            </a:r>
            <a:r>
              <a:rPr lang="sv-SE" dirty="0"/>
              <a:t> </a:t>
            </a:r>
            <a:r>
              <a:rPr lang="sv-SE" dirty="0" err="1"/>
              <a:t>up</a:t>
            </a:r>
            <a:r>
              <a:rPr lang="sv-SE" dirty="0"/>
              <a:t> same </a:t>
            </a:r>
            <a:r>
              <a:rPr lang="sv-SE" dirty="0" err="1"/>
              <a:t>day</a:t>
            </a:r>
            <a:r>
              <a:rPr lang="sv-SE" dirty="0"/>
              <a:t>. </a:t>
            </a:r>
            <a:r>
              <a:rPr lang="sv-SE" dirty="0" err="1"/>
              <a:t>Repeat</a:t>
            </a:r>
            <a:r>
              <a:rPr lang="sv-SE" dirty="0"/>
              <a:t> </a:t>
            </a:r>
            <a:r>
              <a:rPr lang="sv-SE" dirty="0" err="1"/>
              <a:t>several</a:t>
            </a:r>
            <a:r>
              <a:rPr lang="sv-SE" dirty="0"/>
              <a:t> </a:t>
            </a:r>
            <a:r>
              <a:rPr lang="sv-SE" dirty="0" err="1"/>
              <a:t>times</a:t>
            </a:r>
            <a:r>
              <a:rPr lang="sv-SE" dirty="0"/>
              <a:t> per </a:t>
            </a:r>
            <a:r>
              <a:rPr lang="sv-SE" dirty="0" err="1"/>
              <a:t>day</a:t>
            </a:r>
            <a:r>
              <a:rPr lang="sv-SE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 err="1"/>
              <a:t>Prevent</a:t>
            </a:r>
            <a:r>
              <a:rPr lang="sv-SE" dirty="0"/>
              <a:t> </a:t>
            </a:r>
            <a:r>
              <a:rPr lang="sv-SE" dirty="0" err="1"/>
              <a:t>constipation</a:t>
            </a:r>
            <a:r>
              <a:rPr lang="sv-SE" dirty="0"/>
              <a:t> - </a:t>
            </a:r>
            <a:r>
              <a:rPr lang="sv-SE" dirty="0" err="1"/>
              <a:t>especially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opioid</a:t>
            </a:r>
            <a:r>
              <a:rPr lang="sv-SE" dirty="0"/>
              <a:t> </a:t>
            </a:r>
            <a:r>
              <a:rPr lang="sv-SE" dirty="0" err="1"/>
              <a:t>treatment</a:t>
            </a:r>
            <a:r>
              <a:rPr lang="sv-SE" dirty="0"/>
              <a:t> – </a:t>
            </a:r>
            <a:r>
              <a:rPr lang="sv-SE" dirty="0" err="1"/>
              <a:t>treat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e.g</a:t>
            </a:r>
            <a:r>
              <a:rPr lang="sv-SE" dirty="0"/>
              <a:t> </a:t>
            </a:r>
            <a:r>
              <a:rPr lang="sv-SE" dirty="0" err="1"/>
              <a:t>lactulose</a:t>
            </a:r>
            <a:r>
              <a:rPr lang="sv-SE" dirty="0"/>
              <a:t>, </a:t>
            </a:r>
            <a:r>
              <a:rPr lang="sv-SE" dirty="0" err="1"/>
              <a:t>encourage</a:t>
            </a:r>
            <a:r>
              <a:rPr lang="sv-SE" dirty="0"/>
              <a:t> </a:t>
            </a:r>
            <a:r>
              <a:rPr lang="sv-SE" dirty="0" err="1"/>
              <a:t>water</a:t>
            </a:r>
            <a:r>
              <a:rPr lang="sv-SE" dirty="0"/>
              <a:t> </a:t>
            </a:r>
            <a:r>
              <a:rPr lang="sv-SE" dirty="0" err="1"/>
              <a:t>intake</a:t>
            </a:r>
            <a:r>
              <a:rPr lang="sv-SE" dirty="0"/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 err="1"/>
              <a:t>Urinary</a:t>
            </a:r>
            <a:r>
              <a:rPr lang="sv-SE" dirty="0"/>
              <a:t> </a:t>
            </a:r>
            <a:r>
              <a:rPr lang="sv-SE" dirty="0" err="1"/>
              <a:t>catheter</a:t>
            </a:r>
            <a:r>
              <a:rPr lang="sv-SE" dirty="0"/>
              <a:t> </a:t>
            </a:r>
            <a:r>
              <a:rPr lang="sv-SE" dirty="0" err="1"/>
              <a:t>removed</a:t>
            </a:r>
            <a:r>
              <a:rPr lang="sv-SE" dirty="0"/>
              <a:t> as </a:t>
            </a:r>
            <a:r>
              <a:rPr lang="sv-SE" dirty="0" err="1"/>
              <a:t>soon</a:t>
            </a:r>
            <a:r>
              <a:rPr lang="sv-SE" dirty="0"/>
              <a:t> as </a:t>
            </a:r>
            <a:r>
              <a:rPr lang="sv-SE" dirty="0" err="1"/>
              <a:t>possible</a:t>
            </a:r>
            <a:r>
              <a:rPr lang="sv-SE" dirty="0"/>
              <a:t>, </a:t>
            </a:r>
            <a:r>
              <a:rPr lang="sv-SE" dirty="0" err="1"/>
              <a:t>usually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8 </a:t>
            </a:r>
            <a:r>
              <a:rPr lang="sv-SE" dirty="0" err="1"/>
              <a:t>hours</a:t>
            </a:r>
            <a:r>
              <a:rPr lang="sv-SE" dirty="0"/>
              <a:t>, </a:t>
            </a:r>
            <a:r>
              <a:rPr lang="sv-SE" dirty="0" err="1"/>
              <a:t>depending</a:t>
            </a:r>
            <a:r>
              <a:rPr lang="sv-SE" dirty="0"/>
              <a:t> on patient and </a:t>
            </a:r>
            <a:r>
              <a:rPr lang="sv-SE" dirty="0" err="1"/>
              <a:t>surgery</a:t>
            </a:r>
            <a:r>
              <a:rPr lang="sv-SE" dirty="0"/>
              <a:t>. 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dirty="0" err="1"/>
              <a:t>Encourage</a:t>
            </a:r>
            <a:r>
              <a:rPr lang="sv-SE" dirty="0"/>
              <a:t> and </a:t>
            </a:r>
            <a:r>
              <a:rPr lang="sv-SE" dirty="0" err="1"/>
              <a:t>explain</a:t>
            </a:r>
            <a:r>
              <a:rPr lang="sv-SE" dirty="0"/>
              <a:t> </a:t>
            </a:r>
            <a:r>
              <a:rPr lang="sv-SE" dirty="0" err="1"/>
              <a:t>benefits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KMC (skin-to-skin) </a:t>
            </a:r>
            <a:r>
              <a:rPr lang="sv-SE" dirty="0" err="1"/>
              <a:t>with</a:t>
            </a:r>
            <a:r>
              <a:rPr lang="sv-SE" dirty="0"/>
              <a:t> baby!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sv-SE" dirty="0" err="1"/>
              <a:t>Stimulates</a:t>
            </a:r>
            <a:r>
              <a:rPr lang="sv-SE" dirty="0"/>
              <a:t> </a:t>
            </a:r>
            <a:r>
              <a:rPr lang="sv-SE" dirty="0" err="1"/>
              <a:t>baby´s</a:t>
            </a:r>
            <a:r>
              <a:rPr lang="sv-SE" dirty="0"/>
              <a:t> </a:t>
            </a:r>
            <a:r>
              <a:rPr lang="sv-SE" dirty="0" err="1"/>
              <a:t>growth</a:t>
            </a:r>
            <a:r>
              <a:rPr lang="sv-SE" dirty="0"/>
              <a:t>, </a:t>
            </a:r>
            <a:r>
              <a:rPr lang="sv-SE" dirty="0" err="1"/>
              <a:t>prevents</a:t>
            </a:r>
            <a:r>
              <a:rPr lang="sv-SE" dirty="0"/>
              <a:t> </a:t>
            </a:r>
            <a:r>
              <a:rPr lang="sv-SE" dirty="0" err="1"/>
              <a:t>hypothermia</a:t>
            </a:r>
            <a:r>
              <a:rPr lang="sv-SE" dirty="0"/>
              <a:t> and </a:t>
            </a:r>
            <a:r>
              <a:rPr lang="sv-SE" dirty="0" err="1"/>
              <a:t>infection</a:t>
            </a:r>
            <a:endParaRPr lang="sv-SE" dirty="0"/>
          </a:p>
          <a:p>
            <a:pPr lvl="1" fontAlgn="auto">
              <a:spcAft>
                <a:spcPts val="0"/>
              </a:spcAft>
              <a:defRPr/>
            </a:pPr>
            <a:r>
              <a:rPr lang="sv-SE" dirty="0" err="1"/>
              <a:t>Stimulates</a:t>
            </a:r>
            <a:r>
              <a:rPr lang="sv-SE" dirty="0"/>
              <a:t> </a:t>
            </a:r>
            <a:r>
              <a:rPr lang="sv-SE" dirty="0" err="1"/>
              <a:t>breastmilk</a:t>
            </a:r>
            <a:r>
              <a:rPr lang="sv-SE" dirty="0"/>
              <a:t> </a:t>
            </a:r>
            <a:r>
              <a:rPr lang="sv-SE" dirty="0" err="1"/>
              <a:t>production</a:t>
            </a:r>
            <a:endParaRPr lang="sv-S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ubrik 1">
            <a:extLst>
              <a:ext uri="{FF2B5EF4-FFF2-40B4-BE49-F238E27FC236}">
                <a16:creationId xmlns:a16="http://schemas.microsoft.com/office/drawing/2014/main" id="{4A04A9A9-FB6E-70CB-05BF-82BE108A0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Post-op ctd.</a:t>
            </a:r>
          </a:p>
        </p:txBody>
      </p:sp>
      <p:sp>
        <p:nvSpPr>
          <p:cNvPr id="13314" name="Platshållare för innehåll 2">
            <a:extLst>
              <a:ext uri="{FF2B5EF4-FFF2-40B4-BE49-F238E27FC236}">
                <a16:creationId xmlns:a16="http://schemas.microsoft.com/office/drawing/2014/main" id="{26CA0DCC-3920-7833-5452-147A57A05C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/>
              <a:t>No heavy lifts first weeks – will need assistance at home with daily work!</a:t>
            </a:r>
          </a:p>
          <a:p>
            <a:r>
              <a:rPr lang="sv-SE" altLang="sv-SE"/>
              <a:t>Full recovery at least 4-6 weeks</a:t>
            </a:r>
          </a:p>
          <a:p>
            <a:r>
              <a:rPr lang="sv-SE" altLang="sv-SE"/>
              <a:t>Patient will come for post-op check up after approx. 1 week</a:t>
            </a:r>
          </a:p>
          <a:p>
            <a:r>
              <a:rPr lang="sv-SE" altLang="sv-SE"/>
              <a:t>Encourage patient to come back if signs of infection (fever, wound infection/rupture, P/V discharge) or bleeding</a:t>
            </a:r>
          </a:p>
          <a:p>
            <a:r>
              <a:rPr lang="sv-SE" altLang="sv-SE"/>
              <a:t>Encourage family planning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F35789-C9E3-8529-DA9D-1D21FE1FF8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v-SE" b="1" dirty="0"/>
              <a:t>CME on </a:t>
            </a:r>
            <a:r>
              <a:rPr lang="sv-SE" b="1" dirty="0" err="1"/>
              <a:t>perioperative</a:t>
            </a:r>
            <a:r>
              <a:rPr lang="sv-SE" b="1" dirty="0"/>
              <a:t> </a:t>
            </a:r>
            <a:r>
              <a:rPr lang="sv-SE" b="1" dirty="0" err="1"/>
              <a:t>managemant</a:t>
            </a:r>
            <a:br>
              <a:rPr lang="sv-SE" dirty="0"/>
            </a:br>
            <a:r>
              <a:rPr lang="sv-SE" sz="5100" dirty="0"/>
              <a:t>Focus post-</a:t>
            </a:r>
            <a:r>
              <a:rPr lang="sv-SE" sz="5100" dirty="0" err="1"/>
              <a:t>op</a:t>
            </a:r>
            <a:r>
              <a:rPr lang="sv-SE" sz="5100" dirty="0"/>
              <a:t> </a:t>
            </a:r>
            <a:r>
              <a:rPr lang="sv-SE" sz="5100" dirty="0" err="1"/>
              <a:t>care</a:t>
            </a:r>
            <a:r>
              <a:rPr lang="sv-SE" sz="5100" dirty="0"/>
              <a:t> and C/S</a:t>
            </a:r>
          </a:p>
        </p:txBody>
      </p:sp>
      <p:sp>
        <p:nvSpPr>
          <p:cNvPr id="2050" name="Underrubrik 2">
            <a:extLst>
              <a:ext uri="{FF2B5EF4-FFF2-40B4-BE49-F238E27FC236}">
                <a16:creationId xmlns:a16="http://schemas.microsoft.com/office/drawing/2014/main" id="{3D93529B-FBA0-D294-E6BB-48161DCF9B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/>
              <a:t>Dr Siri Maartensson</a:t>
            </a:r>
          </a:p>
          <a:p>
            <a:r>
              <a:rPr lang="sv-SE" altLang="sv-SE"/>
              <a:t>Kacheliba Sub-County Hospital</a:t>
            </a:r>
          </a:p>
          <a:p>
            <a:r>
              <a:rPr lang="sv-SE" altLang="sv-SE"/>
              <a:t>26/09/23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ubrik 1">
            <a:extLst>
              <a:ext uri="{FF2B5EF4-FFF2-40B4-BE49-F238E27FC236}">
                <a16:creationId xmlns:a16="http://schemas.microsoft.com/office/drawing/2014/main" id="{BA217D3D-7C14-0B9D-FED2-AFE6A2BF11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C-section indications</a:t>
            </a:r>
          </a:p>
        </p:txBody>
      </p:sp>
      <p:sp>
        <p:nvSpPr>
          <p:cNvPr id="3074" name="Platshållare för innehåll 2">
            <a:extLst>
              <a:ext uri="{FF2B5EF4-FFF2-40B4-BE49-F238E27FC236}">
                <a16:creationId xmlns:a16="http://schemas.microsoft.com/office/drawing/2014/main" id="{EEC867C6-7906-1D21-F6D9-811D2202D3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5032375"/>
          </a:xfrm>
        </p:spPr>
        <p:txBody>
          <a:bodyPr/>
          <a:lstStyle/>
          <a:p>
            <a:r>
              <a:rPr lang="sv-SE" altLang="sv-SE"/>
              <a:t>Planned/elective, e.g: </a:t>
            </a:r>
          </a:p>
          <a:p>
            <a:pPr lvl="1"/>
            <a:r>
              <a:rPr lang="sv-SE" altLang="sv-SE"/>
              <a:t>Breech</a:t>
            </a:r>
          </a:p>
          <a:p>
            <a:pPr lvl="1"/>
            <a:r>
              <a:rPr lang="sv-SE" altLang="sv-SE"/>
              <a:t>Placenta previae</a:t>
            </a:r>
          </a:p>
          <a:p>
            <a:pPr lvl="1"/>
            <a:r>
              <a:rPr lang="sv-SE" altLang="sv-SE"/>
              <a:t>Several previous C/S (vaginal delivery possible after only one previous C/S!)</a:t>
            </a:r>
          </a:p>
          <a:p>
            <a:r>
              <a:rPr lang="sv-SE" altLang="sv-SE"/>
              <a:t>Emergency, e.g: </a:t>
            </a:r>
          </a:p>
          <a:p>
            <a:pPr lvl="1"/>
            <a:r>
              <a:rPr lang="sv-SE" altLang="sv-SE"/>
              <a:t>Obstructed labour</a:t>
            </a:r>
          </a:p>
          <a:p>
            <a:pPr lvl="1"/>
            <a:r>
              <a:rPr lang="sv-SE" altLang="sv-SE"/>
              <a:t>Uterine rupture</a:t>
            </a:r>
          </a:p>
          <a:p>
            <a:pPr lvl="1"/>
            <a:r>
              <a:rPr lang="sv-SE" altLang="sv-SE"/>
              <a:t>Placental abruption</a:t>
            </a:r>
          </a:p>
          <a:p>
            <a:pPr lvl="1"/>
            <a:r>
              <a:rPr lang="sv-SE" altLang="sv-SE"/>
              <a:t>Chord prolapse</a:t>
            </a:r>
          </a:p>
          <a:p>
            <a:pPr lvl="1"/>
            <a:r>
              <a:rPr lang="sv-SE" altLang="sv-SE"/>
              <a:t>Fetal distress</a:t>
            </a:r>
          </a:p>
          <a:p>
            <a:r>
              <a:rPr lang="sv-SE" altLang="sv-SE"/>
              <a:t>I.e –&gt; Mother at risk or child at risk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ubrik 1">
            <a:extLst>
              <a:ext uri="{FF2B5EF4-FFF2-40B4-BE49-F238E27FC236}">
                <a16:creationId xmlns:a16="http://schemas.microsoft.com/office/drawing/2014/main" id="{8A579379-6D17-1324-C025-A4E58F7BB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Pre-operative preparations</a:t>
            </a:r>
          </a:p>
        </p:txBody>
      </p:sp>
      <p:sp>
        <p:nvSpPr>
          <p:cNvPr id="4098" name="Platshållare för innehåll 2">
            <a:extLst>
              <a:ext uri="{FF2B5EF4-FFF2-40B4-BE49-F238E27FC236}">
                <a16:creationId xmlns:a16="http://schemas.microsoft.com/office/drawing/2014/main" id="{A5C4DD32-2A00-B5C0-4F31-004C1AC859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/>
              <a:t>At </a:t>
            </a:r>
            <a:r>
              <a:rPr lang="sv-SE" altLang="sv-SE" dirty="0" err="1"/>
              <a:t>least</a:t>
            </a:r>
            <a:r>
              <a:rPr lang="sv-SE" altLang="sv-SE" dirty="0"/>
              <a:t> 1 </a:t>
            </a:r>
            <a:r>
              <a:rPr lang="sv-SE" altLang="sv-SE" dirty="0" err="1"/>
              <a:t>i.v</a:t>
            </a:r>
            <a:r>
              <a:rPr lang="sv-SE" altLang="sv-SE" dirty="0"/>
              <a:t> </a:t>
            </a:r>
            <a:r>
              <a:rPr lang="sv-SE" altLang="sv-SE" dirty="0" err="1"/>
              <a:t>cannulae</a:t>
            </a:r>
            <a:endParaRPr lang="sv-SE" altLang="sv-SE" dirty="0"/>
          </a:p>
          <a:p>
            <a:r>
              <a:rPr lang="sv-SE" altLang="sv-SE" dirty="0"/>
              <a:t>Risk </a:t>
            </a:r>
            <a:r>
              <a:rPr lang="sv-SE" altLang="sv-SE" dirty="0" err="1"/>
              <a:t>of</a:t>
            </a:r>
            <a:r>
              <a:rPr lang="sv-SE" altLang="sv-SE" dirty="0"/>
              <a:t> bleeding – </a:t>
            </a:r>
            <a:r>
              <a:rPr lang="sv-SE" altLang="sv-SE" dirty="0" err="1"/>
              <a:t>blood</a:t>
            </a:r>
            <a:r>
              <a:rPr lang="sv-SE" altLang="sv-SE" dirty="0"/>
              <a:t> </a:t>
            </a:r>
            <a:r>
              <a:rPr lang="sv-SE" altLang="sv-SE" dirty="0" err="1"/>
              <a:t>group</a:t>
            </a:r>
            <a:r>
              <a:rPr lang="sv-SE" altLang="sv-SE" dirty="0"/>
              <a:t> and crossmatch. FHG. </a:t>
            </a:r>
          </a:p>
          <a:p>
            <a:r>
              <a:rPr lang="sv-SE" altLang="sv-SE" dirty="0"/>
              <a:t>6 </a:t>
            </a:r>
            <a:r>
              <a:rPr lang="sv-SE" altLang="sv-SE" dirty="0" err="1"/>
              <a:t>hours</a:t>
            </a:r>
            <a:r>
              <a:rPr lang="sv-SE" altLang="sv-SE" dirty="0"/>
              <a:t> fasting – </a:t>
            </a:r>
            <a:r>
              <a:rPr lang="sv-SE" altLang="sv-SE" dirty="0" err="1"/>
              <a:t>decrease</a:t>
            </a:r>
            <a:r>
              <a:rPr lang="sv-SE" altLang="sv-SE" dirty="0"/>
              <a:t> risk </a:t>
            </a:r>
            <a:r>
              <a:rPr lang="sv-SE" altLang="sv-SE" dirty="0" err="1"/>
              <a:t>of</a:t>
            </a:r>
            <a:r>
              <a:rPr lang="sv-SE" altLang="sv-SE" dirty="0"/>
              <a:t> aspiration</a:t>
            </a:r>
          </a:p>
          <a:p>
            <a:r>
              <a:rPr lang="sv-SE" altLang="sv-SE" dirty="0"/>
              <a:t>Hygien </a:t>
            </a:r>
            <a:r>
              <a:rPr lang="sv-SE" altLang="sv-SE" dirty="0" err="1"/>
              <a:t>precautions</a:t>
            </a:r>
            <a:r>
              <a:rPr lang="sv-SE" altLang="sv-SE" dirty="0"/>
              <a:t> - shower, new </a:t>
            </a:r>
            <a:r>
              <a:rPr lang="sv-SE" altLang="sv-SE" dirty="0" err="1"/>
              <a:t>clothes</a:t>
            </a:r>
            <a:r>
              <a:rPr lang="sv-SE" altLang="sv-SE" dirty="0"/>
              <a:t>/</a:t>
            </a:r>
            <a:r>
              <a:rPr lang="sv-SE" altLang="sv-SE" dirty="0" err="1"/>
              <a:t>bedsheet</a:t>
            </a:r>
            <a:r>
              <a:rPr lang="sv-SE" altLang="sv-SE" dirty="0"/>
              <a:t> is </a:t>
            </a:r>
            <a:r>
              <a:rPr lang="sv-SE" altLang="sv-SE" dirty="0" err="1"/>
              <a:t>possible</a:t>
            </a:r>
            <a:endParaRPr lang="sv-SE" altLang="sv-SE" dirty="0"/>
          </a:p>
          <a:p>
            <a:r>
              <a:rPr lang="sv-SE" altLang="sv-SE" dirty="0" err="1"/>
              <a:t>Urinary</a:t>
            </a:r>
            <a:r>
              <a:rPr lang="sv-SE" altLang="sv-SE" dirty="0"/>
              <a:t> </a:t>
            </a:r>
            <a:r>
              <a:rPr lang="sv-SE" altLang="sv-SE" dirty="0" err="1"/>
              <a:t>catheter</a:t>
            </a:r>
            <a:r>
              <a:rPr lang="sv-SE" altLang="sv-SE" dirty="0"/>
              <a:t> – </a:t>
            </a:r>
            <a:r>
              <a:rPr lang="sv-SE" altLang="sv-SE" dirty="0" err="1"/>
              <a:t>empty</a:t>
            </a:r>
            <a:r>
              <a:rPr lang="sv-SE" altLang="sv-SE" dirty="0"/>
              <a:t> bladder for </a:t>
            </a:r>
            <a:r>
              <a:rPr lang="sv-SE" altLang="sv-SE" dirty="0" err="1"/>
              <a:t>easier</a:t>
            </a:r>
            <a:r>
              <a:rPr lang="sv-SE" altLang="sv-SE" dirty="0"/>
              <a:t> </a:t>
            </a:r>
            <a:r>
              <a:rPr lang="sv-SE" altLang="sv-SE" dirty="0" err="1"/>
              <a:t>surgical</a:t>
            </a:r>
            <a:r>
              <a:rPr lang="sv-SE" altLang="sv-SE" dirty="0"/>
              <a:t> access and to </a:t>
            </a:r>
            <a:r>
              <a:rPr lang="sv-SE" altLang="sv-SE" dirty="0" err="1"/>
              <a:t>avoid</a:t>
            </a:r>
            <a:r>
              <a:rPr lang="sv-SE" altLang="sv-SE" dirty="0"/>
              <a:t> bladder </a:t>
            </a:r>
            <a:r>
              <a:rPr lang="sv-SE" altLang="sv-SE" dirty="0" err="1"/>
              <a:t>damage</a:t>
            </a:r>
            <a:endParaRPr lang="sv-SE" altLang="sv-SE" dirty="0"/>
          </a:p>
          <a:p>
            <a:r>
              <a:rPr lang="sv-SE" altLang="sv-SE" dirty="0" err="1"/>
              <a:t>Describe</a:t>
            </a:r>
            <a:r>
              <a:rPr lang="sv-SE" altLang="sv-SE" dirty="0"/>
              <a:t> </a:t>
            </a:r>
            <a:r>
              <a:rPr lang="sv-SE" altLang="sv-SE" dirty="0" err="1"/>
              <a:t>procedure</a:t>
            </a:r>
            <a:r>
              <a:rPr lang="sv-SE" altLang="sv-SE" dirty="0"/>
              <a:t> to patient! M.O </a:t>
            </a:r>
            <a:r>
              <a:rPr lang="sv-SE" altLang="sv-SE" dirty="0" err="1"/>
              <a:t>arranges</a:t>
            </a:r>
            <a:r>
              <a:rPr lang="sv-SE" altLang="sv-SE" dirty="0"/>
              <a:t> </a:t>
            </a:r>
            <a:r>
              <a:rPr lang="sv-SE" altLang="sv-SE" dirty="0" err="1"/>
              <a:t>consent</a:t>
            </a:r>
            <a:r>
              <a:rPr lang="sv-SE" altLang="sv-SE" dirty="0"/>
              <a:t> form</a:t>
            </a:r>
          </a:p>
          <a:p>
            <a:r>
              <a:rPr lang="sv-SE" altLang="sv-SE" dirty="0"/>
              <a:t>Pre-</a:t>
            </a:r>
            <a:r>
              <a:rPr lang="sv-SE" altLang="sv-SE" dirty="0" err="1"/>
              <a:t>op</a:t>
            </a:r>
            <a:r>
              <a:rPr lang="sv-SE" altLang="sv-SE" dirty="0"/>
              <a:t> </a:t>
            </a:r>
            <a:r>
              <a:rPr lang="sv-SE" altLang="sv-SE" dirty="0" err="1"/>
              <a:t>ceftriaxone</a:t>
            </a:r>
            <a:r>
              <a:rPr lang="sv-SE" altLang="sv-SE" dirty="0"/>
              <a:t> + </a:t>
            </a:r>
            <a:r>
              <a:rPr lang="sv-SE" altLang="sv-SE" dirty="0" err="1"/>
              <a:t>flagyl</a:t>
            </a:r>
            <a:r>
              <a:rPr lang="sv-SE" altLang="sv-SE" dirty="0"/>
              <a:t> iv – to be given 30 min </a:t>
            </a:r>
            <a:r>
              <a:rPr lang="sv-SE" altLang="sv-SE" dirty="0" err="1"/>
              <a:t>before</a:t>
            </a:r>
            <a:r>
              <a:rPr lang="sv-SE" altLang="sv-SE" dirty="0"/>
              <a:t> </a:t>
            </a:r>
            <a:r>
              <a:rPr lang="sv-SE" altLang="sv-SE" dirty="0" err="1"/>
              <a:t>surgery</a:t>
            </a:r>
            <a:endParaRPr lang="sv-SE" altLang="sv-SE" dirty="0"/>
          </a:p>
          <a:p>
            <a:r>
              <a:rPr lang="sv-SE" altLang="sv-SE" dirty="0"/>
              <a:t>Pre-operative fluid bolus to </a:t>
            </a:r>
            <a:r>
              <a:rPr lang="sv-SE" altLang="sv-SE" dirty="0" err="1"/>
              <a:t>avoid</a:t>
            </a:r>
            <a:r>
              <a:rPr lang="sv-SE" altLang="sv-SE" dirty="0"/>
              <a:t> </a:t>
            </a:r>
            <a:r>
              <a:rPr lang="sv-SE" altLang="sv-SE" dirty="0" err="1"/>
              <a:t>hypotension</a:t>
            </a:r>
            <a:r>
              <a:rPr lang="sv-SE" altLang="sv-SE" dirty="0"/>
              <a:t> </a:t>
            </a:r>
            <a:r>
              <a:rPr lang="sv-SE" altLang="sv-SE" dirty="0" err="1"/>
              <a:t>with</a:t>
            </a:r>
            <a:r>
              <a:rPr lang="sv-SE" altLang="sv-SE" dirty="0"/>
              <a:t> spinal </a:t>
            </a:r>
            <a:r>
              <a:rPr lang="sv-SE" altLang="sv-SE" dirty="0" err="1"/>
              <a:t>anaesthesia</a:t>
            </a:r>
            <a:endParaRPr lang="sv-SE" alt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ubrik 1">
            <a:extLst>
              <a:ext uri="{FF2B5EF4-FFF2-40B4-BE49-F238E27FC236}">
                <a16:creationId xmlns:a16="http://schemas.microsoft.com/office/drawing/2014/main" id="{DB27095C-2308-9F5F-0A08-B6A0AEF04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Perioperative risks with C-section</a:t>
            </a:r>
          </a:p>
        </p:txBody>
      </p:sp>
      <p:sp>
        <p:nvSpPr>
          <p:cNvPr id="5122" name="Platshållare för innehåll 2">
            <a:extLst>
              <a:ext uri="{FF2B5EF4-FFF2-40B4-BE49-F238E27FC236}">
                <a16:creationId xmlns:a16="http://schemas.microsoft.com/office/drawing/2014/main" id="{86468919-07DE-7D7A-DC22-94940CA797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/>
              <a:t>Large abdominal surgery. </a:t>
            </a:r>
          </a:p>
          <a:p>
            <a:r>
              <a:rPr lang="sv-SE" altLang="sv-SE"/>
              <a:t>Risk of damage to bladder/bowel</a:t>
            </a:r>
          </a:p>
          <a:p>
            <a:r>
              <a:rPr lang="sv-SE" altLang="sv-SE"/>
              <a:t>Complications with anaesthesia, both spinal and general</a:t>
            </a:r>
          </a:p>
          <a:p>
            <a:r>
              <a:rPr lang="sv-SE" altLang="sv-SE"/>
              <a:t>Hemorrhage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ubrik 1">
            <a:extLst>
              <a:ext uri="{FF2B5EF4-FFF2-40B4-BE49-F238E27FC236}">
                <a16:creationId xmlns:a16="http://schemas.microsoft.com/office/drawing/2014/main" id="{CBE8AE8A-C752-EB76-998C-F687CB559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During C/S</a:t>
            </a:r>
          </a:p>
        </p:txBody>
      </p:sp>
      <p:sp>
        <p:nvSpPr>
          <p:cNvPr id="6146" name="Platshållare för innehåll 2">
            <a:extLst>
              <a:ext uri="{FF2B5EF4-FFF2-40B4-BE49-F238E27FC236}">
                <a16:creationId xmlns:a16="http://schemas.microsoft.com/office/drawing/2014/main" id="{1F77569B-E261-E126-0D42-3910D03BFA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/>
              <a:t>Constant monitoring of vital signs </a:t>
            </a:r>
          </a:p>
          <a:p>
            <a:r>
              <a:rPr lang="sv-SE" altLang="sv-SE"/>
              <a:t>Often </a:t>
            </a:r>
            <a:r>
              <a:rPr lang="sv-SE" altLang="sv-SE" i="1"/>
              <a:t>spinal anaesthesia </a:t>
            </a:r>
            <a:r>
              <a:rPr lang="sv-SE" altLang="sv-SE"/>
              <a:t>– much safer, mother awake </a:t>
            </a:r>
          </a:p>
          <a:p>
            <a:r>
              <a:rPr lang="sv-SE" altLang="sv-SE"/>
              <a:t>Emergency C/S – sometimes need for </a:t>
            </a:r>
            <a:r>
              <a:rPr lang="sv-SE" altLang="sv-SE" i="1"/>
              <a:t>general anaesthesia</a:t>
            </a:r>
            <a:r>
              <a:rPr lang="sv-SE" altLang="sv-SE"/>
              <a:t>. High risk of aspiration because of pregnancy and labour. Difficult airway. </a:t>
            </a:r>
          </a:p>
          <a:p>
            <a:r>
              <a:rPr lang="sv-SE" altLang="sv-SE"/>
              <a:t>Up to 1000 ml bleeding normal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ubrik 1">
            <a:extLst>
              <a:ext uri="{FF2B5EF4-FFF2-40B4-BE49-F238E27FC236}">
                <a16:creationId xmlns:a16="http://schemas.microsoft.com/office/drawing/2014/main" id="{57A06495-44BA-C20D-04A0-D3EDCCA0E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Spinal anaesthesia</a:t>
            </a:r>
          </a:p>
        </p:txBody>
      </p:sp>
      <p:pic>
        <p:nvPicPr>
          <p:cNvPr id="7170" name="Platshållare för innehåll 4">
            <a:extLst>
              <a:ext uri="{FF2B5EF4-FFF2-40B4-BE49-F238E27FC236}">
                <a16:creationId xmlns:a16="http://schemas.microsoft.com/office/drawing/2014/main" id="{7D58BBB6-0F47-1460-47F0-BEAAB61AB0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73738" y="3130550"/>
            <a:ext cx="5453062" cy="3557588"/>
          </a:xfrm>
        </p:spPr>
      </p:pic>
      <p:pic>
        <p:nvPicPr>
          <p:cNvPr id="7171" name="Bildobjekt 6">
            <a:extLst>
              <a:ext uri="{FF2B5EF4-FFF2-40B4-BE49-F238E27FC236}">
                <a16:creationId xmlns:a16="http://schemas.microsoft.com/office/drawing/2014/main" id="{0BC2C732-B22C-F1C5-6B38-BF15F6232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3130550"/>
            <a:ext cx="467360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ruta 7">
            <a:extLst>
              <a:ext uri="{FF2B5EF4-FFF2-40B4-BE49-F238E27FC236}">
                <a16:creationId xmlns:a16="http://schemas.microsoft.com/office/drawing/2014/main" id="{C42FDA3C-F4D8-810C-165A-04AC1A5CF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1690688"/>
            <a:ext cx="9207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 dirty="0"/>
              <a:t>Bolus </a:t>
            </a:r>
            <a:r>
              <a:rPr lang="sv-SE" altLang="sv-SE" sz="2400" dirty="0" err="1"/>
              <a:t>injection</a:t>
            </a:r>
            <a:r>
              <a:rPr lang="sv-SE" altLang="sv-SE" sz="2400" dirty="0"/>
              <a:t> </a:t>
            </a:r>
            <a:r>
              <a:rPr lang="sv-SE" altLang="sv-SE" sz="2400" dirty="0" err="1"/>
              <a:t>local</a:t>
            </a:r>
            <a:r>
              <a:rPr lang="sv-SE" altLang="sv-SE" sz="2400" dirty="0"/>
              <a:t> </a:t>
            </a:r>
            <a:r>
              <a:rPr lang="sv-SE" altLang="sv-SE" sz="2400" dirty="0" err="1"/>
              <a:t>anesthetic</a:t>
            </a:r>
            <a:r>
              <a:rPr lang="sv-SE" altLang="sv-SE" sz="2400" dirty="0"/>
              <a:t> and </a:t>
            </a:r>
            <a:r>
              <a:rPr lang="sv-SE" altLang="sv-SE" sz="2400" dirty="0" err="1"/>
              <a:t>opioid</a:t>
            </a:r>
            <a:r>
              <a:rPr lang="sv-SE" altLang="sv-SE" sz="2400" dirty="0"/>
              <a:t> in </a:t>
            </a:r>
            <a:r>
              <a:rPr lang="sv-SE" altLang="sv-SE" sz="2400" dirty="0" err="1"/>
              <a:t>intrathecal</a:t>
            </a:r>
            <a:r>
              <a:rPr lang="sv-SE" altLang="sv-SE" sz="2400" dirty="0"/>
              <a:t> space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 dirty="0" err="1"/>
              <a:t>Analgesia</a:t>
            </a:r>
            <a:r>
              <a:rPr lang="sv-SE" altLang="sv-SE" sz="2400" dirty="0"/>
              <a:t> and paralysis for 1-4 </a:t>
            </a:r>
            <a:r>
              <a:rPr lang="sv-SE" altLang="sv-SE" sz="2400" dirty="0" err="1"/>
              <a:t>hours</a:t>
            </a:r>
            <a:endParaRPr lang="sv-SE" altLang="sv-SE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 dirty="0" err="1"/>
              <a:t>Low</a:t>
            </a:r>
            <a:r>
              <a:rPr lang="sv-SE" altLang="sv-SE" sz="2400" dirty="0"/>
              <a:t> </a:t>
            </a:r>
            <a:r>
              <a:rPr lang="sv-SE" altLang="sv-SE" sz="2400" dirty="0" err="1"/>
              <a:t>blood</a:t>
            </a:r>
            <a:r>
              <a:rPr lang="sv-SE" altLang="sv-SE" sz="2400" dirty="0"/>
              <a:t> </a:t>
            </a:r>
            <a:r>
              <a:rPr lang="sv-SE" altLang="sv-SE" sz="2400" dirty="0" err="1"/>
              <a:t>pressure</a:t>
            </a:r>
            <a:r>
              <a:rPr lang="sv-SE" altLang="sv-SE" sz="2400" dirty="0"/>
              <a:t> common </a:t>
            </a:r>
            <a:r>
              <a:rPr lang="sv-SE" altLang="sv-SE" sz="2400" dirty="0" err="1"/>
              <a:t>side</a:t>
            </a:r>
            <a:r>
              <a:rPr lang="sv-SE" altLang="sv-SE" sz="2400" dirty="0"/>
              <a:t> </a:t>
            </a:r>
            <a:r>
              <a:rPr lang="sv-SE" altLang="sv-SE" sz="2400" dirty="0" err="1"/>
              <a:t>effect</a:t>
            </a:r>
            <a:r>
              <a:rPr lang="sv-SE" altLang="sv-SE" sz="2400" dirty="0"/>
              <a:t> – fluid bolus, </a:t>
            </a:r>
            <a:r>
              <a:rPr lang="sv-SE" altLang="sv-SE" sz="2400" dirty="0" err="1"/>
              <a:t>vasopressors</a:t>
            </a:r>
            <a:endParaRPr lang="sv-SE" altLang="sv-SE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>
            <a:extLst>
              <a:ext uri="{FF2B5EF4-FFF2-40B4-BE49-F238E27FC236}">
                <a16:creationId xmlns:a16="http://schemas.microsoft.com/office/drawing/2014/main" id="{D92BBAAD-97BA-A9D9-B26D-9C5763769B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General anaesthesia</a:t>
            </a:r>
          </a:p>
        </p:txBody>
      </p:sp>
      <p:pic>
        <p:nvPicPr>
          <p:cNvPr id="8194" name="Platshållare för innehåll 4">
            <a:extLst>
              <a:ext uri="{FF2B5EF4-FFF2-40B4-BE49-F238E27FC236}">
                <a16:creationId xmlns:a16="http://schemas.microsoft.com/office/drawing/2014/main" id="{5F90138E-C1F2-6EDB-8FF8-F264BFD38C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3873500"/>
            <a:ext cx="5921375" cy="2957513"/>
          </a:xfrm>
        </p:spPr>
      </p:pic>
      <p:pic>
        <p:nvPicPr>
          <p:cNvPr id="8195" name="Bildobjekt 6">
            <a:extLst>
              <a:ext uri="{FF2B5EF4-FFF2-40B4-BE49-F238E27FC236}">
                <a16:creationId xmlns:a16="http://schemas.microsoft.com/office/drawing/2014/main" id="{8A923D6C-7C15-1E88-062D-957F59FC7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100" y="169863"/>
            <a:ext cx="405765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Bildobjekt 8">
            <a:extLst>
              <a:ext uri="{FF2B5EF4-FFF2-40B4-BE49-F238E27FC236}">
                <a16:creationId xmlns:a16="http://schemas.microsoft.com/office/drawing/2014/main" id="{1AD106BD-7197-3EC4-E587-6D2C1C6C9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850" y="3340100"/>
            <a:ext cx="27622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ruta 9">
            <a:extLst>
              <a:ext uri="{FF2B5EF4-FFF2-40B4-BE49-F238E27FC236}">
                <a16:creationId xmlns:a16="http://schemas.microsoft.com/office/drawing/2014/main" id="{DD0F2067-0670-F443-39E5-7D915D60B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1506538"/>
            <a:ext cx="7256462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/>
              <a:t>Need for airway protection and ventilator assist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/>
              <a:t>In C/S always endotracheal intubation to protect from aspiration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/>
              <a:t>Intravenous induction, inhaled gas for maintenance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sv-SE" altLang="sv-SE" sz="2400"/>
              <a:t>Possible respiratory complications, e.g postop pneumonia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sv-SE" altLang="sv-SE" sz="2200"/>
          </a:p>
          <a:p>
            <a:pPr eaLnBrk="1" hangingPunct="1">
              <a:buFont typeface="Arial" panose="020B0604020202020204" pitchFamily="34" charset="0"/>
              <a:buChar char="•"/>
            </a:pPr>
            <a:endParaRPr lang="sv-SE" altLang="sv-SE" sz="2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ubrik 1">
            <a:extLst>
              <a:ext uri="{FF2B5EF4-FFF2-40B4-BE49-F238E27FC236}">
                <a16:creationId xmlns:a16="http://schemas.microsoft.com/office/drawing/2014/main" id="{FC164DF3-5D6B-EC97-3E7D-4D1EEC288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/>
              <a:t>Post-operative risks after C/S</a:t>
            </a:r>
          </a:p>
        </p:txBody>
      </p:sp>
      <p:sp>
        <p:nvSpPr>
          <p:cNvPr id="9218" name="Platshållare för innehåll 2">
            <a:extLst>
              <a:ext uri="{FF2B5EF4-FFF2-40B4-BE49-F238E27FC236}">
                <a16:creationId xmlns:a16="http://schemas.microsoft.com/office/drawing/2014/main" id="{135F1775-B320-DC33-E4CA-59F92E5459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sv-SE" altLang="sv-SE"/>
              <a:t>Hemorrhage</a:t>
            </a:r>
          </a:p>
          <a:p>
            <a:r>
              <a:rPr lang="sv-SE" altLang="sv-SE"/>
              <a:t>Thrombosis – increased risk with pregnancy, surgery, immobilized</a:t>
            </a:r>
          </a:p>
          <a:p>
            <a:r>
              <a:rPr lang="sv-SE" altLang="sv-SE"/>
              <a:t>Wound infection, wound rupture</a:t>
            </a:r>
          </a:p>
          <a:p>
            <a:r>
              <a:rPr lang="sv-SE" altLang="sv-SE"/>
              <a:t>Pneumonia – especially if general anaesthesia</a:t>
            </a:r>
          </a:p>
          <a:p>
            <a:r>
              <a:rPr lang="sv-SE" altLang="sv-SE"/>
              <a:t>If spinal - risk of post-puncture headache. Absent while lying down, increases in upright position (leakage of spinal fluid). Treat with analgesia, fluids. </a:t>
            </a:r>
          </a:p>
          <a:p>
            <a:r>
              <a:rPr lang="sv-SE" altLang="sv-SE"/>
              <a:t>Child – higher risk of respiratory failure and breast feeding difficulties.</a:t>
            </a:r>
          </a:p>
          <a:p>
            <a:r>
              <a:rPr lang="sv-SE" altLang="sv-SE"/>
              <a:t>Increased risk of uterine rupture with multiple C/S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99C7817DEDC44B8CD7A8C5D94A2ED7" ma:contentTypeVersion="15" ma:contentTypeDescription="Skapa ett nytt dokument." ma:contentTypeScope="" ma:versionID="d958aee4bd33bb6876ed6ab9cfae8636">
  <xsd:schema xmlns:xsd="http://www.w3.org/2001/XMLSchema" xmlns:xs="http://www.w3.org/2001/XMLSchema" xmlns:p="http://schemas.microsoft.com/office/2006/metadata/properties" xmlns:ns2="67b4b99d-f155-4e2f-8838-6f0f7631dfc1" xmlns:ns3="b7f29fcc-0797-403f-ba7b-ecbb290fae6d" targetNamespace="http://schemas.microsoft.com/office/2006/metadata/properties" ma:root="true" ma:fieldsID="7019c3de76293360e4fa8c6039432b6b" ns2:_="" ns3:_="">
    <xsd:import namespace="67b4b99d-f155-4e2f-8838-6f0f7631dfc1"/>
    <xsd:import namespace="b7f29fcc-0797-403f-ba7b-ecbb290fae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4b99d-f155-4e2f-8838-6f0f7631d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1ca6ed74-85eb-41c2-922f-9901e94878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29fcc-0797-403f-ba7b-ecbb290fae6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82ac2aa-0835-496c-a9da-eb74f56ee759}" ma:internalName="TaxCatchAll" ma:showField="CatchAllData" ma:web="b7f29fcc-0797-403f-ba7b-ecbb290fae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BC8368-4F22-4844-82E6-3395AED004D3}"/>
</file>

<file path=customXml/itemProps2.xml><?xml version="1.0" encoding="utf-8"?>
<ds:datastoreItem xmlns:ds="http://schemas.openxmlformats.org/officeDocument/2006/customXml" ds:itemID="{8270FD0A-A1E3-4A82-908B-2233CCA3320D}"/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701</Words>
  <Application>Microsoft Macintosh PowerPoint</Application>
  <PresentationFormat>Bredbild</PresentationFormat>
  <Paragraphs>80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PowerPoint-presentation</vt:lpstr>
      <vt:lpstr>CME on perioperative managemant Focus post-op care and C/S</vt:lpstr>
      <vt:lpstr>C-section indications</vt:lpstr>
      <vt:lpstr>Pre-operative preparations</vt:lpstr>
      <vt:lpstr>Perioperative risks with C-section</vt:lpstr>
      <vt:lpstr>During C/S</vt:lpstr>
      <vt:lpstr>Spinal anaesthesia</vt:lpstr>
      <vt:lpstr>General anaesthesia</vt:lpstr>
      <vt:lpstr>Post-operative risks after C/S</vt:lpstr>
      <vt:lpstr>Early post-operative phase</vt:lpstr>
      <vt:lpstr>Analgesia (pain relief)</vt:lpstr>
      <vt:lpstr>Post-operative care ctd.</vt:lpstr>
      <vt:lpstr>Post-op ctd.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CME on perioperative managemant Focus post-op care and C/S</dc:title>
  <dc:creator>Siri Mårtensson</dc:creator>
  <cp:lastModifiedBy>Siri Mårtensson</cp:lastModifiedBy>
  <cp:revision>13</cp:revision>
  <dcterms:created xsi:type="dcterms:W3CDTF">2023-09-24T09:48:57Z</dcterms:created>
  <dcterms:modified xsi:type="dcterms:W3CDTF">2023-10-04T16:04:41Z</dcterms:modified>
</cp:coreProperties>
</file>