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56" r:id="rId3"/>
    <p:sldId id="262" r:id="rId4"/>
    <p:sldId id="260" r:id="rId5"/>
    <p:sldId id="259" r:id="rId6"/>
    <p:sldId id="257" r:id="rId7"/>
    <p:sldId id="258" r:id="rId8"/>
    <p:sldId id="264" r:id="rId9"/>
    <p:sldId id="261" r:id="rId10"/>
    <p:sldId id="263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64"/>
    <p:restoredTop sz="94605"/>
  </p:normalViewPr>
  <p:slideViewPr>
    <p:cSldViewPr snapToGrid="0">
      <p:cViewPr varScale="1">
        <p:scale>
          <a:sx n="101" d="100"/>
          <a:sy n="101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A46473-391C-9468-71B5-29A4C4F33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030E93-53FF-EA4B-5EF1-262114CD4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F8EFAEC-459B-85A3-6A45-626F42DA6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C1EA81-3F03-EEBA-BC2D-4544AC36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437730-4151-BFCD-8F68-2F16B1E53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83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10181B-D4C4-B4E2-E7A0-25305A640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C80B8CE-BA87-AD2D-A847-C6ED6E49A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E9014A8-CAD6-C4C0-8F1E-9E1B4486E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CB1B50-BEAF-A63C-7346-8BD0DEC8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0160A3-B60F-2B80-0C8E-F506EB64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782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7E003D7-F99D-27D4-4788-5B9E647BC4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727F5CB-8061-FC00-D086-40552803A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969E5C-1181-919C-556C-DCA45298E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8029E2-48E7-6FA2-B56E-6E04C8AB8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AAA3C4-673B-AB06-DF85-13300F4D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237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149E66-F445-A46B-8CAB-39F424E36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19A03F-D2AF-4531-1447-D76E063D8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67358A-6B37-E565-93D9-C7ADB5D2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43AF9F-30F2-AD5C-D4D9-CC8E6FA0E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3C55B6-09BA-0825-726B-92F8EF655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480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BE7482-9586-E08F-EE7D-54A711A5D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B1EEC7-2613-F6BA-42F3-FA2B5C455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D32894-BCEA-A3AC-C661-F7E00F7B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CCD196-60D9-AFA2-8E6D-F0248D818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BED1F8-B4CE-5800-1CF0-BA8CE2A9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660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03D4B3-210F-5361-2E91-C212E7F8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90F62F-CF11-26F4-23EB-A922FBC398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5D6360C-3126-9B73-01F5-7E64916D9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2C2C4C-8AF5-89E2-BA8B-9B12953B3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28A84A-25C2-7E87-322C-5E83C910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75CD08C-6D36-ED6E-2D2E-2153DEED1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492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0BD07F-73F3-EA30-2999-F32E46D4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BAB79E-2890-C0EA-8F10-B691E2BB7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D6E243-4815-570E-B2CA-BA66432DE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4DBBF4-6B08-94A6-1BEC-344521C62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9DEBD17-3AC4-508D-8586-240416A08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D317D95-0E88-99E0-FC6E-5D640E3A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C1F4910-95EC-2983-D525-45D1A223F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027689B-CADD-8235-8A4E-06854701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745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7ADAC6-FDA2-297F-4771-ABD857FA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95E798D-CF94-56FF-9A51-561B1F04D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A59C96F-87AB-8BE4-CC35-2C1DCD67F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048B6BA-54BE-CBEC-9263-D7C927F84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904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DA7F47F-1C96-B4A3-9FD2-719E4D0A6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4BAAF90-0677-C718-0EBD-316A80744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212D9AC-2F3E-EEE4-DAE6-E3FC551BE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21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0F2DF5-2850-4043-550A-11CE385A5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33F7753-8F08-3F9F-E3DD-358AEE411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0252551-20C4-3E48-BA66-985476EBA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1326D2C-61EC-4A89-A8EA-7507596C8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D093D3F-CE8C-AB3F-B40B-7EBEFFED5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C412F9-02E9-E239-8DAA-6706857F8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084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8EF58-E7A7-113E-E385-278BB023F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73B5571-C5B1-BD7B-9A2C-0F7B73ED4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A5B6C9-E1E7-03CF-FA56-BB6079947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906360-DCA4-479C-8D77-1F3837048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5C0FC7C-419E-9F9D-EF8F-75633692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964DD8B-44F4-4BB1-3705-D9FCCCB31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064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1F819BA-A99D-71E4-080E-7E8C239E0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E546EAA-8261-CCE3-C9F6-5B38632D7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20EF1E-2D97-56E6-A37B-542F1FCD7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27AA5-7FE3-354E-BE3B-CE73A0EB3E29}" type="datetimeFigureOut">
              <a:rPr lang="sv-SE" smtClean="0"/>
              <a:t>2023-10-06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BC7461-9BE8-800D-FBB9-FEA10D0120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E02B44-6285-6C5F-9161-3D0641454E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F8ED9-433D-A44A-8F5E-F4D6B96D6B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74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AC30D1-1ADE-926F-C05E-B02A64A7A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b="1" u="sng" dirty="0"/>
              <a:t>EDIT</a:t>
            </a:r>
          </a:p>
          <a:p>
            <a:pPr marL="0" indent="0" algn="ctr">
              <a:buNone/>
            </a:pPr>
            <a:r>
              <a:rPr lang="sv-SE" dirty="0" err="1"/>
              <a:t>This</a:t>
            </a:r>
            <a:r>
              <a:rPr lang="sv-SE" dirty="0"/>
              <a:t> presentation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thrombosis</a:t>
            </a:r>
            <a:r>
              <a:rPr lang="sv-SE" dirty="0"/>
              <a:t> and the </a:t>
            </a:r>
            <a:r>
              <a:rPr lang="sv-SE" dirty="0" err="1"/>
              <a:t>diabetic</a:t>
            </a:r>
            <a:r>
              <a:rPr lang="sv-SE" dirty="0"/>
              <a:t> </a:t>
            </a:r>
            <a:r>
              <a:rPr lang="sv-SE" dirty="0" err="1"/>
              <a:t>emergency</a:t>
            </a:r>
            <a:r>
              <a:rPr lang="sv-SE" dirty="0"/>
              <a:t>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adapted</a:t>
            </a:r>
            <a:r>
              <a:rPr lang="sv-SE" dirty="0"/>
              <a:t> for the </a:t>
            </a:r>
            <a:r>
              <a:rPr lang="sv-SE" dirty="0" err="1"/>
              <a:t>resources</a:t>
            </a:r>
            <a:r>
              <a:rPr lang="sv-SE" dirty="0"/>
              <a:t> </a:t>
            </a:r>
            <a:r>
              <a:rPr lang="sv-SE" dirty="0" err="1"/>
              <a:t>available</a:t>
            </a:r>
            <a:r>
              <a:rPr lang="sv-SE" dirty="0"/>
              <a:t> at </a:t>
            </a:r>
            <a:r>
              <a:rPr lang="sv-SE" dirty="0" err="1"/>
              <a:t>Kacheliba</a:t>
            </a:r>
            <a:r>
              <a:rPr lang="sv-SE" dirty="0"/>
              <a:t> </a:t>
            </a:r>
            <a:r>
              <a:rPr lang="sv-SE" dirty="0" err="1"/>
              <a:t>Sub</a:t>
            </a:r>
            <a:r>
              <a:rPr lang="sv-SE" dirty="0"/>
              <a:t>-County Hospital and </a:t>
            </a:r>
            <a:r>
              <a:rPr lang="sv-SE" dirty="0" err="1"/>
              <a:t>prepared</a:t>
            </a:r>
            <a:r>
              <a:rPr lang="sv-SE" dirty="0"/>
              <a:t> for </a:t>
            </a:r>
            <a:r>
              <a:rPr lang="sv-SE" dirty="0" err="1"/>
              <a:t>staff</a:t>
            </a:r>
            <a:r>
              <a:rPr lang="sv-SE" dirty="0"/>
              <a:t> from all professions. 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For </a:t>
            </a:r>
            <a:r>
              <a:rPr lang="sv-SE" dirty="0" err="1"/>
              <a:t>example</a:t>
            </a:r>
            <a:r>
              <a:rPr lang="sv-SE" dirty="0"/>
              <a:t>, it is not </a:t>
            </a:r>
            <a:r>
              <a:rPr lang="sv-SE" dirty="0" err="1"/>
              <a:t>possible</a:t>
            </a:r>
            <a:r>
              <a:rPr lang="sv-SE" dirty="0"/>
              <a:t> to </a:t>
            </a:r>
            <a:r>
              <a:rPr lang="sv-SE" dirty="0" err="1"/>
              <a:t>measure</a:t>
            </a:r>
            <a:r>
              <a:rPr lang="sv-SE" dirty="0"/>
              <a:t> S-</a:t>
            </a:r>
            <a:r>
              <a:rPr lang="sv-SE" dirty="0" err="1"/>
              <a:t>potassium</a:t>
            </a:r>
            <a:r>
              <a:rPr lang="sv-SE" dirty="0"/>
              <a:t> or </a:t>
            </a:r>
            <a:r>
              <a:rPr lang="sv-SE" dirty="0" err="1"/>
              <a:t>blood</a:t>
            </a:r>
            <a:r>
              <a:rPr lang="sv-SE" dirty="0"/>
              <a:t> </a:t>
            </a:r>
            <a:r>
              <a:rPr lang="sv-SE" dirty="0" err="1"/>
              <a:t>gases</a:t>
            </a:r>
            <a:r>
              <a:rPr lang="sv-SE" dirty="0"/>
              <a:t> at the hospital nor is </a:t>
            </a:r>
            <a:r>
              <a:rPr lang="sv-SE" dirty="0" err="1"/>
              <a:t>addex-potassium</a:t>
            </a:r>
            <a:r>
              <a:rPr lang="sv-SE" dirty="0"/>
              <a:t> </a:t>
            </a:r>
            <a:r>
              <a:rPr lang="sv-SE" dirty="0" err="1"/>
              <a:t>available</a:t>
            </a:r>
            <a:r>
              <a:rPr lang="sv-SE" dirty="0"/>
              <a:t>, the </a:t>
            </a:r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dirty="0" err="1"/>
              <a:t>i.v</a:t>
            </a:r>
            <a:r>
              <a:rPr lang="sv-SE" dirty="0"/>
              <a:t> fluids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potassium</a:t>
            </a:r>
            <a:r>
              <a:rPr lang="sv-SE" dirty="0"/>
              <a:t> is Ringer-</a:t>
            </a:r>
            <a:r>
              <a:rPr lang="sv-SE" dirty="0" err="1"/>
              <a:t>Lactate</a:t>
            </a:r>
            <a:r>
              <a:rPr lang="sv-SE" dirty="0"/>
              <a:t>. </a:t>
            </a:r>
            <a:br>
              <a:rPr lang="sv-SE" b="1" u="sng" dirty="0"/>
            </a:br>
            <a:endParaRPr lang="sv-SE" b="1" u="sng" dirty="0"/>
          </a:p>
        </p:txBody>
      </p:sp>
    </p:spTree>
    <p:extLst>
      <p:ext uri="{BB962C8B-B14F-4D97-AF65-F5344CB8AC3E}">
        <p14:creationId xmlns:p14="http://schemas.microsoft.com/office/powerpoint/2010/main" val="2597848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27FAFE-B256-F2D9-D9C2-2553350B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sv-SE" b="1" dirty="0"/>
              <a:t>DKA – diabetes </a:t>
            </a:r>
            <a:r>
              <a:rPr lang="sv-SE" b="1" dirty="0" err="1"/>
              <a:t>ketoacidosis</a:t>
            </a:r>
            <a:br>
              <a:rPr lang="sv-SE" b="1" dirty="0"/>
            </a:br>
            <a:br>
              <a:rPr lang="sv-SE" b="1" dirty="0"/>
            </a:br>
            <a:r>
              <a:rPr lang="sv-SE" b="1" dirty="0"/>
              <a:t>HHNS – hyperosmolar </a:t>
            </a:r>
            <a:r>
              <a:rPr lang="sv-SE" b="1" dirty="0" err="1"/>
              <a:t>hyperglycemic</a:t>
            </a:r>
            <a:r>
              <a:rPr lang="sv-SE" b="1" dirty="0"/>
              <a:t> </a:t>
            </a:r>
            <a:r>
              <a:rPr lang="sv-SE" b="1" dirty="0" err="1"/>
              <a:t>nonketotic</a:t>
            </a:r>
            <a:r>
              <a:rPr lang="sv-SE" b="1" dirty="0"/>
              <a:t> </a:t>
            </a:r>
            <a:r>
              <a:rPr lang="sv-SE" b="1" dirty="0" err="1"/>
              <a:t>syndrome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421860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DDCAEF-5FF2-8424-CA95-82CF6617E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DKA – </a:t>
            </a:r>
            <a:r>
              <a:rPr lang="sv-SE" dirty="0" err="1"/>
              <a:t>diabetic</a:t>
            </a:r>
            <a:r>
              <a:rPr lang="sv-SE" dirty="0"/>
              <a:t> </a:t>
            </a:r>
            <a:r>
              <a:rPr lang="sv-SE" dirty="0" err="1"/>
              <a:t>ketoacidocis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AF9FFF-581E-5CF6-233D-B570CA69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Mostly</a:t>
            </a:r>
            <a:r>
              <a:rPr lang="sv-SE" dirty="0"/>
              <a:t> </a:t>
            </a:r>
            <a:r>
              <a:rPr lang="sv-SE" dirty="0" err="1"/>
              <a:t>type</a:t>
            </a:r>
            <a:r>
              <a:rPr lang="sv-SE" dirty="0"/>
              <a:t> 1,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seen</a:t>
            </a:r>
            <a:r>
              <a:rPr lang="sv-SE" dirty="0"/>
              <a:t> in </a:t>
            </a:r>
            <a:r>
              <a:rPr lang="sv-SE" dirty="0" err="1"/>
              <a:t>type</a:t>
            </a:r>
            <a:r>
              <a:rPr lang="sv-SE" dirty="0"/>
              <a:t> 2. </a:t>
            </a:r>
          </a:p>
          <a:p>
            <a:r>
              <a:rPr lang="sv-SE" dirty="0"/>
              <a:t>Triggers: </a:t>
            </a:r>
            <a:r>
              <a:rPr lang="sv-SE" dirty="0" err="1"/>
              <a:t>Newly</a:t>
            </a:r>
            <a:r>
              <a:rPr lang="sv-SE" dirty="0"/>
              <a:t> dx DM1. </a:t>
            </a:r>
            <a:r>
              <a:rPr lang="sv-SE" dirty="0" err="1"/>
              <a:t>Stopped</a:t>
            </a:r>
            <a:r>
              <a:rPr lang="sv-SE" dirty="0"/>
              <a:t> insulin </a:t>
            </a:r>
            <a:r>
              <a:rPr lang="sv-SE" dirty="0" err="1"/>
              <a:t>treatment</a:t>
            </a:r>
            <a:r>
              <a:rPr lang="sv-SE" dirty="0"/>
              <a:t>, suboptimal </a:t>
            </a:r>
            <a:r>
              <a:rPr lang="sv-SE" dirty="0" err="1"/>
              <a:t>storage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insulin (no </a:t>
            </a:r>
            <a:r>
              <a:rPr lang="sv-SE" dirty="0" err="1"/>
              <a:t>fridge</a:t>
            </a:r>
            <a:r>
              <a:rPr lang="sv-SE" dirty="0"/>
              <a:t>). </a:t>
            </a:r>
            <a:r>
              <a:rPr lang="sv-SE" dirty="0" err="1"/>
              <a:t>Infection</a:t>
            </a:r>
            <a:r>
              <a:rPr lang="sv-SE" dirty="0"/>
              <a:t>. </a:t>
            </a:r>
            <a:r>
              <a:rPr lang="sv-SE" dirty="0" err="1"/>
              <a:t>Severe</a:t>
            </a:r>
            <a:r>
              <a:rPr lang="sv-SE" dirty="0"/>
              <a:t> </a:t>
            </a:r>
            <a:r>
              <a:rPr lang="sv-SE" dirty="0" err="1"/>
              <a:t>burns</a:t>
            </a:r>
            <a:r>
              <a:rPr lang="sv-SE" dirty="0"/>
              <a:t>. </a:t>
            </a:r>
            <a:r>
              <a:rPr lang="sv-SE" dirty="0" err="1"/>
              <a:t>Alcohol</a:t>
            </a:r>
            <a:r>
              <a:rPr lang="sv-SE" dirty="0"/>
              <a:t> abuse. </a:t>
            </a:r>
            <a:r>
              <a:rPr lang="sv-SE" dirty="0" err="1"/>
              <a:t>Corticosteroids</a:t>
            </a:r>
            <a:r>
              <a:rPr lang="sv-SE" dirty="0"/>
              <a:t>. Trauma. </a:t>
            </a:r>
            <a:r>
              <a:rPr lang="sv-SE" dirty="0" err="1"/>
              <a:t>Surgery</a:t>
            </a:r>
            <a:r>
              <a:rPr lang="sv-SE" dirty="0"/>
              <a:t>.</a:t>
            </a:r>
          </a:p>
          <a:p>
            <a:r>
              <a:rPr lang="sv-SE" dirty="0"/>
              <a:t>Insulin </a:t>
            </a:r>
            <a:r>
              <a:rPr lang="sv-SE" dirty="0" err="1"/>
              <a:t>deficiency</a:t>
            </a:r>
            <a:r>
              <a:rPr lang="sv-SE" dirty="0"/>
              <a:t> </a:t>
            </a:r>
            <a:r>
              <a:rPr lang="sv-SE" dirty="0">
                <a:sym typeface="Wingdings" pitchFamily="2" charset="2"/>
              </a:rPr>
              <a:t> no </a:t>
            </a:r>
            <a:r>
              <a:rPr lang="sv-SE" dirty="0" err="1">
                <a:sym typeface="Wingdings" pitchFamily="2" charset="2"/>
              </a:rPr>
              <a:t>glucose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uptake</a:t>
            </a:r>
            <a:r>
              <a:rPr lang="sv-SE" dirty="0">
                <a:sym typeface="Wingdings" pitchFamily="2" charset="2"/>
              </a:rPr>
              <a:t> in cells  </a:t>
            </a:r>
            <a:r>
              <a:rPr lang="sv-SE" dirty="0" err="1">
                <a:sym typeface="Wingdings" pitchFamily="2" charset="2"/>
              </a:rPr>
              <a:t>ketone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production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high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blood</a:t>
            </a:r>
            <a:r>
              <a:rPr lang="sv-SE" dirty="0">
                <a:sym typeface="Wingdings" pitchFamily="2" charset="2"/>
              </a:rPr>
              <a:t> sugar, </a:t>
            </a:r>
            <a:r>
              <a:rPr lang="sv-SE" dirty="0" err="1">
                <a:sym typeface="Wingdings" pitchFamily="2" charset="2"/>
              </a:rPr>
              <a:t>acidosis</a:t>
            </a:r>
            <a:r>
              <a:rPr lang="sv-SE" dirty="0">
                <a:sym typeface="Wingdings" pitchFamily="2" charset="2"/>
              </a:rPr>
              <a:t>. </a:t>
            </a:r>
          </a:p>
          <a:p>
            <a:r>
              <a:rPr lang="sv-SE" dirty="0" err="1">
                <a:sym typeface="Wingdings" pitchFamily="2" charset="2"/>
              </a:rPr>
              <a:t>Polyuria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polydipsia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vomiting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abd</a:t>
            </a:r>
            <a:r>
              <a:rPr lang="sv-SE" dirty="0">
                <a:sym typeface="Wingdings" pitchFamily="2" charset="2"/>
              </a:rPr>
              <a:t> pain, GBW, </a:t>
            </a:r>
            <a:r>
              <a:rPr lang="sv-SE" dirty="0" err="1">
                <a:sym typeface="Wingdings" pitchFamily="2" charset="2"/>
              </a:rPr>
              <a:t>takypnoic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headache</a:t>
            </a:r>
            <a:r>
              <a:rPr lang="sv-SE" dirty="0">
                <a:sym typeface="Wingdings" pitchFamily="2" charset="2"/>
              </a:rPr>
              <a:t>, ”</a:t>
            </a:r>
            <a:r>
              <a:rPr lang="sv-SE" dirty="0" err="1">
                <a:sym typeface="Wingdings" pitchFamily="2" charset="2"/>
              </a:rPr>
              <a:t>fruity</a:t>
            </a:r>
            <a:r>
              <a:rPr lang="sv-SE" dirty="0">
                <a:sym typeface="Wingdings" pitchFamily="2" charset="2"/>
              </a:rPr>
              <a:t>” </a:t>
            </a:r>
            <a:r>
              <a:rPr lang="sv-SE" dirty="0" err="1">
                <a:sym typeface="Wingdings" pitchFamily="2" charset="2"/>
              </a:rPr>
              <a:t>breath</a:t>
            </a:r>
            <a:r>
              <a:rPr lang="sv-SE" dirty="0">
                <a:sym typeface="Wingdings" pitchFamily="2" charset="2"/>
              </a:rPr>
              <a:t> (</a:t>
            </a:r>
            <a:r>
              <a:rPr lang="sv-SE" dirty="0" err="1">
                <a:sym typeface="Wingdings" pitchFamily="2" charset="2"/>
              </a:rPr>
              <a:t>ketoacidosis</a:t>
            </a:r>
            <a:r>
              <a:rPr lang="sv-SE" dirty="0">
                <a:sym typeface="Wingdings" pitchFamily="2" charset="2"/>
              </a:rPr>
              <a:t>).  </a:t>
            </a:r>
          </a:p>
          <a:p>
            <a:r>
              <a:rPr lang="sv-SE" dirty="0">
                <a:sym typeface="Wingdings" pitchFamily="2" charset="2"/>
              </a:rPr>
              <a:t>U/A – </a:t>
            </a:r>
            <a:r>
              <a:rPr lang="sv-SE" dirty="0" err="1">
                <a:sym typeface="Wingdings" pitchFamily="2" charset="2"/>
              </a:rPr>
              <a:t>glucose</a:t>
            </a:r>
            <a:r>
              <a:rPr lang="sv-SE" dirty="0">
                <a:sym typeface="Wingdings" pitchFamily="2" charset="2"/>
              </a:rPr>
              <a:t> and </a:t>
            </a:r>
            <a:r>
              <a:rPr lang="sv-SE" dirty="0" err="1">
                <a:sym typeface="Wingdings" pitchFamily="2" charset="2"/>
              </a:rPr>
              <a:t>ketones</a:t>
            </a:r>
            <a:r>
              <a:rPr lang="sv-SE" dirty="0">
                <a:sym typeface="Wingdings" pitchFamily="2" charset="2"/>
              </a:rPr>
              <a:t> +++. RBS – HHH. </a:t>
            </a:r>
            <a:r>
              <a:rPr lang="sv-SE" dirty="0" err="1">
                <a:sym typeface="Wingdings" pitchFamily="2" charset="2"/>
              </a:rPr>
              <a:t>Acidosis</a:t>
            </a:r>
            <a:r>
              <a:rPr lang="sv-SE" dirty="0">
                <a:sym typeface="Wingdings" pitchFamily="2" charset="2"/>
              </a:rPr>
              <a:t>. </a:t>
            </a:r>
          </a:p>
          <a:p>
            <a:endParaRPr lang="sv-SE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34231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B6C97E-D166-AB42-F01C-3CED587C8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HHNS - </a:t>
            </a:r>
            <a:r>
              <a:rPr lang="sv-SE" sz="3200" b="1" dirty="0"/>
              <a:t>hyperosmolar </a:t>
            </a:r>
            <a:r>
              <a:rPr lang="sv-SE" sz="3200" b="1" dirty="0" err="1"/>
              <a:t>hyperglycemic</a:t>
            </a:r>
            <a:r>
              <a:rPr lang="sv-SE" sz="3200" b="1" dirty="0"/>
              <a:t> </a:t>
            </a:r>
            <a:r>
              <a:rPr lang="sv-SE" sz="3200" b="1" dirty="0" err="1"/>
              <a:t>nonketotic</a:t>
            </a:r>
            <a:r>
              <a:rPr lang="sv-SE" sz="3200" b="1" dirty="0"/>
              <a:t> </a:t>
            </a:r>
            <a:r>
              <a:rPr lang="sv-SE" sz="3200" b="1" dirty="0" err="1"/>
              <a:t>syndrome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B3169E7-F186-4E47-EDB0-65A5A8A4E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Type</a:t>
            </a:r>
            <a:r>
              <a:rPr lang="sv-SE" dirty="0"/>
              <a:t> 2 diabetes.</a:t>
            </a:r>
          </a:p>
          <a:p>
            <a:r>
              <a:rPr lang="sv-SE" dirty="0"/>
              <a:t>Triggers: </a:t>
            </a:r>
            <a:r>
              <a:rPr lang="sv-SE" dirty="0" err="1"/>
              <a:t>Stopped</a:t>
            </a:r>
            <a:r>
              <a:rPr lang="sv-SE" dirty="0"/>
              <a:t> </a:t>
            </a:r>
            <a:r>
              <a:rPr lang="sv-SE" dirty="0" err="1"/>
              <a:t>diabetic</a:t>
            </a:r>
            <a:r>
              <a:rPr lang="sv-SE" dirty="0"/>
              <a:t> </a:t>
            </a:r>
            <a:r>
              <a:rPr lang="sv-SE" dirty="0" err="1"/>
              <a:t>treatment</a:t>
            </a:r>
            <a:r>
              <a:rPr lang="sv-SE" dirty="0"/>
              <a:t>. </a:t>
            </a:r>
            <a:r>
              <a:rPr lang="sv-SE" dirty="0" err="1"/>
              <a:t>Infection</a:t>
            </a:r>
            <a:r>
              <a:rPr lang="sv-SE" dirty="0"/>
              <a:t>. Same as DKA. </a:t>
            </a:r>
          </a:p>
          <a:p>
            <a:r>
              <a:rPr lang="sv-SE" dirty="0" err="1"/>
              <a:t>Polydipsia</a:t>
            </a:r>
            <a:r>
              <a:rPr lang="sv-SE" dirty="0"/>
              <a:t>, </a:t>
            </a:r>
            <a:r>
              <a:rPr lang="sv-SE" dirty="0" err="1"/>
              <a:t>polyuria</a:t>
            </a:r>
            <a:r>
              <a:rPr lang="sv-SE" dirty="0"/>
              <a:t>, GBW, </a:t>
            </a:r>
            <a:r>
              <a:rPr lang="sv-SE" dirty="0" err="1"/>
              <a:t>confusion</a:t>
            </a:r>
            <a:r>
              <a:rPr lang="sv-SE" dirty="0"/>
              <a:t>, </a:t>
            </a:r>
            <a:r>
              <a:rPr lang="sv-SE" dirty="0" err="1"/>
              <a:t>weight</a:t>
            </a:r>
            <a:r>
              <a:rPr lang="sv-SE" dirty="0"/>
              <a:t> loss, </a:t>
            </a:r>
            <a:r>
              <a:rPr lang="sv-SE" dirty="0" err="1"/>
              <a:t>nausea</a:t>
            </a:r>
            <a:r>
              <a:rPr lang="sv-SE" dirty="0"/>
              <a:t>. </a:t>
            </a:r>
          </a:p>
          <a:p>
            <a:r>
              <a:rPr lang="sv-SE" dirty="0"/>
              <a:t>RBS – HHH. U/A – </a:t>
            </a:r>
            <a:r>
              <a:rPr lang="sv-SE" dirty="0" err="1"/>
              <a:t>glucose</a:t>
            </a:r>
            <a:r>
              <a:rPr lang="sv-SE" dirty="0"/>
              <a:t> +++, no/</a:t>
            </a:r>
            <a:r>
              <a:rPr lang="sv-SE" dirty="0" err="1"/>
              <a:t>few</a:t>
            </a:r>
            <a:r>
              <a:rPr lang="sv-SE" dirty="0"/>
              <a:t> </a:t>
            </a:r>
            <a:r>
              <a:rPr lang="sv-SE" dirty="0" err="1"/>
              <a:t>ketones</a:t>
            </a:r>
            <a:r>
              <a:rPr lang="sv-SE" dirty="0"/>
              <a:t>. </a:t>
            </a:r>
          </a:p>
          <a:p>
            <a:r>
              <a:rPr lang="sv-SE" dirty="0" err="1"/>
              <a:t>Severly</a:t>
            </a:r>
            <a:r>
              <a:rPr lang="sv-SE" dirty="0"/>
              <a:t> </a:t>
            </a:r>
            <a:r>
              <a:rPr lang="sv-SE" dirty="0" err="1"/>
              <a:t>dehydrated</a:t>
            </a:r>
            <a:r>
              <a:rPr lang="sv-S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6473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D53C26-1274-E629-3089-356A64423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Treatment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9CE9CD-CB2F-EC01-E649-D0F155E0A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b="1" dirty="0"/>
              <a:t>FLUIDS</a:t>
            </a:r>
            <a:r>
              <a:rPr lang="sv-SE" dirty="0"/>
              <a:t>! </a:t>
            </a:r>
            <a:r>
              <a:rPr lang="sv-SE" dirty="0" err="1"/>
              <a:t>Immediately</a:t>
            </a:r>
            <a:r>
              <a:rPr lang="sv-SE" dirty="0"/>
              <a:t>! A </a:t>
            </a:r>
            <a:r>
              <a:rPr lang="sv-SE" dirty="0" err="1"/>
              <a:t>lot</a:t>
            </a:r>
            <a:r>
              <a:rPr lang="sv-SE" dirty="0"/>
              <a:t>! </a:t>
            </a:r>
          </a:p>
          <a:p>
            <a:r>
              <a:rPr lang="sv-SE" dirty="0"/>
              <a:t>Insulin</a:t>
            </a:r>
          </a:p>
          <a:p>
            <a:r>
              <a:rPr lang="sv-SE" dirty="0" err="1"/>
              <a:t>Potassium</a:t>
            </a:r>
            <a:r>
              <a:rPr lang="sv-SE" dirty="0"/>
              <a:t> –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always</a:t>
            </a:r>
            <a:r>
              <a:rPr lang="sv-SE" dirty="0"/>
              <a:t> ↓K+ </a:t>
            </a:r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initiating</a:t>
            </a:r>
            <a:r>
              <a:rPr lang="sv-SE" dirty="0"/>
              <a:t> </a:t>
            </a:r>
            <a:r>
              <a:rPr lang="sv-SE" dirty="0" err="1"/>
              <a:t>treatment</a:t>
            </a:r>
            <a:r>
              <a:rPr lang="sv-SE" dirty="0"/>
              <a:t>. </a:t>
            </a:r>
            <a:r>
              <a:rPr lang="sv-SE" dirty="0" err="1"/>
              <a:t>However</a:t>
            </a:r>
            <a:r>
              <a:rPr lang="sv-SE" dirty="0"/>
              <a:t>, </a:t>
            </a:r>
            <a:r>
              <a:rPr lang="sv-SE" dirty="0" err="1"/>
              <a:t>Addex</a:t>
            </a:r>
            <a:r>
              <a:rPr lang="sv-SE" dirty="0"/>
              <a:t>-K+ not </a:t>
            </a:r>
            <a:r>
              <a:rPr lang="sv-SE" dirty="0" err="1"/>
              <a:t>available</a:t>
            </a:r>
            <a:r>
              <a:rPr lang="sv-SE" dirty="0"/>
              <a:t> at KSCH. </a:t>
            </a:r>
          </a:p>
          <a:p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differences</a:t>
            </a:r>
            <a:r>
              <a:rPr lang="sv-SE" dirty="0"/>
              <a:t>: </a:t>
            </a:r>
          </a:p>
          <a:p>
            <a:pPr lvl="1"/>
            <a:r>
              <a:rPr lang="sv-SE" sz="2600" dirty="0"/>
              <a:t>HHNS – start fluids </a:t>
            </a:r>
            <a:r>
              <a:rPr lang="sv-SE" sz="2600" dirty="0" err="1"/>
              <a:t>before</a:t>
            </a:r>
            <a:r>
              <a:rPr lang="sv-SE" sz="2600" dirty="0"/>
              <a:t> insulin, </a:t>
            </a:r>
            <a:r>
              <a:rPr lang="sv-SE" sz="2600" dirty="0" err="1"/>
              <a:t>otherwise</a:t>
            </a:r>
            <a:r>
              <a:rPr lang="sv-SE" sz="2600" dirty="0"/>
              <a:t> risk </a:t>
            </a:r>
            <a:r>
              <a:rPr lang="sv-SE" sz="2600" dirty="0" err="1"/>
              <a:t>of</a:t>
            </a:r>
            <a:r>
              <a:rPr lang="sv-SE" sz="2600" dirty="0"/>
              <a:t> chock as </a:t>
            </a:r>
            <a:r>
              <a:rPr lang="sv-SE" sz="2600" dirty="0" err="1"/>
              <a:t>glucose</a:t>
            </a:r>
            <a:r>
              <a:rPr lang="sv-SE" sz="2600" dirty="0"/>
              <a:t> </a:t>
            </a:r>
            <a:r>
              <a:rPr lang="sv-SE" sz="2600" dirty="0" err="1"/>
              <a:t>enters</a:t>
            </a:r>
            <a:r>
              <a:rPr lang="sv-SE" sz="2600" dirty="0"/>
              <a:t> cells (</a:t>
            </a:r>
            <a:r>
              <a:rPr lang="sv-SE" sz="2600" dirty="0" err="1"/>
              <a:t>glucose</a:t>
            </a:r>
            <a:r>
              <a:rPr lang="sv-SE" sz="2600" dirty="0"/>
              <a:t> </a:t>
            </a:r>
            <a:r>
              <a:rPr lang="sv-SE" sz="2600" dirty="0" err="1"/>
              <a:t>upholds</a:t>
            </a:r>
            <a:r>
              <a:rPr lang="sv-SE" sz="2600" dirty="0"/>
              <a:t> </a:t>
            </a:r>
            <a:r>
              <a:rPr lang="sv-SE" sz="2600" dirty="0" err="1"/>
              <a:t>osmotic</a:t>
            </a:r>
            <a:r>
              <a:rPr lang="sv-SE" sz="2600" dirty="0"/>
              <a:t> </a:t>
            </a:r>
            <a:r>
              <a:rPr lang="sv-SE" sz="2600" dirty="0" err="1"/>
              <a:t>pressure</a:t>
            </a:r>
            <a:r>
              <a:rPr lang="sv-SE" sz="2600" dirty="0"/>
              <a:t> and </a:t>
            </a:r>
            <a:r>
              <a:rPr lang="sv-SE" sz="2600" dirty="0" err="1"/>
              <a:t>keeps</a:t>
            </a:r>
            <a:r>
              <a:rPr lang="sv-SE" sz="2600" dirty="0"/>
              <a:t> fluid in </a:t>
            </a:r>
            <a:r>
              <a:rPr lang="sv-SE" sz="2600" dirty="0" err="1"/>
              <a:t>blood</a:t>
            </a:r>
            <a:r>
              <a:rPr lang="sv-SE" sz="2600" dirty="0"/>
              <a:t> </a:t>
            </a:r>
            <a:r>
              <a:rPr lang="sv-SE" sz="2600" dirty="0" err="1"/>
              <a:t>vessels</a:t>
            </a:r>
            <a:r>
              <a:rPr lang="sv-SE" sz="2600" dirty="0"/>
              <a:t>). </a:t>
            </a:r>
          </a:p>
          <a:p>
            <a:pPr lvl="1"/>
            <a:r>
              <a:rPr lang="sv-SE" sz="2600" dirty="0" err="1"/>
              <a:t>Higher</a:t>
            </a:r>
            <a:r>
              <a:rPr lang="sv-SE" sz="2600" dirty="0"/>
              <a:t> total insulin </a:t>
            </a:r>
            <a:r>
              <a:rPr lang="sv-SE" sz="2600" dirty="0" err="1"/>
              <a:t>need</a:t>
            </a:r>
            <a:r>
              <a:rPr lang="sv-SE" sz="2600" dirty="0"/>
              <a:t> in DKA. </a:t>
            </a:r>
          </a:p>
          <a:p>
            <a:r>
              <a:rPr lang="sv-SE" sz="3000" dirty="0" err="1"/>
              <a:t>Infection</a:t>
            </a:r>
            <a:r>
              <a:rPr lang="sv-SE" sz="3000" dirty="0"/>
              <a:t>? Antibiotics?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4852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DAB460-FA1C-D513-B02D-BEBABB493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Fluids – in the adult!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BB17CF-D10C-5D58-B4DB-EA92FB326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/>
              <a:t>Severly</a:t>
            </a:r>
            <a:r>
              <a:rPr lang="sv-SE" dirty="0"/>
              <a:t> </a:t>
            </a:r>
            <a:r>
              <a:rPr lang="sv-SE" dirty="0" err="1"/>
              <a:t>dehydrated</a:t>
            </a:r>
            <a:r>
              <a:rPr lang="sv-SE" dirty="0"/>
              <a:t>!</a:t>
            </a:r>
          </a:p>
          <a:p>
            <a:r>
              <a:rPr lang="sv-SE" dirty="0" err="1"/>
              <a:t>Hour</a:t>
            </a:r>
            <a:r>
              <a:rPr lang="sv-SE" dirty="0"/>
              <a:t> 1: 1000 ml </a:t>
            </a:r>
            <a:r>
              <a:rPr lang="sv-SE" dirty="0" err="1"/>
              <a:t>of</a:t>
            </a:r>
            <a:r>
              <a:rPr lang="sv-SE" dirty="0"/>
              <a:t> NS</a:t>
            </a:r>
          </a:p>
          <a:p>
            <a:r>
              <a:rPr lang="sv-SE" dirty="0" err="1"/>
              <a:t>Hour</a:t>
            </a:r>
            <a:r>
              <a:rPr lang="sv-SE" dirty="0"/>
              <a:t> 2-3: approx. 2000 ml </a:t>
            </a:r>
            <a:r>
              <a:rPr lang="sv-SE" dirty="0" err="1"/>
              <a:t>of</a:t>
            </a:r>
            <a:r>
              <a:rPr lang="sv-SE" dirty="0"/>
              <a:t> RL (</a:t>
            </a:r>
            <a:r>
              <a:rPr lang="sv-SE" dirty="0" err="1"/>
              <a:t>i.e</a:t>
            </a:r>
            <a:r>
              <a:rPr lang="sv-SE" dirty="0"/>
              <a:t> 1000 ml/</a:t>
            </a:r>
            <a:r>
              <a:rPr lang="sv-SE" dirty="0" err="1"/>
              <a:t>hour</a:t>
            </a:r>
            <a:r>
              <a:rPr lang="sv-SE" dirty="0"/>
              <a:t>)</a:t>
            </a:r>
          </a:p>
          <a:p>
            <a:r>
              <a:rPr lang="sv-SE" dirty="0" err="1"/>
              <a:t>Following</a:t>
            </a:r>
            <a:r>
              <a:rPr lang="sv-SE" dirty="0"/>
              <a:t> </a:t>
            </a:r>
            <a:r>
              <a:rPr lang="sv-SE" dirty="0" err="1"/>
              <a:t>hours</a:t>
            </a:r>
            <a:r>
              <a:rPr lang="sv-SE" dirty="0"/>
              <a:t>: 250 ml RL/</a:t>
            </a:r>
            <a:r>
              <a:rPr lang="sv-SE" dirty="0" err="1"/>
              <a:t>hour</a:t>
            </a:r>
            <a:r>
              <a:rPr lang="sv-SE" dirty="0"/>
              <a:t>. </a:t>
            </a:r>
          </a:p>
          <a:p>
            <a:endParaRPr lang="sv-SE" dirty="0"/>
          </a:p>
          <a:p>
            <a:r>
              <a:rPr lang="sv-SE" dirty="0" err="1"/>
              <a:t>Important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to RL! Not </a:t>
            </a:r>
            <a:r>
              <a:rPr lang="sv-SE" dirty="0" err="1"/>
              <a:t>only</a:t>
            </a:r>
            <a:r>
              <a:rPr lang="sv-SE" dirty="0"/>
              <a:t> NS! </a:t>
            </a:r>
          </a:p>
          <a:p>
            <a:pPr marL="0" indent="0">
              <a:buNone/>
            </a:pPr>
            <a:r>
              <a:rPr lang="sv-SE" dirty="0" err="1"/>
              <a:t>Glucose</a:t>
            </a:r>
            <a:r>
              <a:rPr lang="sv-SE" dirty="0"/>
              <a:t> </a:t>
            </a:r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decreases</a:t>
            </a:r>
            <a:r>
              <a:rPr lang="sv-SE" dirty="0"/>
              <a:t> </a:t>
            </a:r>
            <a:r>
              <a:rPr lang="sv-SE" dirty="0">
                <a:sym typeface="Wingdings" pitchFamily="2" charset="2"/>
              </a:rPr>
              <a:t> </a:t>
            </a:r>
            <a:r>
              <a:rPr lang="sv-SE" dirty="0" err="1">
                <a:sym typeface="Wingdings" pitchFamily="2" charset="2"/>
              </a:rPr>
              <a:t>potassium</a:t>
            </a:r>
            <a:r>
              <a:rPr lang="sv-SE" dirty="0">
                <a:sym typeface="Wingdings" pitchFamily="2" charset="2"/>
              </a:rPr>
              <a:t> (K+) </a:t>
            </a:r>
            <a:r>
              <a:rPr lang="sv-SE" dirty="0" err="1">
                <a:sym typeface="Wingdings" pitchFamily="2" charset="2"/>
              </a:rPr>
              <a:t>enter</a:t>
            </a:r>
            <a:r>
              <a:rPr lang="sv-SE" dirty="0">
                <a:sym typeface="Wingdings" pitchFamily="2" charset="2"/>
              </a:rPr>
              <a:t> the cells  </a:t>
            </a:r>
            <a:r>
              <a:rPr lang="sv-SE" dirty="0" err="1">
                <a:sym typeface="Wingdings" pitchFamily="2" charset="2"/>
              </a:rPr>
              <a:t>low</a:t>
            </a:r>
            <a:r>
              <a:rPr lang="sv-SE" dirty="0">
                <a:sym typeface="Wingdings" pitchFamily="2" charset="2"/>
              </a:rPr>
              <a:t> serum </a:t>
            </a:r>
            <a:r>
              <a:rPr lang="sv-SE" dirty="0" err="1">
                <a:sym typeface="Wingdings" pitchFamily="2" charset="2"/>
              </a:rPr>
              <a:t>potassium</a:t>
            </a:r>
            <a:r>
              <a:rPr lang="sv-SE" dirty="0">
                <a:sym typeface="Wingdings" pitchFamily="2" charset="2"/>
              </a:rPr>
              <a:t> (risk </a:t>
            </a:r>
            <a:r>
              <a:rPr lang="sv-SE" dirty="0" err="1">
                <a:sym typeface="Wingdings" pitchFamily="2" charset="2"/>
              </a:rPr>
              <a:t>of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arrythmia</a:t>
            </a:r>
            <a:r>
              <a:rPr lang="sv-SE" dirty="0">
                <a:sym typeface="Wingdings" pitchFamily="2" charset="2"/>
              </a:rPr>
              <a:t>, paralysis, </a:t>
            </a:r>
            <a:r>
              <a:rPr lang="sv-SE" dirty="0" err="1">
                <a:sym typeface="Wingdings" pitchFamily="2" charset="2"/>
              </a:rPr>
              <a:t>respiratory</a:t>
            </a:r>
            <a:r>
              <a:rPr lang="sv-SE" dirty="0">
                <a:sym typeface="Wingdings" pitchFamily="2" charset="2"/>
              </a:rPr>
              <a:t> distress). </a:t>
            </a:r>
            <a:r>
              <a:rPr lang="sv-SE" dirty="0" err="1">
                <a:sym typeface="Wingdings" pitchFamily="2" charset="2"/>
              </a:rPr>
              <a:t>Ideally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add</a:t>
            </a:r>
            <a:r>
              <a:rPr lang="sv-SE" dirty="0">
                <a:sym typeface="Wingdings" pitchFamily="2" charset="2"/>
              </a:rPr>
              <a:t> extra K+ to iv fluids.</a:t>
            </a:r>
          </a:p>
          <a:p>
            <a:r>
              <a:rPr lang="sv-SE" dirty="0" err="1">
                <a:sym typeface="Wingdings" pitchFamily="2" charset="2"/>
              </a:rPr>
              <a:t>When</a:t>
            </a:r>
            <a:r>
              <a:rPr lang="sv-SE" dirty="0">
                <a:sym typeface="Wingdings" pitchFamily="2" charset="2"/>
              </a:rPr>
              <a:t> RBS&lt;15  </a:t>
            </a:r>
            <a:r>
              <a:rPr lang="sv-SE" dirty="0" err="1">
                <a:sym typeface="Wingdings" pitchFamily="2" charset="2"/>
              </a:rPr>
              <a:t>change</a:t>
            </a:r>
            <a:r>
              <a:rPr lang="sv-SE" dirty="0">
                <a:sym typeface="Wingdings" pitchFamily="2" charset="2"/>
              </a:rPr>
              <a:t> to </a:t>
            </a:r>
            <a:r>
              <a:rPr lang="sv-SE" dirty="0" err="1">
                <a:sym typeface="Wingdings" pitchFamily="2" charset="2"/>
              </a:rPr>
              <a:t>dextrose</a:t>
            </a:r>
            <a:r>
              <a:rPr lang="sv-SE" dirty="0">
                <a:sym typeface="Wingdings" pitchFamily="2" charset="2"/>
              </a:rPr>
              <a:t>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2004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6EE7F7-3657-1FCC-AA90-E3B11D65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Insulin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0B029D-B6EA-606E-E959-644159CE3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Start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soluble</a:t>
            </a:r>
            <a:r>
              <a:rPr lang="sv-SE" dirty="0"/>
              <a:t> insulin (fast </a:t>
            </a:r>
            <a:r>
              <a:rPr lang="sv-SE" dirty="0" err="1"/>
              <a:t>acting</a:t>
            </a:r>
            <a:r>
              <a:rPr lang="sv-SE" dirty="0"/>
              <a:t>). </a:t>
            </a:r>
          </a:p>
          <a:p>
            <a:r>
              <a:rPr lang="sv-SE" dirty="0"/>
              <a:t>IV: </a:t>
            </a:r>
            <a:r>
              <a:rPr lang="sv-SE" dirty="0" err="1"/>
              <a:t>Ideally</a:t>
            </a:r>
            <a:r>
              <a:rPr lang="sv-SE" dirty="0"/>
              <a:t> 0,1 IU/kg/</a:t>
            </a:r>
            <a:r>
              <a:rPr lang="sv-SE" dirty="0" err="1"/>
              <a:t>hour</a:t>
            </a:r>
            <a:r>
              <a:rPr lang="sv-SE" dirty="0"/>
              <a:t> infusion (in NS or RL),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b="1" u="sng" dirty="0" err="1"/>
              <a:t>lower</a:t>
            </a:r>
            <a:r>
              <a:rPr lang="sv-SE" b="1" u="sng" dirty="0"/>
              <a:t> </a:t>
            </a:r>
            <a:r>
              <a:rPr lang="sv-SE" b="1" u="sng" dirty="0" err="1"/>
              <a:t>dose</a:t>
            </a:r>
            <a:r>
              <a:rPr lang="sv-SE" i="1" dirty="0"/>
              <a:t> </a:t>
            </a:r>
            <a:r>
              <a:rPr lang="sv-SE" dirty="0" err="1"/>
              <a:t>if</a:t>
            </a:r>
            <a:r>
              <a:rPr lang="sv-SE" dirty="0"/>
              <a:t> not </a:t>
            </a:r>
            <a:r>
              <a:rPr lang="sv-SE" dirty="0" err="1"/>
              <a:t>able</a:t>
            </a:r>
            <a:r>
              <a:rPr lang="sv-SE" dirty="0"/>
              <a:t> to monitor </a:t>
            </a:r>
            <a:r>
              <a:rPr lang="sv-SE" dirty="0" err="1"/>
              <a:t>closely</a:t>
            </a:r>
            <a:r>
              <a:rPr lang="sv-SE" dirty="0"/>
              <a:t>! </a:t>
            </a:r>
          </a:p>
          <a:p>
            <a:r>
              <a:rPr lang="sv-SE" dirty="0"/>
              <a:t>Or IM: Bolus 0,3 IU/kg (</a:t>
            </a:r>
            <a:r>
              <a:rPr lang="sv-SE" dirty="0" err="1"/>
              <a:t>half</a:t>
            </a:r>
            <a:r>
              <a:rPr lang="sv-SE" dirty="0"/>
              <a:t> iv, </a:t>
            </a:r>
            <a:r>
              <a:rPr lang="sv-SE" dirty="0" err="1"/>
              <a:t>half</a:t>
            </a:r>
            <a:r>
              <a:rPr lang="sv-SE" dirty="0"/>
              <a:t> </a:t>
            </a:r>
            <a:r>
              <a:rPr lang="sv-SE" dirty="0" err="1"/>
              <a:t>im</a:t>
            </a:r>
            <a:r>
              <a:rPr lang="sv-SE" dirty="0"/>
              <a:t>).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every</a:t>
            </a:r>
            <a:r>
              <a:rPr lang="sv-SE" dirty="0"/>
              <a:t> </a:t>
            </a:r>
            <a:r>
              <a:rPr lang="sv-SE" dirty="0" err="1"/>
              <a:t>hour</a:t>
            </a:r>
            <a:r>
              <a:rPr lang="sv-SE" dirty="0"/>
              <a:t> </a:t>
            </a:r>
            <a:r>
              <a:rPr lang="sv-SE" dirty="0" err="1"/>
              <a:t>repeat</a:t>
            </a:r>
            <a:r>
              <a:rPr lang="sv-SE" dirty="0"/>
              <a:t> </a:t>
            </a:r>
            <a:r>
              <a:rPr lang="sv-SE" dirty="0" err="1"/>
              <a:t>soluble</a:t>
            </a:r>
            <a:r>
              <a:rPr lang="sv-SE" dirty="0"/>
              <a:t> IM 0,1 IU/kg. </a:t>
            </a:r>
            <a:r>
              <a:rPr lang="sv-SE" dirty="0" err="1"/>
              <a:t>Deltoid</a:t>
            </a:r>
            <a:r>
              <a:rPr lang="sv-SE" dirty="0"/>
              <a:t> or </a:t>
            </a:r>
            <a:r>
              <a:rPr lang="sv-SE" dirty="0" err="1"/>
              <a:t>gluteal</a:t>
            </a:r>
            <a:r>
              <a:rPr lang="sv-SE" dirty="0"/>
              <a:t> </a:t>
            </a:r>
            <a:r>
              <a:rPr lang="sv-SE" dirty="0" err="1"/>
              <a:t>muscle</a:t>
            </a:r>
            <a:r>
              <a:rPr lang="sv-SE" dirty="0"/>
              <a:t>. </a:t>
            </a:r>
          </a:p>
          <a:p>
            <a:r>
              <a:rPr lang="sv-SE" dirty="0"/>
              <a:t>Check RBS </a:t>
            </a:r>
            <a:r>
              <a:rPr lang="sv-SE" dirty="0" err="1"/>
              <a:t>often</a:t>
            </a:r>
            <a:r>
              <a:rPr lang="sv-SE" dirty="0"/>
              <a:t>, </a:t>
            </a:r>
            <a:r>
              <a:rPr lang="sv-SE" dirty="0" err="1"/>
              <a:t>ideally</a:t>
            </a:r>
            <a:r>
              <a:rPr lang="sv-SE" dirty="0"/>
              <a:t> </a:t>
            </a:r>
            <a:r>
              <a:rPr lang="sv-SE" dirty="0" err="1"/>
              <a:t>every</a:t>
            </a:r>
            <a:r>
              <a:rPr lang="sv-SE" dirty="0"/>
              <a:t> </a:t>
            </a:r>
            <a:r>
              <a:rPr lang="sv-SE" dirty="0" err="1"/>
              <a:t>hour</a:t>
            </a:r>
            <a:r>
              <a:rPr lang="sv-SE" dirty="0"/>
              <a:t>. </a:t>
            </a:r>
          </a:p>
          <a:p>
            <a:r>
              <a:rPr lang="sv-SE" dirty="0" err="1"/>
              <a:t>Goal</a:t>
            </a:r>
            <a:r>
              <a:rPr lang="sv-SE" dirty="0"/>
              <a:t> to </a:t>
            </a:r>
            <a:r>
              <a:rPr lang="sv-SE" dirty="0" err="1"/>
              <a:t>lower</a:t>
            </a:r>
            <a:r>
              <a:rPr lang="sv-SE" dirty="0"/>
              <a:t> RBS </a:t>
            </a:r>
            <a:r>
              <a:rPr lang="sv-SE" i="1" dirty="0"/>
              <a:t>maximum</a:t>
            </a:r>
            <a:r>
              <a:rPr lang="sv-SE" dirty="0"/>
              <a:t> 4 </a:t>
            </a:r>
            <a:r>
              <a:rPr lang="sv-SE" dirty="0" err="1"/>
              <a:t>mmol</a:t>
            </a:r>
            <a:r>
              <a:rPr lang="sv-SE" dirty="0"/>
              <a:t>/h.</a:t>
            </a:r>
          </a:p>
          <a:p>
            <a:endParaRPr lang="sv-SE" dirty="0"/>
          </a:p>
          <a:p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stabilized</a:t>
            </a:r>
            <a:r>
              <a:rPr lang="sv-SE" dirty="0"/>
              <a:t> </a:t>
            </a:r>
            <a:r>
              <a:rPr lang="sv-SE" dirty="0" err="1"/>
              <a:t>change</a:t>
            </a:r>
            <a:r>
              <a:rPr lang="sv-SE" dirty="0"/>
              <a:t> to </a:t>
            </a:r>
            <a:r>
              <a:rPr lang="sv-SE" dirty="0" err="1"/>
              <a:t>Mixtard</a:t>
            </a:r>
            <a:r>
              <a:rPr lang="sv-SE" dirty="0"/>
              <a:t>, </a:t>
            </a:r>
            <a:r>
              <a:rPr lang="sv-SE" dirty="0" err="1"/>
              <a:t>titrate</a:t>
            </a:r>
            <a:r>
              <a:rPr lang="sv-SE" dirty="0"/>
              <a:t>. Re-check U/A for </a:t>
            </a:r>
            <a:r>
              <a:rPr lang="sv-SE" dirty="0" err="1"/>
              <a:t>ketones</a:t>
            </a:r>
            <a:r>
              <a:rPr lang="sv-S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4220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90CD28-D473-C0C9-627D-A0D958637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CME on</a:t>
            </a:r>
            <a:br>
              <a:rPr lang="sv-SE" dirty="0"/>
            </a:br>
            <a:r>
              <a:rPr lang="sv-SE" sz="5600" dirty="0" err="1"/>
              <a:t>Thrombosis</a:t>
            </a:r>
            <a:r>
              <a:rPr lang="sv-SE" sz="5600" dirty="0"/>
              <a:t> and</a:t>
            </a:r>
            <a:br>
              <a:rPr lang="sv-SE" sz="5600" dirty="0"/>
            </a:br>
            <a:r>
              <a:rPr lang="sv-SE" sz="5600" dirty="0"/>
              <a:t>DKA/HNKS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5D9D44E-5EB5-A098-9F09-2E28E88D6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Dr Siri </a:t>
            </a:r>
            <a:r>
              <a:rPr lang="sv-SE" dirty="0" err="1"/>
              <a:t>Maartensson</a:t>
            </a:r>
            <a:endParaRPr lang="sv-SE" dirty="0"/>
          </a:p>
          <a:p>
            <a:r>
              <a:rPr lang="sv-SE" dirty="0" err="1"/>
              <a:t>Kacheliba</a:t>
            </a:r>
            <a:r>
              <a:rPr lang="sv-SE" dirty="0"/>
              <a:t> </a:t>
            </a:r>
            <a:r>
              <a:rPr lang="sv-SE" dirty="0" err="1"/>
              <a:t>Sub</a:t>
            </a:r>
            <a:r>
              <a:rPr lang="sv-SE" dirty="0"/>
              <a:t>-County Hospital</a:t>
            </a:r>
          </a:p>
          <a:p>
            <a:r>
              <a:rPr lang="sv-SE" dirty="0"/>
              <a:t>19/09/2023</a:t>
            </a:r>
          </a:p>
        </p:txBody>
      </p:sp>
    </p:spTree>
    <p:extLst>
      <p:ext uri="{BB962C8B-B14F-4D97-AF65-F5344CB8AC3E}">
        <p14:creationId xmlns:p14="http://schemas.microsoft.com/office/powerpoint/2010/main" val="1554081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27FAFE-B256-F2D9-D9C2-2553350B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5600" b="1" dirty="0" err="1"/>
              <a:t>Thrombosis</a:t>
            </a:r>
            <a:endParaRPr lang="sv-SE" sz="5600" b="1" dirty="0"/>
          </a:p>
        </p:txBody>
      </p:sp>
    </p:spTree>
    <p:extLst>
      <p:ext uri="{BB962C8B-B14F-4D97-AF65-F5344CB8AC3E}">
        <p14:creationId xmlns:p14="http://schemas.microsoft.com/office/powerpoint/2010/main" val="28274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CAE9D9-5218-F97B-7851-24D65BDE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What</a:t>
            </a:r>
            <a:r>
              <a:rPr lang="sv-SE" dirty="0"/>
              <a:t> is a </a:t>
            </a:r>
            <a:r>
              <a:rPr lang="sv-SE" dirty="0" err="1"/>
              <a:t>thrombosis</a:t>
            </a:r>
            <a:r>
              <a:rPr lang="sv-SE" dirty="0"/>
              <a:t>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6297A4-6867-9A01-2FBE-1836BC93E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Blood</a:t>
            </a:r>
            <a:r>
              <a:rPr lang="sv-SE" dirty="0"/>
              <a:t> </a:t>
            </a:r>
            <a:r>
              <a:rPr lang="sv-SE" dirty="0" err="1"/>
              <a:t>clot</a:t>
            </a:r>
            <a:r>
              <a:rPr lang="sv-SE" dirty="0"/>
              <a:t> in </a:t>
            </a:r>
            <a:r>
              <a:rPr lang="sv-SE" dirty="0" err="1"/>
              <a:t>artery</a:t>
            </a:r>
            <a:r>
              <a:rPr lang="sv-SE" dirty="0"/>
              <a:t> or </a:t>
            </a:r>
            <a:r>
              <a:rPr lang="sv-SE" dirty="0" err="1"/>
              <a:t>vein</a:t>
            </a:r>
            <a:endParaRPr lang="sv-SE" dirty="0"/>
          </a:p>
          <a:p>
            <a:r>
              <a:rPr lang="sv-SE" dirty="0"/>
              <a:t>DVT – </a:t>
            </a:r>
            <a:r>
              <a:rPr lang="sv-SE" dirty="0" err="1"/>
              <a:t>deep</a:t>
            </a:r>
            <a:r>
              <a:rPr lang="sv-SE" dirty="0"/>
              <a:t> </a:t>
            </a:r>
            <a:r>
              <a:rPr lang="sv-SE" dirty="0" err="1"/>
              <a:t>venous</a:t>
            </a:r>
            <a:r>
              <a:rPr lang="sv-SE" dirty="0"/>
              <a:t> </a:t>
            </a:r>
            <a:r>
              <a:rPr lang="sv-SE" dirty="0" err="1"/>
              <a:t>thrombosis</a:t>
            </a:r>
            <a:r>
              <a:rPr lang="sv-SE" dirty="0"/>
              <a:t>, </a:t>
            </a:r>
            <a:r>
              <a:rPr lang="sv-SE" dirty="0" err="1"/>
              <a:t>usually</a:t>
            </a:r>
            <a:r>
              <a:rPr lang="sv-SE" dirty="0"/>
              <a:t> leg</a:t>
            </a:r>
          </a:p>
          <a:p>
            <a:r>
              <a:rPr lang="sv-SE" dirty="0"/>
              <a:t>PE – </a:t>
            </a:r>
            <a:r>
              <a:rPr lang="sv-SE" dirty="0" err="1"/>
              <a:t>pulmonary</a:t>
            </a:r>
            <a:r>
              <a:rPr lang="sv-SE" dirty="0"/>
              <a:t> </a:t>
            </a:r>
            <a:r>
              <a:rPr lang="sv-SE" dirty="0" err="1"/>
              <a:t>embolism</a:t>
            </a:r>
            <a:endParaRPr lang="sv-SE" dirty="0"/>
          </a:p>
          <a:p>
            <a:r>
              <a:rPr lang="sv-SE" dirty="0"/>
              <a:t>AMI – </a:t>
            </a:r>
            <a:r>
              <a:rPr lang="sv-SE" dirty="0" err="1"/>
              <a:t>acute</a:t>
            </a:r>
            <a:r>
              <a:rPr lang="sv-SE" dirty="0"/>
              <a:t> </a:t>
            </a:r>
            <a:r>
              <a:rPr lang="sv-SE" dirty="0" err="1"/>
              <a:t>myocardial</a:t>
            </a:r>
            <a:r>
              <a:rPr lang="sv-SE" dirty="0"/>
              <a:t> </a:t>
            </a:r>
            <a:r>
              <a:rPr lang="sv-SE" dirty="0" err="1"/>
              <a:t>infartion</a:t>
            </a:r>
            <a:r>
              <a:rPr lang="sv-SE" dirty="0"/>
              <a:t>/</a:t>
            </a:r>
            <a:r>
              <a:rPr lang="sv-SE" dirty="0" err="1"/>
              <a:t>heart</a:t>
            </a:r>
            <a:r>
              <a:rPr lang="sv-SE" dirty="0"/>
              <a:t> attack </a:t>
            </a:r>
          </a:p>
          <a:p>
            <a:r>
              <a:rPr lang="sv-SE" dirty="0"/>
              <a:t>Stroke </a:t>
            </a:r>
          </a:p>
          <a:p>
            <a:r>
              <a:rPr lang="sv-SE" dirty="0" err="1"/>
              <a:t>Clot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broke</a:t>
            </a:r>
            <a:r>
              <a:rPr lang="sv-SE" dirty="0"/>
              <a:t> </a:t>
            </a:r>
            <a:r>
              <a:rPr lang="sv-SE" dirty="0" err="1"/>
              <a:t>loose</a:t>
            </a:r>
            <a:r>
              <a:rPr lang="sv-SE" dirty="0"/>
              <a:t> and </a:t>
            </a:r>
            <a:r>
              <a:rPr lang="sv-SE" dirty="0" err="1"/>
              <a:t>moved</a:t>
            </a:r>
            <a:r>
              <a:rPr lang="sv-SE" dirty="0"/>
              <a:t> </a:t>
            </a:r>
            <a:r>
              <a:rPr lang="sv-SE" dirty="0">
                <a:sym typeface="Wingdings" pitchFamily="2" charset="2"/>
              </a:rPr>
              <a:t> </a:t>
            </a:r>
            <a:r>
              <a:rPr lang="sv-SE" dirty="0" err="1">
                <a:sym typeface="Wingdings" pitchFamily="2" charset="2"/>
              </a:rPr>
              <a:t>embolus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911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560833-A4BB-28E6-0100-9DF67FF97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Risc</a:t>
            </a:r>
            <a:r>
              <a:rPr lang="sv-SE" dirty="0"/>
              <a:t> </a:t>
            </a:r>
            <a:r>
              <a:rPr lang="sv-SE" dirty="0" err="1"/>
              <a:t>factors</a:t>
            </a:r>
            <a:r>
              <a:rPr lang="sv-SE" dirty="0"/>
              <a:t> for </a:t>
            </a:r>
            <a:r>
              <a:rPr lang="sv-SE" dirty="0" err="1"/>
              <a:t>thrombosis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78D4BE-D8E0-B901-F9BF-CDBCB5E74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Cancer</a:t>
            </a:r>
          </a:p>
          <a:p>
            <a:r>
              <a:rPr lang="sv-SE" dirty="0" err="1"/>
              <a:t>Immobilization</a:t>
            </a:r>
            <a:r>
              <a:rPr lang="sv-SE" dirty="0"/>
              <a:t>, </a:t>
            </a:r>
            <a:r>
              <a:rPr lang="sv-SE" dirty="0" err="1"/>
              <a:t>i.e</a:t>
            </a:r>
            <a:r>
              <a:rPr lang="sv-SE" dirty="0"/>
              <a:t> post-</a:t>
            </a:r>
            <a:r>
              <a:rPr lang="sv-SE" dirty="0" err="1"/>
              <a:t>op</a:t>
            </a:r>
            <a:endParaRPr lang="sv-SE" dirty="0"/>
          </a:p>
          <a:p>
            <a:r>
              <a:rPr lang="sv-SE" dirty="0" err="1"/>
              <a:t>Surgery</a:t>
            </a:r>
            <a:r>
              <a:rPr lang="sv-SE" dirty="0"/>
              <a:t> – </a:t>
            </a:r>
            <a:r>
              <a:rPr lang="sv-SE" dirty="0" err="1"/>
              <a:t>both</a:t>
            </a:r>
            <a:r>
              <a:rPr lang="sv-SE" dirty="0"/>
              <a:t> trauma and </a:t>
            </a:r>
            <a:r>
              <a:rPr lang="sv-SE" dirty="0" err="1"/>
              <a:t>immobilized</a:t>
            </a:r>
            <a:r>
              <a:rPr lang="sv-SE" dirty="0"/>
              <a:t>. 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b="1" u="sng" dirty="0"/>
              <a:t>c-</a:t>
            </a:r>
            <a:r>
              <a:rPr lang="sv-SE" b="1" u="sng" dirty="0" err="1"/>
              <a:t>section</a:t>
            </a:r>
            <a:r>
              <a:rPr lang="sv-SE" dirty="0"/>
              <a:t>!</a:t>
            </a:r>
          </a:p>
          <a:p>
            <a:r>
              <a:rPr lang="sv-SE" dirty="0" err="1"/>
              <a:t>Pregnancy</a:t>
            </a:r>
            <a:endParaRPr lang="sv-SE" dirty="0"/>
          </a:p>
          <a:p>
            <a:r>
              <a:rPr lang="sv-SE" dirty="0" err="1"/>
              <a:t>Fractures</a:t>
            </a:r>
            <a:r>
              <a:rPr lang="sv-SE" dirty="0"/>
              <a:t> (</a:t>
            </a:r>
            <a:r>
              <a:rPr lang="sv-SE" dirty="0" err="1"/>
              <a:t>vessel</a:t>
            </a:r>
            <a:r>
              <a:rPr lang="sv-SE" dirty="0"/>
              <a:t> </a:t>
            </a:r>
            <a:r>
              <a:rPr lang="sv-SE" dirty="0" err="1"/>
              <a:t>damage</a:t>
            </a:r>
            <a:r>
              <a:rPr lang="sv-SE" dirty="0"/>
              <a:t> and </a:t>
            </a:r>
            <a:r>
              <a:rPr lang="sv-SE" dirty="0" err="1"/>
              <a:t>immobilized</a:t>
            </a:r>
            <a:r>
              <a:rPr lang="sv-SE" dirty="0"/>
              <a:t>)</a:t>
            </a:r>
          </a:p>
          <a:p>
            <a:r>
              <a:rPr lang="sv-SE" dirty="0" err="1"/>
              <a:t>Obesity</a:t>
            </a:r>
            <a:r>
              <a:rPr lang="sv-SE" dirty="0"/>
              <a:t>. Smoking. </a:t>
            </a:r>
          </a:p>
          <a:p>
            <a:r>
              <a:rPr lang="sv-SE" dirty="0" err="1"/>
              <a:t>Inherited</a:t>
            </a:r>
            <a:r>
              <a:rPr lang="sv-SE" dirty="0"/>
              <a:t> pro-</a:t>
            </a:r>
            <a:r>
              <a:rPr lang="sv-SE" dirty="0" err="1"/>
              <a:t>coagulant</a:t>
            </a:r>
            <a:r>
              <a:rPr lang="sv-SE" dirty="0"/>
              <a:t> disorders</a:t>
            </a:r>
          </a:p>
          <a:p>
            <a:r>
              <a:rPr lang="sv-SE" dirty="0" err="1"/>
              <a:t>Medications</a:t>
            </a:r>
            <a:r>
              <a:rPr lang="sv-SE" dirty="0"/>
              <a:t> (</a:t>
            </a:r>
            <a:r>
              <a:rPr lang="sv-SE" dirty="0" err="1"/>
              <a:t>i.e</a:t>
            </a:r>
            <a:r>
              <a:rPr lang="sv-SE" dirty="0"/>
              <a:t> </a:t>
            </a:r>
            <a:r>
              <a:rPr lang="sv-SE" dirty="0" err="1"/>
              <a:t>certain</a:t>
            </a:r>
            <a:r>
              <a:rPr lang="sv-SE" dirty="0"/>
              <a:t> </a:t>
            </a:r>
            <a:r>
              <a:rPr lang="sv-SE" dirty="0" err="1"/>
              <a:t>birth</a:t>
            </a:r>
            <a:r>
              <a:rPr lang="sv-SE" dirty="0"/>
              <a:t> </a:t>
            </a:r>
            <a:r>
              <a:rPr lang="sv-SE" dirty="0" err="1"/>
              <a:t>control</a:t>
            </a:r>
            <a:r>
              <a:rPr lang="sv-SE" dirty="0"/>
              <a:t> pills)</a:t>
            </a:r>
          </a:p>
        </p:txBody>
      </p:sp>
    </p:spTree>
    <p:extLst>
      <p:ext uri="{BB962C8B-B14F-4D97-AF65-F5344CB8AC3E}">
        <p14:creationId xmlns:p14="http://schemas.microsoft.com/office/powerpoint/2010/main" val="178494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DE7719-658D-0CA5-8E65-9A5A4F7D8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Deep </a:t>
            </a:r>
            <a:r>
              <a:rPr lang="sv-SE" dirty="0" err="1"/>
              <a:t>venous</a:t>
            </a:r>
            <a:r>
              <a:rPr lang="sv-SE" dirty="0"/>
              <a:t> </a:t>
            </a:r>
            <a:r>
              <a:rPr lang="sv-SE" dirty="0" err="1"/>
              <a:t>thrombosis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7ED0F0-77B6-F4CA-113B-B3B6B9841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Symtoms - </a:t>
            </a:r>
            <a:r>
              <a:rPr lang="sv-SE" dirty="0" err="1"/>
              <a:t>swollen</a:t>
            </a:r>
            <a:r>
              <a:rPr lang="sv-SE" dirty="0"/>
              <a:t>, </a:t>
            </a:r>
            <a:r>
              <a:rPr lang="sv-SE" dirty="0" err="1"/>
              <a:t>painful</a:t>
            </a:r>
            <a:r>
              <a:rPr lang="sv-SE" dirty="0"/>
              <a:t> </a:t>
            </a:r>
            <a:r>
              <a:rPr lang="sv-SE" dirty="0" err="1"/>
              <a:t>extremity</a:t>
            </a:r>
            <a:r>
              <a:rPr lang="sv-SE" dirty="0"/>
              <a:t> (</a:t>
            </a:r>
            <a:r>
              <a:rPr lang="sv-SE" dirty="0" err="1"/>
              <a:t>side</a:t>
            </a:r>
            <a:r>
              <a:rPr lang="sv-SE" dirty="0"/>
              <a:t> </a:t>
            </a:r>
            <a:r>
              <a:rPr lang="sv-SE" dirty="0" err="1"/>
              <a:t>difference</a:t>
            </a:r>
            <a:r>
              <a:rPr lang="sv-SE" dirty="0"/>
              <a:t> </a:t>
            </a:r>
            <a:r>
              <a:rPr lang="sv-SE" dirty="0">
                <a:sym typeface="Wingdings" pitchFamily="2" charset="2"/>
              </a:rPr>
              <a:t> </a:t>
            </a:r>
            <a:r>
              <a:rPr lang="sv-SE" dirty="0" err="1">
                <a:sym typeface="Wingdings" pitchFamily="2" charset="2"/>
              </a:rPr>
              <a:t>measure</a:t>
            </a:r>
            <a:r>
              <a:rPr lang="sv-SE" dirty="0">
                <a:sym typeface="Wingdings" pitchFamily="2" charset="2"/>
              </a:rPr>
              <a:t>!)</a:t>
            </a:r>
            <a:endParaRPr lang="sv-SE" dirty="0"/>
          </a:p>
          <a:p>
            <a:r>
              <a:rPr lang="sv-SE" dirty="0" err="1"/>
              <a:t>Diagnosis</a:t>
            </a:r>
            <a:r>
              <a:rPr lang="sv-SE" dirty="0"/>
              <a:t> - ultrasound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available</a:t>
            </a:r>
            <a:r>
              <a:rPr lang="sv-SE" dirty="0"/>
              <a:t>. </a:t>
            </a:r>
            <a:r>
              <a:rPr lang="sv-SE" dirty="0" err="1"/>
              <a:t>Refer</a:t>
            </a:r>
            <a:r>
              <a:rPr lang="sv-SE" dirty="0"/>
              <a:t>! Pre-</a:t>
            </a:r>
            <a:r>
              <a:rPr lang="sv-SE" dirty="0" err="1"/>
              <a:t>referral</a:t>
            </a:r>
            <a:r>
              <a:rPr lang="sv-SE" dirty="0"/>
              <a:t> heparin? </a:t>
            </a:r>
          </a:p>
          <a:p>
            <a:r>
              <a:rPr lang="sv-SE" dirty="0" err="1"/>
              <a:t>Treatment</a:t>
            </a:r>
            <a:r>
              <a:rPr lang="sv-SE" dirty="0"/>
              <a:t> – </a:t>
            </a:r>
            <a:r>
              <a:rPr lang="sv-SE" dirty="0" err="1"/>
              <a:t>anticoagulant</a:t>
            </a:r>
            <a:r>
              <a:rPr lang="sv-SE" dirty="0"/>
              <a:t> </a:t>
            </a:r>
            <a:r>
              <a:rPr lang="sv-SE" dirty="0" err="1"/>
              <a:t>medication</a:t>
            </a:r>
            <a:endParaRPr lang="sv-SE" dirty="0"/>
          </a:p>
          <a:p>
            <a:pPr lvl="1"/>
            <a:r>
              <a:rPr lang="sv-SE" dirty="0"/>
              <a:t>Heparin, </a:t>
            </a:r>
            <a:r>
              <a:rPr lang="sv-SE" dirty="0" err="1"/>
              <a:t>low</a:t>
            </a:r>
            <a:r>
              <a:rPr lang="sv-SE" dirty="0"/>
              <a:t> </a:t>
            </a:r>
            <a:r>
              <a:rPr lang="sv-SE" dirty="0" err="1"/>
              <a:t>molecular</a:t>
            </a:r>
            <a:r>
              <a:rPr lang="sv-SE" dirty="0"/>
              <a:t> </a:t>
            </a:r>
            <a:r>
              <a:rPr lang="sv-SE" dirty="0" err="1"/>
              <a:t>weight</a:t>
            </a:r>
            <a:r>
              <a:rPr lang="sv-SE" dirty="0"/>
              <a:t> heparin, </a:t>
            </a:r>
            <a:r>
              <a:rPr lang="sv-SE" dirty="0" err="1"/>
              <a:t>warfarin</a:t>
            </a:r>
            <a:r>
              <a:rPr lang="sv-SE" dirty="0"/>
              <a:t>, new oral </a:t>
            </a:r>
            <a:r>
              <a:rPr lang="sv-SE" dirty="0" err="1"/>
              <a:t>anticoagulants</a:t>
            </a:r>
            <a:r>
              <a:rPr lang="sv-SE" dirty="0"/>
              <a:t>. </a:t>
            </a:r>
          </a:p>
          <a:p>
            <a:pPr lvl="1"/>
            <a:r>
              <a:rPr lang="sv-SE" dirty="0"/>
              <a:t>3 </a:t>
            </a:r>
            <a:r>
              <a:rPr lang="sv-SE" dirty="0" err="1"/>
              <a:t>months</a:t>
            </a:r>
            <a:r>
              <a:rPr lang="sv-SE" dirty="0"/>
              <a:t> for </a:t>
            </a:r>
            <a:r>
              <a:rPr lang="sv-SE" dirty="0" err="1"/>
              <a:t>uncomplicated</a:t>
            </a:r>
            <a:r>
              <a:rPr lang="sv-SE" dirty="0"/>
              <a:t> DVT </a:t>
            </a:r>
            <a:r>
              <a:rPr lang="sv-SE" dirty="0" err="1"/>
              <a:t>below</a:t>
            </a:r>
            <a:r>
              <a:rPr lang="sv-SE" dirty="0"/>
              <a:t> the </a:t>
            </a:r>
            <a:r>
              <a:rPr lang="sv-SE" dirty="0" err="1"/>
              <a:t>knee</a:t>
            </a:r>
            <a:endParaRPr lang="sv-SE" dirty="0"/>
          </a:p>
          <a:p>
            <a:pPr lvl="1"/>
            <a:r>
              <a:rPr lang="sv-SE" dirty="0"/>
              <a:t>6 </a:t>
            </a:r>
            <a:r>
              <a:rPr lang="sv-SE" dirty="0" err="1"/>
              <a:t>months</a:t>
            </a:r>
            <a:r>
              <a:rPr lang="sv-SE" dirty="0"/>
              <a:t> for </a:t>
            </a:r>
            <a:r>
              <a:rPr lang="sv-SE" dirty="0" err="1"/>
              <a:t>more</a:t>
            </a:r>
            <a:r>
              <a:rPr lang="sv-SE" dirty="0"/>
              <a:t> proximal DVT</a:t>
            </a:r>
          </a:p>
          <a:p>
            <a:r>
              <a:rPr lang="sv-SE" dirty="0"/>
              <a:t>Risks – </a:t>
            </a:r>
            <a:r>
              <a:rPr lang="sv-SE" dirty="0" err="1"/>
              <a:t>clot</a:t>
            </a:r>
            <a:r>
              <a:rPr lang="sv-SE" dirty="0"/>
              <a:t> breaks off (</a:t>
            </a:r>
            <a:r>
              <a:rPr lang="sv-SE" dirty="0" err="1"/>
              <a:t>embolus</a:t>
            </a:r>
            <a:r>
              <a:rPr lang="sv-SE" dirty="0"/>
              <a:t>) – </a:t>
            </a:r>
            <a:r>
              <a:rPr lang="sv-SE" dirty="0" err="1"/>
              <a:t>pulmonary</a:t>
            </a:r>
            <a:r>
              <a:rPr lang="sv-SE" dirty="0"/>
              <a:t> </a:t>
            </a:r>
            <a:r>
              <a:rPr lang="sv-SE" dirty="0" err="1"/>
              <a:t>embolism</a:t>
            </a:r>
            <a:r>
              <a:rPr lang="sv-SE" dirty="0"/>
              <a:t> or stroke 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3772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4A9595-1030-C96A-38D4-8C5DE6BE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Pulmonary</a:t>
            </a:r>
            <a:r>
              <a:rPr lang="sv-SE" dirty="0"/>
              <a:t> </a:t>
            </a:r>
            <a:r>
              <a:rPr lang="sv-SE" dirty="0" err="1"/>
              <a:t>embolism</a:t>
            </a:r>
            <a:r>
              <a:rPr lang="sv-SE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EFC1EA-D57D-ABF7-4ADC-0B719D8BE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Symtoms</a:t>
            </a:r>
          </a:p>
          <a:p>
            <a:pPr lvl="1"/>
            <a:r>
              <a:rPr lang="sv-SE" dirty="0" err="1"/>
              <a:t>Difficulty</a:t>
            </a:r>
            <a:r>
              <a:rPr lang="sv-SE" dirty="0"/>
              <a:t> </a:t>
            </a:r>
            <a:r>
              <a:rPr lang="sv-SE" dirty="0" err="1"/>
              <a:t>breathing</a:t>
            </a:r>
            <a:r>
              <a:rPr lang="sv-SE" dirty="0"/>
              <a:t> (</a:t>
            </a:r>
            <a:r>
              <a:rPr lang="sv-SE" dirty="0" err="1"/>
              <a:t>dyspnea</a:t>
            </a:r>
            <a:r>
              <a:rPr lang="sv-SE" dirty="0"/>
              <a:t>), </a:t>
            </a:r>
            <a:r>
              <a:rPr lang="sv-SE" dirty="0" err="1"/>
              <a:t>chestpain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breathing</a:t>
            </a:r>
            <a:r>
              <a:rPr lang="sv-SE" dirty="0"/>
              <a:t> (</a:t>
            </a:r>
            <a:r>
              <a:rPr lang="sv-SE" dirty="0" err="1"/>
              <a:t>pleuritis</a:t>
            </a:r>
            <a:r>
              <a:rPr lang="sv-SE" dirty="0"/>
              <a:t>)</a:t>
            </a:r>
          </a:p>
          <a:p>
            <a:pPr lvl="1"/>
            <a:r>
              <a:rPr lang="sv-SE" dirty="0" err="1"/>
              <a:t>Low</a:t>
            </a:r>
            <a:r>
              <a:rPr lang="sv-SE" dirty="0"/>
              <a:t> SaO2</a:t>
            </a:r>
          </a:p>
          <a:p>
            <a:pPr lvl="1"/>
            <a:r>
              <a:rPr lang="sv-SE" dirty="0" err="1"/>
              <a:t>Takycardia</a:t>
            </a:r>
            <a:endParaRPr lang="sv-SE" dirty="0"/>
          </a:p>
          <a:p>
            <a:pPr lvl="1"/>
            <a:r>
              <a:rPr lang="sv-SE" dirty="0" err="1"/>
              <a:t>Signs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DVT in </a:t>
            </a:r>
            <a:r>
              <a:rPr lang="sv-SE" dirty="0" err="1"/>
              <a:t>extremity</a:t>
            </a:r>
            <a:r>
              <a:rPr lang="sv-SE" dirty="0"/>
              <a:t>. Risk </a:t>
            </a:r>
            <a:r>
              <a:rPr lang="sv-SE" dirty="0" err="1"/>
              <a:t>factors</a:t>
            </a:r>
            <a:r>
              <a:rPr lang="sv-SE" dirty="0"/>
              <a:t>? </a:t>
            </a:r>
          </a:p>
          <a:p>
            <a:r>
              <a:rPr lang="sv-SE" dirty="0" err="1"/>
              <a:t>Diagnosis</a:t>
            </a:r>
            <a:endParaRPr lang="sv-SE" dirty="0"/>
          </a:p>
          <a:p>
            <a:pPr lvl="1"/>
            <a:r>
              <a:rPr lang="sv-SE" dirty="0"/>
              <a:t>Lab D-</a:t>
            </a:r>
            <a:r>
              <a:rPr lang="sv-SE" dirty="0" err="1"/>
              <a:t>dimer</a:t>
            </a:r>
            <a:r>
              <a:rPr lang="sv-SE" dirty="0"/>
              <a:t> in </a:t>
            </a:r>
            <a:r>
              <a:rPr lang="sv-SE" dirty="0" err="1"/>
              <a:t>certain</a:t>
            </a:r>
            <a:r>
              <a:rPr lang="sv-SE" dirty="0"/>
              <a:t> </a:t>
            </a:r>
            <a:r>
              <a:rPr lang="sv-SE" dirty="0" err="1"/>
              <a:t>conditions</a:t>
            </a:r>
            <a:endParaRPr lang="sv-SE" dirty="0"/>
          </a:p>
          <a:p>
            <a:pPr lvl="1"/>
            <a:r>
              <a:rPr lang="sv-SE" dirty="0"/>
              <a:t>Computer </a:t>
            </a:r>
            <a:r>
              <a:rPr lang="sv-SE" dirty="0" err="1"/>
              <a:t>tomography</a:t>
            </a:r>
            <a:r>
              <a:rPr lang="sv-SE" dirty="0"/>
              <a:t> or </a:t>
            </a:r>
            <a:r>
              <a:rPr lang="sv-SE" dirty="0" err="1"/>
              <a:t>scint</a:t>
            </a:r>
            <a:endParaRPr lang="sv-SE" dirty="0"/>
          </a:p>
          <a:p>
            <a:r>
              <a:rPr lang="sv-SE" dirty="0" err="1"/>
              <a:t>Treatment</a:t>
            </a:r>
            <a:endParaRPr lang="sv-SE" dirty="0"/>
          </a:p>
          <a:p>
            <a:pPr lvl="1"/>
            <a:r>
              <a:rPr lang="sv-SE" dirty="0"/>
              <a:t>6 </a:t>
            </a:r>
            <a:r>
              <a:rPr lang="sv-SE" dirty="0" err="1"/>
              <a:t>months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known</a:t>
            </a:r>
            <a:r>
              <a:rPr lang="sv-SE" dirty="0"/>
              <a:t> cause</a:t>
            </a:r>
          </a:p>
          <a:p>
            <a:pPr lvl="1"/>
            <a:r>
              <a:rPr lang="sv-SE" dirty="0" err="1"/>
              <a:t>Otherwise</a:t>
            </a:r>
            <a:r>
              <a:rPr lang="sv-SE" dirty="0"/>
              <a:t> </a:t>
            </a:r>
            <a:r>
              <a:rPr lang="sv-SE" dirty="0" err="1"/>
              <a:t>lifelong</a:t>
            </a:r>
            <a:r>
              <a:rPr lang="sv-SE" dirty="0"/>
              <a:t> </a:t>
            </a:r>
            <a:r>
              <a:rPr lang="sv-SE" dirty="0" err="1"/>
              <a:t>treatment</a:t>
            </a:r>
            <a:r>
              <a:rPr lang="sv-SE" dirty="0"/>
              <a:t> 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1324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27FAFE-B256-F2D9-D9C2-2553350B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v-SE" sz="5600" b="1" dirty="0"/>
              <a:t>The </a:t>
            </a:r>
            <a:r>
              <a:rPr lang="sv-SE" sz="5600" b="1" dirty="0" err="1"/>
              <a:t>acute</a:t>
            </a:r>
            <a:r>
              <a:rPr lang="sv-SE" sz="5600" b="1" dirty="0"/>
              <a:t> </a:t>
            </a:r>
            <a:r>
              <a:rPr lang="sv-SE" sz="5600" b="1" dirty="0" err="1"/>
              <a:t>diabetic</a:t>
            </a:r>
            <a:r>
              <a:rPr lang="sv-SE" sz="5600" b="1" dirty="0"/>
              <a:t> patient</a:t>
            </a:r>
            <a:br>
              <a:rPr lang="sv-SE" sz="5600" b="1" dirty="0"/>
            </a:br>
            <a:r>
              <a:rPr lang="sv-SE" sz="5600" b="1" dirty="0"/>
              <a:t>DKA, HHNS</a:t>
            </a:r>
          </a:p>
        </p:txBody>
      </p:sp>
    </p:spTree>
    <p:extLst>
      <p:ext uri="{BB962C8B-B14F-4D97-AF65-F5344CB8AC3E}">
        <p14:creationId xmlns:p14="http://schemas.microsoft.com/office/powerpoint/2010/main" val="2184086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6863DD-ED80-85B6-3B38-22575E8CE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916"/>
            <a:ext cx="10515600" cy="1325563"/>
          </a:xfrm>
        </p:spPr>
        <p:txBody>
          <a:bodyPr/>
          <a:lstStyle/>
          <a:p>
            <a:r>
              <a:rPr lang="sv-SE" dirty="0"/>
              <a:t>Diabetes </a:t>
            </a:r>
            <a:r>
              <a:rPr lang="sv-SE" dirty="0" err="1"/>
              <a:t>Mellitus</a:t>
            </a:r>
            <a:r>
              <a:rPr lang="sv-SE" dirty="0"/>
              <a:t> - </a:t>
            </a:r>
            <a:r>
              <a:rPr lang="sv-SE" dirty="0" err="1"/>
              <a:t>summary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3EA4B9-7F0C-F66C-D501-007024CBE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039"/>
            <a:ext cx="52578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dirty="0" err="1"/>
              <a:t>Type</a:t>
            </a:r>
            <a:r>
              <a:rPr lang="sv-SE" b="1" dirty="0"/>
              <a:t> 1 diabetes</a:t>
            </a:r>
          </a:p>
          <a:p>
            <a:r>
              <a:rPr lang="sv-SE" dirty="0" err="1"/>
              <a:t>Autoimmune</a:t>
            </a:r>
            <a:r>
              <a:rPr lang="sv-SE" dirty="0"/>
              <a:t> </a:t>
            </a:r>
            <a:r>
              <a:rPr lang="sv-SE" dirty="0" err="1"/>
              <a:t>disease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pancreas</a:t>
            </a:r>
            <a:endParaRPr lang="sv-SE" dirty="0"/>
          </a:p>
          <a:p>
            <a:r>
              <a:rPr lang="sv-SE" dirty="0" err="1"/>
              <a:t>Debute</a:t>
            </a:r>
            <a:r>
              <a:rPr lang="sv-SE" dirty="0"/>
              <a:t> </a:t>
            </a:r>
            <a:r>
              <a:rPr lang="sv-SE" dirty="0" err="1"/>
              <a:t>childhood</a:t>
            </a:r>
            <a:r>
              <a:rPr lang="sv-SE" dirty="0"/>
              <a:t>/</a:t>
            </a:r>
            <a:r>
              <a:rPr lang="sv-SE" dirty="0" err="1"/>
              <a:t>young</a:t>
            </a:r>
            <a:r>
              <a:rPr lang="sv-SE" dirty="0"/>
              <a:t> </a:t>
            </a:r>
            <a:r>
              <a:rPr lang="sv-SE" dirty="0" err="1"/>
              <a:t>adults</a:t>
            </a:r>
            <a:endParaRPr lang="sv-SE" dirty="0"/>
          </a:p>
          <a:p>
            <a:r>
              <a:rPr lang="sv-SE" dirty="0"/>
              <a:t>Absolute, </a:t>
            </a:r>
            <a:r>
              <a:rPr lang="sv-SE" dirty="0" err="1"/>
              <a:t>lifelong</a:t>
            </a:r>
            <a:r>
              <a:rPr lang="sv-SE" dirty="0"/>
              <a:t> insulin </a:t>
            </a:r>
            <a:r>
              <a:rPr lang="sv-SE" dirty="0" err="1"/>
              <a:t>need</a:t>
            </a:r>
            <a:r>
              <a:rPr lang="sv-SE" dirty="0"/>
              <a:t>!</a:t>
            </a:r>
          </a:p>
          <a:p>
            <a:r>
              <a:rPr lang="sv-SE" dirty="0" err="1"/>
              <a:t>Smt</a:t>
            </a:r>
            <a:r>
              <a:rPr lang="sv-SE" dirty="0"/>
              <a:t>: </a:t>
            </a:r>
            <a:r>
              <a:rPr lang="sv-SE" dirty="0" err="1"/>
              <a:t>weightloss</a:t>
            </a:r>
            <a:r>
              <a:rPr lang="sv-SE" dirty="0"/>
              <a:t>, </a:t>
            </a:r>
            <a:r>
              <a:rPr lang="sv-SE" dirty="0" err="1"/>
              <a:t>polydipsia</a:t>
            </a:r>
            <a:r>
              <a:rPr lang="sv-SE" dirty="0"/>
              <a:t> and </a:t>
            </a:r>
            <a:r>
              <a:rPr lang="sv-SE" dirty="0" err="1"/>
              <a:t>polyuria</a:t>
            </a:r>
            <a:r>
              <a:rPr lang="sv-SE" dirty="0"/>
              <a:t>, GBW, </a:t>
            </a:r>
            <a:r>
              <a:rPr lang="sv-SE" dirty="0" err="1"/>
              <a:t>blurry</a:t>
            </a:r>
            <a:r>
              <a:rPr lang="sv-SE" dirty="0"/>
              <a:t> vision. </a:t>
            </a:r>
          </a:p>
          <a:p>
            <a:r>
              <a:rPr lang="sv-SE" dirty="0"/>
              <a:t>No insulin </a:t>
            </a:r>
            <a:r>
              <a:rPr lang="sv-SE" dirty="0">
                <a:sym typeface="Wingdings" pitchFamily="2" charset="2"/>
              </a:rPr>
              <a:t> </a:t>
            </a:r>
            <a:r>
              <a:rPr lang="sv-SE" b="1" dirty="0">
                <a:sym typeface="Wingdings" pitchFamily="2" charset="2"/>
              </a:rPr>
              <a:t>DKA</a:t>
            </a:r>
            <a:r>
              <a:rPr lang="sv-SE" dirty="0">
                <a:sym typeface="Wingdings" pitchFamily="2" charset="2"/>
              </a:rPr>
              <a:t>! </a:t>
            </a:r>
            <a:r>
              <a:rPr lang="sv-SE" dirty="0" err="1">
                <a:sym typeface="Wingdings" pitchFamily="2" charset="2"/>
              </a:rPr>
              <a:t>Lethal</a:t>
            </a:r>
            <a:r>
              <a:rPr lang="sv-SE" dirty="0">
                <a:sym typeface="Wingdings" pitchFamily="2" charset="2"/>
              </a:rPr>
              <a:t>!</a:t>
            </a:r>
          </a:p>
          <a:p>
            <a:r>
              <a:rPr lang="sv-SE" dirty="0" err="1">
                <a:sym typeface="Wingdings" pitchFamily="2" charset="2"/>
              </a:rPr>
              <a:t>Chronic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complications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if</a:t>
            </a:r>
            <a:r>
              <a:rPr lang="sv-SE" dirty="0">
                <a:sym typeface="Wingdings" pitchFamily="2" charset="2"/>
              </a:rPr>
              <a:t> not </a:t>
            </a:r>
            <a:r>
              <a:rPr lang="sv-SE" dirty="0" err="1">
                <a:sym typeface="Wingdings" pitchFamily="2" charset="2"/>
              </a:rPr>
              <a:t>well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controlled</a:t>
            </a:r>
            <a:r>
              <a:rPr lang="sv-SE" dirty="0">
                <a:sym typeface="Wingdings" pitchFamily="2" charset="2"/>
              </a:rPr>
              <a:t> (</a:t>
            </a:r>
            <a:r>
              <a:rPr lang="sv-SE" dirty="0" err="1">
                <a:sym typeface="Wingdings" pitchFamily="2" charset="2"/>
              </a:rPr>
              <a:t>ie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eyes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kidneys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neuro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feet</a:t>
            </a:r>
            <a:r>
              <a:rPr lang="sv-SE" dirty="0">
                <a:sym typeface="Wingdings" pitchFamily="2" charset="2"/>
              </a:rPr>
              <a:t>, </a:t>
            </a:r>
            <a:r>
              <a:rPr lang="sv-SE" dirty="0" err="1">
                <a:sym typeface="Wingdings" pitchFamily="2" charset="2"/>
              </a:rPr>
              <a:t>blood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vessels</a:t>
            </a:r>
            <a:r>
              <a:rPr lang="sv-SE" dirty="0">
                <a:sym typeface="Wingdings" pitchFamily="2" charset="2"/>
              </a:rPr>
              <a:t>)</a:t>
            </a:r>
            <a:endParaRPr lang="sv-SE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CBD43E16-77A0-1B6D-4CB6-5041B581F9E1}"/>
              </a:ext>
            </a:extLst>
          </p:cNvPr>
          <p:cNvSpPr txBox="1">
            <a:spLocks/>
          </p:cNvSpPr>
          <p:nvPr/>
        </p:nvSpPr>
        <p:spPr>
          <a:xfrm>
            <a:off x="6564682" y="1700039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b="1" dirty="0" err="1"/>
              <a:t>Type</a:t>
            </a:r>
            <a:r>
              <a:rPr lang="sv-SE" b="1" dirty="0"/>
              <a:t> 2 diabetes</a:t>
            </a:r>
          </a:p>
          <a:p>
            <a:r>
              <a:rPr lang="sv-SE" dirty="0" err="1"/>
              <a:t>Gradually</a:t>
            </a:r>
            <a:r>
              <a:rPr lang="sv-SE" dirty="0"/>
              <a:t> </a:t>
            </a:r>
            <a:r>
              <a:rPr lang="sv-SE" dirty="0" err="1"/>
              <a:t>increased</a:t>
            </a:r>
            <a:r>
              <a:rPr lang="sv-SE" dirty="0"/>
              <a:t> insulin </a:t>
            </a:r>
            <a:r>
              <a:rPr lang="sv-SE" dirty="0" err="1"/>
              <a:t>resistency</a:t>
            </a:r>
            <a:endParaRPr lang="sv-SE" dirty="0"/>
          </a:p>
          <a:p>
            <a:r>
              <a:rPr lang="sv-SE" dirty="0" err="1"/>
              <a:t>Debute</a:t>
            </a:r>
            <a:r>
              <a:rPr lang="sv-SE" dirty="0"/>
              <a:t> </a:t>
            </a:r>
            <a:r>
              <a:rPr lang="sv-SE" dirty="0" err="1"/>
              <a:t>adulthood</a:t>
            </a:r>
            <a:endParaRPr lang="sv-SE" dirty="0"/>
          </a:p>
          <a:p>
            <a:r>
              <a:rPr lang="sv-SE" dirty="0"/>
              <a:t>Initial oral </a:t>
            </a:r>
            <a:r>
              <a:rPr lang="sv-SE" dirty="0" err="1"/>
              <a:t>treatment</a:t>
            </a:r>
            <a:r>
              <a:rPr lang="sv-SE" dirty="0"/>
              <a:t>, </a:t>
            </a:r>
            <a:r>
              <a:rPr lang="sv-SE" dirty="0" err="1"/>
              <a:t>possible</a:t>
            </a:r>
            <a:r>
              <a:rPr lang="sv-SE" dirty="0"/>
              <a:t> insulin </a:t>
            </a:r>
            <a:r>
              <a:rPr lang="sv-SE" dirty="0" err="1"/>
              <a:t>requirement</a:t>
            </a:r>
            <a:endParaRPr lang="sv-SE" dirty="0"/>
          </a:p>
          <a:p>
            <a:r>
              <a:rPr lang="sv-SE" dirty="0" err="1"/>
              <a:t>Untreated</a:t>
            </a:r>
            <a:r>
              <a:rPr lang="sv-SE" dirty="0"/>
              <a:t> </a:t>
            </a:r>
            <a:r>
              <a:rPr lang="sv-SE" dirty="0">
                <a:sym typeface="Wingdings" pitchFamily="2" charset="2"/>
              </a:rPr>
              <a:t> risk </a:t>
            </a:r>
            <a:r>
              <a:rPr lang="sv-SE" dirty="0" err="1">
                <a:sym typeface="Wingdings" pitchFamily="2" charset="2"/>
              </a:rPr>
              <a:t>of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b="1" dirty="0">
                <a:sym typeface="Wingdings" pitchFamily="2" charset="2"/>
              </a:rPr>
              <a:t>HHNS!</a:t>
            </a:r>
          </a:p>
          <a:p>
            <a:r>
              <a:rPr lang="sv-SE" dirty="0" err="1">
                <a:sym typeface="Wingdings" pitchFamily="2" charset="2"/>
              </a:rPr>
              <a:t>Chronic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complications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if</a:t>
            </a:r>
            <a:r>
              <a:rPr lang="sv-SE" dirty="0">
                <a:sym typeface="Wingdings" pitchFamily="2" charset="2"/>
              </a:rPr>
              <a:t> not </a:t>
            </a:r>
            <a:r>
              <a:rPr lang="sv-SE" dirty="0" err="1">
                <a:sym typeface="Wingdings" pitchFamily="2" charset="2"/>
              </a:rPr>
              <a:t>well</a:t>
            </a:r>
            <a:r>
              <a:rPr lang="sv-SE" dirty="0">
                <a:sym typeface="Wingdings" pitchFamily="2" charset="2"/>
              </a:rPr>
              <a:t> </a:t>
            </a:r>
            <a:r>
              <a:rPr lang="sv-SE" dirty="0" err="1">
                <a:sym typeface="Wingdings" pitchFamily="2" charset="2"/>
              </a:rPr>
              <a:t>controlled</a:t>
            </a:r>
            <a:r>
              <a:rPr lang="sv-SE" dirty="0">
                <a:sym typeface="Wingdings" pitchFamily="2" charset="2"/>
              </a:rPr>
              <a:t>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330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5" ma:contentTypeDescription="Skapa ett nytt dokument." ma:contentTypeScope="" ma:versionID="d958aee4bd33bb6876ed6ab9cfae8636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7019c3de76293360e4fa8c6039432b6b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78E413-E039-4CF4-91F6-3AE934DE6FDD}"/>
</file>

<file path=customXml/itemProps2.xml><?xml version="1.0" encoding="utf-8"?>
<ds:datastoreItem xmlns:ds="http://schemas.openxmlformats.org/officeDocument/2006/customXml" ds:itemID="{2B7B5BA7-12F6-4B28-B85E-687A7BDA3FB9}"/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808</Words>
  <Application>Microsoft Macintosh PowerPoint</Application>
  <PresentationFormat>Bredbild</PresentationFormat>
  <Paragraphs>99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PowerPoint-presentation</vt:lpstr>
      <vt:lpstr>CME on Thrombosis and DKA/HNKS</vt:lpstr>
      <vt:lpstr>Thrombosis</vt:lpstr>
      <vt:lpstr>What is a thrombosis?</vt:lpstr>
      <vt:lpstr>Risc factors for thrombosis</vt:lpstr>
      <vt:lpstr>Deep venous thrombosis</vt:lpstr>
      <vt:lpstr>Pulmonary embolism </vt:lpstr>
      <vt:lpstr>The acute diabetic patient DKA, HHNS</vt:lpstr>
      <vt:lpstr>Diabetes Mellitus - summary</vt:lpstr>
      <vt:lpstr>DKA – diabetes ketoacidosis  HHNS – hyperosmolar hyperglycemic nonketotic syndrome</vt:lpstr>
      <vt:lpstr>DKA – diabetic ketoacidocis</vt:lpstr>
      <vt:lpstr>HHNS - hyperosmolar hyperglycemic nonketotic syndrome</vt:lpstr>
      <vt:lpstr>Treatment</vt:lpstr>
      <vt:lpstr>Fluids – in the adult!</vt:lpstr>
      <vt:lpstr>Insulin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CME on Thrombosis and DKA/HNKS</dc:title>
  <dc:creator>Siri Mårtensson</dc:creator>
  <cp:lastModifiedBy>Siri Mårtensson</cp:lastModifiedBy>
  <cp:revision>10</cp:revision>
  <dcterms:created xsi:type="dcterms:W3CDTF">2023-09-18T14:36:58Z</dcterms:created>
  <dcterms:modified xsi:type="dcterms:W3CDTF">2023-10-06T14:14:24Z</dcterms:modified>
</cp:coreProperties>
</file>