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8" r:id="rId4"/>
    <p:sldId id="257" r:id="rId5"/>
    <p:sldId id="258" r:id="rId6"/>
    <p:sldId id="260" r:id="rId7"/>
    <p:sldId id="261" r:id="rId8"/>
    <p:sldId id="270" r:id="rId9"/>
    <p:sldId id="262" r:id="rId10"/>
    <p:sldId id="263" r:id="rId11"/>
    <p:sldId id="264" r:id="rId12"/>
    <p:sldId id="271" r:id="rId13"/>
    <p:sldId id="265" r:id="rId14"/>
    <p:sldId id="266" r:id="rId15"/>
    <p:sldId id="267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1"/>
  </p:normalViewPr>
  <p:slideViewPr>
    <p:cSldViewPr snapToGrid="0">
      <p:cViewPr varScale="1">
        <p:scale>
          <a:sx n="87" d="100"/>
          <a:sy n="87" d="100"/>
        </p:scale>
        <p:origin x="144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97062C-57BE-3974-A8D5-18C6A49C9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 err="1"/>
              <a:t>Danger</a:t>
            </a:r>
            <a:r>
              <a:rPr lang="sv-SE" dirty="0"/>
              <a:t> </a:t>
            </a:r>
            <a:r>
              <a:rPr lang="sv-SE" dirty="0" err="1"/>
              <a:t>sings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</a:t>
            </a:r>
            <a:r>
              <a:rPr lang="sv-SE" dirty="0" err="1"/>
              <a:t>pregnancy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ED4AF8-63A0-9900-3FF3-09E8A0817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Elinor </a:t>
            </a:r>
            <a:r>
              <a:rPr lang="sv-SE" dirty="0" err="1"/>
              <a:t>odeback</a:t>
            </a:r>
            <a:r>
              <a:rPr lang="sv-SE" dirty="0"/>
              <a:t> </a:t>
            </a:r>
          </a:p>
          <a:p>
            <a:r>
              <a:rPr lang="sv-SE" dirty="0" err="1"/>
              <a:t>Midwife</a:t>
            </a:r>
            <a:endParaRPr lang="sv-SE" dirty="0"/>
          </a:p>
          <a:p>
            <a:r>
              <a:rPr lang="sv-SE" dirty="0"/>
              <a:t>Rotary </a:t>
            </a:r>
            <a:r>
              <a:rPr lang="sv-SE" dirty="0" err="1"/>
              <a:t>doctors</a:t>
            </a:r>
            <a:r>
              <a:rPr lang="sv-SE" dirty="0"/>
              <a:t> </a:t>
            </a:r>
            <a:r>
              <a:rPr lang="sv-SE" dirty="0" err="1"/>
              <a:t>sweden</a:t>
            </a:r>
            <a:r>
              <a:rPr lang="sv-SE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604045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B83FFE-BE13-B298-5B6B-693E1F73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preeclapsia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AE1E49-6286-2FA3-F3E4-39B712D71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66568"/>
            <a:ext cx="9905999" cy="4124633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If the </a:t>
            </a:r>
            <a:r>
              <a:rPr lang="sv-SE" dirty="0" err="1"/>
              <a:t>mother</a:t>
            </a:r>
            <a:r>
              <a:rPr lang="sv-SE" dirty="0"/>
              <a:t> has </a:t>
            </a:r>
            <a:r>
              <a:rPr lang="sv-SE" dirty="0" err="1"/>
              <a:t>Preeclampsia</a:t>
            </a:r>
            <a:r>
              <a:rPr lang="sv-SE" dirty="0"/>
              <a:t>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closly</a:t>
            </a:r>
            <a:r>
              <a:rPr lang="sv-SE" dirty="0"/>
              <a:t> </a:t>
            </a:r>
            <a:r>
              <a:rPr lang="sv-SE" dirty="0" err="1"/>
              <a:t>monitered</a:t>
            </a:r>
            <a:r>
              <a:rPr lang="sv-SE" dirty="0"/>
              <a:t>. </a:t>
            </a:r>
          </a:p>
          <a:p>
            <a:r>
              <a:rPr lang="sv-SE" dirty="0" err="1"/>
              <a:t>Bloodtests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usually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rule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preecalampisa</a:t>
            </a:r>
            <a:r>
              <a:rPr lang="sv-SE" dirty="0"/>
              <a:t> is </a:t>
            </a:r>
            <a:r>
              <a:rPr lang="sv-SE" dirty="0" err="1"/>
              <a:t>complete</a:t>
            </a:r>
            <a:r>
              <a:rPr lang="sv-SE" dirty="0"/>
              <a:t> </a:t>
            </a:r>
            <a:r>
              <a:rPr lang="sv-SE" dirty="0" err="1"/>
              <a:t>bloodcount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platlet</a:t>
            </a:r>
            <a:r>
              <a:rPr lang="sv-SE" dirty="0"/>
              <a:t> </a:t>
            </a:r>
            <a:r>
              <a:rPr lang="sv-SE" dirty="0" err="1"/>
              <a:t>count</a:t>
            </a:r>
            <a:r>
              <a:rPr lang="sv-SE" dirty="0"/>
              <a:t> and </a:t>
            </a:r>
            <a:r>
              <a:rPr lang="sv-SE" dirty="0" err="1"/>
              <a:t>assessement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creatinine</a:t>
            </a:r>
            <a:r>
              <a:rPr lang="sv-SE" dirty="0"/>
              <a:t>, liver </a:t>
            </a:r>
            <a:r>
              <a:rPr lang="sv-SE" dirty="0" err="1"/>
              <a:t>enzyme</a:t>
            </a:r>
            <a:r>
              <a:rPr lang="sv-SE" dirty="0"/>
              <a:t> </a:t>
            </a:r>
            <a:r>
              <a:rPr lang="sv-SE" dirty="0" err="1"/>
              <a:t>levels</a:t>
            </a:r>
            <a:r>
              <a:rPr lang="sv-SE" dirty="0"/>
              <a:t> and </a:t>
            </a:r>
            <a:r>
              <a:rPr lang="sv-SE" dirty="0" err="1"/>
              <a:t>sometimes</a:t>
            </a:r>
            <a:r>
              <a:rPr lang="sv-SE" dirty="0"/>
              <a:t> </a:t>
            </a:r>
            <a:r>
              <a:rPr lang="sv-SE" dirty="0" err="1"/>
              <a:t>uric</a:t>
            </a:r>
            <a:r>
              <a:rPr lang="sv-SE" dirty="0"/>
              <a:t> </a:t>
            </a:r>
            <a:r>
              <a:rPr lang="sv-SE" dirty="0" err="1"/>
              <a:t>acid</a:t>
            </a:r>
            <a:r>
              <a:rPr lang="sv-SE" dirty="0"/>
              <a:t>. </a:t>
            </a:r>
          </a:p>
          <a:p>
            <a:r>
              <a:rPr lang="sv-SE" dirty="0" err="1"/>
              <a:t>Also</a:t>
            </a:r>
            <a:r>
              <a:rPr lang="sv-SE" dirty="0"/>
              <a:t> urin test is </a:t>
            </a:r>
            <a:r>
              <a:rPr lang="sv-SE" dirty="0" err="1"/>
              <a:t>done</a:t>
            </a:r>
            <a:r>
              <a:rPr lang="sv-SE" dirty="0"/>
              <a:t> to </a:t>
            </a:r>
            <a:r>
              <a:rPr lang="sv-SE" dirty="0" err="1"/>
              <a:t>rule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the </a:t>
            </a:r>
            <a:r>
              <a:rPr lang="sv-SE" dirty="0" err="1"/>
              <a:t>mother</a:t>
            </a:r>
            <a:r>
              <a:rPr lang="sv-SE" dirty="0"/>
              <a:t> is </a:t>
            </a:r>
            <a:r>
              <a:rPr lang="sv-SE" dirty="0" err="1"/>
              <a:t>leaking</a:t>
            </a:r>
            <a:r>
              <a:rPr lang="sv-SE" dirty="0"/>
              <a:t> protein.</a:t>
            </a:r>
          </a:p>
          <a:p>
            <a:r>
              <a:rPr lang="sv-SE" dirty="0" err="1"/>
              <a:t>Preeclamsia</a:t>
            </a:r>
            <a:r>
              <a:rPr lang="sv-SE" dirty="0"/>
              <a:t> the diagnos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made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hight</a:t>
            </a:r>
            <a:r>
              <a:rPr lang="sv-SE" dirty="0"/>
              <a:t> BP and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sign</a:t>
            </a:r>
            <a:r>
              <a:rPr lang="sv-SE" dirty="0"/>
              <a:t> as last page. </a:t>
            </a:r>
          </a:p>
          <a:p>
            <a:r>
              <a:rPr lang="sv-SE" dirty="0" err="1"/>
              <a:t>Preeclampsia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lead</a:t>
            </a:r>
            <a:r>
              <a:rPr lang="sv-SE" dirty="0"/>
              <a:t> to less </a:t>
            </a:r>
            <a:r>
              <a:rPr lang="sv-SE" dirty="0" err="1"/>
              <a:t>bloodflow</a:t>
            </a:r>
            <a:r>
              <a:rPr lang="sv-SE" dirty="0"/>
              <a:t> to the placenta,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birthweight</a:t>
            </a:r>
            <a:r>
              <a:rPr lang="sv-SE" dirty="0"/>
              <a:t> and </a:t>
            </a:r>
            <a:r>
              <a:rPr lang="sv-SE" dirty="0" err="1"/>
              <a:t>preemature</a:t>
            </a:r>
            <a:r>
              <a:rPr lang="sv-SE" dirty="0"/>
              <a:t> </a:t>
            </a:r>
            <a:r>
              <a:rPr lang="sv-SE" dirty="0" err="1"/>
              <a:t>birth</a:t>
            </a:r>
            <a:endParaRPr lang="sv-SE" dirty="0"/>
          </a:p>
          <a:p>
            <a:r>
              <a:rPr lang="sv-SE" dirty="0"/>
              <a:t>If </a:t>
            </a:r>
            <a:r>
              <a:rPr lang="sv-SE" dirty="0" err="1"/>
              <a:t>mother</a:t>
            </a:r>
            <a:r>
              <a:rPr lang="sv-SE" dirty="0"/>
              <a:t> is sick,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induced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cure</a:t>
            </a:r>
            <a:r>
              <a:rPr lang="sv-SE" dirty="0"/>
              <a:t> the </a:t>
            </a:r>
            <a:r>
              <a:rPr lang="sv-SE" dirty="0" err="1"/>
              <a:t>disease</a:t>
            </a:r>
            <a:r>
              <a:rPr lang="sv-SE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37349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96CE9C-C7DA-2C8E-3BC8-421C4ED2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eclampsia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2E3F56-8901-3B35-72E1-62CCCB051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mother</a:t>
            </a:r>
            <a:r>
              <a:rPr lang="sv-SE" dirty="0"/>
              <a:t> is </a:t>
            </a:r>
            <a:r>
              <a:rPr lang="sv-SE" dirty="0" err="1"/>
              <a:t>having</a:t>
            </a:r>
            <a:r>
              <a:rPr lang="sv-SE" dirty="0"/>
              <a:t> fits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swelling</a:t>
            </a:r>
            <a:r>
              <a:rPr lang="sv-SE" dirty="0"/>
              <a:t> in the </a:t>
            </a:r>
            <a:r>
              <a:rPr lang="sv-SE" dirty="0" err="1"/>
              <a:t>brain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treated</a:t>
            </a:r>
            <a:r>
              <a:rPr lang="sv-SE" dirty="0"/>
              <a:t> </a:t>
            </a:r>
            <a:r>
              <a:rPr lang="sv-SE" dirty="0" err="1"/>
              <a:t>immediatly</a:t>
            </a:r>
            <a:r>
              <a:rPr lang="sv-SE" dirty="0"/>
              <a:t>…</a:t>
            </a:r>
          </a:p>
          <a:p>
            <a:r>
              <a:rPr lang="sv-SE" dirty="0" err="1"/>
              <a:t>Fist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be </a:t>
            </a:r>
            <a:r>
              <a:rPr lang="sv-SE" dirty="0" err="1"/>
              <a:t>caust</a:t>
            </a:r>
            <a:r>
              <a:rPr lang="sv-SE" dirty="0"/>
              <a:t> by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things</a:t>
            </a:r>
            <a:r>
              <a:rPr lang="sv-SE" dirty="0"/>
              <a:t> like </a:t>
            </a:r>
            <a:r>
              <a:rPr lang="sv-SE" dirty="0" err="1"/>
              <a:t>epilepsy</a:t>
            </a:r>
            <a:r>
              <a:rPr lang="sv-SE" dirty="0"/>
              <a:t> and </a:t>
            </a:r>
            <a:r>
              <a:rPr lang="sv-SE" dirty="0" err="1"/>
              <a:t>braintumur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587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D4B04E-BAC8-F05C-C03E-D9551D610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Breathlessness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177DBB-FEB8-FEFE-991A-B34F5089F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caused</a:t>
            </a:r>
            <a:r>
              <a:rPr lang="sv-SE" dirty="0"/>
              <a:t> by a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. </a:t>
            </a:r>
          </a:p>
          <a:p>
            <a:r>
              <a:rPr lang="sv-SE" dirty="0" err="1"/>
              <a:t>Congenital</a:t>
            </a:r>
            <a:r>
              <a:rPr lang="sv-SE" dirty="0"/>
              <a:t> </a:t>
            </a:r>
            <a:r>
              <a:rPr lang="sv-SE" dirty="0" err="1"/>
              <a:t>heart</a:t>
            </a:r>
            <a:r>
              <a:rPr lang="sv-SE" dirty="0"/>
              <a:t> </a:t>
            </a:r>
            <a:r>
              <a:rPr lang="sv-SE" dirty="0" err="1"/>
              <a:t>disease</a:t>
            </a:r>
            <a:r>
              <a:rPr lang="sv-SE" dirty="0"/>
              <a:t> is the </a:t>
            </a:r>
            <a:r>
              <a:rPr lang="sv-SE" dirty="0" err="1"/>
              <a:t>most</a:t>
            </a:r>
            <a:r>
              <a:rPr lang="sv-SE" dirty="0"/>
              <a:t> common in the United States. </a:t>
            </a:r>
          </a:p>
          <a:p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causes</a:t>
            </a:r>
            <a:r>
              <a:rPr lang="sv-SE" dirty="0"/>
              <a:t>: </a:t>
            </a:r>
            <a:r>
              <a:rPr lang="sv-SE" dirty="0" err="1"/>
              <a:t>Asthma</a:t>
            </a:r>
            <a:r>
              <a:rPr lang="sv-SE" dirty="0"/>
              <a:t>, </a:t>
            </a:r>
            <a:r>
              <a:rPr lang="sv-SE" dirty="0" err="1"/>
              <a:t>peripartum</a:t>
            </a:r>
            <a:r>
              <a:rPr lang="sv-SE" dirty="0"/>
              <a:t> </a:t>
            </a:r>
            <a:r>
              <a:rPr lang="sv-SE" dirty="0" err="1"/>
              <a:t>cardiomyopathy</a:t>
            </a:r>
            <a:r>
              <a:rPr lang="sv-SE" dirty="0"/>
              <a:t> and </a:t>
            </a:r>
            <a:r>
              <a:rPr lang="sv-SE" dirty="0" err="1"/>
              <a:t>pulmonary</a:t>
            </a:r>
            <a:r>
              <a:rPr lang="sv-SE" dirty="0"/>
              <a:t> </a:t>
            </a:r>
            <a:r>
              <a:rPr lang="sv-SE" dirty="0" err="1"/>
              <a:t>embolism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0734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F9FF47-E09B-24C6-3EFB-D131F74E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Low</a:t>
            </a:r>
            <a:r>
              <a:rPr lang="sv-SE" dirty="0"/>
              <a:t> hemoglobin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0CF75A-A7A6-0E48-3EF5-9AD826952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2542"/>
            <a:ext cx="9905999" cy="3888659"/>
          </a:xfrm>
        </p:spPr>
        <p:txBody>
          <a:bodyPr/>
          <a:lstStyle/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taken </a:t>
            </a:r>
            <a:r>
              <a:rPr lang="sv-SE" dirty="0" err="1"/>
              <a:t>seriously</a:t>
            </a:r>
            <a:endParaRPr lang="sv-SE" dirty="0"/>
          </a:p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cause </a:t>
            </a:r>
            <a:r>
              <a:rPr lang="sv-SE" dirty="0" err="1"/>
              <a:t>preemature</a:t>
            </a:r>
            <a:r>
              <a:rPr lang="sv-SE" dirty="0"/>
              <a:t> </a:t>
            </a:r>
            <a:r>
              <a:rPr lang="sv-SE" dirty="0" err="1"/>
              <a:t>birth</a:t>
            </a:r>
            <a:r>
              <a:rPr lang="sv-SE" dirty="0"/>
              <a:t> and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birthweight</a:t>
            </a:r>
            <a:r>
              <a:rPr lang="sv-SE" dirty="0"/>
              <a:t> in the baby. </a:t>
            </a:r>
          </a:p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cause problems </a:t>
            </a:r>
            <a:r>
              <a:rPr lang="sv-SE" dirty="0" err="1"/>
              <a:t>with</a:t>
            </a:r>
            <a:r>
              <a:rPr lang="sv-SE" dirty="0"/>
              <a:t> bleeding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birth</a:t>
            </a:r>
            <a:r>
              <a:rPr lang="sv-SE" dirty="0"/>
              <a:t> and </a:t>
            </a:r>
            <a:r>
              <a:rPr lang="sv-SE" dirty="0" err="1"/>
              <a:t>higher</a:t>
            </a:r>
            <a:r>
              <a:rPr lang="sv-SE" dirty="0"/>
              <a:t> risk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infections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birth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407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544E23-A99A-E3D2-38E4-DE3180CC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Water</a:t>
            </a:r>
            <a:r>
              <a:rPr lang="sv-SE" dirty="0"/>
              <a:t> </a:t>
            </a:r>
            <a:r>
              <a:rPr lang="sv-SE" dirty="0" err="1"/>
              <a:t>leaking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B93248-57AB-313B-8C35-D08FE454D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If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says</a:t>
            </a:r>
            <a:r>
              <a:rPr lang="sv-SE" dirty="0"/>
              <a:t> </a:t>
            </a:r>
            <a:r>
              <a:rPr lang="sv-SE" dirty="0" err="1"/>
              <a:t>she</a:t>
            </a:r>
            <a:r>
              <a:rPr lang="sv-SE" dirty="0"/>
              <a:t> is </a:t>
            </a:r>
            <a:r>
              <a:rPr lang="sv-SE" dirty="0" err="1"/>
              <a:t>leaking</a:t>
            </a:r>
            <a:r>
              <a:rPr lang="sv-SE" dirty="0"/>
              <a:t> </a:t>
            </a:r>
            <a:r>
              <a:rPr lang="sv-SE" dirty="0" err="1"/>
              <a:t>amniotic</a:t>
            </a:r>
            <a:r>
              <a:rPr lang="sv-SE" dirty="0"/>
              <a:t> fluid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checked</a:t>
            </a:r>
            <a:r>
              <a:rPr lang="sv-SE" dirty="0"/>
              <a:t>. </a:t>
            </a:r>
          </a:p>
          <a:p>
            <a:r>
              <a:rPr lang="sv-SE" dirty="0" err="1"/>
              <a:t>Sometimes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is just a normal discharge </a:t>
            </a:r>
          </a:p>
          <a:p>
            <a:r>
              <a:rPr lang="sv-SE" dirty="0"/>
              <a:t>Check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amniotic</a:t>
            </a:r>
            <a:r>
              <a:rPr lang="sv-SE" dirty="0"/>
              <a:t> fluid, </a:t>
            </a:r>
            <a:r>
              <a:rPr lang="sv-SE" dirty="0" err="1"/>
              <a:t>smell</a:t>
            </a:r>
            <a:r>
              <a:rPr lang="sv-SE" dirty="0"/>
              <a:t> and color. </a:t>
            </a:r>
          </a:p>
          <a:p>
            <a:r>
              <a:rPr lang="sv-SE" dirty="0"/>
              <a:t>If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see</a:t>
            </a:r>
            <a:r>
              <a:rPr lang="sv-SE" dirty="0"/>
              <a:t> </a:t>
            </a:r>
            <a:r>
              <a:rPr lang="sv-SE" dirty="0" err="1"/>
              <a:t>water</a:t>
            </a:r>
            <a:r>
              <a:rPr lang="sv-SE" dirty="0"/>
              <a:t> and the </a:t>
            </a:r>
            <a:r>
              <a:rPr lang="sv-SE" dirty="0" err="1"/>
              <a:t>mother</a:t>
            </a:r>
            <a:r>
              <a:rPr lang="sv-SE" dirty="0"/>
              <a:t> is </a:t>
            </a:r>
            <a:r>
              <a:rPr lang="sv-SE" dirty="0" err="1"/>
              <a:t>premature</a:t>
            </a:r>
            <a:r>
              <a:rPr lang="sv-SE" dirty="0"/>
              <a:t>, </a:t>
            </a:r>
            <a:r>
              <a:rPr lang="sv-SE" dirty="0" err="1"/>
              <a:t>send</a:t>
            </a:r>
            <a:r>
              <a:rPr lang="sv-SE" dirty="0"/>
              <a:t> to the hospital for </a:t>
            </a:r>
            <a:r>
              <a:rPr lang="sv-SE" dirty="0" err="1"/>
              <a:t>checkup</a:t>
            </a:r>
            <a:r>
              <a:rPr lang="sv-SE" dirty="0"/>
              <a:t>. </a:t>
            </a:r>
          </a:p>
          <a:p>
            <a:r>
              <a:rPr lang="sv-SE" dirty="0" err="1"/>
              <a:t>Take</a:t>
            </a:r>
            <a:r>
              <a:rPr lang="sv-SE" dirty="0"/>
              <a:t> the </a:t>
            </a:r>
            <a:r>
              <a:rPr lang="sv-SE" dirty="0" err="1"/>
              <a:t>temperature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5001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E40A4B-F800-398E-532E-960B01C04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Fetal </a:t>
            </a:r>
            <a:r>
              <a:rPr lang="sv-SE" dirty="0" err="1"/>
              <a:t>movement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4B9A5F-9939-86CE-06AB-ABD388ED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69806"/>
            <a:ext cx="9905999" cy="4021395"/>
          </a:xfrm>
        </p:spPr>
        <p:txBody>
          <a:bodyPr/>
          <a:lstStyle/>
          <a:p>
            <a:r>
              <a:rPr lang="sv-SE" dirty="0"/>
              <a:t>The </a:t>
            </a:r>
            <a:r>
              <a:rPr lang="sv-SE" dirty="0" err="1"/>
              <a:t>babies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felt</a:t>
            </a:r>
            <a:r>
              <a:rPr lang="sv-SE" dirty="0"/>
              <a:t> </a:t>
            </a:r>
            <a:r>
              <a:rPr lang="sv-SE" dirty="0" err="1"/>
              <a:t>moving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</a:t>
            </a:r>
            <a:r>
              <a:rPr lang="sv-SE" dirty="0" err="1"/>
              <a:t>day</a:t>
            </a:r>
            <a:r>
              <a:rPr lang="sv-SE" dirty="0"/>
              <a:t>. </a:t>
            </a:r>
          </a:p>
          <a:p>
            <a:r>
              <a:rPr lang="sv-SE" dirty="0"/>
              <a:t>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usually</a:t>
            </a:r>
            <a:r>
              <a:rPr lang="sv-SE" dirty="0"/>
              <a:t> start feeling </a:t>
            </a:r>
            <a:r>
              <a:rPr lang="sv-SE" dirty="0" err="1"/>
              <a:t>movements</a:t>
            </a:r>
            <a:r>
              <a:rPr lang="sv-SE" dirty="0"/>
              <a:t> </a:t>
            </a:r>
            <a:r>
              <a:rPr lang="sv-SE" dirty="0" err="1"/>
              <a:t>around</a:t>
            </a:r>
            <a:r>
              <a:rPr lang="sv-SE" dirty="0"/>
              <a:t> </a:t>
            </a:r>
            <a:r>
              <a:rPr lang="sv-SE" dirty="0" err="1"/>
              <a:t>week</a:t>
            </a:r>
            <a:r>
              <a:rPr lang="sv-SE" dirty="0"/>
              <a:t> 20 for </a:t>
            </a:r>
            <a:r>
              <a:rPr lang="sv-SE" dirty="0" err="1"/>
              <a:t>primi</a:t>
            </a:r>
            <a:r>
              <a:rPr lang="sv-SE" dirty="0"/>
              <a:t> and multi </a:t>
            </a:r>
            <a:r>
              <a:rPr lang="sv-SE" dirty="0" err="1"/>
              <a:t>week</a:t>
            </a:r>
            <a:r>
              <a:rPr lang="sv-SE" dirty="0"/>
              <a:t> 18.</a:t>
            </a:r>
          </a:p>
          <a:p>
            <a:r>
              <a:rPr lang="sv-SE" dirty="0"/>
              <a:t>In the end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pregnancy</a:t>
            </a:r>
            <a:r>
              <a:rPr lang="sv-SE" dirty="0"/>
              <a:t> the baby </a:t>
            </a:r>
            <a:r>
              <a:rPr lang="sv-SE" dirty="0" err="1"/>
              <a:t>movement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change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less </a:t>
            </a:r>
            <a:r>
              <a:rPr lang="sv-SE" dirty="0" err="1"/>
              <a:t>room</a:t>
            </a:r>
            <a:r>
              <a:rPr lang="sv-SE" dirty="0"/>
              <a:t>. BUT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feel</a:t>
            </a:r>
            <a:r>
              <a:rPr lang="sv-SE" dirty="0"/>
              <a:t> the baby </a:t>
            </a:r>
            <a:r>
              <a:rPr lang="sv-SE" dirty="0" err="1"/>
              <a:t>move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times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</a:t>
            </a:r>
            <a:r>
              <a:rPr lang="sv-SE" dirty="0" err="1"/>
              <a:t>day</a:t>
            </a:r>
            <a:endParaRPr lang="sv-SE" dirty="0"/>
          </a:p>
          <a:p>
            <a:r>
              <a:rPr lang="sv-SE" dirty="0"/>
              <a:t>If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dont</a:t>
            </a:r>
            <a:r>
              <a:rPr lang="sv-SE" dirty="0"/>
              <a:t> </a:t>
            </a:r>
            <a:r>
              <a:rPr lang="sv-SE" dirty="0" err="1"/>
              <a:t>feel</a:t>
            </a:r>
            <a:r>
              <a:rPr lang="sv-SE" dirty="0"/>
              <a:t>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movements</a:t>
            </a:r>
            <a:r>
              <a:rPr lang="sv-SE" dirty="0"/>
              <a:t>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be </a:t>
            </a:r>
            <a:r>
              <a:rPr lang="sv-SE" dirty="0" err="1"/>
              <a:t>checked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a </a:t>
            </a:r>
            <a:r>
              <a:rPr lang="sv-SE" dirty="0" err="1"/>
              <a:t>sign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featal</a:t>
            </a:r>
            <a:r>
              <a:rPr lang="sv-SE" dirty="0"/>
              <a:t> distress.</a:t>
            </a:r>
          </a:p>
        </p:txBody>
      </p:sp>
    </p:spTree>
    <p:extLst>
      <p:ext uri="{BB962C8B-B14F-4D97-AF65-F5344CB8AC3E}">
        <p14:creationId xmlns:p14="http://schemas.microsoft.com/office/powerpoint/2010/main" val="2381755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8E1DDAD8-1D10-4640-A034-BE90015E3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6" name="Rectangle 15">
              <a:extLst>
                <a:ext uri="{FF2B5EF4-FFF2-40B4-BE49-F238E27FC236}">
                  <a16:creationId xmlns:a16="http://schemas.microsoft.com/office/drawing/2014/main" id="{52FE7688-721D-4A97-B007-BDE056094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9E73A810-8571-4A9D-A3CB-336933AB4C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6="http://schemas.microsoft.com/office/drawing/2014/main" xmlns:a14="http://schemas.microsoft.com/office/drawing/2010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1B92E28C-DD9A-470D-AE70-DB31A2447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2519" y="618518"/>
            <a:ext cx="3084891" cy="1478570"/>
          </a:xfrm>
        </p:spPr>
        <p:txBody>
          <a:bodyPr>
            <a:normAutofit/>
          </a:bodyPr>
          <a:lstStyle/>
          <a:p>
            <a:r>
              <a:rPr lang="sv-SE" sz="3200" dirty="0" err="1"/>
              <a:t>Thank</a:t>
            </a:r>
            <a:r>
              <a:rPr lang="sv-SE" sz="3200" dirty="0"/>
              <a:t> </a:t>
            </a:r>
            <a:r>
              <a:rPr lang="sv-SE" sz="3200" dirty="0" err="1"/>
              <a:t>you</a:t>
            </a:r>
            <a:r>
              <a:rPr lang="sv-SE" sz="3200" dirty="0"/>
              <a:t> for </a:t>
            </a:r>
            <a:r>
              <a:rPr lang="sv-SE" sz="3200" dirty="0" err="1"/>
              <a:t>listening</a:t>
            </a:r>
            <a:r>
              <a:rPr lang="sv-SE" sz="3200" dirty="0"/>
              <a:t> </a:t>
            </a:r>
          </a:p>
        </p:txBody>
      </p:sp>
      <p:pic>
        <p:nvPicPr>
          <p:cNvPr id="8" name="Platshållare för innehåll 7" descr="En bild som visar person, klädsel, Människoansikte, inomhus&#10;&#10;AI-genererat innehåll kan vara felaktigt.">
            <a:extLst>
              <a:ext uri="{FF2B5EF4-FFF2-40B4-BE49-F238E27FC236}">
                <a16:creationId xmlns:a16="http://schemas.microsoft.com/office/drawing/2014/main" id="{D17FB628-8569-4BAD-FF33-9347D78596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1951" b="-1"/>
          <a:stretch/>
        </p:blipFill>
        <p:spPr bwMode="auto">
          <a:xfrm rot="5400000">
            <a:off x="344673" y="-350270"/>
            <a:ext cx="6858000" cy="755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D642FB6-2808-4BC5-AE0B-7302C24B7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B0B8F04-D9A7-48E5-A29C-51A66B59D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D6D18883-6BFF-42BB-8088-FCCF83F9C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1D0FEFB3-A009-4D0F-9107-C0B17786F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8E86C7F-B981-4448-8A1A-856F7124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4C6CFFD9-BA00-4184-8310-5FC955095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A1892DF3-4848-496C-8664-DFD32EE25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D6DB8C30-651E-4D8F-A70C-163FC5842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563DFB81-F969-4F44-BA6C-634795642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8E5DE346-AFCA-40DA-B5E2-93A86EA54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77A34306-2AE8-43D0-9686-E97B3B53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B9CC10F0-FFCD-4CB9-AF4C-22722D20B7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2A6B0E38-C962-4491-BFDA-75378B4D67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655F640B-8407-487C-8696-F47451478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FAB4F099-4FF6-4410-A5B9-2A5355719C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6FE80B6E-3DA9-4304-9925-12E578C4E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67D1CB75-0CBA-4E13-924C-21F221D7B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F2CC783B-FA45-4777-A76A-982B285C7C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D68F4DD3-D736-4B78-972E-F5128CFBE7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B14AF103-15B3-4796-A71A-297D37E17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B0B240FB-0453-4B6F-9F9B-C2C3305AC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EBBBDCEE-433E-40F3-B49D-375CB162A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1" name="Freeform 26">
              <a:extLst>
                <a:ext uri="{FF2B5EF4-FFF2-40B4-BE49-F238E27FC236}">
                  <a16:creationId xmlns:a16="http://schemas.microsoft.com/office/drawing/2014/main" id="{09B123C6-141E-4A37-B5A7-27E7764F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2" name="Freeform 27">
              <a:extLst>
                <a:ext uri="{FF2B5EF4-FFF2-40B4-BE49-F238E27FC236}">
                  <a16:creationId xmlns:a16="http://schemas.microsoft.com/office/drawing/2014/main" id="{1FA1F521-36A1-49FF-84A7-229E8970F7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" name="Freeform 28">
              <a:extLst>
                <a:ext uri="{FF2B5EF4-FFF2-40B4-BE49-F238E27FC236}">
                  <a16:creationId xmlns:a16="http://schemas.microsoft.com/office/drawing/2014/main" id="{DE512F89-D901-4487-A42C-02345EC5F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ED3ED0E5-3226-4B78-B3EA-C591824B8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" name="Freeform 30">
              <a:extLst>
                <a:ext uri="{FF2B5EF4-FFF2-40B4-BE49-F238E27FC236}">
                  <a16:creationId xmlns:a16="http://schemas.microsoft.com/office/drawing/2014/main" id="{9CBB1F68-B6DE-4ECF-B20F-328F9811E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A566C551-9523-4D97-A8CF-5C91F436C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9E166BA0-9268-4419-9332-2D30C21239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700C031-AA54-4DC7-B8A2-2569B3FA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03045EC8-ECC8-473F-8786-DE266F05B1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9337EBA2-5088-4A44-8C0B-A6EE78989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id="{3486A705-2593-45C9-A13E-8E2FB7C35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2" name="Freeform 37">
              <a:extLst>
                <a:ext uri="{FF2B5EF4-FFF2-40B4-BE49-F238E27FC236}">
                  <a16:creationId xmlns:a16="http://schemas.microsoft.com/office/drawing/2014/main" id="{F357321C-6DEE-4D02-A997-75E47EE0E0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id="{D0B8F87F-3530-4BCD-A8E5-C1B83707B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id="{5BE86BA3-AB0E-4F70-A552-0D9EB9E98E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5" name="Freeform 40">
              <a:extLst>
                <a:ext uri="{FF2B5EF4-FFF2-40B4-BE49-F238E27FC236}">
                  <a16:creationId xmlns:a16="http://schemas.microsoft.com/office/drawing/2014/main" id="{DF5FE773-B9AE-4A3F-8EDC-165CE579BD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6" name="Freeform 41">
              <a:extLst>
                <a:ext uri="{FF2B5EF4-FFF2-40B4-BE49-F238E27FC236}">
                  <a16:creationId xmlns:a16="http://schemas.microsoft.com/office/drawing/2014/main" id="{4A03D7BE-B358-4F8B-85EA-65E0CBF2D1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id="{A6548877-0957-435B-A419-389A278E5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8" name="Freeform 43">
              <a:extLst>
                <a:ext uri="{FF2B5EF4-FFF2-40B4-BE49-F238E27FC236}">
                  <a16:creationId xmlns:a16="http://schemas.microsoft.com/office/drawing/2014/main" id="{B2D5EA95-9E60-468A-8DA1-40F05C9BDA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C9B409CE-11E5-40D1-8C9B-86614EAE2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E594AF5-DB50-4227-AC2F-10EE5233C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9335DCAF-74A2-4994-B5BF-1C079A40A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2" name="Freeform 47">
              <a:extLst>
                <a:ext uri="{FF2B5EF4-FFF2-40B4-BE49-F238E27FC236}">
                  <a16:creationId xmlns:a16="http://schemas.microsoft.com/office/drawing/2014/main" id="{1DC8E1A2-0C6B-4BA9-85F4-3645AED5DE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3" name="Freeform 48">
              <a:extLst>
                <a:ext uri="{FF2B5EF4-FFF2-40B4-BE49-F238E27FC236}">
                  <a16:creationId xmlns:a16="http://schemas.microsoft.com/office/drawing/2014/main" id="{28F38DE0-3BEE-441A-8212-E77DA2328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4" name="Freeform 49">
              <a:extLst>
                <a:ext uri="{FF2B5EF4-FFF2-40B4-BE49-F238E27FC236}">
                  <a16:creationId xmlns:a16="http://schemas.microsoft.com/office/drawing/2014/main" id="{AE81208E-D239-496C-A312-506B0241B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5" name="Freeform 50">
              <a:extLst>
                <a:ext uri="{FF2B5EF4-FFF2-40B4-BE49-F238E27FC236}">
                  <a16:creationId xmlns:a16="http://schemas.microsoft.com/office/drawing/2014/main" id="{242FE966-DDA4-4668-B8D6-C4B0D4C78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6" name="Freeform 51">
              <a:extLst>
                <a:ext uri="{FF2B5EF4-FFF2-40B4-BE49-F238E27FC236}">
                  <a16:creationId xmlns:a16="http://schemas.microsoft.com/office/drawing/2014/main" id="{FB0A5F60-550F-4025-9DCE-6F42A7C06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7" name="Freeform 52">
              <a:extLst>
                <a:ext uri="{FF2B5EF4-FFF2-40B4-BE49-F238E27FC236}">
                  <a16:creationId xmlns:a16="http://schemas.microsoft.com/office/drawing/2014/main" id="{D7B61D18-4A61-44C9-A809-40639E8C1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8" name="Freeform 53">
              <a:extLst>
                <a:ext uri="{FF2B5EF4-FFF2-40B4-BE49-F238E27FC236}">
                  <a16:creationId xmlns:a16="http://schemas.microsoft.com/office/drawing/2014/main" id="{CB26E7EB-DC12-4BA7-B5DE-09EF2C1D0A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69" name="Freeform 54">
              <a:extLst>
                <a:ext uri="{FF2B5EF4-FFF2-40B4-BE49-F238E27FC236}">
                  <a16:creationId xmlns:a16="http://schemas.microsoft.com/office/drawing/2014/main" id="{921237B4-9D85-4611-851F-5DBD71544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0" name="Freeform 55">
              <a:extLst>
                <a:ext uri="{FF2B5EF4-FFF2-40B4-BE49-F238E27FC236}">
                  <a16:creationId xmlns:a16="http://schemas.microsoft.com/office/drawing/2014/main" id="{C91509DE-9FAA-4E84-BCC1-CDDBEA8AC0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1" name="Freeform 56">
              <a:extLst>
                <a:ext uri="{FF2B5EF4-FFF2-40B4-BE49-F238E27FC236}">
                  <a16:creationId xmlns:a16="http://schemas.microsoft.com/office/drawing/2014/main" id="{C7029B06-6A09-4E46-BA86-F3C66DBDD4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2" name="Freeform 57">
              <a:extLst>
                <a:ext uri="{FF2B5EF4-FFF2-40B4-BE49-F238E27FC236}">
                  <a16:creationId xmlns:a16="http://schemas.microsoft.com/office/drawing/2014/main" id="{FF4ACFBF-D1F2-47B1-B0EB-F08C6508B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73" name="Freeform 58">
              <a:extLst>
                <a:ext uri="{FF2B5EF4-FFF2-40B4-BE49-F238E27FC236}">
                  <a16:creationId xmlns:a16="http://schemas.microsoft.com/office/drawing/2014/main" id="{A6FD1991-3A0E-4F63-BAD9-A98C298604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a14="http://schemas.microsoft.com/office/drawing/2010/main" xmlns:p14="http://schemas.microsoft.com/office/powerpoint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46BD559-B61E-B212-B760-8E1A2F806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2519" y="2249487"/>
            <a:ext cx="3084892" cy="3541714"/>
          </a:xfrm>
        </p:spPr>
        <p:txBody>
          <a:bodyPr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4143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5ABD1F-407C-7D6E-FB0F-AA4FED885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Before </a:t>
            </a:r>
            <a:r>
              <a:rPr lang="sv-SE" dirty="0" err="1"/>
              <a:t>getting</a:t>
            </a:r>
            <a:r>
              <a:rPr lang="sv-SE" dirty="0"/>
              <a:t> pregnant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4AAE5-20AB-9E33-584C-F3CF846E1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Good</a:t>
            </a:r>
            <a:r>
              <a:rPr lang="sv-SE" dirty="0"/>
              <a:t> to </a:t>
            </a:r>
            <a:r>
              <a:rPr lang="sv-SE" dirty="0" err="1"/>
              <a:t>inform</a:t>
            </a:r>
            <a:r>
              <a:rPr lang="sv-SE" dirty="0"/>
              <a:t> the </a:t>
            </a:r>
            <a:r>
              <a:rPr lang="sv-SE" dirty="0" err="1"/>
              <a:t>mother</a:t>
            </a:r>
            <a:r>
              <a:rPr lang="sv-SE" dirty="0"/>
              <a:t> to </a:t>
            </a:r>
            <a:r>
              <a:rPr lang="sv-SE" dirty="0" err="1"/>
              <a:t>take</a:t>
            </a:r>
            <a:r>
              <a:rPr lang="sv-SE" dirty="0"/>
              <a:t> supplement as </a:t>
            </a:r>
            <a:r>
              <a:rPr lang="sv-SE" dirty="0" err="1"/>
              <a:t>Folic</a:t>
            </a:r>
            <a:r>
              <a:rPr lang="sv-SE" dirty="0"/>
              <a:t> </a:t>
            </a:r>
            <a:r>
              <a:rPr lang="sv-SE" dirty="0" err="1"/>
              <a:t>Acit</a:t>
            </a:r>
            <a:r>
              <a:rPr lang="sv-SE" dirty="0"/>
              <a:t> to </a:t>
            </a:r>
            <a:r>
              <a:rPr lang="sv-SE" dirty="0" err="1"/>
              <a:t>prevent</a:t>
            </a:r>
            <a:r>
              <a:rPr lang="sv-SE" dirty="0"/>
              <a:t> </a:t>
            </a:r>
            <a:r>
              <a:rPr lang="sv-SE" dirty="0" err="1"/>
              <a:t>abnormalities</a:t>
            </a:r>
            <a:r>
              <a:rPr lang="sv-SE" dirty="0"/>
              <a:t> like spina </a:t>
            </a:r>
            <a:r>
              <a:rPr lang="sv-SE" dirty="0" err="1"/>
              <a:t>bifida</a:t>
            </a:r>
            <a:endParaRPr lang="sv-SE" dirty="0"/>
          </a:p>
          <a:p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for the </a:t>
            </a:r>
            <a:r>
              <a:rPr lang="sv-SE" dirty="0" err="1"/>
              <a:t>mother</a:t>
            </a:r>
            <a:r>
              <a:rPr lang="sv-SE" dirty="0"/>
              <a:t> to </a:t>
            </a:r>
            <a:r>
              <a:rPr lang="sv-SE" dirty="0" err="1"/>
              <a:t>eat</a:t>
            </a:r>
            <a:r>
              <a:rPr lang="sv-SE" dirty="0"/>
              <a:t> </a:t>
            </a:r>
            <a:r>
              <a:rPr lang="sv-SE" dirty="0" err="1"/>
              <a:t>healty</a:t>
            </a:r>
            <a:r>
              <a:rPr lang="sv-SE" dirty="0"/>
              <a:t>, </a:t>
            </a:r>
            <a:r>
              <a:rPr lang="sv-SE" dirty="0" err="1"/>
              <a:t>food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lots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iron</a:t>
            </a:r>
            <a:endParaRPr lang="sv-SE" dirty="0"/>
          </a:p>
          <a:p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take</a:t>
            </a:r>
            <a:r>
              <a:rPr lang="sv-SE" dirty="0"/>
              <a:t> supplement to </a:t>
            </a:r>
            <a:r>
              <a:rPr lang="sv-SE" dirty="0" err="1"/>
              <a:t>boost</a:t>
            </a:r>
            <a:r>
              <a:rPr lang="sv-SE" dirty="0"/>
              <a:t> the </a:t>
            </a:r>
            <a:r>
              <a:rPr lang="sv-SE" dirty="0" err="1"/>
              <a:t>iron</a:t>
            </a:r>
            <a:r>
              <a:rPr lang="sv-SE" dirty="0"/>
              <a:t> </a:t>
            </a:r>
            <a:r>
              <a:rPr lang="sv-SE" dirty="0" err="1"/>
              <a:t>storage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394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B3FDBE-4DF2-9392-89B3-FAE3E764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hyperemesis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2C6A12-FACB-7E9C-1A38-D723ADDD1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 </a:t>
            </a:r>
            <a:r>
              <a:rPr lang="sv-SE" dirty="0" err="1"/>
              <a:t>early</a:t>
            </a:r>
            <a:r>
              <a:rPr lang="sv-SE" dirty="0"/>
              <a:t> </a:t>
            </a:r>
            <a:r>
              <a:rPr lang="sv-SE" dirty="0" err="1"/>
              <a:t>pregnancy</a:t>
            </a:r>
            <a:r>
              <a:rPr lang="sv-SE" dirty="0"/>
              <a:t> </a:t>
            </a:r>
            <a:r>
              <a:rPr lang="sv-SE" dirty="0" err="1"/>
              <a:t>morningsickness</a:t>
            </a:r>
            <a:r>
              <a:rPr lang="sv-SE" dirty="0"/>
              <a:t> is </a:t>
            </a:r>
            <a:r>
              <a:rPr lang="sv-SE" dirty="0" err="1"/>
              <a:t>very</a:t>
            </a:r>
            <a:r>
              <a:rPr lang="sv-SE" dirty="0"/>
              <a:t> common, </a:t>
            </a:r>
            <a:r>
              <a:rPr lang="sv-SE" dirty="0" err="1"/>
              <a:t>due</a:t>
            </a:r>
            <a:r>
              <a:rPr lang="sv-SE" dirty="0"/>
              <a:t> to the hormonal </a:t>
            </a:r>
            <a:r>
              <a:rPr lang="sv-SE" dirty="0" err="1"/>
              <a:t>change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seldom</a:t>
            </a:r>
            <a:r>
              <a:rPr lang="sv-SE" dirty="0"/>
              <a:t> is a </a:t>
            </a:r>
            <a:r>
              <a:rPr lang="sv-SE" dirty="0" err="1"/>
              <a:t>big</a:t>
            </a:r>
            <a:r>
              <a:rPr lang="sv-SE" dirty="0"/>
              <a:t> problem for the </a:t>
            </a:r>
            <a:r>
              <a:rPr lang="sv-SE" dirty="0" err="1"/>
              <a:t>health</a:t>
            </a:r>
            <a:r>
              <a:rPr lang="sv-SE" dirty="0"/>
              <a:t>.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</a:t>
            </a:r>
            <a:r>
              <a:rPr lang="sv-SE" dirty="0" err="1"/>
              <a:t>eat</a:t>
            </a:r>
            <a:r>
              <a:rPr lang="sv-SE" dirty="0"/>
              <a:t> small portion, </a:t>
            </a:r>
            <a:r>
              <a:rPr lang="sv-SE" dirty="0" err="1"/>
              <a:t>something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she</a:t>
            </a:r>
            <a:r>
              <a:rPr lang="sv-SE" dirty="0"/>
              <a:t> goes </a:t>
            </a:r>
            <a:r>
              <a:rPr lang="sv-SE" dirty="0" err="1"/>
              <a:t>up</a:t>
            </a:r>
            <a:r>
              <a:rPr lang="sv-SE" dirty="0"/>
              <a:t> from bed and small portions </a:t>
            </a:r>
            <a:r>
              <a:rPr lang="sv-SE" dirty="0" err="1"/>
              <a:t>during</a:t>
            </a:r>
            <a:r>
              <a:rPr lang="sv-SE" dirty="0"/>
              <a:t> the </a:t>
            </a:r>
            <a:r>
              <a:rPr lang="sv-SE" dirty="0" err="1"/>
              <a:t>day</a:t>
            </a:r>
            <a:r>
              <a:rPr lang="sv-SE" dirty="0"/>
              <a:t>. </a:t>
            </a:r>
            <a:r>
              <a:rPr lang="sv-SE" dirty="0" err="1"/>
              <a:t>Important</a:t>
            </a:r>
            <a:r>
              <a:rPr lang="sv-SE" dirty="0"/>
              <a:t> to drink fluid. </a:t>
            </a:r>
          </a:p>
          <a:p>
            <a:r>
              <a:rPr lang="sv-SE" dirty="0" err="1"/>
              <a:t>Hyperemesis</a:t>
            </a:r>
            <a:r>
              <a:rPr lang="sv-SE" dirty="0"/>
              <a:t> is a problem </a:t>
            </a:r>
            <a:r>
              <a:rPr lang="sv-SE" dirty="0" err="1"/>
              <a:t>where</a:t>
            </a:r>
            <a:r>
              <a:rPr lang="sv-SE" dirty="0"/>
              <a:t>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doesn´t</a:t>
            </a:r>
            <a:r>
              <a:rPr lang="sv-SE" dirty="0"/>
              <a:t> get </a:t>
            </a:r>
            <a:r>
              <a:rPr lang="sv-SE" dirty="0" err="1"/>
              <a:t>enough</a:t>
            </a:r>
            <a:r>
              <a:rPr lang="sv-SE" dirty="0"/>
              <a:t> </a:t>
            </a:r>
            <a:r>
              <a:rPr lang="sv-SE" dirty="0" err="1"/>
              <a:t>food</a:t>
            </a:r>
            <a:r>
              <a:rPr lang="sv-SE" dirty="0"/>
              <a:t> or drink.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vomit</a:t>
            </a:r>
            <a:r>
              <a:rPr lang="sv-SE" dirty="0"/>
              <a:t> it all </a:t>
            </a:r>
            <a:r>
              <a:rPr lang="sv-SE" dirty="0" err="1"/>
              <a:t>up</a:t>
            </a:r>
            <a:r>
              <a:rPr lang="sv-SE" dirty="0"/>
              <a:t>.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get </a:t>
            </a:r>
            <a:r>
              <a:rPr lang="sv-SE" dirty="0" err="1"/>
              <a:t>energy</a:t>
            </a:r>
            <a:r>
              <a:rPr lang="sv-SE" dirty="0"/>
              <a:t> from infusions to be </a:t>
            </a:r>
            <a:r>
              <a:rPr lang="sv-SE" dirty="0" err="1"/>
              <a:t>able</a:t>
            </a:r>
            <a:r>
              <a:rPr lang="sv-SE" dirty="0"/>
              <a:t> to </a:t>
            </a:r>
            <a:r>
              <a:rPr lang="sv-SE" dirty="0" err="1"/>
              <a:t>cope</a:t>
            </a:r>
            <a:r>
              <a:rPr lang="sv-SE" dirty="0"/>
              <a:t> and </a:t>
            </a:r>
            <a:r>
              <a:rPr lang="sv-SE" dirty="0" err="1"/>
              <a:t>nurture</a:t>
            </a:r>
            <a:r>
              <a:rPr lang="sv-SE" dirty="0"/>
              <a:t> </a:t>
            </a:r>
            <a:r>
              <a:rPr lang="sv-SE" dirty="0" err="1"/>
              <a:t>her</a:t>
            </a:r>
            <a:r>
              <a:rPr lang="sv-SE" dirty="0"/>
              <a:t> baby.</a:t>
            </a:r>
          </a:p>
        </p:txBody>
      </p:sp>
    </p:spTree>
    <p:extLst>
      <p:ext uri="{BB962C8B-B14F-4D97-AF65-F5344CB8AC3E}">
        <p14:creationId xmlns:p14="http://schemas.microsoft.com/office/powerpoint/2010/main" val="24200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32F6CB-FBAF-AACE-AA9A-F7AD71D0C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Early</a:t>
            </a:r>
            <a:r>
              <a:rPr lang="sv-SE" dirty="0"/>
              <a:t> </a:t>
            </a:r>
            <a:r>
              <a:rPr lang="sv-SE" dirty="0" err="1"/>
              <a:t>pregnancy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2A9F64-95BE-E4DA-1DF0-419DA311F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Bleeding </a:t>
            </a:r>
          </a:p>
          <a:p>
            <a:pPr marL="0" indent="0">
              <a:buNone/>
            </a:pPr>
            <a:r>
              <a:rPr lang="sv-SE" dirty="0"/>
              <a:t>It is common to </a:t>
            </a:r>
            <a:r>
              <a:rPr lang="sv-SE" dirty="0" err="1"/>
              <a:t>have</a:t>
            </a:r>
            <a:r>
              <a:rPr lang="sv-SE" dirty="0"/>
              <a:t> a small bleeding </a:t>
            </a:r>
            <a:r>
              <a:rPr lang="sv-SE" dirty="0" err="1"/>
              <a:t>during</a:t>
            </a:r>
            <a:r>
              <a:rPr lang="sv-SE" dirty="0"/>
              <a:t>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trimester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usually</a:t>
            </a:r>
            <a:r>
              <a:rPr lang="sv-SE" dirty="0"/>
              <a:t> </a:t>
            </a:r>
            <a:r>
              <a:rPr lang="sv-SE" dirty="0" err="1"/>
              <a:t>would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her</a:t>
            </a:r>
            <a:r>
              <a:rPr lang="sv-SE" dirty="0"/>
              <a:t> </a:t>
            </a:r>
            <a:r>
              <a:rPr lang="sv-SE" dirty="0" err="1"/>
              <a:t>menstrual</a:t>
            </a:r>
            <a:r>
              <a:rPr lang="sv-SE" dirty="0"/>
              <a:t> period. </a:t>
            </a:r>
          </a:p>
          <a:p>
            <a:pPr marL="0" indent="0">
              <a:buNone/>
            </a:pPr>
            <a:r>
              <a:rPr lang="sv-SE" dirty="0"/>
              <a:t>It is </a:t>
            </a:r>
            <a:r>
              <a:rPr lang="sv-SE" dirty="0" err="1"/>
              <a:t>also</a:t>
            </a:r>
            <a:r>
              <a:rPr lang="sv-SE" dirty="0"/>
              <a:t> common to </a:t>
            </a:r>
            <a:r>
              <a:rPr lang="sv-SE" dirty="0" err="1"/>
              <a:t>have</a:t>
            </a:r>
            <a:r>
              <a:rPr lang="sv-SE" dirty="0"/>
              <a:t> a small bleeding </a:t>
            </a:r>
            <a:r>
              <a:rPr lang="sv-SE" dirty="0" err="1"/>
              <a:t>when</a:t>
            </a:r>
            <a:r>
              <a:rPr lang="sv-SE" dirty="0"/>
              <a:t> the egg </a:t>
            </a:r>
            <a:r>
              <a:rPr lang="sv-SE" dirty="0" err="1"/>
              <a:t>attach</a:t>
            </a:r>
            <a:r>
              <a:rPr lang="sv-SE" dirty="0"/>
              <a:t> to the </a:t>
            </a:r>
            <a:r>
              <a:rPr lang="sv-SE" dirty="0" err="1"/>
              <a:t>uteruswall</a:t>
            </a:r>
            <a:r>
              <a:rPr lang="sv-SE" dirty="0"/>
              <a:t> in </a:t>
            </a:r>
            <a:r>
              <a:rPr lang="sv-SE" dirty="0" err="1"/>
              <a:t>pregnancy</a:t>
            </a:r>
            <a:r>
              <a:rPr lang="sv-SE" dirty="0"/>
              <a:t> </a:t>
            </a:r>
            <a:r>
              <a:rPr lang="sv-SE" dirty="0" err="1"/>
              <a:t>week</a:t>
            </a:r>
            <a:r>
              <a:rPr lang="sv-SE" dirty="0"/>
              <a:t> 2-3</a:t>
            </a:r>
          </a:p>
          <a:p>
            <a:pPr marL="0" indent="0">
              <a:buNone/>
            </a:pP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above</a:t>
            </a:r>
            <a:r>
              <a:rPr lang="sv-SE" dirty="0"/>
              <a:t> is not </a:t>
            </a:r>
            <a:r>
              <a:rPr lang="sv-SE" dirty="0" err="1"/>
              <a:t>any</a:t>
            </a:r>
            <a:r>
              <a:rPr lang="sv-SE" dirty="0"/>
              <a:t> cause to </a:t>
            </a:r>
            <a:r>
              <a:rPr lang="sv-SE" dirty="0" err="1"/>
              <a:t>worry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464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8BED2-DB81-ACAC-F1C5-35B1D538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09717"/>
            <a:ext cx="9905998" cy="1150373"/>
          </a:xfrm>
        </p:spPr>
        <p:txBody>
          <a:bodyPr/>
          <a:lstStyle/>
          <a:p>
            <a:r>
              <a:rPr lang="sv-SE" dirty="0"/>
              <a:t>Bleeding later in </a:t>
            </a:r>
            <a:r>
              <a:rPr lang="sv-SE" dirty="0" err="1"/>
              <a:t>pregnancy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AAA70C-8FDD-C1A9-A71B-A01FAD827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283110"/>
            <a:ext cx="9905999" cy="5265173"/>
          </a:xfrm>
        </p:spPr>
        <p:txBody>
          <a:bodyPr>
            <a:normAutofit/>
          </a:bodyPr>
          <a:lstStyle/>
          <a:p>
            <a:r>
              <a:rPr lang="sv-SE" dirty="0"/>
              <a:t>Bleeding </a:t>
            </a:r>
            <a:r>
              <a:rPr lang="sv-SE" dirty="0" err="1"/>
              <a:t>can</a:t>
            </a:r>
            <a:r>
              <a:rPr lang="sv-SE" dirty="0"/>
              <a:t> be a cause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differet</a:t>
            </a:r>
            <a:r>
              <a:rPr lang="sv-SE" dirty="0"/>
              <a:t> </a:t>
            </a:r>
            <a:r>
              <a:rPr lang="sv-SE" dirty="0" err="1"/>
              <a:t>things</a:t>
            </a:r>
            <a:r>
              <a:rPr lang="sv-SE" dirty="0"/>
              <a:t>. </a:t>
            </a:r>
            <a:r>
              <a:rPr lang="sv-SE" dirty="0" err="1"/>
              <a:t>Important</a:t>
            </a:r>
            <a:r>
              <a:rPr lang="sv-SE" dirty="0"/>
              <a:t> to go for an ultrasound to </a:t>
            </a:r>
            <a:r>
              <a:rPr lang="sv-SE" dirty="0" err="1"/>
              <a:t>see</a:t>
            </a:r>
            <a:r>
              <a:rPr lang="sv-SE" dirty="0"/>
              <a:t> the cause.</a:t>
            </a:r>
          </a:p>
          <a:p>
            <a:pPr marL="0" indent="0">
              <a:buNone/>
            </a:pPr>
            <a:r>
              <a:rPr lang="sv-SE" dirty="0"/>
              <a:t>- Bleeding </a:t>
            </a:r>
            <a:r>
              <a:rPr lang="sv-SE" dirty="0" err="1"/>
              <a:t>after</a:t>
            </a:r>
            <a:r>
              <a:rPr lang="sv-SE" dirty="0"/>
              <a:t> trauma, ex sex or </a:t>
            </a:r>
            <a:r>
              <a:rPr lang="sv-SE" dirty="0" err="1"/>
              <a:t>heavy</a:t>
            </a:r>
            <a:r>
              <a:rPr lang="sv-SE" dirty="0"/>
              <a:t> </a:t>
            </a:r>
            <a:r>
              <a:rPr lang="sv-SE" dirty="0" err="1"/>
              <a:t>lifting</a:t>
            </a:r>
            <a:r>
              <a:rPr lang="sv-SE" dirty="0"/>
              <a:t> (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often</a:t>
            </a:r>
            <a:r>
              <a:rPr lang="sv-SE" dirty="0"/>
              <a:t> not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danger</a:t>
            </a:r>
            <a:r>
              <a:rPr lang="sv-SE" dirty="0"/>
              <a:t>) </a:t>
            </a:r>
          </a:p>
          <a:p>
            <a:pPr>
              <a:buFontTx/>
              <a:buChar char="-"/>
            </a:pPr>
            <a:r>
              <a:rPr lang="sv-SE" dirty="0"/>
              <a:t>Placenta </a:t>
            </a:r>
            <a:r>
              <a:rPr lang="sv-SE" dirty="0" err="1"/>
              <a:t>praevia</a:t>
            </a:r>
            <a:r>
              <a:rPr lang="sv-SE" dirty="0"/>
              <a:t> – the placenta is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placed</a:t>
            </a:r>
            <a:r>
              <a:rPr lang="sv-SE" dirty="0"/>
              <a:t> over the </a:t>
            </a:r>
            <a:r>
              <a:rPr lang="sv-SE" dirty="0" err="1"/>
              <a:t>inlet</a:t>
            </a:r>
            <a:r>
              <a:rPr lang="sv-SE" dirty="0"/>
              <a:t> to the </a:t>
            </a:r>
            <a:r>
              <a:rPr lang="sv-SE" dirty="0" err="1"/>
              <a:t>pelvis</a:t>
            </a:r>
            <a:r>
              <a:rPr lang="sv-SE" dirty="0"/>
              <a:t>. The    baby </a:t>
            </a:r>
            <a:r>
              <a:rPr lang="sv-SE" dirty="0" err="1"/>
              <a:t>can</a:t>
            </a:r>
            <a:r>
              <a:rPr lang="sv-SE" dirty="0"/>
              <a:t> not be </a:t>
            </a:r>
            <a:r>
              <a:rPr lang="sv-SE" dirty="0" err="1"/>
              <a:t>delivered</a:t>
            </a:r>
            <a:r>
              <a:rPr lang="sv-SE" dirty="0"/>
              <a:t> </a:t>
            </a:r>
            <a:r>
              <a:rPr lang="sv-SE" dirty="0" err="1"/>
              <a:t>vaginally</a:t>
            </a:r>
            <a:r>
              <a:rPr lang="sv-SE" dirty="0"/>
              <a:t>.</a:t>
            </a:r>
          </a:p>
          <a:p>
            <a:pPr>
              <a:buFontTx/>
              <a:buChar char="-"/>
            </a:pPr>
            <a:r>
              <a:rPr lang="sv-SE" dirty="0"/>
              <a:t>Placenta </a:t>
            </a:r>
            <a:r>
              <a:rPr lang="sv-SE" dirty="0" err="1"/>
              <a:t>abruptio</a:t>
            </a:r>
            <a:r>
              <a:rPr lang="sv-SE" dirty="0"/>
              <a:t>, </a:t>
            </a:r>
            <a:r>
              <a:rPr lang="sv-SE" dirty="0" err="1"/>
              <a:t>this</a:t>
            </a:r>
            <a:r>
              <a:rPr lang="sv-SE" dirty="0"/>
              <a:t> is a </a:t>
            </a:r>
            <a:r>
              <a:rPr lang="sv-SE" dirty="0" err="1"/>
              <a:t>life</a:t>
            </a:r>
            <a:r>
              <a:rPr lang="sv-SE" dirty="0"/>
              <a:t> </a:t>
            </a:r>
            <a:r>
              <a:rPr lang="sv-SE" dirty="0" err="1"/>
              <a:t>threatening</a:t>
            </a:r>
            <a:r>
              <a:rPr lang="sv-SE" dirty="0"/>
              <a:t> situation.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immediatly</a:t>
            </a:r>
            <a:r>
              <a:rPr lang="sv-SE" dirty="0"/>
              <a:t> has to go to the hospital for C-</a:t>
            </a:r>
            <a:r>
              <a:rPr lang="sv-SE" dirty="0" err="1"/>
              <a:t>section</a:t>
            </a:r>
            <a:r>
              <a:rPr lang="sv-SE" dirty="0"/>
              <a:t>. Baby </a:t>
            </a:r>
            <a:r>
              <a:rPr lang="sv-SE" dirty="0" err="1"/>
              <a:t>probably</a:t>
            </a:r>
            <a:r>
              <a:rPr lang="sv-SE" dirty="0"/>
              <a:t> </a:t>
            </a:r>
            <a:r>
              <a:rPr lang="sv-SE" dirty="0" err="1"/>
              <a:t>wont</a:t>
            </a:r>
            <a:r>
              <a:rPr lang="sv-SE" dirty="0"/>
              <a:t> </a:t>
            </a:r>
            <a:r>
              <a:rPr lang="sv-SE" dirty="0" err="1"/>
              <a:t>survive</a:t>
            </a:r>
            <a:r>
              <a:rPr lang="sv-SE" dirty="0"/>
              <a:t>. If </a:t>
            </a:r>
            <a:r>
              <a:rPr lang="sv-SE" dirty="0" err="1"/>
              <a:t>mother</a:t>
            </a:r>
            <a:r>
              <a:rPr lang="sv-SE" dirty="0"/>
              <a:t> is coming in late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. </a:t>
            </a:r>
          </a:p>
          <a:p>
            <a:pPr>
              <a:buFontTx/>
              <a:buChar char="-"/>
            </a:pPr>
            <a:r>
              <a:rPr lang="sv-SE" dirty="0" err="1"/>
              <a:t>Rupture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uterus (</a:t>
            </a: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more</a:t>
            </a:r>
            <a:r>
              <a:rPr lang="sv-SE" dirty="0"/>
              <a:t> common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C-</a:t>
            </a:r>
            <a:r>
              <a:rPr lang="sv-SE" dirty="0" err="1"/>
              <a:t>sections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601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145040-CE18-8465-5D66-97324BBD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Continue</a:t>
            </a:r>
            <a:r>
              <a:rPr lang="sv-SE" dirty="0"/>
              <a:t> Bleeding…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E10CD7-F07C-C357-711D-79C6F053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Vasa </a:t>
            </a:r>
            <a:r>
              <a:rPr lang="sv-SE" dirty="0" err="1"/>
              <a:t>praevia</a:t>
            </a:r>
            <a:r>
              <a:rPr lang="sv-SE" dirty="0"/>
              <a:t>,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its</a:t>
            </a:r>
            <a:r>
              <a:rPr lang="sv-SE" dirty="0"/>
              <a:t> bleeding from the cord. In Sweden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a test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done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comes</a:t>
            </a:r>
            <a:r>
              <a:rPr lang="sv-SE" dirty="0"/>
              <a:t> in </a:t>
            </a:r>
            <a:r>
              <a:rPr lang="sv-SE" dirty="0" err="1"/>
              <a:t>with</a:t>
            </a:r>
            <a:r>
              <a:rPr lang="sv-SE" dirty="0"/>
              <a:t> bleeding. Vasa </a:t>
            </a:r>
            <a:r>
              <a:rPr lang="sv-SE" dirty="0" err="1"/>
              <a:t>praevia</a:t>
            </a:r>
            <a:r>
              <a:rPr lang="sv-SE" dirty="0"/>
              <a:t> test.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show </a:t>
            </a:r>
            <a:r>
              <a:rPr lang="sv-SE" dirty="0" err="1"/>
              <a:t>if</a:t>
            </a:r>
            <a:r>
              <a:rPr lang="sv-SE" dirty="0"/>
              <a:t> the bleeding </a:t>
            </a:r>
            <a:r>
              <a:rPr lang="sv-SE" dirty="0" err="1"/>
              <a:t>comes</a:t>
            </a:r>
            <a:r>
              <a:rPr lang="sv-SE" dirty="0"/>
              <a:t> from the </a:t>
            </a:r>
            <a:r>
              <a:rPr lang="sv-SE" dirty="0" err="1"/>
              <a:t>mother</a:t>
            </a:r>
            <a:r>
              <a:rPr lang="sv-SE" dirty="0"/>
              <a:t> or the baby. If </a:t>
            </a:r>
            <a:r>
              <a:rPr lang="sv-SE" dirty="0" err="1"/>
              <a:t>this</a:t>
            </a:r>
            <a:r>
              <a:rPr lang="sv-SE" dirty="0"/>
              <a:t> Vasa </a:t>
            </a:r>
            <a:r>
              <a:rPr lang="sv-SE" dirty="0" err="1"/>
              <a:t>praevia</a:t>
            </a:r>
            <a:r>
              <a:rPr lang="sv-SE" dirty="0"/>
              <a:t> shows baby blod, the </a:t>
            </a:r>
            <a:r>
              <a:rPr lang="sv-SE" dirty="0" err="1"/>
              <a:t>mother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do a C-</a:t>
            </a:r>
            <a:r>
              <a:rPr lang="sv-SE" dirty="0" err="1"/>
              <a:t>section</a:t>
            </a:r>
            <a:r>
              <a:rPr lang="sv-SE" dirty="0"/>
              <a:t> to save the baby. </a:t>
            </a:r>
          </a:p>
        </p:txBody>
      </p:sp>
    </p:spTree>
    <p:extLst>
      <p:ext uri="{BB962C8B-B14F-4D97-AF65-F5344CB8AC3E}">
        <p14:creationId xmlns:p14="http://schemas.microsoft.com/office/powerpoint/2010/main" val="294721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77CE6C-A4C5-8E18-613A-2BA30ABB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Itching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</a:t>
            </a:r>
            <a:r>
              <a:rPr lang="sv-SE" dirty="0" err="1"/>
              <a:t>pregnancy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FDB6E6-B0F1-2C18-0E8E-B1B0BEAB7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25055"/>
          </a:xfrm>
        </p:spPr>
        <p:txBody>
          <a:bodyPr>
            <a:normAutofit lnSpcReduction="10000"/>
          </a:bodyPr>
          <a:lstStyle/>
          <a:p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Intrahepatic</a:t>
            </a:r>
            <a:r>
              <a:rPr lang="sv-SE" dirty="0"/>
              <a:t> </a:t>
            </a:r>
            <a:r>
              <a:rPr lang="sv-SE" dirty="0" err="1"/>
              <a:t>cholestasis</a:t>
            </a:r>
            <a:r>
              <a:rPr lang="sv-SE" dirty="0"/>
              <a:t> (ICP)</a:t>
            </a:r>
          </a:p>
          <a:p>
            <a:r>
              <a:rPr lang="sv-SE" dirty="0" err="1"/>
              <a:t>Bile</a:t>
            </a:r>
            <a:r>
              <a:rPr lang="sv-SE" dirty="0"/>
              <a:t> </a:t>
            </a:r>
            <a:r>
              <a:rPr lang="sv-SE" dirty="0" err="1"/>
              <a:t>Acids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normally</a:t>
            </a:r>
            <a:r>
              <a:rPr lang="sv-SE" dirty="0"/>
              <a:t> </a:t>
            </a:r>
            <a:r>
              <a:rPr lang="sv-SE" dirty="0" err="1"/>
              <a:t>flow</a:t>
            </a:r>
            <a:r>
              <a:rPr lang="sv-SE" dirty="0"/>
              <a:t> from liver to gut to </a:t>
            </a:r>
            <a:r>
              <a:rPr lang="sv-SE" dirty="0" err="1"/>
              <a:t>help</a:t>
            </a:r>
            <a:r>
              <a:rPr lang="sv-SE" dirty="0"/>
              <a:t> </a:t>
            </a:r>
            <a:r>
              <a:rPr lang="sv-SE" dirty="0" err="1"/>
              <a:t>digest</a:t>
            </a:r>
            <a:r>
              <a:rPr lang="sv-SE" dirty="0"/>
              <a:t> </a:t>
            </a:r>
            <a:r>
              <a:rPr lang="sv-SE" dirty="0" err="1"/>
              <a:t>food</a:t>
            </a:r>
            <a:r>
              <a:rPr lang="sv-SE" dirty="0"/>
              <a:t> do not </a:t>
            </a:r>
            <a:r>
              <a:rPr lang="sv-SE" dirty="0" err="1"/>
              <a:t>flow</a:t>
            </a:r>
            <a:r>
              <a:rPr lang="sv-SE" dirty="0"/>
              <a:t> </a:t>
            </a:r>
            <a:r>
              <a:rPr lang="sv-SE" dirty="0" err="1"/>
              <a:t>properly</a:t>
            </a:r>
            <a:r>
              <a:rPr lang="sv-SE" dirty="0"/>
              <a:t>, it </a:t>
            </a:r>
            <a:r>
              <a:rPr lang="sv-SE" dirty="0" err="1"/>
              <a:t>build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in the </a:t>
            </a:r>
            <a:r>
              <a:rPr lang="sv-SE" dirty="0" err="1"/>
              <a:t>body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.</a:t>
            </a:r>
          </a:p>
          <a:p>
            <a:r>
              <a:rPr lang="sv-SE" dirty="0" err="1"/>
              <a:t>This</a:t>
            </a:r>
            <a:r>
              <a:rPr lang="sv-SE" dirty="0"/>
              <a:t> is rare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find</a:t>
            </a:r>
            <a:endParaRPr lang="sv-SE" dirty="0"/>
          </a:p>
          <a:p>
            <a:r>
              <a:rPr lang="sv-SE" dirty="0"/>
              <a:t>Symptoms is </a:t>
            </a:r>
            <a:r>
              <a:rPr lang="sv-SE" dirty="0" err="1"/>
              <a:t>itching</a:t>
            </a:r>
            <a:r>
              <a:rPr lang="sv-SE" dirty="0"/>
              <a:t> all over the </a:t>
            </a:r>
            <a:r>
              <a:rPr lang="sv-SE" dirty="0" err="1"/>
              <a:t>body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common on hand and </a:t>
            </a:r>
            <a:r>
              <a:rPr lang="sv-SE" dirty="0" err="1"/>
              <a:t>feet</a:t>
            </a:r>
            <a:r>
              <a:rPr lang="sv-SE" dirty="0"/>
              <a:t>.</a:t>
            </a:r>
          </a:p>
          <a:p>
            <a:r>
              <a:rPr lang="sv-SE" dirty="0" err="1"/>
              <a:t>Worse</a:t>
            </a:r>
            <a:r>
              <a:rPr lang="sv-SE" dirty="0"/>
              <a:t> at </a:t>
            </a:r>
            <a:r>
              <a:rPr lang="sv-SE" dirty="0" err="1"/>
              <a:t>night</a:t>
            </a:r>
            <a:endParaRPr lang="sv-SE" dirty="0"/>
          </a:p>
          <a:p>
            <a:r>
              <a:rPr lang="sv-SE" dirty="0"/>
              <a:t>Dark </a:t>
            </a:r>
            <a:r>
              <a:rPr lang="sv-SE" dirty="0" err="1"/>
              <a:t>urine</a:t>
            </a:r>
            <a:r>
              <a:rPr lang="sv-SE" dirty="0"/>
              <a:t> and </a:t>
            </a:r>
            <a:r>
              <a:rPr lang="sv-SE" dirty="0" err="1"/>
              <a:t>pale</a:t>
            </a:r>
            <a:r>
              <a:rPr lang="sv-SE" dirty="0"/>
              <a:t> </a:t>
            </a:r>
            <a:r>
              <a:rPr lang="sv-SE" dirty="0" err="1"/>
              <a:t>poo</a:t>
            </a:r>
            <a:r>
              <a:rPr lang="sv-SE" dirty="0"/>
              <a:t>. </a:t>
            </a:r>
          </a:p>
          <a:p>
            <a:r>
              <a:rPr lang="sv-SE" dirty="0" err="1"/>
              <a:t>Sometimes</a:t>
            </a:r>
            <a:r>
              <a:rPr lang="sv-SE" dirty="0"/>
              <a:t> </a:t>
            </a:r>
            <a:r>
              <a:rPr lang="sv-SE" dirty="0" err="1"/>
              <a:t>yellowing</a:t>
            </a:r>
            <a:r>
              <a:rPr lang="sv-SE" dirty="0"/>
              <a:t> in the skin and </a:t>
            </a:r>
            <a:r>
              <a:rPr lang="sv-SE" dirty="0" err="1"/>
              <a:t>eyes</a:t>
            </a:r>
            <a:r>
              <a:rPr lang="sv-SE" dirty="0"/>
              <a:t> (</a:t>
            </a:r>
            <a:r>
              <a:rPr lang="sv-SE" dirty="0" err="1"/>
              <a:t>this</a:t>
            </a:r>
            <a:r>
              <a:rPr lang="sv-SE" dirty="0"/>
              <a:t> less common) </a:t>
            </a:r>
          </a:p>
        </p:txBody>
      </p:sp>
    </p:spTree>
    <p:extLst>
      <p:ext uri="{BB962C8B-B14F-4D97-AF65-F5344CB8AC3E}">
        <p14:creationId xmlns:p14="http://schemas.microsoft.com/office/powerpoint/2010/main" val="384081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F0D1-9A8C-F271-0703-0B0FCDE0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ICP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602891-9E10-667B-7DBC-EC6236FBA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If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think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is ICP, the patient </a:t>
            </a:r>
            <a:r>
              <a:rPr lang="sv-SE" dirty="0" err="1"/>
              <a:t>should</a:t>
            </a:r>
            <a:r>
              <a:rPr lang="sv-SE" dirty="0"/>
              <a:t> go for liver </a:t>
            </a:r>
            <a:r>
              <a:rPr lang="sv-SE" dirty="0" err="1"/>
              <a:t>bloodtest</a:t>
            </a:r>
            <a:r>
              <a:rPr lang="sv-SE" dirty="0"/>
              <a:t> and </a:t>
            </a:r>
            <a:r>
              <a:rPr lang="sv-SE" dirty="0" err="1"/>
              <a:t>bile</a:t>
            </a:r>
            <a:r>
              <a:rPr lang="sv-SE" dirty="0"/>
              <a:t> </a:t>
            </a:r>
            <a:r>
              <a:rPr lang="sv-SE" dirty="0" err="1"/>
              <a:t>acid</a:t>
            </a:r>
            <a:r>
              <a:rPr lang="sv-SE" dirty="0"/>
              <a:t> </a:t>
            </a:r>
            <a:r>
              <a:rPr lang="sv-SE" dirty="0" err="1"/>
              <a:t>measurment</a:t>
            </a:r>
            <a:r>
              <a:rPr lang="sv-SE" dirty="0"/>
              <a:t> tests </a:t>
            </a:r>
          </a:p>
          <a:p>
            <a:r>
              <a:rPr lang="sv-SE" dirty="0"/>
              <a:t>ICP </a:t>
            </a:r>
            <a:r>
              <a:rPr lang="sv-SE" dirty="0" err="1"/>
              <a:t>increase</a:t>
            </a:r>
            <a:r>
              <a:rPr lang="sv-SE" dirty="0"/>
              <a:t> the risk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stillbirth</a:t>
            </a:r>
            <a:r>
              <a:rPr lang="sv-SE" dirty="0"/>
              <a:t>, </a:t>
            </a:r>
            <a:r>
              <a:rPr lang="sv-SE" dirty="0" err="1"/>
              <a:t>premature</a:t>
            </a:r>
            <a:r>
              <a:rPr lang="sv-SE" dirty="0"/>
              <a:t> </a:t>
            </a:r>
            <a:r>
              <a:rPr lang="sv-SE" dirty="0" err="1"/>
              <a:t>labor</a:t>
            </a:r>
            <a:r>
              <a:rPr lang="sv-SE" dirty="0"/>
              <a:t>, </a:t>
            </a:r>
            <a:r>
              <a:rPr lang="sv-SE" dirty="0" err="1"/>
              <a:t>meconium</a:t>
            </a:r>
            <a:r>
              <a:rPr lang="sv-SE" dirty="0"/>
              <a:t> </a:t>
            </a:r>
            <a:r>
              <a:rPr lang="sv-SE" dirty="0" err="1"/>
              <a:t>staining</a:t>
            </a:r>
            <a:r>
              <a:rPr lang="sv-SE" dirty="0"/>
              <a:t>, </a:t>
            </a:r>
            <a:r>
              <a:rPr lang="sv-SE" dirty="0" err="1"/>
              <a:t>preeclampsia</a:t>
            </a:r>
            <a:r>
              <a:rPr lang="sv-SE" dirty="0"/>
              <a:t> and </a:t>
            </a:r>
            <a:r>
              <a:rPr lang="sv-SE" dirty="0" err="1"/>
              <a:t>gestational</a:t>
            </a:r>
            <a:r>
              <a:rPr lang="sv-SE" dirty="0"/>
              <a:t> diabetes. </a:t>
            </a:r>
          </a:p>
        </p:txBody>
      </p:sp>
    </p:spTree>
    <p:extLst>
      <p:ext uri="{BB962C8B-B14F-4D97-AF65-F5344CB8AC3E}">
        <p14:creationId xmlns:p14="http://schemas.microsoft.com/office/powerpoint/2010/main" val="1463247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EE3856-FA99-995D-9AF4-CDB3DB4A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bloodpressure</a:t>
            </a:r>
            <a:r>
              <a:rPr lang="sv-SE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A8ECF1-DCE9-AB8B-896D-A6E1BA545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69806"/>
            <a:ext cx="9905999" cy="4021395"/>
          </a:xfrm>
        </p:spPr>
        <p:txBody>
          <a:bodyPr>
            <a:normAutofit lnSpcReduction="10000"/>
          </a:bodyPr>
          <a:lstStyle/>
          <a:p>
            <a:r>
              <a:rPr lang="sv-SE" dirty="0"/>
              <a:t>If the </a:t>
            </a:r>
            <a:r>
              <a:rPr lang="sv-SE" dirty="0" err="1"/>
              <a:t>mother</a:t>
            </a:r>
            <a:r>
              <a:rPr lang="sv-SE" dirty="0"/>
              <a:t> has an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bloodpressure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monitor </a:t>
            </a:r>
            <a:r>
              <a:rPr lang="sv-SE" dirty="0" err="1"/>
              <a:t>her</a:t>
            </a:r>
            <a:r>
              <a:rPr lang="sv-SE" dirty="0"/>
              <a:t> </a:t>
            </a:r>
            <a:r>
              <a:rPr lang="sv-SE" dirty="0" err="1"/>
              <a:t>pregnancy</a:t>
            </a:r>
            <a:r>
              <a:rPr lang="sv-SE" dirty="0"/>
              <a:t> </a:t>
            </a:r>
            <a:r>
              <a:rPr lang="sv-SE" dirty="0" err="1"/>
              <a:t>better</a:t>
            </a:r>
            <a:r>
              <a:rPr lang="sv-SE" dirty="0"/>
              <a:t>. </a:t>
            </a:r>
          </a:p>
          <a:p>
            <a:r>
              <a:rPr lang="sv-SE" dirty="0"/>
              <a:t>Is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cronic</a:t>
            </a:r>
            <a:r>
              <a:rPr lang="sv-SE" dirty="0"/>
              <a:t> hypertension –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has the BP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pregnancy</a:t>
            </a:r>
            <a:r>
              <a:rPr lang="sv-SE" dirty="0"/>
              <a:t>? </a:t>
            </a:r>
          </a:p>
          <a:p>
            <a:r>
              <a:rPr lang="sv-SE" dirty="0"/>
              <a:t>Is </a:t>
            </a:r>
            <a:r>
              <a:rPr lang="sv-SE" dirty="0" err="1"/>
              <a:t>this</a:t>
            </a:r>
            <a:r>
              <a:rPr lang="sv-SE" dirty="0"/>
              <a:t> BP </a:t>
            </a:r>
            <a:r>
              <a:rPr lang="sv-SE" dirty="0" err="1"/>
              <a:t>hight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the </a:t>
            </a:r>
            <a:r>
              <a:rPr lang="sv-SE" dirty="0" err="1"/>
              <a:t>pregnancy</a:t>
            </a:r>
            <a:r>
              <a:rPr lang="sv-SE" dirty="0"/>
              <a:t> or </a:t>
            </a:r>
            <a:r>
              <a:rPr lang="sv-SE" dirty="0" err="1"/>
              <a:t>did</a:t>
            </a:r>
            <a:r>
              <a:rPr lang="sv-SE" dirty="0"/>
              <a:t> </a:t>
            </a:r>
            <a:r>
              <a:rPr lang="sv-SE" dirty="0" err="1"/>
              <a:t>she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a </a:t>
            </a:r>
            <a:r>
              <a:rPr lang="sv-SE" dirty="0" err="1"/>
              <a:t>high</a:t>
            </a:r>
            <a:r>
              <a:rPr lang="sv-SE" dirty="0"/>
              <a:t> BP </a:t>
            </a:r>
            <a:r>
              <a:rPr lang="sv-SE" dirty="0" err="1"/>
              <a:t>before</a:t>
            </a:r>
            <a:r>
              <a:rPr lang="sv-SE" dirty="0"/>
              <a:t>? </a:t>
            </a:r>
          </a:p>
          <a:p>
            <a:r>
              <a:rPr lang="sv-SE" dirty="0"/>
              <a:t>Is the </a:t>
            </a:r>
            <a:r>
              <a:rPr lang="sv-SE" dirty="0" err="1"/>
              <a:t>mother</a:t>
            </a:r>
            <a:r>
              <a:rPr lang="sv-SE" dirty="0"/>
              <a:t> on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medication</a:t>
            </a:r>
            <a:r>
              <a:rPr lang="sv-SE" dirty="0"/>
              <a:t>? </a:t>
            </a:r>
            <a:r>
              <a:rPr lang="sv-SE" dirty="0" err="1"/>
              <a:t>Need</a:t>
            </a:r>
            <a:r>
              <a:rPr lang="sv-SE" dirty="0"/>
              <a:t> to be </a:t>
            </a:r>
            <a:r>
              <a:rPr lang="sv-SE" dirty="0" err="1"/>
              <a:t>put</a:t>
            </a:r>
            <a:r>
              <a:rPr lang="sv-SE" dirty="0"/>
              <a:t> on </a:t>
            </a:r>
            <a:r>
              <a:rPr lang="sv-SE" dirty="0" err="1"/>
              <a:t>medication</a:t>
            </a:r>
            <a:r>
              <a:rPr lang="sv-SE" dirty="0"/>
              <a:t>?</a:t>
            </a:r>
          </a:p>
          <a:p>
            <a:r>
              <a:rPr lang="sv-SE" dirty="0" err="1"/>
              <a:t>Headace</a:t>
            </a:r>
            <a:r>
              <a:rPr lang="sv-SE" dirty="0"/>
              <a:t>? </a:t>
            </a:r>
            <a:r>
              <a:rPr lang="sv-SE" dirty="0" err="1"/>
              <a:t>Epigastrial</a:t>
            </a:r>
            <a:r>
              <a:rPr lang="sv-SE" dirty="0"/>
              <a:t> pain? </a:t>
            </a:r>
            <a:r>
              <a:rPr lang="sv-SE" dirty="0" err="1"/>
              <a:t>Blurie</a:t>
            </a:r>
            <a:r>
              <a:rPr lang="sv-SE" dirty="0"/>
              <a:t> </a:t>
            </a:r>
            <a:r>
              <a:rPr lang="sv-SE" dirty="0" err="1"/>
              <a:t>eyes</a:t>
            </a:r>
            <a:r>
              <a:rPr lang="sv-SE" dirty="0"/>
              <a:t>? </a:t>
            </a:r>
            <a:r>
              <a:rPr lang="sv-SE" dirty="0" err="1"/>
              <a:t>Swollen</a:t>
            </a:r>
            <a:r>
              <a:rPr lang="sv-SE" dirty="0"/>
              <a:t>? </a:t>
            </a:r>
            <a:r>
              <a:rPr lang="sv-SE" dirty="0" err="1"/>
              <a:t>Gained</a:t>
            </a:r>
            <a:r>
              <a:rPr lang="sv-SE" dirty="0"/>
              <a:t> </a:t>
            </a:r>
            <a:r>
              <a:rPr lang="sv-SE" dirty="0" err="1"/>
              <a:t>weight</a:t>
            </a:r>
            <a:r>
              <a:rPr lang="sv-SE" dirty="0"/>
              <a:t> </a:t>
            </a:r>
            <a:r>
              <a:rPr lang="sv-SE" dirty="0" err="1"/>
              <a:t>rapedly</a:t>
            </a:r>
            <a:r>
              <a:rPr lang="sv-SE" dirty="0"/>
              <a:t>? </a:t>
            </a:r>
          </a:p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signs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preeclampsia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checked</a:t>
            </a:r>
            <a:r>
              <a:rPr lang="sv-SE" dirty="0"/>
              <a:t> at the </a:t>
            </a:r>
            <a:r>
              <a:rPr lang="sv-SE" dirty="0" err="1"/>
              <a:t>hostpital</a:t>
            </a:r>
            <a:r>
              <a:rPr lang="sv-SE" dirty="0"/>
              <a:t> for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investigation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362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ets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7" ma:contentTypeDescription="Skapa ett nytt dokument." ma:contentTypeScope="" ma:versionID="f2037ca02264bd7318eb28a4232b0970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04816ba23dde492c2f35587c47989c06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f29fcc-0797-403f-ba7b-ecbb290fae6d" xsi:nil="true"/>
    <lcf76f155ced4ddcb4097134ff3c332f xmlns="67b4b99d-f155-4e2f-8838-6f0f7631dfc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13E017-A186-48B5-8C3F-9297423F9C3C}"/>
</file>

<file path=customXml/itemProps2.xml><?xml version="1.0" encoding="utf-8"?>
<ds:datastoreItem xmlns:ds="http://schemas.openxmlformats.org/officeDocument/2006/customXml" ds:itemID="{7BF8CE35-1177-4F82-AA21-99ACCF1A21DB}"/>
</file>

<file path=customXml/itemProps3.xml><?xml version="1.0" encoding="utf-8"?>
<ds:datastoreItem xmlns:ds="http://schemas.openxmlformats.org/officeDocument/2006/customXml" ds:itemID="{C73921B7-54F0-4640-AA40-D8024787F0C2}"/>
</file>

<file path=docProps/app.xml><?xml version="1.0" encoding="utf-8"?>
<Properties xmlns="http://schemas.openxmlformats.org/officeDocument/2006/extended-properties" xmlns:vt="http://schemas.openxmlformats.org/officeDocument/2006/docPropsVTypes">
  <Template>Krets</Template>
  <TotalTime>333</TotalTime>
  <Words>945</Words>
  <Application>Microsoft Macintosh PowerPoint</Application>
  <PresentationFormat>Bredbild</PresentationFormat>
  <Paragraphs>72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9" baseType="lpstr">
      <vt:lpstr>Arial</vt:lpstr>
      <vt:lpstr>Tw Cen MT</vt:lpstr>
      <vt:lpstr>Krets</vt:lpstr>
      <vt:lpstr>Danger sings during pregnancy</vt:lpstr>
      <vt:lpstr>Before getting pregnant</vt:lpstr>
      <vt:lpstr>hyperemesis</vt:lpstr>
      <vt:lpstr>Early pregnancy</vt:lpstr>
      <vt:lpstr>Bleeding later in pregnancy</vt:lpstr>
      <vt:lpstr>Continue Bleeding…</vt:lpstr>
      <vt:lpstr>Itching during pregnancy</vt:lpstr>
      <vt:lpstr>ICP</vt:lpstr>
      <vt:lpstr>High bloodpressure?</vt:lpstr>
      <vt:lpstr>preeclapsia</vt:lpstr>
      <vt:lpstr>eclampsia</vt:lpstr>
      <vt:lpstr>Breathlessness</vt:lpstr>
      <vt:lpstr>Low hemoglobin</vt:lpstr>
      <vt:lpstr>Water leaking</vt:lpstr>
      <vt:lpstr>Fetal movement</vt:lpstr>
      <vt:lpstr>Thank you for listening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elinor jönsson</dc:creator>
  <cp:lastModifiedBy>elinor jönsson</cp:lastModifiedBy>
  <cp:revision>6</cp:revision>
  <dcterms:created xsi:type="dcterms:W3CDTF">2025-04-15T16:17:59Z</dcterms:created>
  <dcterms:modified xsi:type="dcterms:W3CDTF">2025-05-13T11:22:04Z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0x0101002B99C7817DEDC44B8CD7A8C5D94A2ED7</vt:lpwstr>
  </property>
</Properties>
</file>