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Garamond" panose="02020404030301010803" pitchFamily="18" charset="0"/>
      <p:regular r:id="rId35"/>
      <p:bold r:id="rId36"/>
      <p:italic r:id="rId37"/>
      <p:boldItalic r:id="rId38"/>
    </p:embeddedFont>
    <p:embeddedFont>
      <p:font typeface="Gill Sans" panose="020B0604020202020204" charset="0"/>
      <p:regular r:id="rId39"/>
      <p:bold r:id="rId40"/>
    </p:embeddedFont>
    <p:embeddedFont>
      <p:font typeface="Libre Franklin" panose="020B0604020202020204" pitchFamily="2" charset="0"/>
      <p:regular r:id="rId41"/>
      <p:bold r:id="rId42"/>
      <p:italic r:id="rId43"/>
      <p:boldItalic r:id="rId44"/>
    </p:embeddedFont>
    <p:embeddedFont>
      <p:font typeface="Times" panose="02020603050405020304"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fG5KhVVlLOmGz5BSt75slmfCm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12F9C5-4967-4A7C-9379-2F7FB8C9C98C}">
  <a:tblStyle styleId="{5E12F9C5-4967-4A7C-9379-2F7FB8C9C98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2ABA88-9B42-469A-85C0-77A398AA3759}" styleName="Table_1">
    <a:wholeTbl>
      <a:tcTxStyle b="off" i="off">
        <a:font>
          <a:latin typeface="Calibri"/>
          <a:ea typeface="Calibri"/>
          <a:cs typeface="Calibri"/>
        </a:font>
        <a:schemeClr val="lt1"/>
      </a:tcTxStyle>
      <a:tcStyle>
        <a:tcBdr>
          <a:left>
            <a:ln w="9525" cap="flat" cmpd="sng">
              <a:solidFill>
                <a:srgbClr val="BFC8E4"/>
              </a:solidFill>
              <a:prstDash val="solid"/>
              <a:round/>
              <a:headEnd type="none" w="sm" len="sm"/>
              <a:tailEnd type="none" w="sm" len="sm"/>
            </a:ln>
          </a:left>
          <a:right>
            <a:ln w="9525" cap="flat" cmpd="sng">
              <a:solidFill>
                <a:srgbClr val="BFC8E4"/>
              </a:solidFill>
              <a:prstDash val="solid"/>
              <a:round/>
              <a:headEnd type="none" w="sm" len="sm"/>
              <a:tailEnd type="none" w="sm" len="sm"/>
            </a:ln>
          </a:right>
          <a:top>
            <a:ln w="9525" cap="flat" cmpd="sng">
              <a:solidFill>
                <a:srgbClr val="BFC8E4"/>
              </a:solidFill>
              <a:prstDash val="solid"/>
              <a:round/>
              <a:headEnd type="none" w="sm" len="sm"/>
              <a:tailEnd type="none" w="sm" len="sm"/>
            </a:ln>
          </a:top>
          <a:bottom>
            <a:ln w="9525" cap="flat" cmpd="sng">
              <a:solidFill>
                <a:srgbClr val="BFC8E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lt1">
              <a:alpha val="20000"/>
            </a:schemeClr>
          </a:solidFill>
        </a:fill>
      </a:tcStyle>
    </a:band1H>
    <a:band2H>
      <a:tcTxStyle/>
      <a:tcStyle>
        <a:tcBdr/>
      </a:tcStyle>
    </a:band2H>
    <a:band1V>
      <a:tcTxStyle/>
      <a:tcStyle>
        <a:tcBdr/>
        <a:fill>
          <a:solidFill>
            <a:schemeClr val="lt1">
              <a:alpha val="20000"/>
            </a:schemeClr>
          </a:solidFill>
        </a:fill>
      </a:tcStyle>
    </a:band1V>
    <a:band2V>
      <a:tcTxStyle/>
      <a:tcStyle>
        <a:tcBdr/>
      </a:tcStyle>
    </a:band2V>
    <a:lastCol>
      <a:tcTxStyle b="on" i="off"/>
      <a:tcStyle>
        <a:tcBdr>
          <a:left>
            <a:ln w="9525" cap="flat" cmpd="sng">
              <a:solidFill>
                <a:schemeClr val="lt1"/>
              </a:solidFill>
              <a:prstDash val="solid"/>
              <a:round/>
              <a:headEnd type="none" w="sm" len="sm"/>
              <a:tailEnd type="none" w="sm" len="sm"/>
            </a:ln>
          </a:left>
        </a:tcBdr>
      </a:tcStyle>
    </a:lastCol>
    <a:firstCol>
      <a:tcTxStyle b="on" i="off"/>
      <a:tcStyle>
        <a:tcBdr>
          <a:right>
            <a:ln w="9525" cap="flat" cmpd="sng">
              <a:solidFill>
                <a:schemeClr val="lt1"/>
              </a:solidFill>
              <a:prstDash val="solid"/>
              <a:round/>
              <a:headEnd type="none" w="sm" len="sm"/>
              <a:tailEnd type="none" w="sm" len="sm"/>
            </a:ln>
          </a:right>
        </a:tcBdr>
      </a:tcStyle>
    </a:firstCol>
    <a:lastRow>
      <a:tcTxStyle b="on" i="off"/>
      <a:tcStyle>
        <a:tcBdr>
          <a:top>
            <a:ln w="9525" cap="flat" cmpd="sng">
              <a:solidFill>
                <a:schemeClr val="lt1"/>
              </a:solidFill>
              <a:prstDash val="solid"/>
              <a:round/>
              <a:headEnd type="none" w="sm" len="sm"/>
              <a:tailEnd type="none" w="sm" len="sm"/>
            </a:ln>
          </a:top>
        </a:tcBdr>
        <a:fill>
          <a:solidFill>
            <a:srgbClr val="FFFFFF">
              <a:alpha val="0"/>
            </a:srgbClr>
          </a:solidFill>
        </a:fill>
      </a:tcStyle>
    </a:lastRow>
    <a:seCell>
      <a:tcTxStyle/>
      <a:tcStyle>
        <a:tcBdr>
          <a:left>
            <a:ln w="9525" cap="flat" cmpd="sng">
              <a:solidFill>
                <a:srgbClr val="000000">
                  <a:alpha val="0"/>
                </a:srgbClr>
              </a:solidFill>
              <a:prstDash val="solid"/>
              <a:round/>
              <a:headEnd type="none" w="sm" len="sm"/>
              <a:tailEnd type="none" w="sm" len="sm"/>
            </a:ln>
          </a:left>
          <a:top>
            <a:ln w="9525" cap="flat" cmpd="sng">
              <a:solidFill>
                <a:srgbClr val="000000">
                  <a:alpha val="0"/>
                </a:srgbClr>
              </a:solidFill>
              <a:prstDash val="solid"/>
              <a:round/>
              <a:headEnd type="none" w="sm" len="sm"/>
              <a:tailEnd type="none" w="sm" len="sm"/>
            </a:ln>
          </a:top>
        </a:tcBdr>
      </a:tcStyle>
    </a:seCell>
    <a:swCell>
      <a:tcTxStyle/>
      <a:tcStyle>
        <a:tcBdr>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tcBdr>
      </a:tcStyle>
    </a:swCell>
    <a:firstRow>
      <a:tcTxStyle b="on" i="off"/>
      <a:tcStyle>
        <a:tcBdr>
          <a:bottom>
            <a:ln w="9525" cap="flat" cmpd="sng">
              <a:solidFill>
                <a:schemeClr val="lt1"/>
              </a:solidFill>
              <a:prstDash val="solid"/>
              <a:round/>
              <a:headEnd type="none" w="sm" len="sm"/>
              <a:tailEnd type="none" w="sm" len="sm"/>
            </a:ln>
          </a:bottom>
        </a:tcBdr>
        <a:fill>
          <a:solidFill>
            <a:srgbClr val="FFFFFF">
              <a:alpha val="0"/>
            </a:srgbClr>
          </a:solidFill>
        </a:fill>
      </a:tcStyle>
    </a:firstRow>
    <a:neCell>
      <a:tcTxStyle/>
      <a:tcStyle>
        <a:tcBdr>
          <a:bottom>
            <a:ln w="9525" cap="flat" cmpd="sng">
              <a:solidFill>
                <a:srgbClr val="000000">
                  <a:alpha val="0"/>
                </a:srgbClr>
              </a:solidFill>
              <a:prstDash val="solid"/>
              <a:round/>
              <a:headEnd type="none" w="sm" len="sm"/>
              <a:tailEnd type="none" w="sm" len="sm"/>
            </a:ln>
          </a:bottom>
        </a:tcBdr>
      </a:tcStyle>
    </a:neCell>
    <a:nwCell>
      <a:tcTxStyle/>
      <a:tcStyle>
        <a:tcBdr/>
      </a:tcStyle>
    </a:nwCell>
  </a:tblStyle>
  <a:tblStyle styleId="{F3992CFF-C59E-4AE3-BFDC-C8DFFC4B28D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3" d="100"/>
          <a:sy n="93" d="100"/>
        </p:scale>
        <p:origin x="264" y="-4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M" userId="30ba1ac3aa9ec6ff" providerId="LiveId" clId="{FB25414A-7890-4E74-A5C9-91E116CD2B28}"/>
    <pc:docChg chg="delSld">
      <pc:chgData name="S M" userId="30ba1ac3aa9ec6ff" providerId="LiveId" clId="{FB25414A-7890-4E74-A5C9-91E116CD2B28}" dt="2022-07-04T08:49:10.036" v="0" actId="47"/>
      <pc:docMkLst>
        <pc:docMk/>
      </pc:docMkLst>
      <pc:sldChg chg="del">
        <pc:chgData name="S M" userId="30ba1ac3aa9ec6ff" providerId="LiveId" clId="{FB25414A-7890-4E74-A5C9-91E116CD2B28}" dt="2022-07-04T08:49:10.036" v="0" actId="47"/>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0" name="Google Shape;2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1</a:t>
            </a:fld>
            <a:endParaRPr sz="1200" b="0" i="0" u="none" strike="noStrike" cap="none">
              <a:solidFill>
                <a:schemeClr val="dk1"/>
              </a:solidFill>
              <a:latin typeface="Garamond"/>
              <a:ea typeface="Garamond"/>
              <a:cs typeface="Garamond"/>
              <a:sym typeface="Garamo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0" name="Google Shape;29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10</a:t>
            </a:fld>
            <a:endParaRPr sz="1200">
              <a:solidFill>
                <a:schemeClr val="dk1"/>
              </a:solidFill>
              <a:latin typeface="Garamond"/>
              <a:ea typeface="Garamond"/>
              <a:cs typeface="Garamond"/>
              <a:sym typeface="Garamo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11</a:t>
            </a:fld>
            <a:endParaRPr sz="1200">
              <a:solidFill>
                <a:schemeClr val="dk1"/>
              </a:solidFill>
              <a:latin typeface="Garamond"/>
              <a:ea typeface="Garamond"/>
              <a:cs typeface="Garamond"/>
              <a:sym typeface="Garamo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12</a:t>
            </a:fld>
            <a:endParaRPr sz="1200">
              <a:solidFill>
                <a:schemeClr val="dk1"/>
              </a:solidFill>
              <a:latin typeface="Garamond"/>
              <a:ea typeface="Garamond"/>
              <a:cs typeface="Garamond"/>
              <a:sym typeface="Garamond"/>
            </a:endParaRPr>
          </a:p>
        </p:txBody>
      </p:sp>
      <p:sp>
        <p:nvSpPr>
          <p:cNvPr id="304" name="Google Shape;304;p13:notes"/>
          <p:cNvSpPr>
            <a:spLocks noGrp="1" noRot="1" noChangeAspect="1"/>
          </p:cNvSpPr>
          <p:nvPr>
            <p:ph type="sldImg" idx="2"/>
          </p:nvPr>
        </p:nvSpPr>
        <p:spPr>
          <a:xfrm>
            <a:off x="393700" y="692150"/>
            <a:ext cx="6070600" cy="341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5" name="Google Shape;305;p13:notes"/>
          <p:cNvSpPr txBox="1">
            <a:spLocks noGrp="1"/>
          </p:cNvSpPr>
          <p:nvPr>
            <p:ph type="body" idx="1"/>
          </p:nvPr>
        </p:nvSpPr>
        <p:spPr>
          <a:xfrm>
            <a:off x="914400" y="4346575"/>
            <a:ext cx="5029200" cy="3849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3" name="Google Shape;33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16</a:t>
            </a:fld>
            <a:endParaRPr sz="1200">
              <a:solidFill>
                <a:schemeClr val="dk1"/>
              </a:solidFill>
              <a:latin typeface="Garamond"/>
              <a:ea typeface="Garamond"/>
              <a:cs typeface="Garamond"/>
              <a:sym typeface="Garamo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0" name="Google Shape;34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reasons</a:t>
            </a:r>
            <a:endParaRPr/>
          </a:p>
        </p:txBody>
      </p:sp>
      <p:sp>
        <p:nvSpPr>
          <p:cNvPr id="341" name="Google Shape;34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17</a:t>
            </a:fld>
            <a:endParaRPr sz="1200">
              <a:solidFill>
                <a:schemeClr val="dk1"/>
              </a:solidFill>
              <a:latin typeface="Garamond"/>
              <a:ea typeface="Garamond"/>
              <a:cs typeface="Garamond"/>
              <a:sym typeface="Garamon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3" name="Google Shape;3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about QM? </a:t>
            </a:r>
            <a:endParaRPr/>
          </a:p>
        </p:txBody>
      </p:sp>
      <p:sp>
        <p:nvSpPr>
          <p:cNvPr id="364" name="Google Shape;36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19</a:t>
            </a:fld>
            <a:endParaRPr sz="1200">
              <a:solidFill>
                <a:schemeClr val="dk1"/>
              </a:solidFill>
              <a:latin typeface="Garamond"/>
              <a:ea typeface="Garamond"/>
              <a:cs typeface="Garamond"/>
              <a:sym typeface="Garamo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9" name="Google Shape;2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2</a:t>
            </a:fld>
            <a:endParaRPr sz="1200" b="0" i="0" u="none" strike="noStrike" cap="none">
              <a:solidFill>
                <a:schemeClr val="dk1"/>
              </a:solidFill>
              <a:latin typeface="Garamond"/>
              <a:ea typeface="Garamond"/>
              <a:cs typeface="Garamond"/>
              <a:sym typeface="Garamon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21</a:t>
            </a:fld>
            <a:endParaRPr sz="1200">
              <a:solidFill>
                <a:schemeClr val="dk1"/>
              </a:solidFill>
              <a:latin typeface="Garamond"/>
              <a:ea typeface="Garamond"/>
              <a:cs typeface="Garamond"/>
              <a:sym typeface="Garamond"/>
            </a:endParaRPr>
          </a:p>
        </p:txBody>
      </p:sp>
      <p:sp>
        <p:nvSpPr>
          <p:cNvPr id="378" name="Google Shape;3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9" name="Google Shape;379;p22:notes"/>
          <p:cNvSpPr txBox="1">
            <a:spLocks noGrp="1"/>
          </p:cNvSpPr>
          <p:nvPr>
            <p:ph type="body" idx="1"/>
          </p:nvPr>
        </p:nvSpPr>
        <p:spPr>
          <a:xfrm>
            <a:off x="762000" y="4267200"/>
            <a:ext cx="5029200" cy="274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5050"/>
              </a:solidFill>
            </a:endParaRPr>
          </a:p>
          <a:p>
            <a:pPr marL="0" lvl="0" indent="0" algn="l" rtl="0">
              <a:spcBef>
                <a:spcPts val="0"/>
              </a:spcBef>
              <a:spcAft>
                <a:spcPts val="0"/>
              </a:spcAft>
              <a:buNone/>
            </a:pPr>
            <a:endParaRPr/>
          </a:p>
          <a:p>
            <a:pPr marL="0" lvl="0" indent="0" algn="l" rtl="0">
              <a:spcBef>
                <a:spcPts val="0"/>
              </a:spcBef>
              <a:spcAft>
                <a:spcPts val="0"/>
              </a:spcAft>
              <a:buNone/>
            </a:pPr>
            <a:r>
              <a:rPr lang="en-US" b="1"/>
              <a:t>After the slide:</a:t>
            </a:r>
            <a:endParaRPr/>
          </a:p>
          <a:p>
            <a:pPr marL="0" lvl="0" indent="0" algn="l" rtl="0">
              <a:spcBef>
                <a:spcPts val="0"/>
              </a:spcBef>
              <a:spcAft>
                <a:spcPts val="0"/>
              </a:spcAft>
              <a:buNone/>
            </a:pPr>
            <a:r>
              <a:rPr lang="en-US"/>
              <a:t>PI is about moving from a current, undesired or imperfect state, to a desired, ideal one, or as close as possible.  So in general, you need to know where you are, or learn how to assess where you are, and what you want, then find ways to get there.   In simple terms: you have a problem, you need to understand it, and find ways to deal with it.  That is what (QI and) this training is all about.</a:t>
            </a:r>
            <a:endParaRPr/>
          </a:p>
        </p:txBody>
      </p:sp>
      <p:grpSp>
        <p:nvGrpSpPr>
          <p:cNvPr id="380" name="Google Shape;380;p22:notes"/>
          <p:cNvGrpSpPr/>
          <p:nvPr/>
        </p:nvGrpSpPr>
        <p:grpSpPr>
          <a:xfrm>
            <a:off x="990600" y="4724400"/>
            <a:ext cx="4968875" cy="1673225"/>
            <a:chOff x="614" y="926"/>
            <a:chExt cx="4820" cy="1054"/>
          </a:xfrm>
        </p:grpSpPr>
        <p:sp>
          <p:nvSpPr>
            <p:cNvPr id="381" name="Google Shape;381;p22:notes"/>
            <p:cNvSpPr txBox="1"/>
            <p:nvPr/>
          </p:nvSpPr>
          <p:spPr>
            <a:xfrm>
              <a:off x="624" y="1536"/>
              <a:ext cx="4810" cy="176"/>
            </a:xfrm>
            <a:prstGeom prst="rect">
              <a:avLst/>
            </a:prstGeom>
            <a:noFill/>
            <a:ln>
              <a:noFill/>
            </a:ln>
          </p:spPr>
          <p:txBody>
            <a:bodyPr spcFirstLastPara="1" wrap="square" lIns="93175" tIns="46575" rIns="93175" bIns="46575" anchor="t" anchorCtr="0">
              <a:spAutoFit/>
            </a:bodyPr>
            <a:lstStyle/>
            <a:p>
              <a:pPr marL="0" marR="0" lvl="0" indent="0" algn="l" rtl="0">
                <a:spcBef>
                  <a:spcPts val="0"/>
                </a:spcBef>
                <a:spcAft>
                  <a:spcPts val="0"/>
                </a:spcAft>
                <a:buNone/>
              </a:pPr>
              <a:endParaRPr sz="1200">
                <a:solidFill>
                  <a:schemeClr val="dk1"/>
                </a:solidFill>
                <a:latin typeface="Garamond"/>
                <a:ea typeface="Garamond"/>
                <a:cs typeface="Garamond"/>
                <a:sym typeface="Garamond"/>
              </a:endParaRPr>
            </a:p>
          </p:txBody>
        </p:sp>
        <p:sp>
          <p:nvSpPr>
            <p:cNvPr id="382" name="Google Shape;382;p22:notes"/>
            <p:cNvSpPr txBox="1"/>
            <p:nvPr/>
          </p:nvSpPr>
          <p:spPr>
            <a:xfrm>
              <a:off x="623" y="1824"/>
              <a:ext cx="4705" cy="156"/>
            </a:xfrm>
            <a:prstGeom prst="rect">
              <a:avLst/>
            </a:prstGeom>
            <a:noFill/>
            <a:ln>
              <a:noFill/>
            </a:ln>
          </p:spPr>
          <p:txBody>
            <a:bodyPr spcFirstLastPara="1" wrap="square" lIns="93175" tIns="46575" rIns="93175" bIns="46575" anchor="t" anchorCtr="0">
              <a:spAutoFit/>
            </a:bodyPr>
            <a:lstStyle/>
            <a:p>
              <a:pPr marL="0" marR="0" lvl="0" indent="0" algn="l" rtl="0">
                <a:spcBef>
                  <a:spcPts val="0"/>
                </a:spcBef>
                <a:spcAft>
                  <a:spcPts val="0"/>
                </a:spcAft>
                <a:buNone/>
              </a:pPr>
              <a:endParaRPr sz="1000">
                <a:solidFill>
                  <a:schemeClr val="dk1"/>
                </a:solidFill>
                <a:latin typeface="Garamond"/>
                <a:ea typeface="Garamond"/>
                <a:cs typeface="Garamond"/>
                <a:sym typeface="Garamond"/>
              </a:endParaRPr>
            </a:p>
          </p:txBody>
        </p:sp>
        <p:sp>
          <p:nvSpPr>
            <p:cNvPr id="383" name="Google Shape;383;p22:notes"/>
            <p:cNvSpPr txBox="1"/>
            <p:nvPr/>
          </p:nvSpPr>
          <p:spPr>
            <a:xfrm>
              <a:off x="720" y="926"/>
              <a:ext cx="183" cy="176"/>
            </a:xfrm>
            <a:prstGeom prst="rect">
              <a:avLst/>
            </a:prstGeom>
            <a:noFill/>
            <a:ln>
              <a:noFill/>
            </a:ln>
          </p:spPr>
          <p:txBody>
            <a:bodyPr spcFirstLastPara="1" wrap="square" lIns="93175" tIns="46575" rIns="93175" bIns="46575" anchor="t" anchorCtr="0">
              <a:spAutoFit/>
            </a:bodyPr>
            <a:lstStyle/>
            <a:p>
              <a:pPr marL="0" marR="0" lvl="0" indent="0" algn="l" rtl="0">
                <a:spcBef>
                  <a:spcPts val="0"/>
                </a:spcBef>
                <a:spcAft>
                  <a:spcPts val="0"/>
                </a:spcAft>
                <a:buNone/>
              </a:pPr>
              <a:endParaRPr sz="1200">
                <a:solidFill>
                  <a:schemeClr val="dk1"/>
                </a:solidFill>
                <a:latin typeface="Garamond"/>
                <a:ea typeface="Garamond"/>
                <a:cs typeface="Garamond"/>
                <a:sym typeface="Garamond"/>
              </a:endParaRPr>
            </a:p>
          </p:txBody>
        </p:sp>
        <p:sp>
          <p:nvSpPr>
            <p:cNvPr id="384" name="Google Shape;384;p22:notes"/>
            <p:cNvSpPr txBox="1"/>
            <p:nvPr/>
          </p:nvSpPr>
          <p:spPr>
            <a:xfrm>
              <a:off x="614" y="1221"/>
              <a:ext cx="183" cy="176"/>
            </a:xfrm>
            <a:prstGeom prst="rect">
              <a:avLst/>
            </a:prstGeom>
            <a:noFill/>
            <a:ln>
              <a:noFill/>
            </a:ln>
          </p:spPr>
          <p:txBody>
            <a:bodyPr spcFirstLastPara="1" wrap="square" lIns="93175" tIns="46575" rIns="93175" bIns="46575" anchor="t" anchorCtr="0">
              <a:spAutoFit/>
            </a:bodyPr>
            <a:lstStyle/>
            <a:p>
              <a:pPr marL="0" marR="0" lvl="0" indent="0" algn="l" rtl="0">
                <a:spcBef>
                  <a:spcPts val="0"/>
                </a:spcBef>
                <a:spcAft>
                  <a:spcPts val="0"/>
                </a:spcAft>
                <a:buNone/>
              </a:pPr>
              <a:endParaRPr sz="1200">
                <a:solidFill>
                  <a:schemeClr val="dk1"/>
                </a:solidFill>
                <a:latin typeface="Garamond"/>
                <a:ea typeface="Garamond"/>
                <a:cs typeface="Garamond"/>
                <a:sym typeface="Garamond"/>
              </a:endParaRPr>
            </a:p>
          </p:txBody>
        </p:sp>
      </p:gr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22</a:t>
            </a:fld>
            <a:endParaRPr sz="1200">
              <a:solidFill>
                <a:schemeClr val="dk1"/>
              </a:solidFill>
              <a:latin typeface="Garamond"/>
              <a:ea typeface="Garamond"/>
              <a:cs typeface="Garamond"/>
              <a:sym typeface="Garamond"/>
            </a:endParaRPr>
          </a:p>
        </p:txBody>
      </p:sp>
      <p:sp>
        <p:nvSpPr>
          <p:cNvPr id="399" name="Google Shape;3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0" name="Google Shape;40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QC: Identify problems based on established benchmarks</a:t>
            </a:r>
            <a:endParaRPr/>
          </a:p>
          <a:p>
            <a:pPr marL="457200" lvl="1" indent="0" algn="l" rtl="0">
              <a:spcBef>
                <a:spcPts val="0"/>
              </a:spcBef>
              <a:spcAft>
                <a:spcPts val="0"/>
              </a:spcAft>
              <a:buNone/>
            </a:pPr>
            <a:r>
              <a:rPr lang="en-US" i="1"/>
              <a:t>a product-based reactive, or corrective approach of checking and ensuring that items conform to specific standards</a:t>
            </a:r>
            <a:endParaRPr/>
          </a:p>
          <a:p>
            <a:pPr marL="457200" lvl="1" indent="0" algn="l" rtl="0">
              <a:spcBef>
                <a:spcPts val="0"/>
              </a:spcBef>
              <a:spcAft>
                <a:spcPts val="0"/>
              </a:spcAft>
              <a:buNone/>
            </a:pPr>
            <a:endParaRPr i="1"/>
          </a:p>
          <a:p>
            <a:pPr marL="0" lvl="0" indent="0" algn="l" rtl="0">
              <a:spcBef>
                <a:spcPts val="0"/>
              </a:spcBef>
              <a:spcAft>
                <a:spcPts val="0"/>
              </a:spcAft>
              <a:buNone/>
            </a:pPr>
            <a:r>
              <a:rPr lang="en-US"/>
              <a:t>QA: Prevent problems based on established benchmarks</a:t>
            </a:r>
            <a:endParaRPr/>
          </a:p>
          <a:p>
            <a:pPr marL="457200" lvl="1" indent="0" algn="l" rtl="0">
              <a:spcBef>
                <a:spcPts val="0"/>
              </a:spcBef>
              <a:spcAft>
                <a:spcPts val="0"/>
              </a:spcAft>
              <a:buNone/>
            </a:pPr>
            <a:r>
              <a:rPr lang="en-US" i="1"/>
              <a:t>a process oriented to guaranteeing that the quality of a product or a service meets some predetermined standard</a:t>
            </a:r>
            <a:endParaRPr/>
          </a:p>
          <a:p>
            <a:pPr marL="457200" lvl="1" indent="0" algn="l" rtl="0">
              <a:spcBef>
                <a:spcPts val="0"/>
              </a:spcBef>
              <a:spcAft>
                <a:spcPts val="0"/>
              </a:spcAft>
              <a:buNone/>
            </a:pPr>
            <a:endParaRPr i="1"/>
          </a:p>
          <a:p>
            <a:pPr marL="0" lvl="0" indent="0" algn="l" rtl="0">
              <a:spcBef>
                <a:spcPts val="0"/>
              </a:spcBef>
              <a:spcAft>
                <a:spcPts val="0"/>
              </a:spcAft>
              <a:buNone/>
            </a:pPr>
            <a:r>
              <a:rPr lang="en-US"/>
              <a:t>QI: Raising the quality of a product or service beyond current standard</a:t>
            </a:r>
            <a:endParaRPr/>
          </a:p>
          <a:p>
            <a:pPr marL="457200" lvl="1" indent="0" algn="l" rtl="0">
              <a:spcBef>
                <a:spcPts val="0"/>
              </a:spcBef>
              <a:spcAft>
                <a:spcPts val="0"/>
              </a:spcAft>
              <a:buNone/>
            </a:pPr>
            <a:r>
              <a:rPr lang="en-US" i="1"/>
              <a:t>a process of incrementally improving quality of a product or service beyond current standard</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7" name="Google Shape;40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training will focus on all focus areas in QI</a:t>
            </a:r>
            <a:endParaRPr/>
          </a:p>
        </p:txBody>
      </p:sp>
      <p:sp>
        <p:nvSpPr>
          <p:cNvPr id="408" name="Google Shape;40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23</a:t>
            </a:fld>
            <a:endParaRPr sz="1200">
              <a:solidFill>
                <a:schemeClr val="dk1"/>
              </a:solidFill>
              <a:latin typeface="Garamond"/>
              <a:ea typeface="Garamond"/>
              <a:cs typeface="Garamond"/>
              <a:sym typeface="Garamon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6" name="Google Shape;50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Activities or processes within a health care organization contain two major components which constitute a system; 1) what is done (what care is provided); and 2) how it is done (when, where, and by whom care is delivered). Quality Improvement is achieved by addressing either component; however, the greatest impact is achieved when both are addressed.</a:t>
            </a:r>
            <a:endParaRPr/>
          </a:p>
          <a:p>
            <a:pPr marL="0" lvl="0" indent="0" algn="l" rtl="0">
              <a:spcBef>
                <a:spcPts val="0"/>
              </a:spcBef>
              <a:spcAft>
                <a:spcPts val="0"/>
              </a:spcAft>
              <a:buNone/>
            </a:pPr>
            <a:endParaRPr/>
          </a:p>
          <a:p>
            <a:pPr marL="0" lvl="0" indent="0" algn="l" rtl="0">
              <a:spcBef>
                <a:spcPts val="0"/>
              </a:spcBef>
              <a:spcAft>
                <a:spcPts val="0"/>
              </a:spcAft>
              <a:buNone/>
            </a:pPr>
            <a:r>
              <a:rPr lang="en-US"/>
              <a:t>Working within this systems based approach, KHQIF emphasizes the creation of an enabling environment for successful implementation of quality improvement initiatives, and strengthening the capacity of healthcare service providers to improve and sustain improvements. An enabling environment is achieved using the 5S approach and provider capacity is built using the PDSA approach. Both approaches depend on the iterative use of routine service and program data to measure improvements in service delivery and processes, and the extent to which consumer (patient) and program needs are met (outcomes).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7" name="Google Shape;5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24</a:t>
            </a:fld>
            <a:endParaRPr sz="1200">
              <a:solidFill>
                <a:schemeClr val="dk1"/>
              </a:solidFill>
              <a:latin typeface="Garamond"/>
              <a:ea typeface="Garamond"/>
              <a:cs typeface="Garamond"/>
              <a:sym typeface="Garamon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3" name="Google Shape;51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25</a:t>
            </a:fld>
            <a:endParaRPr sz="1200">
              <a:solidFill>
                <a:schemeClr val="dk1"/>
              </a:solidFill>
              <a:latin typeface="Garamond"/>
              <a:ea typeface="Garamond"/>
              <a:cs typeface="Garamond"/>
              <a:sym typeface="Garamon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2" name="Google Shape;52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26</a:t>
            </a:fld>
            <a:endParaRPr sz="1200">
              <a:solidFill>
                <a:schemeClr val="dk1"/>
              </a:solidFill>
              <a:latin typeface="Garamond"/>
              <a:ea typeface="Garamond"/>
              <a:cs typeface="Garamond"/>
              <a:sym typeface="Garamon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5</a:t>
            </a:fld>
            <a:endParaRPr sz="1200" b="0" i="0" u="none" strike="noStrike" cap="none">
              <a:solidFill>
                <a:schemeClr val="dk1"/>
              </a:solidFill>
              <a:latin typeface="Garamond"/>
              <a:ea typeface="Garamond"/>
              <a:cs typeface="Garamond"/>
              <a:sym typeface="Garamo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6</a:t>
            </a:fld>
            <a:endParaRPr sz="1200" b="0" i="0" u="none" strike="noStrike" cap="none">
              <a:solidFill>
                <a:schemeClr val="dk1"/>
              </a:solidFill>
              <a:latin typeface="Garamond"/>
              <a:ea typeface="Garamond"/>
              <a:cs typeface="Garamond"/>
              <a:sym typeface="Garamo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2" name="Google Shape;2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8</a:t>
            </a:fld>
            <a:endParaRPr sz="1200" b="0" i="0" u="none" strike="noStrike" cap="none">
              <a:solidFill>
                <a:schemeClr val="dk1"/>
              </a:solidFill>
              <a:latin typeface="Garamond"/>
              <a:ea typeface="Garamond"/>
              <a:cs typeface="Garamond"/>
              <a:sym typeface="Garamo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3" name="Google Shape;2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9</a:t>
            </a:fld>
            <a:endParaRPr sz="1200">
              <a:solidFill>
                <a:schemeClr val="dk1"/>
              </a:solidFill>
              <a:latin typeface="Garamond"/>
              <a:ea typeface="Garamond"/>
              <a:cs typeface="Garamond"/>
              <a:sym typeface="Garamon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440415"/>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ill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1" name="Google Shape;21;p31"/>
          <p:cNvGrpSpPr/>
          <p:nvPr/>
        </p:nvGrpSpPr>
        <p:grpSpPr>
          <a:xfrm>
            <a:off x="1066800" y="4933201"/>
            <a:ext cx="10058400" cy="2087248"/>
            <a:chOff x="-1041448" y="4381619"/>
            <a:chExt cx="14010780" cy="2907420"/>
          </a:xfrm>
        </p:grpSpPr>
        <p:pic>
          <p:nvPicPr>
            <p:cNvPr id="22" name="Google Shape;22;p31"/>
            <p:cNvPicPr preferRelativeResize="0"/>
            <p:nvPr/>
          </p:nvPicPr>
          <p:blipFill rotWithShape="1">
            <a:blip r:embed="rId2">
              <a:alphaModFix/>
            </a:blip>
            <a:srcRect/>
            <a:stretch/>
          </p:blipFill>
          <p:spPr>
            <a:xfrm>
              <a:off x="10777327" y="4833769"/>
              <a:ext cx="2192005" cy="2038816"/>
            </a:xfrm>
            <a:prstGeom prst="rect">
              <a:avLst/>
            </a:prstGeom>
            <a:noFill/>
            <a:ln>
              <a:noFill/>
            </a:ln>
          </p:spPr>
        </p:pic>
        <p:grpSp>
          <p:nvGrpSpPr>
            <p:cNvPr id="23" name="Google Shape;23;p31"/>
            <p:cNvGrpSpPr/>
            <p:nvPr/>
          </p:nvGrpSpPr>
          <p:grpSpPr>
            <a:xfrm>
              <a:off x="-1041448" y="4381619"/>
              <a:ext cx="9026021" cy="2907420"/>
              <a:chOff x="-736648" y="154175"/>
              <a:chExt cx="9026021" cy="2907420"/>
            </a:xfrm>
          </p:grpSpPr>
          <p:pic>
            <p:nvPicPr>
              <p:cNvPr id="24" name="Google Shape;24;p31"/>
              <p:cNvPicPr preferRelativeResize="0"/>
              <p:nvPr/>
            </p:nvPicPr>
            <p:blipFill rotWithShape="1">
              <a:blip r:embed="rId3">
                <a:alphaModFix/>
              </a:blip>
              <a:srcRect/>
              <a:stretch/>
            </p:blipFill>
            <p:spPr>
              <a:xfrm>
                <a:off x="-736648" y="665163"/>
                <a:ext cx="2303028" cy="1979978"/>
              </a:xfrm>
              <a:prstGeom prst="rect">
                <a:avLst/>
              </a:prstGeom>
              <a:noFill/>
              <a:ln>
                <a:noFill/>
              </a:ln>
            </p:spPr>
          </p:pic>
          <p:pic>
            <p:nvPicPr>
              <p:cNvPr id="25" name="Google Shape;25;p31"/>
              <p:cNvPicPr preferRelativeResize="0"/>
              <p:nvPr/>
            </p:nvPicPr>
            <p:blipFill rotWithShape="1">
              <a:blip r:embed="rId4">
                <a:alphaModFix/>
              </a:blip>
              <a:srcRect/>
              <a:stretch/>
            </p:blipFill>
            <p:spPr>
              <a:xfrm>
                <a:off x="4888892" y="154175"/>
                <a:ext cx="3400481" cy="2907420"/>
              </a:xfrm>
              <a:prstGeom prst="rect">
                <a:avLst/>
              </a:prstGeom>
              <a:noFill/>
              <a:ln>
                <a:noFill/>
              </a:ln>
            </p:spPr>
          </p:pic>
        </p:grpSp>
      </p:grpSp>
      <p:grpSp>
        <p:nvGrpSpPr>
          <p:cNvPr id="26" name="Google Shape;26;p31"/>
          <p:cNvGrpSpPr/>
          <p:nvPr/>
        </p:nvGrpSpPr>
        <p:grpSpPr>
          <a:xfrm>
            <a:off x="0" y="1457739"/>
            <a:ext cx="12192000" cy="3207027"/>
            <a:chOff x="0" y="1835427"/>
            <a:chExt cx="12192000" cy="2438400"/>
          </a:xfrm>
        </p:grpSpPr>
        <p:cxnSp>
          <p:nvCxnSpPr>
            <p:cNvPr id="27" name="Google Shape;27;p31"/>
            <p:cNvCxnSpPr/>
            <p:nvPr/>
          </p:nvCxnSpPr>
          <p:spPr>
            <a:xfrm>
              <a:off x="7048500" y="4273827"/>
              <a:ext cx="5143500" cy="0"/>
            </a:xfrm>
            <a:prstGeom prst="straightConnector1">
              <a:avLst/>
            </a:prstGeom>
            <a:noFill/>
            <a:ln w="104775" cap="flat" cmpd="sng">
              <a:solidFill>
                <a:srgbClr val="8393C5"/>
              </a:solidFill>
              <a:prstDash val="solid"/>
              <a:miter lim="800000"/>
              <a:headEnd type="none" w="sm" len="sm"/>
              <a:tailEnd type="none" w="sm" len="sm"/>
            </a:ln>
          </p:spPr>
        </p:cxnSp>
        <p:cxnSp>
          <p:nvCxnSpPr>
            <p:cNvPr id="28" name="Google Shape;28;p31"/>
            <p:cNvCxnSpPr/>
            <p:nvPr/>
          </p:nvCxnSpPr>
          <p:spPr>
            <a:xfrm>
              <a:off x="0" y="1835427"/>
              <a:ext cx="4109156" cy="0"/>
            </a:xfrm>
            <a:prstGeom prst="straightConnector1">
              <a:avLst/>
            </a:prstGeom>
            <a:noFill/>
            <a:ln w="104775" cap="flat" cmpd="sng">
              <a:solidFill>
                <a:srgbClr val="932828"/>
              </a:solidFill>
              <a:prstDash val="solid"/>
              <a:miter lim="800000"/>
              <a:headEnd type="none" w="sm" len="sm"/>
              <a:tailEnd type="none" w="sm" len="sm"/>
            </a:ln>
          </p:spPr>
        </p:cxnSp>
        <p:sp>
          <p:nvSpPr>
            <p:cNvPr id="29" name="Google Shape;29;p31"/>
            <p:cNvSpPr/>
            <p:nvPr/>
          </p:nvSpPr>
          <p:spPr>
            <a:xfrm>
              <a:off x="0" y="1911627"/>
              <a:ext cx="12192000" cy="2286000"/>
            </a:xfrm>
            <a:prstGeom prst="rect">
              <a:avLst/>
            </a:prstGeom>
            <a:solidFill>
              <a:srgbClr val="3731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00" b="0" i="0" u="none" strike="noStrike" cap="none">
                <a:solidFill>
                  <a:schemeClr val="lt1"/>
                </a:solidFill>
                <a:latin typeface="Libre Franklin"/>
                <a:ea typeface="Libre Franklin"/>
                <a:cs typeface="Libre Franklin"/>
                <a:sym typeface="Libre Franklin"/>
              </a:endParaRPr>
            </a:p>
          </p:txBody>
        </p:sp>
      </p:grpSp>
      <p:sp>
        <p:nvSpPr>
          <p:cNvPr id="30" name="Google Shape;30;p31"/>
          <p:cNvSpPr txBox="1"/>
          <p:nvPr/>
        </p:nvSpPr>
        <p:spPr>
          <a:xfrm>
            <a:off x="1364974" y="555090"/>
            <a:ext cx="946205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Gill Sans"/>
                <a:ea typeface="Gill Sans"/>
                <a:cs typeface="Gill Sans"/>
                <a:sym typeface="Gill Sans"/>
              </a:rPr>
              <a:t>USAID AMPATH UZIMA</a:t>
            </a:r>
            <a:endParaRPr sz="3200" b="1"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7"/>
        <p:cNvGrpSpPr/>
        <p:nvPr/>
      </p:nvGrpSpPr>
      <p:grpSpPr>
        <a:xfrm>
          <a:off x="0" y="0"/>
          <a:ext cx="0" cy="0"/>
          <a:chOff x="0" y="0"/>
          <a:chExt cx="0" cy="0"/>
        </a:xfrm>
      </p:grpSpPr>
      <p:sp>
        <p:nvSpPr>
          <p:cNvPr id="168" name="Google Shape;16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p40"/>
          <p:cNvSpPr/>
          <p:nvPr/>
        </p:nvSpPr>
        <p:spPr>
          <a:xfrm>
            <a:off x="0" y="2286000"/>
            <a:ext cx="369689" cy="2286000"/>
          </a:xfrm>
          <a:prstGeom prst="rect">
            <a:avLst/>
          </a:prstGeom>
          <a:solidFill>
            <a:srgbClr val="8393C5"/>
          </a:solidFill>
          <a:ln w="12700" cap="flat" cmpd="sng">
            <a:solidFill>
              <a:srgbClr val="8393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40"/>
          <p:cNvSpPr/>
          <p:nvPr/>
        </p:nvSpPr>
        <p:spPr>
          <a:xfrm>
            <a:off x="0" y="4589464"/>
            <a:ext cx="369689" cy="2268536"/>
          </a:xfrm>
          <a:prstGeom prst="rect">
            <a:avLst/>
          </a:prstGeom>
          <a:solidFill>
            <a:srgbClr val="932828"/>
          </a:solidFill>
          <a:ln w="12700" cap="flat" cmpd="sng">
            <a:solidFill>
              <a:srgbClr val="9328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40"/>
          <p:cNvSpPr/>
          <p:nvPr/>
        </p:nvSpPr>
        <p:spPr>
          <a:xfrm>
            <a:off x="0" y="0"/>
            <a:ext cx="369689" cy="2286000"/>
          </a:xfrm>
          <a:prstGeom prst="rect">
            <a:avLst/>
          </a:prstGeom>
          <a:solidFill>
            <a:srgbClr val="373185"/>
          </a:solidFill>
          <a:ln w="12700" cap="flat" cmpd="sng">
            <a:solidFill>
              <a:srgbClr val="4E7F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6" name="Google Shape;176;p40"/>
          <p:cNvCxnSpPr/>
          <p:nvPr/>
        </p:nvCxnSpPr>
        <p:spPr>
          <a:xfrm>
            <a:off x="832402" y="1686339"/>
            <a:ext cx="10524711" cy="0"/>
          </a:xfrm>
          <a:prstGeom prst="straightConnector1">
            <a:avLst/>
          </a:prstGeom>
          <a:noFill/>
          <a:ln w="57150" cap="flat" cmpd="sng">
            <a:solidFill>
              <a:srgbClr val="383087"/>
            </a:solidFill>
            <a:prstDash val="solid"/>
            <a:miter lim="800000"/>
            <a:headEnd type="none" w="sm" len="sm"/>
            <a:tailEnd type="none" w="sm" len="sm"/>
          </a:ln>
        </p:spPr>
      </p:cxnSp>
      <p:sp>
        <p:nvSpPr>
          <p:cNvPr id="177" name="Google Shape;177;p40"/>
          <p:cNvSpPr txBox="1"/>
          <p:nvPr/>
        </p:nvSpPr>
        <p:spPr>
          <a:xfrm rot="-5400000">
            <a:off x="-866522" y="4567997"/>
            <a:ext cx="294093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Gill Sans"/>
                <a:ea typeface="Gill Sans"/>
                <a:cs typeface="Gill Sans"/>
                <a:sym typeface="Gill Sans"/>
              </a:rPr>
              <a:t>USAID AMPATH Uzima</a:t>
            </a:r>
            <a:endParaRPr sz="1200" b="1">
              <a:solidFill>
                <a:schemeClr val="dk1"/>
              </a:solidFill>
              <a:latin typeface="Gill Sans"/>
              <a:ea typeface="Gill Sans"/>
              <a:cs typeface="Gill Sans"/>
              <a:sym typeface="Gill Sans"/>
            </a:endParaRPr>
          </a:p>
        </p:txBody>
      </p:sp>
      <p:grpSp>
        <p:nvGrpSpPr>
          <p:cNvPr id="178" name="Google Shape;178;p40"/>
          <p:cNvGrpSpPr/>
          <p:nvPr/>
        </p:nvGrpSpPr>
        <p:grpSpPr>
          <a:xfrm>
            <a:off x="1120140" y="5893099"/>
            <a:ext cx="10929890" cy="1069543"/>
            <a:chOff x="982980" y="5790964"/>
            <a:chExt cx="11272790" cy="1103097"/>
          </a:xfrm>
        </p:grpSpPr>
        <p:grpSp>
          <p:nvGrpSpPr>
            <p:cNvPr id="179" name="Google Shape;179;p40"/>
            <p:cNvGrpSpPr/>
            <p:nvPr/>
          </p:nvGrpSpPr>
          <p:grpSpPr>
            <a:xfrm>
              <a:off x="982980" y="5790964"/>
              <a:ext cx="3681718" cy="1103097"/>
              <a:chOff x="823622" y="5568414"/>
              <a:chExt cx="4695673" cy="1406893"/>
            </a:xfrm>
          </p:grpSpPr>
          <p:pic>
            <p:nvPicPr>
              <p:cNvPr id="180" name="Google Shape;180;p40"/>
              <p:cNvPicPr preferRelativeResize="0"/>
              <p:nvPr/>
            </p:nvPicPr>
            <p:blipFill rotWithShape="1">
              <a:blip r:embed="rId2">
                <a:alphaModFix/>
              </a:blip>
              <a:srcRect/>
              <a:stretch/>
            </p:blipFill>
            <p:spPr>
              <a:xfrm>
                <a:off x="4561819" y="5868006"/>
                <a:ext cx="957476" cy="842997"/>
              </a:xfrm>
              <a:prstGeom prst="rect">
                <a:avLst/>
              </a:prstGeom>
              <a:noFill/>
              <a:ln>
                <a:noFill/>
              </a:ln>
            </p:spPr>
          </p:pic>
          <p:grpSp>
            <p:nvGrpSpPr>
              <p:cNvPr id="181" name="Google Shape;181;p40"/>
              <p:cNvGrpSpPr/>
              <p:nvPr/>
            </p:nvGrpSpPr>
            <p:grpSpPr>
              <a:xfrm>
                <a:off x="823622" y="5568414"/>
                <a:ext cx="3151610" cy="1406893"/>
                <a:chOff x="823622" y="5455870"/>
                <a:chExt cx="3151610" cy="1406893"/>
              </a:xfrm>
            </p:grpSpPr>
            <p:pic>
              <p:nvPicPr>
                <p:cNvPr id="182" name="Google Shape;182;p40"/>
                <p:cNvPicPr preferRelativeResize="0"/>
                <p:nvPr/>
              </p:nvPicPr>
              <p:blipFill rotWithShape="1">
                <a:blip r:embed="rId3">
                  <a:alphaModFix/>
                </a:blip>
                <a:srcRect/>
                <a:stretch/>
              </p:blipFill>
              <p:spPr>
                <a:xfrm>
                  <a:off x="823622" y="5719764"/>
                  <a:ext cx="1063593" cy="914400"/>
                </a:xfrm>
                <a:prstGeom prst="rect">
                  <a:avLst/>
                </a:prstGeom>
                <a:noFill/>
                <a:ln>
                  <a:noFill/>
                </a:ln>
              </p:spPr>
            </p:pic>
            <p:pic>
              <p:nvPicPr>
                <p:cNvPr id="183" name="Google Shape;183;p40"/>
                <p:cNvPicPr preferRelativeResize="0"/>
                <p:nvPr/>
              </p:nvPicPr>
              <p:blipFill rotWithShape="1">
                <a:blip r:embed="rId4">
                  <a:alphaModFix/>
                </a:blip>
                <a:srcRect/>
                <a:stretch/>
              </p:blipFill>
              <p:spPr>
                <a:xfrm>
                  <a:off x="2329750" y="5455870"/>
                  <a:ext cx="1645482" cy="1406893"/>
                </a:xfrm>
                <a:prstGeom prst="rect">
                  <a:avLst/>
                </a:prstGeom>
                <a:noFill/>
                <a:ln>
                  <a:noFill/>
                </a:ln>
              </p:spPr>
            </p:pic>
          </p:grpSp>
        </p:grpSp>
        <p:sp>
          <p:nvSpPr>
            <p:cNvPr id="184" name="Google Shape;184;p40"/>
            <p:cNvSpPr txBox="1"/>
            <p:nvPr/>
          </p:nvSpPr>
          <p:spPr>
            <a:xfrm>
              <a:off x="8645313" y="6356349"/>
              <a:ext cx="36104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Gill Sans"/>
                  <a:ea typeface="Gill Sans"/>
                  <a:cs typeface="Gill Sans"/>
                  <a:sym typeface="Gill Sans"/>
                </a:rPr>
                <a:t>USAID AMPATH </a:t>
              </a:r>
              <a:r>
                <a:rPr lang="en-US" sz="1600" b="1" i="1">
                  <a:solidFill>
                    <a:schemeClr val="dk1"/>
                  </a:solidFill>
                  <a:latin typeface="Gill Sans"/>
                  <a:ea typeface="Gill Sans"/>
                  <a:cs typeface="Gill Sans"/>
                  <a:sym typeface="Gill Sans"/>
                </a:rPr>
                <a:t>Uzima</a:t>
              </a:r>
              <a:endParaRPr sz="1600" b="1" i="1">
                <a:solidFill>
                  <a:schemeClr val="dk1"/>
                </a:solidFill>
                <a:latin typeface="Gill Sans"/>
                <a:ea typeface="Gill Sans"/>
                <a:cs typeface="Gill Sans"/>
                <a:sym typeface="Gill San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41"/>
          <p:cNvSpPr txBox="1">
            <a:spLocks noGrp="1"/>
          </p:cNvSpPr>
          <p:nvPr>
            <p:ph type="title"/>
          </p:nvPr>
        </p:nvSpPr>
        <p:spPr>
          <a:xfrm rot="5400000">
            <a:off x="7133845" y="1570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41"/>
          <p:cNvSpPr txBox="1">
            <a:spLocks noGrp="1"/>
          </p:cNvSpPr>
          <p:nvPr>
            <p:ph type="body" idx="1"/>
          </p:nvPr>
        </p:nvSpPr>
        <p:spPr>
          <a:xfrm rot="5400000">
            <a:off x="1992431" y="-789105"/>
            <a:ext cx="5425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41"/>
          <p:cNvSpPr/>
          <p:nvPr/>
        </p:nvSpPr>
        <p:spPr>
          <a:xfrm>
            <a:off x="0" y="2286000"/>
            <a:ext cx="369689" cy="2286000"/>
          </a:xfrm>
          <a:prstGeom prst="rect">
            <a:avLst/>
          </a:prstGeom>
          <a:solidFill>
            <a:srgbClr val="8393C5"/>
          </a:solidFill>
          <a:ln w="12700" cap="flat" cmpd="sng">
            <a:solidFill>
              <a:srgbClr val="8393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41"/>
          <p:cNvSpPr/>
          <p:nvPr/>
        </p:nvSpPr>
        <p:spPr>
          <a:xfrm>
            <a:off x="0" y="4589464"/>
            <a:ext cx="369689" cy="2268536"/>
          </a:xfrm>
          <a:prstGeom prst="rect">
            <a:avLst/>
          </a:prstGeom>
          <a:solidFill>
            <a:srgbClr val="932828"/>
          </a:solidFill>
          <a:ln w="12700" cap="flat" cmpd="sng">
            <a:solidFill>
              <a:srgbClr val="9328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41"/>
          <p:cNvSpPr/>
          <p:nvPr/>
        </p:nvSpPr>
        <p:spPr>
          <a:xfrm>
            <a:off x="0" y="0"/>
            <a:ext cx="369689" cy="2286000"/>
          </a:xfrm>
          <a:prstGeom prst="rect">
            <a:avLst/>
          </a:prstGeom>
          <a:solidFill>
            <a:srgbClr val="373185"/>
          </a:solidFill>
          <a:ln w="12700" cap="flat" cmpd="sng">
            <a:solidFill>
              <a:srgbClr val="4E7F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91" name="Google Shape;191;p41"/>
          <p:cNvCxnSpPr/>
          <p:nvPr/>
        </p:nvCxnSpPr>
        <p:spPr>
          <a:xfrm rot="-5400000">
            <a:off x="5801967" y="3263347"/>
            <a:ext cx="5846694" cy="0"/>
          </a:xfrm>
          <a:prstGeom prst="straightConnector1">
            <a:avLst/>
          </a:prstGeom>
          <a:noFill/>
          <a:ln w="57150" cap="flat" cmpd="sng">
            <a:solidFill>
              <a:srgbClr val="383087"/>
            </a:solidFill>
            <a:prstDash val="solid"/>
            <a:miter lim="800000"/>
            <a:headEnd type="none" w="sm" len="sm"/>
            <a:tailEnd type="none" w="sm" len="sm"/>
          </a:ln>
        </p:spPr>
      </p:cxnSp>
      <p:grpSp>
        <p:nvGrpSpPr>
          <p:cNvPr id="192" name="Google Shape;192;p41"/>
          <p:cNvGrpSpPr/>
          <p:nvPr/>
        </p:nvGrpSpPr>
        <p:grpSpPr>
          <a:xfrm>
            <a:off x="1120140" y="5893099"/>
            <a:ext cx="10929890" cy="1069543"/>
            <a:chOff x="982980" y="5790964"/>
            <a:chExt cx="11272790" cy="1103097"/>
          </a:xfrm>
        </p:grpSpPr>
        <p:grpSp>
          <p:nvGrpSpPr>
            <p:cNvPr id="193" name="Google Shape;193;p41"/>
            <p:cNvGrpSpPr/>
            <p:nvPr/>
          </p:nvGrpSpPr>
          <p:grpSpPr>
            <a:xfrm>
              <a:off x="982980" y="5790964"/>
              <a:ext cx="3681718" cy="1103097"/>
              <a:chOff x="823622" y="5568414"/>
              <a:chExt cx="4695673" cy="1406893"/>
            </a:xfrm>
          </p:grpSpPr>
          <p:pic>
            <p:nvPicPr>
              <p:cNvPr id="194" name="Google Shape;194;p41"/>
              <p:cNvPicPr preferRelativeResize="0"/>
              <p:nvPr/>
            </p:nvPicPr>
            <p:blipFill rotWithShape="1">
              <a:blip r:embed="rId2">
                <a:alphaModFix/>
              </a:blip>
              <a:srcRect/>
              <a:stretch/>
            </p:blipFill>
            <p:spPr>
              <a:xfrm>
                <a:off x="4561819" y="5868006"/>
                <a:ext cx="957476" cy="842997"/>
              </a:xfrm>
              <a:prstGeom prst="rect">
                <a:avLst/>
              </a:prstGeom>
              <a:noFill/>
              <a:ln>
                <a:noFill/>
              </a:ln>
            </p:spPr>
          </p:pic>
          <p:grpSp>
            <p:nvGrpSpPr>
              <p:cNvPr id="195" name="Google Shape;195;p41"/>
              <p:cNvGrpSpPr/>
              <p:nvPr/>
            </p:nvGrpSpPr>
            <p:grpSpPr>
              <a:xfrm>
                <a:off x="823622" y="5568414"/>
                <a:ext cx="3151610" cy="1406893"/>
                <a:chOff x="823622" y="5455870"/>
                <a:chExt cx="3151610" cy="1406893"/>
              </a:xfrm>
            </p:grpSpPr>
            <p:pic>
              <p:nvPicPr>
                <p:cNvPr id="196" name="Google Shape;196;p41"/>
                <p:cNvPicPr preferRelativeResize="0"/>
                <p:nvPr/>
              </p:nvPicPr>
              <p:blipFill rotWithShape="1">
                <a:blip r:embed="rId3">
                  <a:alphaModFix/>
                </a:blip>
                <a:srcRect/>
                <a:stretch/>
              </p:blipFill>
              <p:spPr>
                <a:xfrm>
                  <a:off x="823622" y="5719764"/>
                  <a:ext cx="1063593" cy="914400"/>
                </a:xfrm>
                <a:prstGeom prst="rect">
                  <a:avLst/>
                </a:prstGeom>
                <a:noFill/>
                <a:ln>
                  <a:noFill/>
                </a:ln>
              </p:spPr>
            </p:pic>
            <p:pic>
              <p:nvPicPr>
                <p:cNvPr id="197" name="Google Shape;197;p41"/>
                <p:cNvPicPr preferRelativeResize="0"/>
                <p:nvPr/>
              </p:nvPicPr>
              <p:blipFill rotWithShape="1">
                <a:blip r:embed="rId4">
                  <a:alphaModFix/>
                </a:blip>
                <a:srcRect/>
                <a:stretch/>
              </p:blipFill>
              <p:spPr>
                <a:xfrm>
                  <a:off x="2329750" y="5455870"/>
                  <a:ext cx="1645482" cy="1406893"/>
                </a:xfrm>
                <a:prstGeom prst="rect">
                  <a:avLst/>
                </a:prstGeom>
                <a:noFill/>
                <a:ln>
                  <a:noFill/>
                </a:ln>
              </p:spPr>
            </p:pic>
          </p:grpSp>
        </p:grpSp>
        <p:sp>
          <p:nvSpPr>
            <p:cNvPr id="198" name="Google Shape;198;p41"/>
            <p:cNvSpPr txBox="1"/>
            <p:nvPr/>
          </p:nvSpPr>
          <p:spPr>
            <a:xfrm>
              <a:off x="8645313" y="6356349"/>
              <a:ext cx="36104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Gill Sans"/>
                  <a:ea typeface="Gill Sans"/>
                  <a:cs typeface="Gill Sans"/>
                  <a:sym typeface="Gill Sans"/>
                </a:rPr>
                <a:t>USAID AMPATH </a:t>
              </a:r>
              <a:r>
                <a:rPr lang="en-US" sz="1600" b="1" i="1">
                  <a:solidFill>
                    <a:schemeClr val="dk1"/>
                  </a:solidFill>
                  <a:latin typeface="Gill Sans"/>
                  <a:ea typeface="Gill Sans"/>
                  <a:cs typeface="Gill Sans"/>
                  <a:sym typeface="Gill Sans"/>
                </a:rPr>
                <a:t>Uzima</a:t>
              </a:r>
              <a:endParaRPr sz="1600" b="1" i="1">
                <a:solidFill>
                  <a:schemeClr val="dk1"/>
                </a:solidFill>
                <a:latin typeface="Gill Sans"/>
                <a:ea typeface="Gill Sans"/>
                <a:cs typeface="Gill Sans"/>
                <a:sym typeface="Gill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99"/>
        <p:cNvGrpSpPr/>
        <p:nvPr/>
      </p:nvGrpSpPr>
      <p:grpSpPr>
        <a:xfrm>
          <a:off x="0" y="0"/>
          <a:ext cx="0" cy="0"/>
          <a:chOff x="0" y="0"/>
          <a:chExt cx="0" cy="0"/>
        </a:xfrm>
      </p:grpSpPr>
      <p:sp>
        <p:nvSpPr>
          <p:cNvPr id="200" name="Google Shape;200;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4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4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888888"/>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206"/>
        <p:cNvGrpSpPr/>
        <p:nvPr/>
      </p:nvGrpSpPr>
      <p:grpSpPr>
        <a:xfrm>
          <a:off x="0" y="0"/>
          <a:ext cx="0" cy="0"/>
          <a:chOff x="0" y="0"/>
          <a:chExt cx="0" cy="0"/>
        </a:xfrm>
      </p:grpSpPr>
      <p:sp>
        <p:nvSpPr>
          <p:cNvPr id="207" name="Google Shape;207;p43"/>
          <p:cNvSpPr txBox="1">
            <a:spLocks noGrp="1"/>
          </p:cNvSpPr>
          <p:nvPr>
            <p:ph type="title"/>
          </p:nvPr>
        </p:nvSpPr>
        <p:spPr>
          <a:xfrm>
            <a:off x="766233" y="304801"/>
            <a:ext cx="10668000" cy="12160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Gill Sans"/>
              <a:buNone/>
              <a:defRPr>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Garamond"/>
                <a:ea typeface="Garamond"/>
                <a:cs typeface="Garamond"/>
                <a:sym typeface="Garamond"/>
              </a:defRPr>
            </a:lvl1pPr>
            <a:lvl2pPr marL="914400" lvl="1" indent="-381000" algn="l">
              <a:lnSpc>
                <a:spcPct val="90000"/>
              </a:lnSpc>
              <a:spcBef>
                <a:spcPts val="500"/>
              </a:spcBef>
              <a:spcAft>
                <a:spcPts val="0"/>
              </a:spcAft>
              <a:buClr>
                <a:schemeClr val="dk1"/>
              </a:buClr>
              <a:buSzPts val="2400"/>
              <a:buChar char="•"/>
              <a:defRPr>
                <a:latin typeface="Garamond"/>
                <a:ea typeface="Garamond"/>
                <a:cs typeface="Garamond"/>
                <a:sym typeface="Garamond"/>
              </a:defRPr>
            </a:lvl2pPr>
            <a:lvl3pPr marL="1371600" lvl="2" indent="-355600" algn="l">
              <a:lnSpc>
                <a:spcPct val="90000"/>
              </a:lnSpc>
              <a:spcBef>
                <a:spcPts val="500"/>
              </a:spcBef>
              <a:spcAft>
                <a:spcPts val="0"/>
              </a:spcAft>
              <a:buClr>
                <a:schemeClr val="dk1"/>
              </a:buClr>
              <a:buSzPts val="2000"/>
              <a:buChar char="•"/>
              <a:defRPr>
                <a:latin typeface="Garamond"/>
                <a:ea typeface="Garamond"/>
                <a:cs typeface="Garamond"/>
                <a:sym typeface="Garamond"/>
              </a:defRPr>
            </a:lvl3pPr>
            <a:lvl4pPr marL="1828800" lvl="3" indent="-342900" algn="l">
              <a:lnSpc>
                <a:spcPct val="90000"/>
              </a:lnSpc>
              <a:spcBef>
                <a:spcPts val="500"/>
              </a:spcBef>
              <a:spcAft>
                <a:spcPts val="0"/>
              </a:spcAft>
              <a:buClr>
                <a:schemeClr val="dk1"/>
              </a:buClr>
              <a:buSzPts val="1800"/>
              <a:buChar char="•"/>
              <a:defRPr>
                <a:latin typeface="Garamond"/>
                <a:ea typeface="Garamond"/>
                <a:cs typeface="Garamond"/>
                <a:sym typeface="Garamond"/>
              </a:defRPr>
            </a:lvl4pPr>
            <a:lvl5pPr marL="2286000" lvl="4" indent="-342900" algn="l">
              <a:lnSpc>
                <a:spcPct val="90000"/>
              </a:lnSpc>
              <a:spcBef>
                <a:spcPts val="500"/>
              </a:spcBef>
              <a:spcAft>
                <a:spcPts val="0"/>
              </a:spcAft>
              <a:buClr>
                <a:schemeClr val="dk1"/>
              </a:buClr>
              <a:buSzPts val="1800"/>
              <a:buChar char="•"/>
              <a:defRPr>
                <a:latin typeface="Garamond"/>
                <a:ea typeface="Garamond"/>
                <a:cs typeface="Garamond"/>
                <a:sym typeface="Garamo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32"/>
          <p:cNvSpPr/>
          <p:nvPr/>
        </p:nvSpPr>
        <p:spPr>
          <a:xfrm>
            <a:off x="0" y="2286000"/>
            <a:ext cx="369689" cy="2286000"/>
          </a:xfrm>
          <a:prstGeom prst="rect">
            <a:avLst/>
          </a:prstGeom>
          <a:solidFill>
            <a:srgbClr val="8393C5"/>
          </a:solidFill>
          <a:ln w="12700" cap="flat" cmpd="sng">
            <a:solidFill>
              <a:srgbClr val="8393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32"/>
          <p:cNvSpPr/>
          <p:nvPr/>
        </p:nvSpPr>
        <p:spPr>
          <a:xfrm>
            <a:off x="0" y="4589464"/>
            <a:ext cx="369689" cy="2268536"/>
          </a:xfrm>
          <a:prstGeom prst="rect">
            <a:avLst/>
          </a:prstGeom>
          <a:solidFill>
            <a:srgbClr val="932828"/>
          </a:solidFill>
          <a:ln w="12700" cap="flat" cmpd="sng">
            <a:solidFill>
              <a:srgbClr val="9328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32"/>
          <p:cNvSpPr/>
          <p:nvPr/>
        </p:nvSpPr>
        <p:spPr>
          <a:xfrm>
            <a:off x="0" y="0"/>
            <a:ext cx="369689" cy="2286000"/>
          </a:xfrm>
          <a:prstGeom prst="rect">
            <a:avLst/>
          </a:prstGeom>
          <a:solidFill>
            <a:srgbClr val="373185"/>
          </a:solidFill>
          <a:ln w="12700" cap="flat" cmpd="sng">
            <a:solidFill>
              <a:srgbClr val="4E7F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40" name="Google Shape;40;p32"/>
          <p:cNvCxnSpPr/>
          <p:nvPr/>
        </p:nvCxnSpPr>
        <p:spPr>
          <a:xfrm>
            <a:off x="832402" y="1686339"/>
            <a:ext cx="10524711" cy="0"/>
          </a:xfrm>
          <a:prstGeom prst="straightConnector1">
            <a:avLst/>
          </a:prstGeom>
          <a:noFill/>
          <a:ln w="57150" cap="flat" cmpd="sng">
            <a:solidFill>
              <a:srgbClr val="383087"/>
            </a:solidFill>
            <a:prstDash val="solid"/>
            <a:miter lim="800000"/>
            <a:headEnd type="none" w="sm" len="sm"/>
            <a:tailEnd type="none" w="sm" len="sm"/>
          </a:ln>
        </p:spPr>
      </p:cxnSp>
      <p:grpSp>
        <p:nvGrpSpPr>
          <p:cNvPr id="41" name="Google Shape;41;p32"/>
          <p:cNvGrpSpPr/>
          <p:nvPr/>
        </p:nvGrpSpPr>
        <p:grpSpPr>
          <a:xfrm>
            <a:off x="1120140" y="5893099"/>
            <a:ext cx="10929890" cy="1069543"/>
            <a:chOff x="982980" y="5790964"/>
            <a:chExt cx="11272790" cy="1103097"/>
          </a:xfrm>
        </p:grpSpPr>
        <p:grpSp>
          <p:nvGrpSpPr>
            <p:cNvPr id="42" name="Google Shape;42;p32"/>
            <p:cNvGrpSpPr/>
            <p:nvPr/>
          </p:nvGrpSpPr>
          <p:grpSpPr>
            <a:xfrm>
              <a:off x="982980" y="5790964"/>
              <a:ext cx="3681718" cy="1103097"/>
              <a:chOff x="823622" y="5568414"/>
              <a:chExt cx="4695673" cy="1406893"/>
            </a:xfrm>
          </p:grpSpPr>
          <p:pic>
            <p:nvPicPr>
              <p:cNvPr id="43" name="Google Shape;43;p32"/>
              <p:cNvPicPr preferRelativeResize="0"/>
              <p:nvPr/>
            </p:nvPicPr>
            <p:blipFill rotWithShape="1">
              <a:blip r:embed="rId2">
                <a:alphaModFix/>
              </a:blip>
              <a:srcRect/>
              <a:stretch/>
            </p:blipFill>
            <p:spPr>
              <a:xfrm>
                <a:off x="4561819" y="5868006"/>
                <a:ext cx="957476" cy="842997"/>
              </a:xfrm>
              <a:prstGeom prst="rect">
                <a:avLst/>
              </a:prstGeom>
              <a:noFill/>
              <a:ln>
                <a:noFill/>
              </a:ln>
            </p:spPr>
          </p:pic>
          <p:grpSp>
            <p:nvGrpSpPr>
              <p:cNvPr id="44" name="Google Shape;44;p32"/>
              <p:cNvGrpSpPr/>
              <p:nvPr/>
            </p:nvGrpSpPr>
            <p:grpSpPr>
              <a:xfrm>
                <a:off x="823622" y="5568414"/>
                <a:ext cx="3151610" cy="1406893"/>
                <a:chOff x="823622" y="5455870"/>
                <a:chExt cx="3151610" cy="1406893"/>
              </a:xfrm>
            </p:grpSpPr>
            <p:pic>
              <p:nvPicPr>
                <p:cNvPr id="45" name="Google Shape;45;p32"/>
                <p:cNvPicPr preferRelativeResize="0"/>
                <p:nvPr/>
              </p:nvPicPr>
              <p:blipFill rotWithShape="1">
                <a:blip r:embed="rId3">
                  <a:alphaModFix/>
                </a:blip>
                <a:srcRect/>
                <a:stretch/>
              </p:blipFill>
              <p:spPr>
                <a:xfrm>
                  <a:off x="823622" y="5719764"/>
                  <a:ext cx="1063593" cy="914400"/>
                </a:xfrm>
                <a:prstGeom prst="rect">
                  <a:avLst/>
                </a:prstGeom>
                <a:noFill/>
                <a:ln>
                  <a:noFill/>
                </a:ln>
              </p:spPr>
            </p:pic>
            <p:pic>
              <p:nvPicPr>
                <p:cNvPr id="46" name="Google Shape;46;p32"/>
                <p:cNvPicPr preferRelativeResize="0"/>
                <p:nvPr/>
              </p:nvPicPr>
              <p:blipFill rotWithShape="1">
                <a:blip r:embed="rId4">
                  <a:alphaModFix/>
                </a:blip>
                <a:srcRect/>
                <a:stretch/>
              </p:blipFill>
              <p:spPr>
                <a:xfrm>
                  <a:off x="2329750" y="5455870"/>
                  <a:ext cx="1645482" cy="1406893"/>
                </a:xfrm>
                <a:prstGeom prst="rect">
                  <a:avLst/>
                </a:prstGeom>
                <a:noFill/>
                <a:ln>
                  <a:noFill/>
                </a:ln>
              </p:spPr>
            </p:pic>
          </p:grpSp>
        </p:grpSp>
        <p:sp>
          <p:nvSpPr>
            <p:cNvPr id="47" name="Google Shape;47;p32"/>
            <p:cNvSpPr txBox="1"/>
            <p:nvPr/>
          </p:nvSpPr>
          <p:spPr>
            <a:xfrm>
              <a:off x="8645313" y="6356349"/>
              <a:ext cx="36104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chemeClr val="dk1"/>
                  </a:solidFill>
                  <a:latin typeface="Gill Sans"/>
                  <a:ea typeface="Gill Sans"/>
                  <a:cs typeface="Gill Sans"/>
                  <a:sym typeface="Gill Sans"/>
                </a:rPr>
                <a:t>USAID AMPATH </a:t>
              </a:r>
              <a:r>
                <a:rPr lang="en-US" sz="1600" b="1" i="1" u="none" strike="noStrike" cap="none">
                  <a:solidFill>
                    <a:schemeClr val="dk1"/>
                  </a:solidFill>
                  <a:latin typeface="Gill Sans"/>
                  <a:ea typeface="Gill Sans"/>
                  <a:cs typeface="Gill Sans"/>
                  <a:sym typeface="Gill Sans"/>
                </a:rPr>
                <a:t>Uzima</a:t>
              </a:r>
              <a:endParaRPr sz="1600" b="1" i="1" u="none" strike="noStrike" cap="none">
                <a:solidFill>
                  <a:schemeClr val="dk1"/>
                </a:solidFill>
                <a:latin typeface="Gill Sans"/>
                <a:ea typeface="Gill Sans"/>
                <a:cs typeface="Gill Sans"/>
                <a:sym typeface="Gill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33"/>
          <p:cNvSpPr/>
          <p:nvPr/>
        </p:nvSpPr>
        <p:spPr>
          <a:xfrm>
            <a:off x="0" y="2286000"/>
            <a:ext cx="369689" cy="2286000"/>
          </a:xfrm>
          <a:prstGeom prst="rect">
            <a:avLst/>
          </a:prstGeom>
          <a:solidFill>
            <a:srgbClr val="8393C5"/>
          </a:solidFill>
          <a:ln w="12700" cap="flat" cmpd="sng">
            <a:solidFill>
              <a:srgbClr val="8393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33"/>
          <p:cNvSpPr/>
          <p:nvPr/>
        </p:nvSpPr>
        <p:spPr>
          <a:xfrm>
            <a:off x="0" y="4589464"/>
            <a:ext cx="369689" cy="2268536"/>
          </a:xfrm>
          <a:prstGeom prst="rect">
            <a:avLst/>
          </a:prstGeom>
          <a:solidFill>
            <a:srgbClr val="932828"/>
          </a:solidFill>
          <a:ln w="12700" cap="flat" cmpd="sng">
            <a:solidFill>
              <a:srgbClr val="9328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33"/>
          <p:cNvSpPr/>
          <p:nvPr/>
        </p:nvSpPr>
        <p:spPr>
          <a:xfrm>
            <a:off x="0" y="0"/>
            <a:ext cx="369689" cy="2286000"/>
          </a:xfrm>
          <a:prstGeom prst="rect">
            <a:avLst/>
          </a:prstGeom>
          <a:solidFill>
            <a:srgbClr val="373185"/>
          </a:solidFill>
          <a:ln w="12700" cap="flat" cmpd="sng">
            <a:solidFill>
              <a:srgbClr val="4E7F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56" name="Google Shape;56;p33"/>
          <p:cNvCxnSpPr/>
          <p:nvPr/>
        </p:nvCxnSpPr>
        <p:spPr>
          <a:xfrm>
            <a:off x="832402" y="1686339"/>
            <a:ext cx="10524711" cy="0"/>
          </a:xfrm>
          <a:prstGeom prst="straightConnector1">
            <a:avLst/>
          </a:prstGeom>
          <a:noFill/>
          <a:ln w="57150" cap="flat" cmpd="sng">
            <a:solidFill>
              <a:srgbClr val="383087"/>
            </a:solidFill>
            <a:prstDash val="solid"/>
            <a:miter lim="800000"/>
            <a:headEnd type="none" w="sm" len="sm"/>
            <a:tailEnd type="none" w="sm" len="sm"/>
          </a:ln>
        </p:spPr>
      </p:cxnSp>
      <p:grpSp>
        <p:nvGrpSpPr>
          <p:cNvPr id="57" name="Google Shape;57;p33"/>
          <p:cNvGrpSpPr/>
          <p:nvPr/>
        </p:nvGrpSpPr>
        <p:grpSpPr>
          <a:xfrm>
            <a:off x="1120140" y="5893099"/>
            <a:ext cx="10929890" cy="1069543"/>
            <a:chOff x="982980" y="5790964"/>
            <a:chExt cx="11272790" cy="1103097"/>
          </a:xfrm>
        </p:grpSpPr>
        <p:grpSp>
          <p:nvGrpSpPr>
            <p:cNvPr id="58" name="Google Shape;58;p33"/>
            <p:cNvGrpSpPr/>
            <p:nvPr/>
          </p:nvGrpSpPr>
          <p:grpSpPr>
            <a:xfrm>
              <a:off x="982980" y="5790964"/>
              <a:ext cx="3681718" cy="1103097"/>
              <a:chOff x="823622" y="5568414"/>
              <a:chExt cx="4695673" cy="1406893"/>
            </a:xfrm>
          </p:grpSpPr>
          <p:pic>
            <p:nvPicPr>
              <p:cNvPr id="59" name="Google Shape;59;p33"/>
              <p:cNvPicPr preferRelativeResize="0"/>
              <p:nvPr/>
            </p:nvPicPr>
            <p:blipFill rotWithShape="1">
              <a:blip r:embed="rId2">
                <a:alphaModFix/>
              </a:blip>
              <a:srcRect/>
              <a:stretch/>
            </p:blipFill>
            <p:spPr>
              <a:xfrm>
                <a:off x="4561819" y="5868006"/>
                <a:ext cx="957476" cy="842997"/>
              </a:xfrm>
              <a:prstGeom prst="rect">
                <a:avLst/>
              </a:prstGeom>
              <a:noFill/>
              <a:ln>
                <a:noFill/>
              </a:ln>
            </p:spPr>
          </p:pic>
          <p:grpSp>
            <p:nvGrpSpPr>
              <p:cNvPr id="60" name="Google Shape;60;p33"/>
              <p:cNvGrpSpPr/>
              <p:nvPr/>
            </p:nvGrpSpPr>
            <p:grpSpPr>
              <a:xfrm>
                <a:off x="823622" y="5568414"/>
                <a:ext cx="3151610" cy="1406893"/>
                <a:chOff x="823622" y="5455870"/>
                <a:chExt cx="3151610" cy="1406893"/>
              </a:xfrm>
            </p:grpSpPr>
            <p:pic>
              <p:nvPicPr>
                <p:cNvPr id="61" name="Google Shape;61;p33"/>
                <p:cNvPicPr preferRelativeResize="0"/>
                <p:nvPr/>
              </p:nvPicPr>
              <p:blipFill rotWithShape="1">
                <a:blip r:embed="rId3">
                  <a:alphaModFix/>
                </a:blip>
                <a:srcRect/>
                <a:stretch/>
              </p:blipFill>
              <p:spPr>
                <a:xfrm>
                  <a:off x="823622" y="5719764"/>
                  <a:ext cx="1063593" cy="914400"/>
                </a:xfrm>
                <a:prstGeom prst="rect">
                  <a:avLst/>
                </a:prstGeom>
                <a:noFill/>
                <a:ln>
                  <a:noFill/>
                </a:ln>
              </p:spPr>
            </p:pic>
            <p:pic>
              <p:nvPicPr>
                <p:cNvPr id="62" name="Google Shape;62;p33"/>
                <p:cNvPicPr preferRelativeResize="0"/>
                <p:nvPr/>
              </p:nvPicPr>
              <p:blipFill rotWithShape="1">
                <a:blip r:embed="rId4">
                  <a:alphaModFix/>
                </a:blip>
                <a:srcRect/>
                <a:stretch/>
              </p:blipFill>
              <p:spPr>
                <a:xfrm>
                  <a:off x="2329750" y="5455870"/>
                  <a:ext cx="1645482" cy="1406893"/>
                </a:xfrm>
                <a:prstGeom prst="rect">
                  <a:avLst/>
                </a:prstGeom>
                <a:noFill/>
                <a:ln>
                  <a:noFill/>
                </a:ln>
              </p:spPr>
            </p:pic>
          </p:grpSp>
        </p:grpSp>
        <p:sp>
          <p:nvSpPr>
            <p:cNvPr id="63" name="Google Shape;63;p33"/>
            <p:cNvSpPr txBox="1"/>
            <p:nvPr/>
          </p:nvSpPr>
          <p:spPr>
            <a:xfrm>
              <a:off x="8645313" y="6356349"/>
              <a:ext cx="36104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chemeClr val="dk1"/>
                  </a:solidFill>
                  <a:latin typeface="Gill Sans"/>
                  <a:ea typeface="Gill Sans"/>
                  <a:cs typeface="Gill Sans"/>
                  <a:sym typeface="Gill Sans"/>
                </a:rPr>
                <a:t>USAID AMPATH </a:t>
              </a:r>
              <a:r>
                <a:rPr lang="en-US" sz="1600" b="1" i="1" u="none" strike="noStrike" cap="none">
                  <a:solidFill>
                    <a:schemeClr val="dk1"/>
                  </a:solidFill>
                  <a:latin typeface="Gill Sans"/>
                  <a:ea typeface="Gill Sans"/>
                  <a:cs typeface="Gill Sans"/>
                  <a:sym typeface="Gill Sans"/>
                </a:rPr>
                <a:t>Uzima</a:t>
              </a:r>
              <a:endParaRPr sz="1600" b="1" i="1" u="none" strike="noStrike" cap="none">
                <a:solidFill>
                  <a:schemeClr val="dk1"/>
                </a:solidFill>
                <a:latin typeface="Gill Sans"/>
                <a:ea typeface="Gill Sans"/>
                <a:cs typeface="Gill Sans"/>
                <a:sym typeface="Gill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4"/>
        <p:cNvGrpSpPr/>
        <p:nvPr/>
      </p:nvGrpSpPr>
      <p:grpSpPr>
        <a:xfrm>
          <a:off x="0" y="0"/>
          <a:ext cx="0" cy="0"/>
          <a:chOff x="0" y="0"/>
          <a:chExt cx="0" cy="0"/>
        </a:xfrm>
      </p:grpSpPr>
      <p:sp>
        <p:nvSpPr>
          <p:cNvPr id="65" name="Google Shape;65;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ill Sans"/>
              <a:buNone/>
              <a:defRPr sz="6000">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Garamond"/>
                <a:ea typeface="Garamond"/>
                <a:cs typeface="Garamond"/>
                <a:sym typeface="Garamond"/>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7" name="Google Shape;6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34"/>
          <p:cNvSpPr/>
          <p:nvPr/>
        </p:nvSpPr>
        <p:spPr>
          <a:xfrm>
            <a:off x="0" y="2286000"/>
            <a:ext cx="369689" cy="2286000"/>
          </a:xfrm>
          <a:prstGeom prst="rect">
            <a:avLst/>
          </a:prstGeom>
          <a:solidFill>
            <a:srgbClr val="8393C5"/>
          </a:solidFill>
          <a:ln w="12700" cap="flat" cmpd="sng">
            <a:solidFill>
              <a:srgbClr val="8393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34"/>
          <p:cNvSpPr/>
          <p:nvPr/>
        </p:nvSpPr>
        <p:spPr>
          <a:xfrm>
            <a:off x="0" y="4589464"/>
            <a:ext cx="369689" cy="2268536"/>
          </a:xfrm>
          <a:prstGeom prst="rect">
            <a:avLst/>
          </a:prstGeom>
          <a:solidFill>
            <a:srgbClr val="932828"/>
          </a:solidFill>
          <a:ln w="12700" cap="flat" cmpd="sng">
            <a:solidFill>
              <a:srgbClr val="9328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4"/>
          <p:cNvSpPr/>
          <p:nvPr/>
        </p:nvSpPr>
        <p:spPr>
          <a:xfrm>
            <a:off x="0" y="0"/>
            <a:ext cx="369689" cy="2286000"/>
          </a:xfrm>
          <a:prstGeom prst="rect">
            <a:avLst/>
          </a:prstGeom>
          <a:solidFill>
            <a:srgbClr val="373185"/>
          </a:solidFill>
          <a:ln w="12700" cap="flat" cmpd="sng">
            <a:solidFill>
              <a:srgbClr val="4E7F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3" name="Google Shape;73;p34"/>
          <p:cNvCxnSpPr/>
          <p:nvPr/>
        </p:nvCxnSpPr>
        <p:spPr>
          <a:xfrm>
            <a:off x="845654" y="4562061"/>
            <a:ext cx="10524711" cy="0"/>
          </a:xfrm>
          <a:prstGeom prst="straightConnector1">
            <a:avLst/>
          </a:prstGeom>
          <a:noFill/>
          <a:ln w="57150" cap="flat" cmpd="sng">
            <a:solidFill>
              <a:srgbClr val="383087"/>
            </a:solidFill>
            <a:prstDash val="solid"/>
            <a:miter lim="800000"/>
            <a:headEnd type="none" w="sm" len="sm"/>
            <a:tailEnd type="none" w="sm" len="sm"/>
          </a:ln>
        </p:spPr>
      </p:cxnSp>
      <p:sp>
        <p:nvSpPr>
          <p:cNvPr id="74" name="Google Shape;74;p34"/>
          <p:cNvSpPr txBox="1">
            <a:spLocks noGrp="1"/>
          </p:cNvSpPr>
          <p:nvPr>
            <p:ph type="body" idx="2"/>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Garamond"/>
                <a:ea typeface="Garamond"/>
                <a:cs typeface="Garamond"/>
                <a:sym typeface="Garamond"/>
              </a:defRPr>
            </a:lvl1pPr>
            <a:lvl2pPr marL="914400" lvl="1" indent="-381000" algn="l">
              <a:lnSpc>
                <a:spcPct val="90000"/>
              </a:lnSpc>
              <a:spcBef>
                <a:spcPts val="500"/>
              </a:spcBef>
              <a:spcAft>
                <a:spcPts val="0"/>
              </a:spcAft>
              <a:buClr>
                <a:schemeClr val="dk1"/>
              </a:buClr>
              <a:buSzPts val="2400"/>
              <a:buChar char="•"/>
              <a:defRPr>
                <a:latin typeface="Garamond"/>
                <a:ea typeface="Garamond"/>
                <a:cs typeface="Garamond"/>
                <a:sym typeface="Garamond"/>
              </a:defRPr>
            </a:lvl2pPr>
            <a:lvl3pPr marL="1371600" lvl="2" indent="-355600" algn="l">
              <a:lnSpc>
                <a:spcPct val="90000"/>
              </a:lnSpc>
              <a:spcBef>
                <a:spcPts val="500"/>
              </a:spcBef>
              <a:spcAft>
                <a:spcPts val="0"/>
              </a:spcAft>
              <a:buClr>
                <a:schemeClr val="dk1"/>
              </a:buClr>
              <a:buSzPts val="2000"/>
              <a:buChar char="•"/>
              <a:defRPr>
                <a:latin typeface="Garamond"/>
                <a:ea typeface="Garamond"/>
                <a:cs typeface="Garamond"/>
                <a:sym typeface="Garamond"/>
              </a:defRPr>
            </a:lvl3pPr>
            <a:lvl4pPr marL="1828800" lvl="3" indent="-342900" algn="l">
              <a:lnSpc>
                <a:spcPct val="90000"/>
              </a:lnSpc>
              <a:spcBef>
                <a:spcPts val="500"/>
              </a:spcBef>
              <a:spcAft>
                <a:spcPts val="0"/>
              </a:spcAft>
              <a:buClr>
                <a:schemeClr val="dk1"/>
              </a:buClr>
              <a:buSzPts val="1800"/>
              <a:buChar char="•"/>
              <a:defRPr>
                <a:latin typeface="Garamond"/>
                <a:ea typeface="Garamond"/>
                <a:cs typeface="Garamond"/>
                <a:sym typeface="Garamond"/>
              </a:defRPr>
            </a:lvl4pPr>
            <a:lvl5pPr marL="2286000" lvl="4" indent="-342900" algn="l">
              <a:lnSpc>
                <a:spcPct val="90000"/>
              </a:lnSpc>
              <a:spcBef>
                <a:spcPts val="500"/>
              </a:spcBef>
              <a:spcAft>
                <a:spcPts val="0"/>
              </a:spcAft>
              <a:buClr>
                <a:schemeClr val="dk1"/>
              </a:buClr>
              <a:buSzPts val="1800"/>
              <a:buChar char="•"/>
              <a:defRPr>
                <a:latin typeface="Garamond"/>
                <a:ea typeface="Garamond"/>
                <a:cs typeface="Garamond"/>
                <a:sym typeface="Garamo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5" name="Google Shape;75;p34"/>
          <p:cNvGrpSpPr/>
          <p:nvPr/>
        </p:nvGrpSpPr>
        <p:grpSpPr>
          <a:xfrm>
            <a:off x="1120140" y="5893099"/>
            <a:ext cx="10929890" cy="1069543"/>
            <a:chOff x="982980" y="5790964"/>
            <a:chExt cx="11272790" cy="1103097"/>
          </a:xfrm>
        </p:grpSpPr>
        <p:grpSp>
          <p:nvGrpSpPr>
            <p:cNvPr id="76" name="Google Shape;76;p34"/>
            <p:cNvGrpSpPr/>
            <p:nvPr/>
          </p:nvGrpSpPr>
          <p:grpSpPr>
            <a:xfrm>
              <a:off x="982980" y="5790964"/>
              <a:ext cx="3681718" cy="1103097"/>
              <a:chOff x="823622" y="5568414"/>
              <a:chExt cx="4695673" cy="1406893"/>
            </a:xfrm>
          </p:grpSpPr>
          <p:pic>
            <p:nvPicPr>
              <p:cNvPr id="77" name="Google Shape;77;p34"/>
              <p:cNvPicPr preferRelativeResize="0"/>
              <p:nvPr/>
            </p:nvPicPr>
            <p:blipFill rotWithShape="1">
              <a:blip r:embed="rId2">
                <a:alphaModFix/>
              </a:blip>
              <a:srcRect/>
              <a:stretch/>
            </p:blipFill>
            <p:spPr>
              <a:xfrm>
                <a:off x="4561819" y="5868006"/>
                <a:ext cx="957476" cy="842997"/>
              </a:xfrm>
              <a:prstGeom prst="rect">
                <a:avLst/>
              </a:prstGeom>
              <a:noFill/>
              <a:ln>
                <a:noFill/>
              </a:ln>
            </p:spPr>
          </p:pic>
          <p:grpSp>
            <p:nvGrpSpPr>
              <p:cNvPr id="78" name="Google Shape;78;p34"/>
              <p:cNvGrpSpPr/>
              <p:nvPr/>
            </p:nvGrpSpPr>
            <p:grpSpPr>
              <a:xfrm>
                <a:off x="823622" y="5568414"/>
                <a:ext cx="3151610" cy="1406893"/>
                <a:chOff x="823622" y="5455870"/>
                <a:chExt cx="3151610" cy="1406893"/>
              </a:xfrm>
            </p:grpSpPr>
            <p:pic>
              <p:nvPicPr>
                <p:cNvPr id="79" name="Google Shape;79;p34"/>
                <p:cNvPicPr preferRelativeResize="0"/>
                <p:nvPr/>
              </p:nvPicPr>
              <p:blipFill rotWithShape="1">
                <a:blip r:embed="rId3">
                  <a:alphaModFix/>
                </a:blip>
                <a:srcRect/>
                <a:stretch/>
              </p:blipFill>
              <p:spPr>
                <a:xfrm>
                  <a:off x="823622" y="5719764"/>
                  <a:ext cx="1063593" cy="914400"/>
                </a:xfrm>
                <a:prstGeom prst="rect">
                  <a:avLst/>
                </a:prstGeom>
                <a:noFill/>
                <a:ln>
                  <a:noFill/>
                </a:ln>
              </p:spPr>
            </p:pic>
            <p:pic>
              <p:nvPicPr>
                <p:cNvPr id="80" name="Google Shape;80;p34"/>
                <p:cNvPicPr preferRelativeResize="0"/>
                <p:nvPr/>
              </p:nvPicPr>
              <p:blipFill rotWithShape="1">
                <a:blip r:embed="rId4">
                  <a:alphaModFix/>
                </a:blip>
                <a:srcRect/>
                <a:stretch/>
              </p:blipFill>
              <p:spPr>
                <a:xfrm>
                  <a:off x="2329750" y="5455870"/>
                  <a:ext cx="1645482" cy="1406893"/>
                </a:xfrm>
                <a:prstGeom prst="rect">
                  <a:avLst/>
                </a:prstGeom>
                <a:noFill/>
                <a:ln>
                  <a:noFill/>
                </a:ln>
              </p:spPr>
            </p:pic>
          </p:grpSp>
        </p:grpSp>
        <p:sp>
          <p:nvSpPr>
            <p:cNvPr id="81" name="Google Shape;81;p34"/>
            <p:cNvSpPr txBox="1"/>
            <p:nvPr/>
          </p:nvSpPr>
          <p:spPr>
            <a:xfrm>
              <a:off x="8645313" y="6356349"/>
              <a:ext cx="36104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Gill Sans"/>
                  <a:ea typeface="Gill Sans"/>
                  <a:cs typeface="Gill Sans"/>
                  <a:sym typeface="Gill Sans"/>
                </a:rPr>
                <a:t>USAID AMPATH </a:t>
              </a:r>
              <a:r>
                <a:rPr lang="en-US" sz="1600" b="1" i="1">
                  <a:solidFill>
                    <a:schemeClr val="dk1"/>
                  </a:solidFill>
                  <a:latin typeface="Gill Sans"/>
                  <a:ea typeface="Gill Sans"/>
                  <a:cs typeface="Gill Sans"/>
                  <a:sym typeface="Gill Sans"/>
                </a:rPr>
                <a:t>Uzima</a:t>
              </a:r>
              <a:endParaRPr sz="1600" b="1" i="1">
                <a:solidFill>
                  <a:schemeClr val="dk1"/>
                </a:solidFill>
                <a:latin typeface="Gill Sans"/>
                <a:ea typeface="Gill Sans"/>
                <a:cs typeface="Gill Sans"/>
                <a:sym typeface="Gill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6" name="Google Shape;86;p35"/>
          <p:cNvGrpSpPr/>
          <p:nvPr/>
        </p:nvGrpSpPr>
        <p:grpSpPr>
          <a:xfrm>
            <a:off x="0" y="1835427"/>
            <a:ext cx="12192000" cy="2438400"/>
            <a:chOff x="0" y="1835427"/>
            <a:chExt cx="12192000" cy="2438400"/>
          </a:xfrm>
        </p:grpSpPr>
        <p:cxnSp>
          <p:nvCxnSpPr>
            <p:cNvPr id="87" name="Google Shape;87;p35"/>
            <p:cNvCxnSpPr/>
            <p:nvPr/>
          </p:nvCxnSpPr>
          <p:spPr>
            <a:xfrm>
              <a:off x="7048500" y="4273827"/>
              <a:ext cx="5143500" cy="0"/>
            </a:xfrm>
            <a:prstGeom prst="straightConnector1">
              <a:avLst/>
            </a:prstGeom>
            <a:noFill/>
            <a:ln w="104775" cap="flat" cmpd="sng">
              <a:solidFill>
                <a:srgbClr val="8393C5"/>
              </a:solidFill>
              <a:prstDash val="solid"/>
              <a:miter lim="800000"/>
              <a:headEnd type="none" w="sm" len="sm"/>
              <a:tailEnd type="none" w="sm" len="sm"/>
            </a:ln>
          </p:spPr>
        </p:cxnSp>
        <p:cxnSp>
          <p:nvCxnSpPr>
            <p:cNvPr id="88" name="Google Shape;88;p35"/>
            <p:cNvCxnSpPr/>
            <p:nvPr/>
          </p:nvCxnSpPr>
          <p:spPr>
            <a:xfrm>
              <a:off x="0" y="1835427"/>
              <a:ext cx="4109156" cy="0"/>
            </a:xfrm>
            <a:prstGeom prst="straightConnector1">
              <a:avLst/>
            </a:prstGeom>
            <a:noFill/>
            <a:ln w="104775" cap="flat" cmpd="sng">
              <a:solidFill>
                <a:srgbClr val="932828"/>
              </a:solidFill>
              <a:prstDash val="solid"/>
              <a:miter lim="800000"/>
              <a:headEnd type="none" w="sm" len="sm"/>
              <a:tailEnd type="none" w="sm" len="sm"/>
            </a:ln>
          </p:spPr>
        </p:cxnSp>
        <p:sp>
          <p:nvSpPr>
            <p:cNvPr id="89" name="Google Shape;89;p35"/>
            <p:cNvSpPr/>
            <p:nvPr/>
          </p:nvSpPr>
          <p:spPr>
            <a:xfrm>
              <a:off x="0" y="1911627"/>
              <a:ext cx="12192000" cy="2286000"/>
            </a:xfrm>
            <a:prstGeom prst="rect">
              <a:avLst/>
            </a:prstGeom>
            <a:solidFill>
              <a:srgbClr val="3731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00">
                <a:solidFill>
                  <a:schemeClr val="lt1"/>
                </a:solidFill>
                <a:latin typeface="Libre Franklin"/>
                <a:ea typeface="Libre Franklin"/>
                <a:cs typeface="Libre Franklin"/>
                <a:sym typeface="Libre Franklin"/>
              </a:endParaRPr>
            </a:p>
          </p:txBody>
        </p:sp>
      </p:grpSp>
      <p:grpSp>
        <p:nvGrpSpPr>
          <p:cNvPr id="90" name="Google Shape;90;p35"/>
          <p:cNvGrpSpPr/>
          <p:nvPr/>
        </p:nvGrpSpPr>
        <p:grpSpPr>
          <a:xfrm>
            <a:off x="1091727" y="4583469"/>
            <a:ext cx="10040128" cy="2048400"/>
            <a:chOff x="-766753" y="4282114"/>
            <a:chExt cx="13985329" cy="2853307"/>
          </a:xfrm>
        </p:grpSpPr>
        <p:pic>
          <p:nvPicPr>
            <p:cNvPr id="91" name="Google Shape;91;p35"/>
            <p:cNvPicPr preferRelativeResize="0"/>
            <p:nvPr/>
          </p:nvPicPr>
          <p:blipFill rotWithShape="1">
            <a:blip r:embed="rId2">
              <a:alphaModFix/>
            </a:blip>
            <a:srcRect/>
            <a:stretch/>
          </p:blipFill>
          <p:spPr>
            <a:xfrm>
              <a:off x="11116357" y="4779203"/>
              <a:ext cx="2102219" cy="1888844"/>
            </a:xfrm>
            <a:prstGeom prst="rect">
              <a:avLst/>
            </a:prstGeom>
            <a:noFill/>
            <a:ln>
              <a:noFill/>
            </a:ln>
          </p:spPr>
        </p:pic>
        <p:grpSp>
          <p:nvGrpSpPr>
            <p:cNvPr id="92" name="Google Shape;92;p35"/>
            <p:cNvGrpSpPr/>
            <p:nvPr/>
          </p:nvGrpSpPr>
          <p:grpSpPr>
            <a:xfrm>
              <a:off x="-766753" y="4282114"/>
              <a:ext cx="8770031" cy="2853307"/>
              <a:chOff x="-461953" y="54670"/>
              <a:chExt cx="8770031" cy="2853307"/>
            </a:xfrm>
          </p:grpSpPr>
          <p:pic>
            <p:nvPicPr>
              <p:cNvPr id="93" name="Google Shape;93;p35"/>
              <p:cNvPicPr preferRelativeResize="0"/>
              <p:nvPr/>
            </p:nvPicPr>
            <p:blipFill rotWithShape="1">
              <a:blip r:embed="rId3">
                <a:alphaModFix/>
              </a:blip>
              <a:srcRect/>
              <a:stretch/>
            </p:blipFill>
            <p:spPr>
              <a:xfrm>
                <a:off x="-461953" y="551759"/>
                <a:ext cx="2240980" cy="1926634"/>
              </a:xfrm>
              <a:prstGeom prst="rect">
                <a:avLst/>
              </a:prstGeom>
              <a:noFill/>
              <a:ln>
                <a:noFill/>
              </a:ln>
            </p:spPr>
          </p:pic>
          <p:pic>
            <p:nvPicPr>
              <p:cNvPr id="94" name="Google Shape;94;p35"/>
              <p:cNvPicPr preferRelativeResize="0"/>
              <p:nvPr/>
            </p:nvPicPr>
            <p:blipFill rotWithShape="1">
              <a:blip r:embed="rId4">
                <a:alphaModFix/>
              </a:blip>
              <a:srcRect/>
              <a:stretch/>
            </p:blipFill>
            <p:spPr>
              <a:xfrm>
                <a:off x="4970888" y="54670"/>
                <a:ext cx="3337190" cy="2853307"/>
              </a:xfrm>
              <a:prstGeom prst="rect">
                <a:avLst/>
              </a:prstGeom>
              <a:noFill/>
              <a:ln>
                <a:noFill/>
              </a:ln>
            </p:spPr>
          </p:pic>
        </p:grpSp>
      </p:grpSp>
      <p:sp>
        <p:nvSpPr>
          <p:cNvPr id="95" name="Google Shape;95;p35"/>
          <p:cNvSpPr txBox="1"/>
          <p:nvPr/>
        </p:nvSpPr>
        <p:spPr>
          <a:xfrm>
            <a:off x="1417079" y="792608"/>
            <a:ext cx="946205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Gill Sans"/>
                <a:ea typeface="Gill Sans"/>
                <a:cs typeface="Gill Sans"/>
                <a:sym typeface="Gill Sans"/>
              </a:rPr>
              <a:t>USAID AMPATH UZIMA</a:t>
            </a:r>
            <a:endParaRPr sz="3200" b="1">
              <a:solidFill>
                <a:schemeClr val="dk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36"/>
          <p:cNvSpPr/>
          <p:nvPr/>
        </p:nvSpPr>
        <p:spPr>
          <a:xfrm>
            <a:off x="0" y="2286000"/>
            <a:ext cx="369689" cy="2286000"/>
          </a:xfrm>
          <a:prstGeom prst="rect">
            <a:avLst/>
          </a:prstGeom>
          <a:solidFill>
            <a:srgbClr val="8393C5"/>
          </a:solidFill>
          <a:ln w="12700" cap="flat" cmpd="sng">
            <a:solidFill>
              <a:srgbClr val="8393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36"/>
          <p:cNvSpPr/>
          <p:nvPr/>
        </p:nvSpPr>
        <p:spPr>
          <a:xfrm>
            <a:off x="0" y="4589464"/>
            <a:ext cx="369689" cy="2268536"/>
          </a:xfrm>
          <a:prstGeom prst="rect">
            <a:avLst/>
          </a:prstGeom>
          <a:solidFill>
            <a:srgbClr val="932828"/>
          </a:solidFill>
          <a:ln w="12700" cap="flat" cmpd="sng">
            <a:solidFill>
              <a:srgbClr val="9328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36"/>
          <p:cNvSpPr/>
          <p:nvPr/>
        </p:nvSpPr>
        <p:spPr>
          <a:xfrm>
            <a:off x="0" y="0"/>
            <a:ext cx="369689" cy="2286000"/>
          </a:xfrm>
          <a:prstGeom prst="rect">
            <a:avLst/>
          </a:prstGeom>
          <a:solidFill>
            <a:srgbClr val="373185"/>
          </a:solidFill>
          <a:ln w="12700" cap="flat" cmpd="sng">
            <a:solidFill>
              <a:srgbClr val="4E7F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6" name="Google Shape;106;p36"/>
          <p:cNvCxnSpPr/>
          <p:nvPr/>
        </p:nvCxnSpPr>
        <p:spPr>
          <a:xfrm>
            <a:off x="832402" y="1686339"/>
            <a:ext cx="10524711" cy="0"/>
          </a:xfrm>
          <a:prstGeom prst="straightConnector1">
            <a:avLst/>
          </a:prstGeom>
          <a:noFill/>
          <a:ln w="57150" cap="flat" cmpd="sng">
            <a:solidFill>
              <a:srgbClr val="383087"/>
            </a:solidFill>
            <a:prstDash val="solid"/>
            <a:miter lim="800000"/>
            <a:headEnd type="none" w="sm" len="sm"/>
            <a:tailEnd type="none" w="sm" len="sm"/>
          </a:ln>
        </p:spPr>
      </p:cxnSp>
      <p:grpSp>
        <p:nvGrpSpPr>
          <p:cNvPr id="107" name="Google Shape;107;p36"/>
          <p:cNvGrpSpPr/>
          <p:nvPr/>
        </p:nvGrpSpPr>
        <p:grpSpPr>
          <a:xfrm>
            <a:off x="1120140" y="5893099"/>
            <a:ext cx="10929890" cy="1069543"/>
            <a:chOff x="982980" y="5790964"/>
            <a:chExt cx="11272790" cy="1103097"/>
          </a:xfrm>
        </p:grpSpPr>
        <p:grpSp>
          <p:nvGrpSpPr>
            <p:cNvPr id="108" name="Google Shape;108;p36"/>
            <p:cNvGrpSpPr/>
            <p:nvPr/>
          </p:nvGrpSpPr>
          <p:grpSpPr>
            <a:xfrm>
              <a:off x="982980" y="5790964"/>
              <a:ext cx="3681718" cy="1103097"/>
              <a:chOff x="823622" y="5568414"/>
              <a:chExt cx="4695673" cy="1406893"/>
            </a:xfrm>
          </p:grpSpPr>
          <p:pic>
            <p:nvPicPr>
              <p:cNvPr id="109" name="Google Shape;109;p36"/>
              <p:cNvPicPr preferRelativeResize="0"/>
              <p:nvPr/>
            </p:nvPicPr>
            <p:blipFill rotWithShape="1">
              <a:blip r:embed="rId2">
                <a:alphaModFix/>
              </a:blip>
              <a:srcRect/>
              <a:stretch/>
            </p:blipFill>
            <p:spPr>
              <a:xfrm>
                <a:off x="4561819" y="5868006"/>
                <a:ext cx="957476" cy="842997"/>
              </a:xfrm>
              <a:prstGeom prst="rect">
                <a:avLst/>
              </a:prstGeom>
              <a:noFill/>
              <a:ln>
                <a:noFill/>
              </a:ln>
            </p:spPr>
          </p:pic>
          <p:grpSp>
            <p:nvGrpSpPr>
              <p:cNvPr id="110" name="Google Shape;110;p36"/>
              <p:cNvGrpSpPr/>
              <p:nvPr/>
            </p:nvGrpSpPr>
            <p:grpSpPr>
              <a:xfrm>
                <a:off x="823622" y="5568414"/>
                <a:ext cx="3151610" cy="1406893"/>
                <a:chOff x="823622" y="5455870"/>
                <a:chExt cx="3151610" cy="1406893"/>
              </a:xfrm>
            </p:grpSpPr>
            <p:pic>
              <p:nvPicPr>
                <p:cNvPr id="111" name="Google Shape;111;p36"/>
                <p:cNvPicPr preferRelativeResize="0"/>
                <p:nvPr/>
              </p:nvPicPr>
              <p:blipFill rotWithShape="1">
                <a:blip r:embed="rId3">
                  <a:alphaModFix/>
                </a:blip>
                <a:srcRect/>
                <a:stretch/>
              </p:blipFill>
              <p:spPr>
                <a:xfrm>
                  <a:off x="823622" y="5719764"/>
                  <a:ext cx="1063593" cy="914400"/>
                </a:xfrm>
                <a:prstGeom prst="rect">
                  <a:avLst/>
                </a:prstGeom>
                <a:noFill/>
                <a:ln>
                  <a:noFill/>
                </a:ln>
              </p:spPr>
            </p:pic>
            <p:pic>
              <p:nvPicPr>
                <p:cNvPr id="112" name="Google Shape;112;p36"/>
                <p:cNvPicPr preferRelativeResize="0"/>
                <p:nvPr/>
              </p:nvPicPr>
              <p:blipFill rotWithShape="1">
                <a:blip r:embed="rId4">
                  <a:alphaModFix/>
                </a:blip>
                <a:srcRect/>
                <a:stretch/>
              </p:blipFill>
              <p:spPr>
                <a:xfrm>
                  <a:off x="2329750" y="5455870"/>
                  <a:ext cx="1645482" cy="1406893"/>
                </a:xfrm>
                <a:prstGeom prst="rect">
                  <a:avLst/>
                </a:prstGeom>
                <a:noFill/>
                <a:ln>
                  <a:noFill/>
                </a:ln>
              </p:spPr>
            </p:pic>
          </p:grpSp>
        </p:grpSp>
        <p:sp>
          <p:nvSpPr>
            <p:cNvPr id="113" name="Google Shape;113;p36"/>
            <p:cNvSpPr txBox="1"/>
            <p:nvPr/>
          </p:nvSpPr>
          <p:spPr>
            <a:xfrm>
              <a:off x="8645313" y="6356349"/>
              <a:ext cx="36104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Gill Sans"/>
                  <a:ea typeface="Gill Sans"/>
                  <a:cs typeface="Gill Sans"/>
                  <a:sym typeface="Gill Sans"/>
                </a:rPr>
                <a:t>USAID AMPATH </a:t>
              </a:r>
              <a:r>
                <a:rPr lang="en-US" sz="1600" b="1" i="1">
                  <a:solidFill>
                    <a:schemeClr val="dk1"/>
                  </a:solidFill>
                  <a:latin typeface="Gill Sans"/>
                  <a:ea typeface="Gill Sans"/>
                  <a:cs typeface="Gill Sans"/>
                  <a:sym typeface="Gill Sans"/>
                </a:rPr>
                <a:t>Uzima</a:t>
              </a:r>
              <a:endParaRPr sz="1600" b="1" i="1">
                <a:solidFill>
                  <a:schemeClr val="dk1"/>
                </a:solidFill>
                <a:latin typeface="Gill Sans"/>
                <a:ea typeface="Gill Sans"/>
                <a:cs typeface="Gill Sans"/>
                <a:sym typeface="Gill San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4"/>
        <p:cNvGrpSpPr/>
        <p:nvPr/>
      </p:nvGrpSpPr>
      <p:grpSpPr>
        <a:xfrm>
          <a:off x="0" y="0"/>
          <a:ext cx="0" cy="0"/>
          <a:chOff x="0" y="0"/>
          <a:chExt cx="0" cy="0"/>
        </a:xfrm>
      </p:grpSpPr>
      <p:sp>
        <p:nvSpPr>
          <p:cNvPr id="115" name="Google Shape;115;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37"/>
          <p:cNvSpPr/>
          <p:nvPr/>
        </p:nvSpPr>
        <p:spPr>
          <a:xfrm>
            <a:off x="0" y="2286000"/>
            <a:ext cx="369689" cy="2286000"/>
          </a:xfrm>
          <a:prstGeom prst="rect">
            <a:avLst/>
          </a:prstGeom>
          <a:solidFill>
            <a:srgbClr val="8393C5"/>
          </a:solidFill>
          <a:ln w="12700" cap="flat" cmpd="sng">
            <a:solidFill>
              <a:srgbClr val="8393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37"/>
          <p:cNvSpPr/>
          <p:nvPr/>
        </p:nvSpPr>
        <p:spPr>
          <a:xfrm>
            <a:off x="0" y="4589464"/>
            <a:ext cx="369689" cy="2268536"/>
          </a:xfrm>
          <a:prstGeom prst="rect">
            <a:avLst/>
          </a:prstGeom>
          <a:solidFill>
            <a:srgbClr val="932828"/>
          </a:solidFill>
          <a:ln w="12700" cap="flat" cmpd="sng">
            <a:solidFill>
              <a:srgbClr val="9328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37"/>
          <p:cNvSpPr/>
          <p:nvPr/>
        </p:nvSpPr>
        <p:spPr>
          <a:xfrm>
            <a:off x="0" y="0"/>
            <a:ext cx="369689" cy="2286000"/>
          </a:xfrm>
          <a:prstGeom prst="rect">
            <a:avLst/>
          </a:prstGeom>
          <a:solidFill>
            <a:srgbClr val="373185"/>
          </a:solidFill>
          <a:ln w="12700" cap="flat" cmpd="sng">
            <a:solidFill>
              <a:srgbClr val="4E7F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26" name="Google Shape;126;p37"/>
          <p:cNvCxnSpPr/>
          <p:nvPr/>
        </p:nvCxnSpPr>
        <p:spPr>
          <a:xfrm>
            <a:off x="832402" y="1686339"/>
            <a:ext cx="10524711" cy="0"/>
          </a:xfrm>
          <a:prstGeom prst="straightConnector1">
            <a:avLst/>
          </a:prstGeom>
          <a:noFill/>
          <a:ln w="57150" cap="flat" cmpd="sng">
            <a:solidFill>
              <a:srgbClr val="383087"/>
            </a:solidFill>
            <a:prstDash val="solid"/>
            <a:miter lim="800000"/>
            <a:headEnd type="none" w="sm" len="sm"/>
            <a:tailEnd type="none" w="sm" len="sm"/>
          </a:ln>
        </p:spPr>
      </p:cxnSp>
      <p:grpSp>
        <p:nvGrpSpPr>
          <p:cNvPr id="127" name="Google Shape;127;p37"/>
          <p:cNvGrpSpPr/>
          <p:nvPr/>
        </p:nvGrpSpPr>
        <p:grpSpPr>
          <a:xfrm>
            <a:off x="1120140" y="5893099"/>
            <a:ext cx="10929890" cy="1069543"/>
            <a:chOff x="982980" y="5790964"/>
            <a:chExt cx="11272790" cy="1103097"/>
          </a:xfrm>
        </p:grpSpPr>
        <p:grpSp>
          <p:nvGrpSpPr>
            <p:cNvPr id="128" name="Google Shape;128;p37"/>
            <p:cNvGrpSpPr/>
            <p:nvPr/>
          </p:nvGrpSpPr>
          <p:grpSpPr>
            <a:xfrm>
              <a:off x="982980" y="5790964"/>
              <a:ext cx="3681718" cy="1103097"/>
              <a:chOff x="823622" y="5568414"/>
              <a:chExt cx="4695673" cy="1406893"/>
            </a:xfrm>
          </p:grpSpPr>
          <p:pic>
            <p:nvPicPr>
              <p:cNvPr id="129" name="Google Shape;129;p37"/>
              <p:cNvPicPr preferRelativeResize="0"/>
              <p:nvPr/>
            </p:nvPicPr>
            <p:blipFill rotWithShape="1">
              <a:blip r:embed="rId2">
                <a:alphaModFix/>
              </a:blip>
              <a:srcRect/>
              <a:stretch/>
            </p:blipFill>
            <p:spPr>
              <a:xfrm>
                <a:off x="4561819" y="5868006"/>
                <a:ext cx="957476" cy="842997"/>
              </a:xfrm>
              <a:prstGeom prst="rect">
                <a:avLst/>
              </a:prstGeom>
              <a:noFill/>
              <a:ln>
                <a:noFill/>
              </a:ln>
            </p:spPr>
          </p:pic>
          <p:grpSp>
            <p:nvGrpSpPr>
              <p:cNvPr id="130" name="Google Shape;130;p37"/>
              <p:cNvGrpSpPr/>
              <p:nvPr/>
            </p:nvGrpSpPr>
            <p:grpSpPr>
              <a:xfrm>
                <a:off x="823622" y="5568414"/>
                <a:ext cx="3151610" cy="1406893"/>
                <a:chOff x="823622" y="5455870"/>
                <a:chExt cx="3151610" cy="1406893"/>
              </a:xfrm>
            </p:grpSpPr>
            <p:pic>
              <p:nvPicPr>
                <p:cNvPr id="131" name="Google Shape;131;p37"/>
                <p:cNvPicPr preferRelativeResize="0"/>
                <p:nvPr/>
              </p:nvPicPr>
              <p:blipFill rotWithShape="1">
                <a:blip r:embed="rId3">
                  <a:alphaModFix/>
                </a:blip>
                <a:srcRect/>
                <a:stretch/>
              </p:blipFill>
              <p:spPr>
                <a:xfrm>
                  <a:off x="823622" y="5719764"/>
                  <a:ext cx="1063593" cy="914400"/>
                </a:xfrm>
                <a:prstGeom prst="rect">
                  <a:avLst/>
                </a:prstGeom>
                <a:noFill/>
                <a:ln>
                  <a:noFill/>
                </a:ln>
              </p:spPr>
            </p:pic>
            <p:pic>
              <p:nvPicPr>
                <p:cNvPr id="132" name="Google Shape;132;p37"/>
                <p:cNvPicPr preferRelativeResize="0"/>
                <p:nvPr/>
              </p:nvPicPr>
              <p:blipFill rotWithShape="1">
                <a:blip r:embed="rId4">
                  <a:alphaModFix/>
                </a:blip>
                <a:srcRect/>
                <a:stretch/>
              </p:blipFill>
              <p:spPr>
                <a:xfrm>
                  <a:off x="2329750" y="5455870"/>
                  <a:ext cx="1645482" cy="1406893"/>
                </a:xfrm>
                <a:prstGeom prst="rect">
                  <a:avLst/>
                </a:prstGeom>
                <a:noFill/>
                <a:ln>
                  <a:noFill/>
                </a:ln>
              </p:spPr>
            </p:pic>
          </p:grpSp>
        </p:grpSp>
        <p:sp>
          <p:nvSpPr>
            <p:cNvPr id="133" name="Google Shape;133;p37"/>
            <p:cNvSpPr txBox="1"/>
            <p:nvPr/>
          </p:nvSpPr>
          <p:spPr>
            <a:xfrm>
              <a:off x="8645313" y="6356349"/>
              <a:ext cx="36104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Gill Sans"/>
                  <a:ea typeface="Gill Sans"/>
                  <a:cs typeface="Gill Sans"/>
                  <a:sym typeface="Gill Sans"/>
                </a:rPr>
                <a:t>USAID AMPATH </a:t>
              </a:r>
              <a:r>
                <a:rPr lang="en-US" sz="1600" b="1" i="1">
                  <a:solidFill>
                    <a:schemeClr val="dk1"/>
                  </a:solidFill>
                  <a:latin typeface="Gill Sans"/>
                  <a:ea typeface="Gill Sans"/>
                  <a:cs typeface="Gill Sans"/>
                  <a:sym typeface="Gill Sans"/>
                </a:rPr>
                <a:t>Uzima</a:t>
              </a:r>
              <a:endParaRPr sz="1600" b="1" i="1">
                <a:solidFill>
                  <a:schemeClr val="dk1"/>
                </a:solidFill>
                <a:latin typeface="Gill Sans"/>
                <a:ea typeface="Gill Sans"/>
                <a:cs typeface="Gill Sans"/>
                <a:sym typeface="Gill San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 name="Google Shape;137;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38"/>
          <p:cNvSpPr/>
          <p:nvPr/>
        </p:nvSpPr>
        <p:spPr>
          <a:xfrm>
            <a:off x="0" y="2286000"/>
            <a:ext cx="369689" cy="2286000"/>
          </a:xfrm>
          <a:prstGeom prst="rect">
            <a:avLst/>
          </a:prstGeom>
          <a:solidFill>
            <a:srgbClr val="8393C5"/>
          </a:solidFill>
          <a:ln w="12700" cap="flat" cmpd="sng">
            <a:solidFill>
              <a:srgbClr val="8393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38"/>
          <p:cNvSpPr/>
          <p:nvPr/>
        </p:nvSpPr>
        <p:spPr>
          <a:xfrm>
            <a:off x="0" y="4589464"/>
            <a:ext cx="369689" cy="2268536"/>
          </a:xfrm>
          <a:prstGeom prst="rect">
            <a:avLst/>
          </a:prstGeom>
          <a:solidFill>
            <a:srgbClr val="932828"/>
          </a:solidFill>
          <a:ln w="12700" cap="flat" cmpd="sng">
            <a:solidFill>
              <a:srgbClr val="9328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38"/>
          <p:cNvSpPr/>
          <p:nvPr/>
        </p:nvSpPr>
        <p:spPr>
          <a:xfrm>
            <a:off x="0" y="0"/>
            <a:ext cx="369689" cy="2286000"/>
          </a:xfrm>
          <a:prstGeom prst="rect">
            <a:avLst/>
          </a:prstGeom>
          <a:solidFill>
            <a:srgbClr val="373185"/>
          </a:solidFill>
          <a:ln w="12700" cap="flat" cmpd="sng">
            <a:solidFill>
              <a:srgbClr val="4E7F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44" name="Google Shape;144;p38"/>
          <p:cNvCxnSpPr/>
          <p:nvPr/>
        </p:nvCxnSpPr>
        <p:spPr>
          <a:xfrm>
            <a:off x="832402" y="2070652"/>
            <a:ext cx="3978137" cy="0"/>
          </a:xfrm>
          <a:prstGeom prst="straightConnector1">
            <a:avLst/>
          </a:prstGeom>
          <a:noFill/>
          <a:ln w="57150" cap="flat" cmpd="sng">
            <a:solidFill>
              <a:srgbClr val="383087"/>
            </a:solidFill>
            <a:prstDash val="solid"/>
            <a:miter lim="800000"/>
            <a:headEnd type="none" w="sm" len="sm"/>
            <a:tailEnd type="none" w="sm" len="sm"/>
          </a:ln>
        </p:spPr>
      </p:cxnSp>
      <p:grpSp>
        <p:nvGrpSpPr>
          <p:cNvPr id="145" name="Google Shape;145;p38"/>
          <p:cNvGrpSpPr/>
          <p:nvPr/>
        </p:nvGrpSpPr>
        <p:grpSpPr>
          <a:xfrm>
            <a:off x="1120140" y="5893099"/>
            <a:ext cx="10929890" cy="1069543"/>
            <a:chOff x="982980" y="5790964"/>
            <a:chExt cx="11272790" cy="1103097"/>
          </a:xfrm>
        </p:grpSpPr>
        <p:grpSp>
          <p:nvGrpSpPr>
            <p:cNvPr id="146" name="Google Shape;146;p38"/>
            <p:cNvGrpSpPr/>
            <p:nvPr/>
          </p:nvGrpSpPr>
          <p:grpSpPr>
            <a:xfrm>
              <a:off x="982980" y="5790964"/>
              <a:ext cx="3681718" cy="1103097"/>
              <a:chOff x="823622" y="5568414"/>
              <a:chExt cx="4695673" cy="1406893"/>
            </a:xfrm>
          </p:grpSpPr>
          <p:pic>
            <p:nvPicPr>
              <p:cNvPr id="147" name="Google Shape;147;p38"/>
              <p:cNvPicPr preferRelativeResize="0"/>
              <p:nvPr/>
            </p:nvPicPr>
            <p:blipFill rotWithShape="1">
              <a:blip r:embed="rId2">
                <a:alphaModFix/>
              </a:blip>
              <a:srcRect/>
              <a:stretch/>
            </p:blipFill>
            <p:spPr>
              <a:xfrm>
                <a:off x="4561819" y="5868006"/>
                <a:ext cx="957476" cy="842997"/>
              </a:xfrm>
              <a:prstGeom prst="rect">
                <a:avLst/>
              </a:prstGeom>
              <a:noFill/>
              <a:ln>
                <a:noFill/>
              </a:ln>
            </p:spPr>
          </p:pic>
          <p:grpSp>
            <p:nvGrpSpPr>
              <p:cNvPr id="148" name="Google Shape;148;p38"/>
              <p:cNvGrpSpPr/>
              <p:nvPr/>
            </p:nvGrpSpPr>
            <p:grpSpPr>
              <a:xfrm>
                <a:off x="823622" y="5568414"/>
                <a:ext cx="3151610" cy="1406893"/>
                <a:chOff x="823622" y="5455870"/>
                <a:chExt cx="3151610" cy="1406893"/>
              </a:xfrm>
            </p:grpSpPr>
            <p:pic>
              <p:nvPicPr>
                <p:cNvPr id="149" name="Google Shape;149;p38"/>
                <p:cNvPicPr preferRelativeResize="0"/>
                <p:nvPr/>
              </p:nvPicPr>
              <p:blipFill rotWithShape="1">
                <a:blip r:embed="rId3">
                  <a:alphaModFix/>
                </a:blip>
                <a:srcRect/>
                <a:stretch/>
              </p:blipFill>
              <p:spPr>
                <a:xfrm>
                  <a:off x="823622" y="5719764"/>
                  <a:ext cx="1063593" cy="914400"/>
                </a:xfrm>
                <a:prstGeom prst="rect">
                  <a:avLst/>
                </a:prstGeom>
                <a:noFill/>
                <a:ln>
                  <a:noFill/>
                </a:ln>
              </p:spPr>
            </p:pic>
            <p:pic>
              <p:nvPicPr>
                <p:cNvPr id="150" name="Google Shape;150;p38"/>
                <p:cNvPicPr preferRelativeResize="0"/>
                <p:nvPr/>
              </p:nvPicPr>
              <p:blipFill rotWithShape="1">
                <a:blip r:embed="rId4">
                  <a:alphaModFix/>
                </a:blip>
                <a:srcRect/>
                <a:stretch/>
              </p:blipFill>
              <p:spPr>
                <a:xfrm>
                  <a:off x="2329750" y="5455870"/>
                  <a:ext cx="1645482" cy="1406893"/>
                </a:xfrm>
                <a:prstGeom prst="rect">
                  <a:avLst/>
                </a:prstGeom>
                <a:noFill/>
                <a:ln>
                  <a:noFill/>
                </a:ln>
              </p:spPr>
            </p:pic>
          </p:grpSp>
        </p:grpSp>
        <p:sp>
          <p:nvSpPr>
            <p:cNvPr id="151" name="Google Shape;151;p38"/>
            <p:cNvSpPr txBox="1"/>
            <p:nvPr/>
          </p:nvSpPr>
          <p:spPr>
            <a:xfrm>
              <a:off x="8645313" y="6356349"/>
              <a:ext cx="36104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Gill Sans"/>
                  <a:ea typeface="Gill Sans"/>
                  <a:cs typeface="Gill Sans"/>
                  <a:sym typeface="Gill Sans"/>
                </a:rPr>
                <a:t>USAID AMPATH </a:t>
              </a:r>
              <a:r>
                <a:rPr lang="en-US" sz="1600" b="1" i="1">
                  <a:solidFill>
                    <a:schemeClr val="dk1"/>
                  </a:solidFill>
                  <a:latin typeface="Gill Sans"/>
                  <a:ea typeface="Gill Sans"/>
                  <a:cs typeface="Gill Sans"/>
                  <a:sym typeface="Gill Sans"/>
                </a:rPr>
                <a:t>Uzima</a:t>
              </a:r>
              <a:endParaRPr sz="1600" b="1" i="1">
                <a:solidFill>
                  <a:schemeClr val="dk1"/>
                </a:solidFill>
                <a:latin typeface="Gill Sans"/>
                <a:ea typeface="Gill Sans"/>
                <a:cs typeface="Gill Sans"/>
                <a:sym typeface="Gill Sans"/>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9"/>
          <p:cNvSpPr>
            <a:spLocks noGrp="1"/>
          </p:cNvSpPr>
          <p:nvPr>
            <p:ph type="pic" idx="2"/>
          </p:nvPr>
        </p:nvSpPr>
        <p:spPr>
          <a:xfrm>
            <a:off x="5183188" y="987426"/>
            <a:ext cx="6172200" cy="4630950"/>
          </a:xfrm>
          <a:prstGeom prst="rect">
            <a:avLst/>
          </a:prstGeom>
          <a:noFill/>
          <a:ln>
            <a:noFill/>
          </a:ln>
        </p:spPr>
      </p:sp>
      <p:sp>
        <p:nvSpPr>
          <p:cNvPr id="155" name="Google Shape;155;p39"/>
          <p:cNvSpPr txBox="1">
            <a:spLocks noGrp="1"/>
          </p:cNvSpPr>
          <p:nvPr>
            <p:ph type="body" idx="1"/>
          </p:nvPr>
        </p:nvSpPr>
        <p:spPr>
          <a:xfrm>
            <a:off x="839788" y="2057400"/>
            <a:ext cx="3932237" cy="35609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6" name="Google Shape;156;p39"/>
          <p:cNvSpPr/>
          <p:nvPr/>
        </p:nvSpPr>
        <p:spPr>
          <a:xfrm>
            <a:off x="0" y="2286000"/>
            <a:ext cx="369689" cy="2286000"/>
          </a:xfrm>
          <a:prstGeom prst="rect">
            <a:avLst/>
          </a:prstGeom>
          <a:solidFill>
            <a:srgbClr val="8393C5"/>
          </a:solidFill>
          <a:ln w="12700" cap="flat" cmpd="sng">
            <a:solidFill>
              <a:srgbClr val="8393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39"/>
          <p:cNvSpPr/>
          <p:nvPr/>
        </p:nvSpPr>
        <p:spPr>
          <a:xfrm>
            <a:off x="0" y="4589464"/>
            <a:ext cx="369689" cy="2268536"/>
          </a:xfrm>
          <a:prstGeom prst="rect">
            <a:avLst/>
          </a:prstGeom>
          <a:solidFill>
            <a:srgbClr val="932828"/>
          </a:solidFill>
          <a:ln w="12700" cap="flat" cmpd="sng">
            <a:solidFill>
              <a:srgbClr val="9328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39"/>
          <p:cNvSpPr/>
          <p:nvPr/>
        </p:nvSpPr>
        <p:spPr>
          <a:xfrm>
            <a:off x="0" y="0"/>
            <a:ext cx="369689" cy="2286000"/>
          </a:xfrm>
          <a:prstGeom prst="rect">
            <a:avLst/>
          </a:prstGeom>
          <a:solidFill>
            <a:srgbClr val="373185"/>
          </a:solidFill>
          <a:ln w="12700" cap="flat" cmpd="sng">
            <a:solidFill>
              <a:srgbClr val="4E7F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59" name="Google Shape;159;p39"/>
          <p:cNvCxnSpPr/>
          <p:nvPr/>
        </p:nvCxnSpPr>
        <p:spPr>
          <a:xfrm>
            <a:off x="832402" y="2070652"/>
            <a:ext cx="3951633" cy="0"/>
          </a:xfrm>
          <a:prstGeom prst="straightConnector1">
            <a:avLst/>
          </a:prstGeom>
          <a:noFill/>
          <a:ln w="57150" cap="flat" cmpd="sng">
            <a:solidFill>
              <a:srgbClr val="383087"/>
            </a:solidFill>
            <a:prstDash val="solid"/>
            <a:miter lim="800000"/>
            <a:headEnd type="none" w="sm" len="sm"/>
            <a:tailEnd type="none" w="sm" len="sm"/>
          </a:ln>
        </p:spPr>
      </p:cxnSp>
      <p:grpSp>
        <p:nvGrpSpPr>
          <p:cNvPr id="160" name="Google Shape;160;p39"/>
          <p:cNvGrpSpPr/>
          <p:nvPr/>
        </p:nvGrpSpPr>
        <p:grpSpPr>
          <a:xfrm>
            <a:off x="1120140" y="5893099"/>
            <a:ext cx="10929890" cy="1069543"/>
            <a:chOff x="982980" y="5790964"/>
            <a:chExt cx="11272790" cy="1103097"/>
          </a:xfrm>
        </p:grpSpPr>
        <p:grpSp>
          <p:nvGrpSpPr>
            <p:cNvPr id="161" name="Google Shape;161;p39"/>
            <p:cNvGrpSpPr/>
            <p:nvPr/>
          </p:nvGrpSpPr>
          <p:grpSpPr>
            <a:xfrm>
              <a:off x="982980" y="5790964"/>
              <a:ext cx="3681718" cy="1103097"/>
              <a:chOff x="823622" y="5568414"/>
              <a:chExt cx="4695673" cy="1406893"/>
            </a:xfrm>
          </p:grpSpPr>
          <p:pic>
            <p:nvPicPr>
              <p:cNvPr id="162" name="Google Shape;162;p39"/>
              <p:cNvPicPr preferRelativeResize="0"/>
              <p:nvPr/>
            </p:nvPicPr>
            <p:blipFill rotWithShape="1">
              <a:blip r:embed="rId2">
                <a:alphaModFix/>
              </a:blip>
              <a:srcRect/>
              <a:stretch/>
            </p:blipFill>
            <p:spPr>
              <a:xfrm>
                <a:off x="4561819" y="5868006"/>
                <a:ext cx="957476" cy="842997"/>
              </a:xfrm>
              <a:prstGeom prst="rect">
                <a:avLst/>
              </a:prstGeom>
              <a:noFill/>
              <a:ln>
                <a:noFill/>
              </a:ln>
            </p:spPr>
          </p:pic>
          <p:grpSp>
            <p:nvGrpSpPr>
              <p:cNvPr id="163" name="Google Shape;163;p39"/>
              <p:cNvGrpSpPr/>
              <p:nvPr/>
            </p:nvGrpSpPr>
            <p:grpSpPr>
              <a:xfrm>
                <a:off x="823622" y="5568414"/>
                <a:ext cx="3151610" cy="1406893"/>
                <a:chOff x="823622" y="5455870"/>
                <a:chExt cx="3151610" cy="1406893"/>
              </a:xfrm>
            </p:grpSpPr>
            <p:pic>
              <p:nvPicPr>
                <p:cNvPr id="164" name="Google Shape;164;p39"/>
                <p:cNvPicPr preferRelativeResize="0"/>
                <p:nvPr/>
              </p:nvPicPr>
              <p:blipFill rotWithShape="1">
                <a:blip r:embed="rId3">
                  <a:alphaModFix/>
                </a:blip>
                <a:srcRect/>
                <a:stretch/>
              </p:blipFill>
              <p:spPr>
                <a:xfrm>
                  <a:off x="823622" y="5719764"/>
                  <a:ext cx="1063593" cy="914400"/>
                </a:xfrm>
                <a:prstGeom prst="rect">
                  <a:avLst/>
                </a:prstGeom>
                <a:noFill/>
                <a:ln>
                  <a:noFill/>
                </a:ln>
              </p:spPr>
            </p:pic>
            <p:pic>
              <p:nvPicPr>
                <p:cNvPr id="165" name="Google Shape;165;p39"/>
                <p:cNvPicPr preferRelativeResize="0"/>
                <p:nvPr/>
              </p:nvPicPr>
              <p:blipFill rotWithShape="1">
                <a:blip r:embed="rId4">
                  <a:alphaModFix/>
                </a:blip>
                <a:srcRect/>
                <a:stretch/>
              </p:blipFill>
              <p:spPr>
                <a:xfrm>
                  <a:off x="2329750" y="5455870"/>
                  <a:ext cx="1645482" cy="1406893"/>
                </a:xfrm>
                <a:prstGeom prst="rect">
                  <a:avLst/>
                </a:prstGeom>
                <a:noFill/>
                <a:ln>
                  <a:noFill/>
                </a:ln>
              </p:spPr>
            </p:pic>
          </p:grpSp>
        </p:grpSp>
        <p:sp>
          <p:nvSpPr>
            <p:cNvPr id="166" name="Google Shape;166;p39"/>
            <p:cNvSpPr txBox="1"/>
            <p:nvPr/>
          </p:nvSpPr>
          <p:spPr>
            <a:xfrm>
              <a:off x="8645313" y="6356349"/>
              <a:ext cx="36104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Gill Sans"/>
                  <a:ea typeface="Gill Sans"/>
                  <a:cs typeface="Gill Sans"/>
                  <a:sym typeface="Gill Sans"/>
                </a:rPr>
                <a:t>USAID AMPATH </a:t>
              </a:r>
              <a:r>
                <a:rPr lang="en-US" sz="1600" b="1" i="1">
                  <a:solidFill>
                    <a:schemeClr val="dk1"/>
                  </a:solidFill>
                  <a:latin typeface="Gill Sans"/>
                  <a:ea typeface="Gill Sans"/>
                  <a:cs typeface="Gill Sans"/>
                  <a:sym typeface="Gill Sans"/>
                </a:rPr>
                <a:t>Uzima</a:t>
              </a:r>
              <a:endParaRPr sz="1600" b="1" i="1">
                <a:solidFill>
                  <a:schemeClr val="dk1"/>
                </a:solidFill>
                <a:latin typeface="Gill Sans"/>
                <a:ea typeface="Gill Sans"/>
                <a:cs typeface="Gill Sans"/>
                <a:sym typeface="Gill Sans"/>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ill Sans"/>
              <a:buNone/>
              <a:defRPr sz="44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
          <p:cNvSpPr txBox="1">
            <a:spLocks noGrp="1"/>
          </p:cNvSpPr>
          <p:nvPr>
            <p:ph type="ctrTitle"/>
          </p:nvPr>
        </p:nvSpPr>
        <p:spPr>
          <a:xfrm>
            <a:off x="1649412" y="2693987"/>
            <a:ext cx="8893175" cy="14700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Garamond"/>
              <a:buNone/>
            </a:pPr>
            <a:r>
              <a:rPr lang="en-US">
                <a:solidFill>
                  <a:schemeClr val="lt1"/>
                </a:solidFill>
                <a:latin typeface="Garamond"/>
                <a:ea typeface="Garamond"/>
                <a:cs typeface="Garamond"/>
                <a:sym typeface="Garamond"/>
              </a:rPr>
              <a:t>Defining Quality </a:t>
            </a:r>
            <a:br>
              <a:rPr lang="en-US">
                <a:solidFill>
                  <a:schemeClr val="lt1"/>
                </a:solidFill>
                <a:latin typeface="Garamond"/>
                <a:ea typeface="Garamond"/>
                <a:cs typeface="Garamond"/>
                <a:sym typeface="Garamond"/>
              </a:rPr>
            </a:br>
            <a:r>
              <a:rPr lang="en-US">
                <a:solidFill>
                  <a:schemeClr val="lt1"/>
                </a:solidFill>
                <a:latin typeface="Garamond"/>
                <a:ea typeface="Garamond"/>
                <a:cs typeface="Garamond"/>
                <a:sym typeface="Garamond"/>
              </a:rPr>
              <a:t> &amp; </a:t>
            </a:r>
            <a:br>
              <a:rPr lang="en-US">
                <a:solidFill>
                  <a:schemeClr val="lt1"/>
                </a:solidFill>
                <a:latin typeface="Garamond"/>
                <a:ea typeface="Garamond"/>
                <a:cs typeface="Garamond"/>
                <a:sym typeface="Garamond"/>
              </a:rPr>
            </a:br>
            <a:r>
              <a:rPr lang="en-US">
                <a:solidFill>
                  <a:schemeClr val="lt1"/>
                </a:solidFill>
                <a:latin typeface="Garamond"/>
                <a:ea typeface="Garamond"/>
                <a:cs typeface="Garamond"/>
                <a:sym typeface="Garamond"/>
              </a:rPr>
              <a:t>Quality Improvement </a:t>
            </a:r>
            <a:endParaRPr/>
          </a:p>
        </p:txBody>
      </p:sp>
      <p:sp>
        <p:nvSpPr>
          <p:cNvPr id="224" name="Google Shape;22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Font typeface="Arial"/>
              <a:buNone/>
            </a:pPr>
            <a:endParaRPr/>
          </a:p>
          <a:p>
            <a:pPr marL="0" lvl="0" indent="0" algn="ctr" rtl="0">
              <a:lnSpc>
                <a:spcPct val="90000"/>
              </a:lnSpc>
              <a:spcBef>
                <a:spcPts val="1000"/>
              </a:spcBef>
              <a:spcAft>
                <a:spcPts val="0"/>
              </a:spcAft>
              <a:buClr>
                <a:schemeClr val="dk1"/>
              </a:buClr>
              <a:buSzPts val="2400"/>
              <a:buFont typeface="Arial"/>
              <a:buNone/>
            </a:pPr>
            <a:endParaRPr/>
          </a:p>
        </p:txBody>
      </p:sp>
      <p:pic>
        <p:nvPicPr>
          <p:cNvPr id="225" name="Google Shape;225;p2" descr="kenyaC.gif"/>
          <p:cNvPicPr preferRelativeResize="0"/>
          <p:nvPr/>
        </p:nvPicPr>
        <p:blipFill rotWithShape="1">
          <a:blip r:embed="rId3">
            <a:alphaModFix/>
          </a:blip>
          <a:srcRect/>
          <a:stretch/>
        </p:blipFill>
        <p:spPr>
          <a:xfrm>
            <a:off x="195224" y="180976"/>
            <a:ext cx="971550" cy="981075"/>
          </a:xfrm>
          <a:prstGeom prst="rect">
            <a:avLst/>
          </a:prstGeom>
          <a:noFill/>
          <a:ln>
            <a:noFill/>
          </a:ln>
        </p:spPr>
      </p:pic>
      <p:pic>
        <p:nvPicPr>
          <p:cNvPr id="226" name="Google Shape;226;p2"/>
          <p:cNvPicPr preferRelativeResize="0"/>
          <p:nvPr/>
        </p:nvPicPr>
        <p:blipFill rotWithShape="1">
          <a:blip r:embed="rId4">
            <a:alphaModFix/>
          </a:blip>
          <a:srcRect/>
          <a:stretch/>
        </p:blipFill>
        <p:spPr>
          <a:xfrm>
            <a:off x="0" y="1162051"/>
            <a:ext cx="1547813" cy="1317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1"/>
          <p:cNvSpPr txBox="1">
            <a:spLocks noGrp="1"/>
          </p:cNvSpPr>
          <p:nvPr>
            <p:ph type="title"/>
          </p:nvPr>
        </p:nvSpPr>
        <p:spPr>
          <a:xfrm>
            <a:off x="849544" y="377361"/>
            <a:ext cx="91440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Standards</a:t>
            </a:r>
            <a:endParaRPr/>
          </a:p>
        </p:txBody>
      </p:sp>
      <p:sp>
        <p:nvSpPr>
          <p:cNvPr id="294" name="Google Shape;294;p11"/>
          <p:cNvSpPr txBox="1">
            <a:spLocks noGrp="1"/>
          </p:cNvSpPr>
          <p:nvPr>
            <p:ph type="body" idx="1"/>
          </p:nvPr>
        </p:nvSpPr>
        <p:spPr>
          <a:xfrm>
            <a:off x="849544" y="1860550"/>
            <a:ext cx="10547001" cy="4997450"/>
          </a:xfrm>
          <a:prstGeom prst="rect">
            <a:avLst/>
          </a:prstGeom>
          <a:noFill/>
          <a:ln>
            <a:noFill/>
          </a:ln>
        </p:spPr>
        <p:txBody>
          <a:bodyPr spcFirstLastPara="1" wrap="square" lIns="91425" tIns="45700" rIns="91425" bIns="45700" anchor="t" anchorCtr="0">
            <a:normAutofit/>
          </a:bodyPr>
          <a:lstStyle/>
          <a:p>
            <a:pPr marL="107950" lvl="0" indent="-15875" algn="l" rtl="0">
              <a:lnSpc>
                <a:spcPct val="80000"/>
              </a:lnSpc>
              <a:spcBef>
                <a:spcPts val="0"/>
              </a:spcBef>
              <a:spcAft>
                <a:spcPts val="0"/>
              </a:spcAft>
              <a:buClr>
                <a:schemeClr val="dk1"/>
              </a:buClr>
              <a:buSzPts val="2800"/>
              <a:buNone/>
            </a:pPr>
            <a:r>
              <a:rPr lang="en-US"/>
              <a:t>Refers to a statement of “desired”/ “achievable” performance of health care intervention which serves as a reference point for evaluation</a:t>
            </a:r>
            <a:br>
              <a:rPr lang="en-US"/>
            </a:br>
            <a:endParaRPr b="1"/>
          </a:p>
          <a:p>
            <a:pPr marL="107950" lvl="0" indent="-15875" algn="l" rtl="0">
              <a:lnSpc>
                <a:spcPct val="90000"/>
              </a:lnSpc>
              <a:spcBef>
                <a:spcPts val="1000"/>
              </a:spcBef>
              <a:spcAft>
                <a:spcPts val="0"/>
              </a:spcAft>
              <a:buClr>
                <a:schemeClr val="dk1"/>
              </a:buClr>
              <a:buSzPts val="2400"/>
              <a:buNone/>
            </a:pPr>
            <a:r>
              <a:rPr lang="en-US" sz="2400" b="1"/>
              <a:t>Examples:</a:t>
            </a:r>
            <a:endParaRPr sz="2400" b="1"/>
          </a:p>
          <a:p>
            <a:pPr marL="107950" lvl="0" indent="-152400" algn="l" rtl="0">
              <a:lnSpc>
                <a:spcPct val="90000"/>
              </a:lnSpc>
              <a:spcBef>
                <a:spcPts val="1000"/>
              </a:spcBef>
              <a:spcAft>
                <a:spcPts val="0"/>
              </a:spcAft>
              <a:buClr>
                <a:schemeClr val="dk1"/>
              </a:buClr>
              <a:buSzPts val="2400"/>
              <a:buChar char="•"/>
            </a:pPr>
            <a:r>
              <a:rPr lang="en-US" sz="2400"/>
              <a:t>All HIV positive pregnant women should be on started ARVs. </a:t>
            </a:r>
            <a:endParaRPr/>
          </a:p>
          <a:p>
            <a:pPr marL="107950" lvl="0" indent="-152400" algn="l" rtl="0">
              <a:lnSpc>
                <a:spcPct val="90000"/>
              </a:lnSpc>
              <a:spcBef>
                <a:spcPts val="1000"/>
              </a:spcBef>
              <a:spcAft>
                <a:spcPts val="0"/>
              </a:spcAft>
              <a:buClr>
                <a:schemeClr val="dk1"/>
              </a:buClr>
              <a:buSzPts val="2400"/>
              <a:buChar char="•"/>
            </a:pPr>
            <a:r>
              <a:rPr lang="en-US" sz="2400"/>
              <a:t>Wearing of gloves when drawing blood </a:t>
            </a:r>
            <a:endParaRPr/>
          </a:p>
          <a:p>
            <a:pPr marL="1076325" lvl="1" indent="-450850" algn="l" rtl="0">
              <a:lnSpc>
                <a:spcPct val="90000"/>
              </a:lnSpc>
              <a:spcBef>
                <a:spcPts val="500"/>
              </a:spcBef>
              <a:spcAft>
                <a:spcPts val="0"/>
              </a:spcAft>
              <a:buClr>
                <a:schemeClr val="dk1"/>
              </a:buClr>
              <a:buSzPts val="2400"/>
              <a:buNone/>
            </a:pPr>
            <a:endParaRPr/>
          </a:p>
          <a:p>
            <a:pPr marL="107950" lvl="0" indent="-15875" algn="l" rtl="0">
              <a:lnSpc>
                <a:spcPct val="90000"/>
              </a:lnSpc>
              <a:spcBef>
                <a:spcPts val="1000"/>
              </a:spcBef>
              <a:spcAft>
                <a:spcPts val="0"/>
              </a:spcAft>
              <a:buClr>
                <a:schemeClr val="dk1"/>
              </a:buClr>
              <a:buSzPts val="2400"/>
              <a:buNone/>
            </a:pPr>
            <a:r>
              <a:rPr lang="en-US" sz="2400" i="1"/>
              <a:t>Standards are usually set by professional societies, health care organizations, panels of experts or governments</a:t>
            </a:r>
            <a:endParaRPr sz="2400" i="1"/>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4">
                                            <p:txEl>
                                              <p:pRg st="0" end="0"/>
                                            </p:txEl>
                                          </p:spTgt>
                                        </p:tgtEl>
                                        <p:attrNameLst>
                                          <p:attrName>style.visibility</p:attrName>
                                        </p:attrNameLst>
                                      </p:cBhvr>
                                      <p:to>
                                        <p:strVal val="visible"/>
                                      </p:to>
                                    </p:set>
                                    <p:anim calcmode="lin" valueType="num">
                                      <p:cBhvr additive="base">
                                        <p:cTn id="12" dur="500"/>
                                        <p:tgtEl>
                                          <p:spTgt spid="2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4">
                                            <p:txEl>
                                              <p:pRg st="1" end="1"/>
                                            </p:txEl>
                                          </p:spTgt>
                                        </p:tgtEl>
                                        <p:attrNameLst>
                                          <p:attrName>style.visibility</p:attrName>
                                        </p:attrNameLst>
                                      </p:cBhvr>
                                      <p:to>
                                        <p:strVal val="visible"/>
                                      </p:to>
                                    </p:set>
                                    <p:anim calcmode="lin" valueType="num">
                                      <p:cBhvr additive="base">
                                        <p:cTn id="17" dur="500"/>
                                        <p:tgtEl>
                                          <p:spTgt spid="2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4">
                                            <p:txEl>
                                              <p:pRg st="2" end="2"/>
                                            </p:txEl>
                                          </p:spTgt>
                                        </p:tgtEl>
                                        <p:attrNameLst>
                                          <p:attrName>style.visibility</p:attrName>
                                        </p:attrNameLst>
                                      </p:cBhvr>
                                      <p:to>
                                        <p:strVal val="visible"/>
                                      </p:to>
                                    </p:set>
                                    <p:anim calcmode="lin" valueType="num">
                                      <p:cBhvr additive="base">
                                        <p:cTn id="22" dur="500"/>
                                        <p:tgtEl>
                                          <p:spTgt spid="2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4">
                                            <p:txEl>
                                              <p:pRg st="3" end="3"/>
                                            </p:txEl>
                                          </p:spTgt>
                                        </p:tgtEl>
                                        <p:attrNameLst>
                                          <p:attrName>style.visibility</p:attrName>
                                        </p:attrNameLst>
                                      </p:cBhvr>
                                      <p:to>
                                        <p:strVal val="visible"/>
                                      </p:to>
                                    </p:set>
                                    <p:anim calcmode="lin" valueType="num">
                                      <p:cBhvr additive="base">
                                        <p:cTn id="27" dur="500"/>
                                        <p:tgtEl>
                                          <p:spTgt spid="29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4">
                                            <p:txEl>
                                              <p:pRg st="4" end="4"/>
                                            </p:txEl>
                                          </p:spTgt>
                                        </p:tgtEl>
                                        <p:attrNameLst>
                                          <p:attrName>style.visibility</p:attrName>
                                        </p:attrNameLst>
                                      </p:cBhvr>
                                      <p:to>
                                        <p:strVal val="visible"/>
                                      </p:to>
                                    </p:set>
                                    <p:anim calcmode="lin" valueType="num">
                                      <p:cBhvr additive="base">
                                        <p:cTn id="32" dur="500"/>
                                        <p:tgtEl>
                                          <p:spTgt spid="2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4">
                                            <p:txEl>
                                              <p:pRg st="5" end="5"/>
                                            </p:txEl>
                                          </p:spTgt>
                                        </p:tgtEl>
                                        <p:attrNameLst>
                                          <p:attrName>style.visibility</p:attrName>
                                        </p:attrNameLst>
                                      </p:cBhvr>
                                      <p:to>
                                        <p:strVal val="visible"/>
                                      </p:to>
                                    </p:set>
                                    <p:anim calcmode="lin" valueType="num">
                                      <p:cBhvr additive="base">
                                        <p:cTn id="37" dur="500"/>
                                        <p:tgtEl>
                                          <p:spTgt spid="29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2"/>
          <p:cNvSpPr txBox="1">
            <a:spLocks noGrp="1"/>
          </p:cNvSpPr>
          <p:nvPr>
            <p:ph type="title"/>
          </p:nvPr>
        </p:nvSpPr>
        <p:spPr>
          <a:xfrm>
            <a:off x="838200" y="274638"/>
            <a:ext cx="9829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Guidelines</a:t>
            </a:r>
            <a:endParaRPr/>
          </a:p>
        </p:txBody>
      </p:sp>
      <p:sp>
        <p:nvSpPr>
          <p:cNvPr id="301" name="Google Shape;30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60325" lvl="0" indent="-60325" algn="l" rtl="0">
              <a:lnSpc>
                <a:spcPct val="90000"/>
              </a:lnSpc>
              <a:spcBef>
                <a:spcPts val="0"/>
              </a:spcBef>
              <a:spcAft>
                <a:spcPts val="0"/>
              </a:spcAft>
              <a:buClr>
                <a:schemeClr val="dk1"/>
              </a:buClr>
              <a:buSzPts val="2800"/>
              <a:buNone/>
            </a:pPr>
            <a:r>
              <a:rPr lang="en-US"/>
              <a:t>Refers to a set of standards according to which certain services should be  provided in order to obtain the expected results</a:t>
            </a:r>
            <a:endParaRPr/>
          </a:p>
          <a:p>
            <a:pPr marL="60325" lvl="0" indent="-60325" algn="l" rtl="0">
              <a:lnSpc>
                <a:spcPct val="90000"/>
              </a:lnSpc>
              <a:spcBef>
                <a:spcPts val="1000"/>
              </a:spcBef>
              <a:spcAft>
                <a:spcPts val="0"/>
              </a:spcAft>
              <a:buClr>
                <a:schemeClr val="dk1"/>
              </a:buClr>
              <a:buSzPts val="2800"/>
              <a:buNone/>
            </a:pPr>
            <a:endParaRPr/>
          </a:p>
          <a:p>
            <a:pPr marL="60325" lvl="0" indent="-60325" algn="l" rtl="0">
              <a:lnSpc>
                <a:spcPct val="90000"/>
              </a:lnSpc>
              <a:spcBef>
                <a:spcPts val="1000"/>
              </a:spcBef>
              <a:spcAft>
                <a:spcPts val="0"/>
              </a:spcAft>
              <a:buClr>
                <a:schemeClr val="dk1"/>
              </a:buClr>
              <a:buSzPts val="2800"/>
              <a:buNone/>
            </a:pPr>
            <a:r>
              <a:rPr lang="en-US" b="1"/>
              <a:t>	Examples:</a:t>
            </a:r>
            <a:endParaRPr b="1"/>
          </a:p>
          <a:p>
            <a:pPr marL="60325" lvl="0" indent="-177800" algn="l" rtl="0">
              <a:lnSpc>
                <a:spcPct val="90000"/>
              </a:lnSpc>
              <a:spcBef>
                <a:spcPts val="1000"/>
              </a:spcBef>
              <a:spcAft>
                <a:spcPts val="0"/>
              </a:spcAft>
              <a:buClr>
                <a:schemeClr val="dk1"/>
              </a:buClr>
              <a:buSzPts val="2800"/>
              <a:buChar char="•"/>
            </a:pPr>
            <a:r>
              <a:rPr lang="en-US"/>
              <a:t>Comprehensive Emergency Obstetric and Newborn Care guidelines</a:t>
            </a:r>
            <a:endParaRPr/>
          </a:p>
          <a:p>
            <a:pPr marL="60325" lvl="0" indent="-177800" algn="l" rtl="0">
              <a:lnSpc>
                <a:spcPct val="90000"/>
              </a:lnSpc>
              <a:spcBef>
                <a:spcPts val="1000"/>
              </a:spcBef>
              <a:spcAft>
                <a:spcPts val="0"/>
              </a:spcAft>
              <a:buClr>
                <a:schemeClr val="dk1"/>
              </a:buClr>
              <a:buSzPts val="2800"/>
              <a:buChar char="•"/>
            </a:pPr>
            <a:r>
              <a:rPr lang="en-US"/>
              <a:t>National Guidelines for the Clinical Management of HIV and AIDS</a:t>
            </a:r>
            <a:endParaRPr/>
          </a:p>
          <a:p>
            <a:pPr marL="60325" lvl="0" indent="-177800" algn="l" rtl="0">
              <a:lnSpc>
                <a:spcPct val="90000"/>
              </a:lnSpc>
              <a:spcBef>
                <a:spcPts val="1000"/>
              </a:spcBef>
              <a:spcAft>
                <a:spcPts val="0"/>
              </a:spcAft>
              <a:buClr>
                <a:schemeClr val="dk1"/>
              </a:buClr>
              <a:buSzPts val="2800"/>
              <a:buChar char="•"/>
            </a:pPr>
            <a:r>
              <a:rPr lang="en-US"/>
              <a:t>KQMH Implementation Guidelines 2011</a:t>
            </a:r>
            <a:endParaRPr/>
          </a:p>
          <a:p>
            <a:pPr marL="60325" lvl="0" indent="-177800" algn="l" rtl="0">
              <a:lnSpc>
                <a:spcPct val="90000"/>
              </a:lnSpc>
              <a:spcBef>
                <a:spcPts val="1000"/>
              </a:spcBef>
              <a:spcAft>
                <a:spcPts val="0"/>
              </a:spcAft>
              <a:buClr>
                <a:schemeClr val="dk1"/>
              </a:buClr>
              <a:buSzPts val="2800"/>
              <a:buChar char="•"/>
            </a:pPr>
            <a:r>
              <a:rPr lang="en-US"/>
              <a:t>KHQIF Operational guidelines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3"/>
          <p:cNvSpPr txBox="1">
            <a:spLocks noGrp="1"/>
          </p:cNvSpPr>
          <p:nvPr>
            <p:ph type="body" idx="1"/>
          </p:nvPr>
        </p:nvSpPr>
        <p:spPr>
          <a:xfrm>
            <a:off x="858644" y="1709737"/>
            <a:ext cx="10482146" cy="4537075"/>
          </a:xfrm>
          <a:prstGeom prst="rect">
            <a:avLst/>
          </a:prstGeom>
          <a:noFill/>
          <a:ln>
            <a:noFill/>
          </a:ln>
        </p:spPr>
        <p:txBody>
          <a:bodyPr spcFirstLastPara="1" wrap="square" lIns="90475" tIns="44450" rIns="90475" bIns="44450" anchor="t" anchorCtr="0">
            <a:normAutofit/>
          </a:bodyPr>
          <a:lstStyle/>
          <a:p>
            <a:pPr marL="228600" lvl="0" indent="-228600" algn="l" rtl="0">
              <a:lnSpc>
                <a:spcPct val="150000"/>
              </a:lnSpc>
              <a:spcBef>
                <a:spcPts val="0"/>
              </a:spcBef>
              <a:spcAft>
                <a:spcPts val="0"/>
              </a:spcAft>
              <a:buClr>
                <a:srgbClr val="000000"/>
              </a:buClr>
              <a:buSzPts val="2800"/>
              <a:buChar char="•"/>
            </a:pPr>
            <a:r>
              <a:rPr lang="en-US">
                <a:solidFill>
                  <a:srgbClr val="000000"/>
                </a:solidFill>
              </a:rPr>
              <a:t>“Quality does not occur by accident” </a:t>
            </a:r>
            <a:endParaRPr/>
          </a:p>
          <a:p>
            <a:pPr marL="228600" lvl="0" indent="-228600" algn="l" rtl="0">
              <a:lnSpc>
                <a:spcPct val="150000"/>
              </a:lnSpc>
              <a:spcBef>
                <a:spcPts val="1000"/>
              </a:spcBef>
              <a:spcAft>
                <a:spcPts val="0"/>
              </a:spcAft>
              <a:buClr>
                <a:srgbClr val="000000"/>
              </a:buClr>
              <a:buSzPts val="2800"/>
              <a:buChar char="•"/>
            </a:pPr>
            <a:r>
              <a:rPr lang="en-US">
                <a:solidFill>
                  <a:srgbClr val="000000"/>
                </a:solidFill>
              </a:rPr>
              <a:t>What does the client actually want?</a:t>
            </a:r>
            <a:endParaRPr/>
          </a:p>
          <a:p>
            <a:pPr marL="685800" lvl="1" indent="-228600" algn="l" rtl="0">
              <a:lnSpc>
                <a:spcPct val="150000"/>
              </a:lnSpc>
              <a:spcBef>
                <a:spcPts val="500"/>
              </a:spcBef>
              <a:spcAft>
                <a:spcPts val="0"/>
              </a:spcAft>
              <a:buClr>
                <a:srgbClr val="000000"/>
              </a:buClr>
              <a:buSzPts val="2400"/>
              <a:buChar char="•"/>
            </a:pPr>
            <a:r>
              <a:rPr lang="en-US">
                <a:solidFill>
                  <a:srgbClr val="000000"/>
                </a:solidFill>
              </a:rPr>
              <a:t>Identify, understand and agree - client requirements</a:t>
            </a:r>
            <a:endParaRPr/>
          </a:p>
          <a:p>
            <a:pPr marL="228600" lvl="0" indent="-228600" algn="l" rtl="0">
              <a:lnSpc>
                <a:spcPct val="150000"/>
              </a:lnSpc>
              <a:spcBef>
                <a:spcPts val="1680"/>
              </a:spcBef>
              <a:spcAft>
                <a:spcPts val="0"/>
              </a:spcAft>
              <a:buClr>
                <a:srgbClr val="000000"/>
              </a:buClr>
              <a:buSzPts val="2800"/>
              <a:buChar char="•"/>
            </a:pPr>
            <a:r>
              <a:rPr lang="en-US">
                <a:solidFill>
                  <a:srgbClr val="000000"/>
                </a:solidFill>
              </a:rPr>
              <a:t>How are you going to meet those requirements?</a:t>
            </a:r>
            <a:endParaRPr/>
          </a:p>
          <a:p>
            <a:pPr marL="685800" lvl="1" indent="-228600" algn="l" rtl="0">
              <a:lnSpc>
                <a:spcPct val="150000"/>
              </a:lnSpc>
              <a:spcBef>
                <a:spcPts val="1440"/>
              </a:spcBef>
              <a:spcAft>
                <a:spcPts val="0"/>
              </a:spcAft>
              <a:buClr>
                <a:srgbClr val="000000"/>
              </a:buClr>
              <a:buSzPts val="2400"/>
              <a:buChar char="•"/>
            </a:pPr>
            <a:r>
              <a:rPr lang="en-US">
                <a:solidFill>
                  <a:srgbClr val="000000"/>
                </a:solidFill>
              </a:rPr>
              <a:t>Plan to address them</a:t>
            </a:r>
            <a:endParaRPr/>
          </a:p>
        </p:txBody>
      </p:sp>
      <p:sp>
        <p:nvSpPr>
          <p:cNvPr id="308" name="Google Shape;308;p13"/>
          <p:cNvSpPr/>
          <p:nvPr/>
        </p:nvSpPr>
        <p:spPr>
          <a:xfrm>
            <a:off x="3554413" y="1689101"/>
            <a:ext cx="5238750" cy="11906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309" name="Google Shape;309;p13"/>
          <p:cNvSpPr txBox="1">
            <a:spLocks noGrp="1"/>
          </p:cNvSpPr>
          <p:nvPr>
            <p:ph type="title"/>
          </p:nvPr>
        </p:nvSpPr>
        <p:spPr>
          <a:xfrm>
            <a:off x="858644" y="274638"/>
            <a:ext cx="10482146"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Client Needs and Expectations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p14"/>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14"/>
          <p:cNvSpPr txBox="1">
            <a:spLocks noGrp="1"/>
          </p:cNvSpPr>
          <p:nvPr>
            <p:ph type="title"/>
          </p:nvPr>
        </p:nvSpPr>
        <p:spPr>
          <a:xfrm>
            <a:off x="556532" y="156117"/>
            <a:ext cx="11635468" cy="1232186"/>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Garamond"/>
              <a:buNone/>
            </a:pPr>
            <a:r>
              <a:rPr lang="en-US" sz="4800">
                <a:latin typeface="Garamond"/>
                <a:ea typeface="Garamond"/>
                <a:cs typeface="Garamond"/>
                <a:sym typeface="Garamond"/>
              </a:rPr>
              <a:t>Example of difficulty translating guidelines and standards into practice</a:t>
            </a:r>
            <a:endParaRPr/>
          </a:p>
        </p:txBody>
      </p:sp>
      <p:sp>
        <p:nvSpPr>
          <p:cNvPr id="316" name="Google Shape;316;p14"/>
          <p:cNvSpPr txBox="1">
            <a:spLocks noGrp="1"/>
          </p:cNvSpPr>
          <p:nvPr>
            <p:ph type="body" idx="4294967295"/>
          </p:nvPr>
        </p:nvSpPr>
        <p:spPr>
          <a:xfrm>
            <a:off x="810848" y="1719832"/>
            <a:ext cx="32766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Clinics should ensure reasonable waiting time</a:t>
            </a:r>
            <a:endParaRPr/>
          </a:p>
          <a:p>
            <a:pPr marL="685800" lvl="1" indent="-228600" algn="l" rtl="0">
              <a:lnSpc>
                <a:spcPct val="90000"/>
              </a:lnSpc>
              <a:spcBef>
                <a:spcPts val="500"/>
              </a:spcBef>
              <a:spcAft>
                <a:spcPts val="0"/>
              </a:spcAft>
              <a:buClr>
                <a:schemeClr val="dk1"/>
              </a:buClr>
              <a:buSzPts val="2400"/>
              <a:buChar char="•"/>
            </a:pPr>
            <a:r>
              <a:rPr lang="en-US" b="1" u="sng"/>
              <a:t>BUT</a:t>
            </a:r>
            <a:r>
              <a:rPr lang="en-US"/>
              <a:t> many clients spend longer time than they would like to at the clinic waiting for services</a:t>
            </a:r>
            <a:endParaRPr/>
          </a:p>
          <a:p>
            <a:pPr marL="685800" lvl="1" indent="-228600" algn="l" rtl="0">
              <a:lnSpc>
                <a:spcPct val="90000"/>
              </a:lnSpc>
              <a:spcBef>
                <a:spcPts val="500"/>
              </a:spcBef>
              <a:spcAft>
                <a:spcPts val="0"/>
              </a:spcAft>
              <a:buClr>
                <a:schemeClr val="dk1"/>
              </a:buClr>
              <a:buSzPts val="2400"/>
              <a:buChar char="•"/>
            </a:pPr>
            <a:r>
              <a:rPr lang="en-US"/>
              <a:t>~4.5 hours</a:t>
            </a:r>
            <a:endParaRPr/>
          </a:p>
        </p:txBody>
      </p:sp>
      <p:graphicFrame>
        <p:nvGraphicFramePr>
          <p:cNvPr id="317" name="Google Shape;317;p14"/>
          <p:cNvGraphicFramePr/>
          <p:nvPr/>
        </p:nvGraphicFramePr>
        <p:xfrm>
          <a:off x="5315941" y="1719832"/>
          <a:ext cx="6065200" cy="4394250"/>
        </p:xfrm>
        <a:graphic>
          <a:graphicData uri="http://schemas.openxmlformats.org/drawingml/2006/table">
            <a:tbl>
              <a:tblPr>
                <a:noFill/>
                <a:tableStyleId>{5E12F9C5-4967-4A7C-9379-2F7FB8C9C98C}</a:tableStyleId>
              </a:tblPr>
              <a:tblGrid>
                <a:gridCol w="4193400">
                  <a:extLst>
                    <a:ext uri="{9D8B030D-6E8A-4147-A177-3AD203B41FA5}">
                      <a16:colId xmlns:a16="http://schemas.microsoft.com/office/drawing/2014/main" val="20000"/>
                    </a:ext>
                  </a:extLst>
                </a:gridCol>
                <a:gridCol w="1871800">
                  <a:extLst>
                    <a:ext uri="{9D8B030D-6E8A-4147-A177-3AD203B41FA5}">
                      <a16:colId xmlns:a16="http://schemas.microsoft.com/office/drawing/2014/main" val="20001"/>
                    </a:ext>
                  </a:extLst>
                </a:gridCol>
              </a:tblGrid>
              <a:tr h="313875">
                <a:tc>
                  <a:txBody>
                    <a:bodyPr/>
                    <a:lstStyle/>
                    <a:p>
                      <a:pPr marL="0" marR="0" lvl="0" indent="0" algn="l" rtl="0">
                        <a:spcBef>
                          <a:spcPts val="0"/>
                        </a:spcBef>
                        <a:spcAft>
                          <a:spcPts val="0"/>
                        </a:spcAft>
                        <a:buNone/>
                      </a:pPr>
                      <a:r>
                        <a:rPr lang="en-US" sz="1800" b="1" i="0" u="none" strike="noStrike">
                          <a:solidFill>
                            <a:srgbClr val="000000"/>
                          </a:solidFill>
                          <a:latin typeface="Garamond"/>
                          <a:ea typeface="Garamond"/>
                          <a:cs typeface="Garamond"/>
                          <a:sym typeface="Garamond"/>
                        </a:rPr>
                        <a:t>Clinic visit stages</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r>
                        <a:rPr lang="en-US" sz="1800" b="1" i="0" u="none" strike="noStrike">
                          <a:solidFill>
                            <a:srgbClr val="000000"/>
                          </a:solidFill>
                          <a:latin typeface="Garamond"/>
                          <a:ea typeface="Garamond"/>
                          <a:cs typeface="Garamond"/>
                          <a:sym typeface="Garamond"/>
                        </a:rPr>
                        <a:t>Time (min)</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313875">
                <a:tc>
                  <a:txBody>
                    <a:bodyPr/>
                    <a:lstStyle/>
                    <a:p>
                      <a:pPr marL="0" marR="0" lvl="0" indent="0" algn="l" rtl="0">
                        <a:spcBef>
                          <a:spcPts val="0"/>
                        </a:spcBef>
                        <a:spcAft>
                          <a:spcPts val="0"/>
                        </a:spcAft>
                        <a:buNone/>
                      </a:pPr>
                      <a:r>
                        <a:rPr lang="en-US" sz="1800" b="0" i="0" u="none" strike="noStrike">
                          <a:solidFill>
                            <a:srgbClr val="000000"/>
                          </a:solidFill>
                          <a:latin typeface="Garamond"/>
                          <a:ea typeface="Garamond"/>
                          <a:cs typeface="Garamond"/>
                          <a:sym typeface="Garamond"/>
                        </a:rPr>
                        <a:t>Arrives at registration</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0" i="0" u="none" strike="noStrike">
                          <a:solidFill>
                            <a:srgbClr val="000000"/>
                          </a:solidFill>
                          <a:latin typeface="Garamond"/>
                          <a:ea typeface="Garamond"/>
                          <a:cs typeface="Garamond"/>
                          <a:sym typeface="Garamond"/>
                        </a:rPr>
                        <a:t>0</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13875">
                <a:tc>
                  <a:txBody>
                    <a:bodyPr/>
                    <a:lstStyle/>
                    <a:p>
                      <a:pPr marL="0" marR="0" lvl="0" indent="0" algn="l" rtl="0">
                        <a:spcBef>
                          <a:spcPts val="0"/>
                        </a:spcBef>
                        <a:spcAft>
                          <a:spcPts val="0"/>
                        </a:spcAft>
                        <a:buNone/>
                      </a:pPr>
                      <a:r>
                        <a:rPr lang="en-US" sz="1800" b="1" i="0" u="none" strike="noStrike">
                          <a:solidFill>
                            <a:srgbClr val="FF0000"/>
                          </a:solidFill>
                          <a:latin typeface="Garamond"/>
                          <a:ea typeface="Garamond"/>
                          <a:cs typeface="Garamond"/>
                          <a:sym typeface="Garamond"/>
                        </a:rPr>
                        <a:t>Wait</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1" i="0" u="none" strike="noStrike">
                          <a:solidFill>
                            <a:srgbClr val="FF0000"/>
                          </a:solidFill>
                          <a:latin typeface="Garamond"/>
                          <a:ea typeface="Garamond"/>
                          <a:cs typeface="Garamond"/>
                          <a:sym typeface="Garamond"/>
                        </a:rPr>
                        <a:t>30</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13875">
                <a:tc>
                  <a:txBody>
                    <a:bodyPr/>
                    <a:lstStyle/>
                    <a:p>
                      <a:pPr marL="0" marR="0" lvl="0" indent="0" algn="l" rtl="0">
                        <a:spcBef>
                          <a:spcPts val="0"/>
                        </a:spcBef>
                        <a:spcAft>
                          <a:spcPts val="0"/>
                        </a:spcAft>
                        <a:buNone/>
                      </a:pPr>
                      <a:r>
                        <a:rPr lang="en-US" sz="1800" b="0" i="0" u="none" strike="noStrike">
                          <a:solidFill>
                            <a:srgbClr val="000000"/>
                          </a:solidFill>
                          <a:latin typeface="Garamond"/>
                          <a:ea typeface="Garamond"/>
                          <a:cs typeface="Garamond"/>
                          <a:sym typeface="Garamond"/>
                        </a:rPr>
                        <a:t>Vitals taken by nurse</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0" i="0" u="none" strike="noStrike">
                          <a:solidFill>
                            <a:srgbClr val="000000"/>
                          </a:solidFill>
                          <a:latin typeface="Garamond"/>
                          <a:ea typeface="Garamond"/>
                          <a:cs typeface="Garamond"/>
                          <a:sym typeface="Garamond"/>
                        </a:rPr>
                        <a:t>5</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13875">
                <a:tc>
                  <a:txBody>
                    <a:bodyPr/>
                    <a:lstStyle/>
                    <a:p>
                      <a:pPr marL="0" marR="0" lvl="0" indent="0" algn="l" rtl="0">
                        <a:spcBef>
                          <a:spcPts val="0"/>
                        </a:spcBef>
                        <a:spcAft>
                          <a:spcPts val="0"/>
                        </a:spcAft>
                        <a:buNone/>
                      </a:pPr>
                      <a:r>
                        <a:rPr lang="en-US" sz="1800" b="1" i="0" u="none" strike="noStrike">
                          <a:solidFill>
                            <a:srgbClr val="FF0000"/>
                          </a:solidFill>
                          <a:latin typeface="Garamond"/>
                          <a:ea typeface="Garamond"/>
                          <a:cs typeface="Garamond"/>
                          <a:sym typeface="Garamond"/>
                        </a:rPr>
                        <a:t>Wait</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1" i="0" u="none" strike="noStrike">
                          <a:solidFill>
                            <a:srgbClr val="FF0000"/>
                          </a:solidFill>
                          <a:latin typeface="Garamond"/>
                          <a:ea typeface="Garamond"/>
                          <a:cs typeface="Garamond"/>
                          <a:sym typeface="Garamond"/>
                        </a:rPr>
                        <a:t>90</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13875">
                <a:tc>
                  <a:txBody>
                    <a:bodyPr/>
                    <a:lstStyle/>
                    <a:p>
                      <a:pPr marL="0" marR="0" lvl="0" indent="0" algn="l" rtl="0">
                        <a:spcBef>
                          <a:spcPts val="0"/>
                        </a:spcBef>
                        <a:spcAft>
                          <a:spcPts val="0"/>
                        </a:spcAft>
                        <a:buNone/>
                      </a:pPr>
                      <a:r>
                        <a:rPr lang="en-US" sz="1800" b="0" i="0" u="none" strike="noStrike">
                          <a:solidFill>
                            <a:srgbClr val="000000"/>
                          </a:solidFill>
                          <a:latin typeface="Garamond"/>
                          <a:ea typeface="Garamond"/>
                          <a:cs typeface="Garamond"/>
                          <a:sym typeface="Garamond"/>
                        </a:rPr>
                        <a:t>Seen by doctor</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0" i="0" u="none" strike="noStrike">
                          <a:solidFill>
                            <a:srgbClr val="000000"/>
                          </a:solidFill>
                          <a:latin typeface="Garamond"/>
                          <a:ea typeface="Garamond"/>
                          <a:cs typeface="Garamond"/>
                          <a:sym typeface="Garamond"/>
                        </a:rPr>
                        <a:t>10</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13875">
                <a:tc>
                  <a:txBody>
                    <a:bodyPr/>
                    <a:lstStyle/>
                    <a:p>
                      <a:pPr marL="0" marR="0" lvl="0" indent="0" algn="l" rtl="0">
                        <a:spcBef>
                          <a:spcPts val="0"/>
                        </a:spcBef>
                        <a:spcAft>
                          <a:spcPts val="0"/>
                        </a:spcAft>
                        <a:buNone/>
                      </a:pPr>
                      <a:r>
                        <a:rPr lang="en-US" sz="1800" b="1" i="0" u="none" strike="noStrike">
                          <a:solidFill>
                            <a:srgbClr val="FF0000"/>
                          </a:solidFill>
                          <a:latin typeface="Garamond"/>
                          <a:ea typeface="Garamond"/>
                          <a:cs typeface="Garamond"/>
                          <a:sym typeface="Garamond"/>
                        </a:rPr>
                        <a:t>Wait</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1" i="0" u="none" strike="noStrike">
                          <a:solidFill>
                            <a:srgbClr val="FF0000"/>
                          </a:solidFill>
                          <a:latin typeface="Garamond"/>
                          <a:ea typeface="Garamond"/>
                          <a:cs typeface="Garamond"/>
                          <a:sym typeface="Garamond"/>
                        </a:rPr>
                        <a:t>30</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13875">
                <a:tc>
                  <a:txBody>
                    <a:bodyPr/>
                    <a:lstStyle/>
                    <a:p>
                      <a:pPr marL="0" marR="0" lvl="0" indent="0" algn="l" rtl="0">
                        <a:spcBef>
                          <a:spcPts val="0"/>
                        </a:spcBef>
                        <a:spcAft>
                          <a:spcPts val="0"/>
                        </a:spcAft>
                        <a:buNone/>
                      </a:pPr>
                      <a:r>
                        <a:rPr lang="en-US" sz="1800" b="0" i="0" u="none" strike="noStrike">
                          <a:solidFill>
                            <a:srgbClr val="000000"/>
                          </a:solidFill>
                          <a:latin typeface="Garamond"/>
                          <a:ea typeface="Garamond"/>
                          <a:cs typeface="Garamond"/>
                          <a:sym typeface="Garamond"/>
                        </a:rPr>
                        <a:t>Counseling session</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0" i="0" u="none" strike="noStrike">
                          <a:solidFill>
                            <a:srgbClr val="000000"/>
                          </a:solidFill>
                          <a:latin typeface="Garamond"/>
                          <a:ea typeface="Garamond"/>
                          <a:cs typeface="Garamond"/>
                          <a:sym typeface="Garamond"/>
                        </a:rPr>
                        <a:t>20</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13875">
                <a:tc>
                  <a:txBody>
                    <a:bodyPr/>
                    <a:lstStyle/>
                    <a:p>
                      <a:pPr marL="0" marR="0" lvl="0" indent="0" algn="l" rtl="0">
                        <a:spcBef>
                          <a:spcPts val="0"/>
                        </a:spcBef>
                        <a:spcAft>
                          <a:spcPts val="0"/>
                        </a:spcAft>
                        <a:buNone/>
                      </a:pPr>
                      <a:r>
                        <a:rPr lang="en-US" sz="1800" b="1" i="0" u="none" strike="noStrike">
                          <a:solidFill>
                            <a:srgbClr val="FF0000"/>
                          </a:solidFill>
                          <a:latin typeface="Garamond"/>
                          <a:ea typeface="Garamond"/>
                          <a:cs typeface="Garamond"/>
                          <a:sym typeface="Garamond"/>
                        </a:rPr>
                        <a:t>Wait</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1" i="0" u="none" strike="noStrike">
                          <a:solidFill>
                            <a:srgbClr val="FF0000"/>
                          </a:solidFill>
                          <a:latin typeface="Garamond"/>
                          <a:ea typeface="Garamond"/>
                          <a:cs typeface="Garamond"/>
                          <a:sym typeface="Garamond"/>
                        </a:rPr>
                        <a:t>45</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13875">
                <a:tc>
                  <a:txBody>
                    <a:bodyPr/>
                    <a:lstStyle/>
                    <a:p>
                      <a:pPr marL="0" marR="0" lvl="0" indent="0" algn="l" rtl="0">
                        <a:spcBef>
                          <a:spcPts val="0"/>
                        </a:spcBef>
                        <a:spcAft>
                          <a:spcPts val="0"/>
                        </a:spcAft>
                        <a:buNone/>
                      </a:pPr>
                      <a:r>
                        <a:rPr lang="en-US" sz="1800" b="0" i="0" u="none" strike="noStrike">
                          <a:solidFill>
                            <a:srgbClr val="000000"/>
                          </a:solidFill>
                          <a:latin typeface="Garamond"/>
                          <a:ea typeface="Garamond"/>
                          <a:cs typeface="Garamond"/>
                          <a:sym typeface="Garamond"/>
                        </a:rPr>
                        <a:t>Lab blood draw</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0" i="0" u="none" strike="noStrike">
                          <a:solidFill>
                            <a:srgbClr val="000000"/>
                          </a:solidFill>
                          <a:latin typeface="Garamond"/>
                          <a:ea typeface="Garamond"/>
                          <a:cs typeface="Garamond"/>
                          <a:sym typeface="Garamond"/>
                        </a:rPr>
                        <a:t>5</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13875">
                <a:tc>
                  <a:txBody>
                    <a:bodyPr/>
                    <a:lstStyle/>
                    <a:p>
                      <a:pPr marL="0" marR="0" lvl="0" indent="0" algn="l" rtl="0">
                        <a:spcBef>
                          <a:spcPts val="0"/>
                        </a:spcBef>
                        <a:spcAft>
                          <a:spcPts val="0"/>
                        </a:spcAft>
                        <a:buNone/>
                      </a:pPr>
                      <a:r>
                        <a:rPr lang="en-US" sz="1800" b="1" i="0" u="none" strike="noStrike">
                          <a:solidFill>
                            <a:srgbClr val="FF0000"/>
                          </a:solidFill>
                          <a:latin typeface="Garamond"/>
                          <a:ea typeface="Garamond"/>
                          <a:cs typeface="Garamond"/>
                          <a:sym typeface="Garamond"/>
                        </a:rPr>
                        <a:t>Wait</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1" i="0" u="none" strike="noStrike">
                          <a:solidFill>
                            <a:srgbClr val="FF0000"/>
                          </a:solidFill>
                          <a:latin typeface="Garamond"/>
                          <a:ea typeface="Garamond"/>
                          <a:cs typeface="Garamond"/>
                          <a:sym typeface="Garamond"/>
                        </a:rPr>
                        <a:t>30</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13875">
                <a:tc>
                  <a:txBody>
                    <a:bodyPr/>
                    <a:lstStyle/>
                    <a:p>
                      <a:pPr marL="0" marR="0" lvl="0" indent="0" algn="l" rtl="0">
                        <a:spcBef>
                          <a:spcPts val="0"/>
                        </a:spcBef>
                        <a:spcAft>
                          <a:spcPts val="0"/>
                        </a:spcAft>
                        <a:buNone/>
                      </a:pPr>
                      <a:r>
                        <a:rPr lang="en-US" sz="1800" b="0" i="0" u="none" strike="noStrike">
                          <a:solidFill>
                            <a:srgbClr val="000000"/>
                          </a:solidFill>
                          <a:latin typeface="Garamond"/>
                          <a:ea typeface="Garamond"/>
                          <a:cs typeface="Garamond"/>
                          <a:sym typeface="Garamond"/>
                        </a:rPr>
                        <a:t>Pharmacy drug pick up</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0" i="0" u="none" strike="noStrike">
                          <a:solidFill>
                            <a:srgbClr val="000000"/>
                          </a:solidFill>
                          <a:latin typeface="Garamond"/>
                          <a:ea typeface="Garamond"/>
                          <a:cs typeface="Garamond"/>
                          <a:sym typeface="Garamond"/>
                        </a:rPr>
                        <a:t>1</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13875">
                <a:tc>
                  <a:txBody>
                    <a:bodyPr/>
                    <a:lstStyle/>
                    <a:p>
                      <a:pPr marL="0" marR="0" lvl="0" indent="0" algn="l" rtl="0">
                        <a:spcBef>
                          <a:spcPts val="0"/>
                        </a:spcBef>
                        <a:spcAft>
                          <a:spcPts val="0"/>
                        </a:spcAft>
                        <a:buNone/>
                      </a:pPr>
                      <a:r>
                        <a:rPr lang="en-US" sz="1800" b="0" i="0" u="none" strike="noStrike">
                          <a:solidFill>
                            <a:srgbClr val="000000"/>
                          </a:solidFill>
                          <a:latin typeface="Garamond"/>
                          <a:ea typeface="Garamond"/>
                          <a:cs typeface="Garamond"/>
                          <a:sym typeface="Garamond"/>
                        </a:rPr>
                        <a:t>Leaves for home</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1800" b="0" i="0" u="none" strike="noStrike">
                          <a:solidFill>
                            <a:srgbClr val="000000"/>
                          </a:solidFill>
                          <a:latin typeface="Garamond"/>
                          <a:ea typeface="Garamond"/>
                          <a:cs typeface="Garamond"/>
                          <a:sym typeface="Garamond"/>
                        </a:rPr>
                        <a:t>---</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313875">
                <a:tc>
                  <a:txBody>
                    <a:bodyPr/>
                    <a:lstStyle/>
                    <a:p>
                      <a:pPr marL="0" marR="0" lvl="0" indent="0" algn="l" rtl="0">
                        <a:spcBef>
                          <a:spcPts val="0"/>
                        </a:spcBef>
                        <a:spcAft>
                          <a:spcPts val="0"/>
                        </a:spcAft>
                        <a:buNone/>
                      </a:pPr>
                      <a:r>
                        <a:rPr lang="en-US" sz="1800" b="1" i="0" u="none" strike="noStrike">
                          <a:solidFill>
                            <a:srgbClr val="000000"/>
                          </a:solidFill>
                          <a:latin typeface="Garamond"/>
                          <a:ea typeface="Garamond"/>
                          <a:cs typeface="Garamond"/>
                          <a:sym typeface="Garamond"/>
                        </a:rPr>
                        <a:t>Total time</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800" b="1" i="0" u="none" strike="noStrike">
                          <a:solidFill>
                            <a:srgbClr val="000000"/>
                          </a:solidFill>
                          <a:latin typeface="Garamond"/>
                          <a:ea typeface="Garamond"/>
                          <a:cs typeface="Garamond"/>
                          <a:sym typeface="Garamond"/>
                        </a:rPr>
                        <a:t>266</a:t>
                      </a:r>
                      <a:endParaRPr/>
                    </a:p>
                  </a:txBody>
                  <a:tcPr marL="7250" marR="7250" marT="7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5"/>
          <p:cNvSpPr txBox="1">
            <a:spLocks noGrp="1"/>
          </p:cNvSpPr>
          <p:nvPr>
            <p:ph type="title"/>
          </p:nvPr>
        </p:nvSpPr>
        <p:spPr>
          <a:xfrm>
            <a:off x="401444" y="150928"/>
            <a:ext cx="11790556" cy="1325563"/>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Example of difficulty translating guidelines &amp; standards into practice</a:t>
            </a:r>
            <a:endParaRPr/>
          </a:p>
        </p:txBody>
      </p:sp>
      <p:sp>
        <p:nvSpPr>
          <p:cNvPr id="323" name="Google Shape;3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HAART reduces mortality among patients with HIV</a:t>
            </a:r>
            <a:endParaRPr/>
          </a:p>
          <a:p>
            <a:pPr marL="685800" lvl="1" indent="-228600" algn="l" rtl="0">
              <a:lnSpc>
                <a:spcPct val="90000"/>
              </a:lnSpc>
              <a:spcBef>
                <a:spcPts val="500"/>
              </a:spcBef>
              <a:spcAft>
                <a:spcPts val="0"/>
              </a:spcAft>
              <a:buClr>
                <a:schemeClr val="dk1"/>
              </a:buClr>
              <a:buSzPts val="2000"/>
              <a:buChar char="•"/>
            </a:pPr>
            <a:r>
              <a:rPr lang="en-US" sz="2000" u="sng"/>
              <a:t>BUT</a:t>
            </a:r>
            <a:r>
              <a:rPr lang="en-US" sz="2000"/>
              <a:t> many eligible HIV-positive people don’t start HAART</a:t>
            </a:r>
            <a:endParaRPr sz="2000"/>
          </a:p>
        </p:txBody>
      </p:sp>
      <p:graphicFrame>
        <p:nvGraphicFramePr>
          <p:cNvPr id="324" name="Google Shape;324;p15"/>
          <p:cNvGraphicFramePr/>
          <p:nvPr/>
        </p:nvGraphicFramePr>
        <p:xfrm>
          <a:off x="2157414" y="2657476"/>
          <a:ext cx="7877175" cy="3990975"/>
        </p:xfrm>
        <a:graphic>
          <a:graphicData uri="http://schemas.openxmlformats.org/presentationml/2006/ole">
            <mc:AlternateContent xmlns:mc="http://schemas.openxmlformats.org/markup-compatibility/2006">
              <mc:Choice xmlns:v="urn:schemas-microsoft-com:vml" Requires="v">
                <p:oleObj r:id="rId3" imgW="7877175" imgH="3990975" progId="Excel.Chart.8">
                  <p:embed/>
                </p:oleObj>
              </mc:Choice>
              <mc:Fallback>
                <p:oleObj r:id="rId3" imgW="7877175" imgH="3990975" progId="Excel.Chart.8">
                  <p:embed/>
                  <p:pic>
                    <p:nvPicPr>
                      <p:cNvPr id="324" name="Google Shape;324;p15"/>
                      <p:cNvPicPr preferRelativeResize="0"/>
                      <p:nvPr/>
                    </p:nvPicPr>
                    <p:blipFill rotWithShape="1">
                      <a:blip r:embed="rId4">
                        <a:alphaModFix/>
                      </a:blip>
                      <a:srcRect/>
                      <a:stretch/>
                    </p:blipFill>
                    <p:spPr>
                      <a:xfrm>
                        <a:off x="2157414" y="2657476"/>
                        <a:ext cx="7877175" cy="3990975"/>
                      </a:xfrm>
                      <a:prstGeom prst="rect">
                        <a:avLst/>
                      </a:prstGeom>
                      <a:noFill/>
                      <a:ln>
                        <a:noFill/>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txBox="1">
            <a:spLocks noGrp="1"/>
          </p:cNvSpPr>
          <p:nvPr>
            <p:ph type="title"/>
          </p:nvPr>
        </p:nvSpPr>
        <p:spPr>
          <a:xfrm>
            <a:off x="838199" y="274638"/>
            <a:ext cx="10515599"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Dimensions of Quality</a:t>
            </a:r>
            <a:endParaRPr/>
          </a:p>
        </p:txBody>
      </p:sp>
      <p:sp>
        <p:nvSpPr>
          <p:cNvPr id="330" name="Google Shape;330;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a:t>A health care system should address all dimensions of quality</a:t>
            </a:r>
            <a:endParaRPr/>
          </a:p>
          <a:p>
            <a:pPr marL="228600" lvl="0" indent="-228600" algn="l" rtl="0">
              <a:lnSpc>
                <a:spcPct val="150000"/>
              </a:lnSpc>
              <a:spcBef>
                <a:spcPts val="1000"/>
              </a:spcBef>
              <a:spcAft>
                <a:spcPts val="0"/>
              </a:spcAft>
              <a:buClr>
                <a:schemeClr val="dk1"/>
              </a:buClr>
              <a:buSzPts val="2800"/>
              <a:buChar char="•"/>
            </a:pPr>
            <a:r>
              <a:rPr lang="en-US"/>
              <a:t>KHQIF is aligned with the six quality of care domains prescribed by the World Health Organization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Dimensions of Quality</a:t>
            </a:r>
            <a:endParaRPr/>
          </a:p>
        </p:txBody>
      </p:sp>
      <p:graphicFrame>
        <p:nvGraphicFramePr>
          <p:cNvPr id="337" name="Google Shape;337;p17"/>
          <p:cNvGraphicFramePr/>
          <p:nvPr/>
        </p:nvGraphicFramePr>
        <p:xfrm>
          <a:off x="838200" y="1825625"/>
          <a:ext cx="10515600" cy="4029512"/>
        </p:xfrm>
        <a:graphic>
          <a:graphicData uri="http://schemas.openxmlformats.org/drawingml/2006/table">
            <a:tbl>
              <a:tblPr firstRow="1" firstCol="1" bandRow="1">
                <a:noFill/>
                <a:tableStyleId>{F3992CFF-C59E-4AE3-BFDC-C8DFFC4B28D9}</a:tableStyleId>
              </a:tblPr>
              <a:tblGrid>
                <a:gridCol w="4459775">
                  <a:extLst>
                    <a:ext uri="{9D8B030D-6E8A-4147-A177-3AD203B41FA5}">
                      <a16:colId xmlns:a16="http://schemas.microsoft.com/office/drawing/2014/main" val="20000"/>
                    </a:ext>
                  </a:extLst>
                </a:gridCol>
                <a:gridCol w="6055825">
                  <a:extLst>
                    <a:ext uri="{9D8B030D-6E8A-4147-A177-3AD203B41FA5}">
                      <a16:colId xmlns:a16="http://schemas.microsoft.com/office/drawing/2014/main" val="20001"/>
                    </a:ext>
                  </a:extLst>
                </a:gridCol>
              </a:tblGrid>
              <a:tr h="412000">
                <a:tc gridSpan="2">
                  <a:txBody>
                    <a:bodyPr/>
                    <a:lstStyle/>
                    <a:p>
                      <a:pPr marL="0" marR="0" lvl="0" indent="0" algn="l" rtl="0">
                        <a:lnSpc>
                          <a:spcPct val="115000"/>
                        </a:lnSpc>
                        <a:spcBef>
                          <a:spcPts val="0"/>
                        </a:spcBef>
                        <a:spcAft>
                          <a:spcPts val="0"/>
                        </a:spcAft>
                        <a:buNone/>
                      </a:pPr>
                      <a:r>
                        <a:rPr lang="en-US" sz="1900">
                          <a:solidFill>
                            <a:schemeClr val="dk1"/>
                          </a:solidFill>
                          <a:latin typeface="Garamond"/>
                          <a:ea typeface="Garamond"/>
                          <a:cs typeface="Garamond"/>
                          <a:sym typeface="Garamond"/>
                        </a:rPr>
                        <a:t>Quality Dimensions (Adapted from WHO)</a:t>
                      </a:r>
                      <a:endParaRPr sz="2300">
                        <a:solidFill>
                          <a:schemeClr val="dk1"/>
                        </a:solidFill>
                        <a:latin typeface="Garamond"/>
                        <a:ea typeface="Garamond"/>
                        <a:cs typeface="Garamond"/>
                        <a:sym typeface="Garamond"/>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8296B0"/>
                    </a:solidFill>
                  </a:tcPr>
                </a:tc>
                <a:tc hMerge="1">
                  <a:txBody>
                    <a:bodyPr/>
                    <a:lstStyle/>
                    <a:p>
                      <a:endParaRPr lang="en-KE"/>
                    </a:p>
                  </a:txBody>
                  <a:tcPr/>
                </a:tc>
                <a:extLst>
                  <a:ext uri="{0D108BD9-81ED-4DB2-BD59-A6C34878D82A}">
                    <a16:rowId xmlns:a16="http://schemas.microsoft.com/office/drawing/2014/main" val="10000"/>
                  </a:ext>
                </a:extLst>
              </a:tr>
              <a:tr h="585000">
                <a:tc>
                  <a:txBody>
                    <a:bodyPr/>
                    <a:lstStyle/>
                    <a:p>
                      <a:pPr marL="0" marR="0" lvl="0" indent="0" algn="l" rtl="0">
                        <a:lnSpc>
                          <a:spcPct val="115000"/>
                        </a:lnSpc>
                        <a:spcBef>
                          <a:spcPts val="0"/>
                        </a:spcBef>
                        <a:spcAft>
                          <a:spcPts val="0"/>
                        </a:spcAft>
                        <a:buNone/>
                      </a:pPr>
                      <a:r>
                        <a:rPr lang="en-US" sz="1900">
                          <a:solidFill>
                            <a:schemeClr val="dk1"/>
                          </a:solidFill>
                          <a:latin typeface="Garamond"/>
                          <a:ea typeface="Garamond"/>
                          <a:cs typeface="Garamond"/>
                          <a:sym typeface="Garamond"/>
                        </a:rPr>
                        <a:t>Safety</a:t>
                      </a:r>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1400">
                          <a:solidFill>
                            <a:schemeClr val="dk1"/>
                          </a:solidFill>
                          <a:latin typeface="Garamond"/>
                          <a:ea typeface="Garamond"/>
                          <a:cs typeface="Garamond"/>
                          <a:sym typeface="Garamond"/>
                        </a:rPr>
                        <a:t>The avoidance or reduction to acceptable limits of actual or potential harm from health care management or the environment in which health care is delivered</a:t>
                      </a:r>
                      <a:endParaRPr sz="1400">
                        <a:solidFill>
                          <a:schemeClr val="dk1"/>
                        </a:solidFill>
                        <a:latin typeface="Garamond"/>
                        <a:ea typeface="Garamond"/>
                        <a:cs typeface="Garamond"/>
                        <a:sym typeface="Garamond"/>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85000">
                <a:tc>
                  <a:txBody>
                    <a:bodyPr/>
                    <a:lstStyle/>
                    <a:p>
                      <a:pPr marL="0" marR="0" lvl="0" indent="0" algn="l" rtl="0">
                        <a:lnSpc>
                          <a:spcPct val="115000"/>
                        </a:lnSpc>
                        <a:spcBef>
                          <a:spcPts val="0"/>
                        </a:spcBef>
                        <a:spcAft>
                          <a:spcPts val="0"/>
                        </a:spcAft>
                        <a:buNone/>
                      </a:pPr>
                      <a:r>
                        <a:rPr lang="en-US" sz="1900">
                          <a:solidFill>
                            <a:schemeClr val="dk1"/>
                          </a:solidFill>
                          <a:latin typeface="Garamond"/>
                          <a:ea typeface="Garamond"/>
                          <a:cs typeface="Garamond"/>
                          <a:sym typeface="Garamond"/>
                        </a:rPr>
                        <a:t>Accessibility</a:t>
                      </a:r>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1400">
                          <a:solidFill>
                            <a:schemeClr val="dk1"/>
                          </a:solidFill>
                          <a:latin typeface="Garamond"/>
                          <a:ea typeface="Garamond"/>
                          <a:cs typeface="Garamond"/>
                          <a:sym typeface="Garamond"/>
                        </a:rPr>
                        <a:t>Obtaining health care that is timely, geographically reasonable, and provided in a setting where skills and resources are appropriate to medical need</a:t>
                      </a:r>
                      <a:endParaRPr sz="1400">
                        <a:solidFill>
                          <a:schemeClr val="dk1"/>
                        </a:solidFill>
                        <a:latin typeface="Garamond"/>
                        <a:ea typeface="Garamond"/>
                        <a:cs typeface="Garamond"/>
                        <a:sym typeface="Garamond"/>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12000">
                <a:tc>
                  <a:txBody>
                    <a:bodyPr/>
                    <a:lstStyle/>
                    <a:p>
                      <a:pPr marL="0" marR="0" lvl="0" indent="0" algn="l" rtl="0">
                        <a:lnSpc>
                          <a:spcPct val="115000"/>
                        </a:lnSpc>
                        <a:spcBef>
                          <a:spcPts val="0"/>
                        </a:spcBef>
                        <a:spcAft>
                          <a:spcPts val="0"/>
                        </a:spcAft>
                        <a:buNone/>
                      </a:pPr>
                      <a:r>
                        <a:rPr lang="en-US" sz="1900">
                          <a:solidFill>
                            <a:schemeClr val="dk1"/>
                          </a:solidFill>
                          <a:latin typeface="Garamond"/>
                          <a:ea typeface="Garamond"/>
                          <a:cs typeface="Garamond"/>
                          <a:sym typeface="Garamond"/>
                        </a:rPr>
                        <a:t>Effectiveness</a:t>
                      </a:r>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1400">
                          <a:solidFill>
                            <a:schemeClr val="dk1"/>
                          </a:solidFill>
                          <a:latin typeface="Garamond"/>
                          <a:ea typeface="Garamond"/>
                          <a:cs typeface="Garamond"/>
                          <a:sym typeface="Garamond"/>
                        </a:rPr>
                        <a:t>Care, intervention or action achieves desired outcome</a:t>
                      </a:r>
                      <a:endParaRPr sz="1400">
                        <a:solidFill>
                          <a:schemeClr val="dk1"/>
                        </a:solidFill>
                        <a:latin typeface="Garamond"/>
                        <a:ea typeface="Garamond"/>
                        <a:cs typeface="Garamond"/>
                        <a:sym typeface="Garamond"/>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12000">
                <a:tc>
                  <a:txBody>
                    <a:bodyPr/>
                    <a:lstStyle/>
                    <a:p>
                      <a:pPr marL="0" marR="0" lvl="0" indent="0" algn="l" rtl="0">
                        <a:lnSpc>
                          <a:spcPct val="115000"/>
                        </a:lnSpc>
                        <a:spcBef>
                          <a:spcPts val="0"/>
                        </a:spcBef>
                        <a:spcAft>
                          <a:spcPts val="0"/>
                        </a:spcAft>
                        <a:buNone/>
                      </a:pPr>
                      <a:r>
                        <a:rPr lang="en-US" sz="1900">
                          <a:solidFill>
                            <a:schemeClr val="dk1"/>
                          </a:solidFill>
                          <a:latin typeface="Garamond"/>
                          <a:ea typeface="Garamond"/>
                          <a:cs typeface="Garamond"/>
                          <a:sym typeface="Garamond"/>
                        </a:rPr>
                        <a:t>Efficiency</a:t>
                      </a:r>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1400">
                          <a:solidFill>
                            <a:schemeClr val="dk1"/>
                          </a:solidFill>
                          <a:latin typeface="Garamond"/>
                          <a:ea typeface="Garamond"/>
                          <a:cs typeface="Garamond"/>
                          <a:sym typeface="Garamond"/>
                        </a:rPr>
                        <a:t>Achieving desired results with the most cost-effective use of resources</a:t>
                      </a:r>
                      <a:endParaRPr sz="1400">
                        <a:solidFill>
                          <a:schemeClr val="dk1"/>
                        </a:solidFill>
                        <a:latin typeface="Garamond"/>
                        <a:ea typeface="Garamond"/>
                        <a:cs typeface="Garamond"/>
                        <a:sym typeface="Garamond"/>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838650">
                <a:tc>
                  <a:txBody>
                    <a:bodyPr/>
                    <a:lstStyle/>
                    <a:p>
                      <a:pPr marL="0" marR="0" lvl="0" indent="0" algn="l" rtl="0">
                        <a:lnSpc>
                          <a:spcPct val="115000"/>
                        </a:lnSpc>
                        <a:spcBef>
                          <a:spcPts val="0"/>
                        </a:spcBef>
                        <a:spcAft>
                          <a:spcPts val="0"/>
                        </a:spcAft>
                        <a:buClr>
                          <a:schemeClr val="dk1"/>
                        </a:buClr>
                        <a:buSzPts val="1900"/>
                        <a:buFont typeface="Garamond"/>
                        <a:buNone/>
                      </a:pPr>
                      <a:r>
                        <a:rPr lang="en-US" sz="1900">
                          <a:solidFill>
                            <a:schemeClr val="dk1"/>
                          </a:solidFill>
                          <a:latin typeface="Garamond"/>
                          <a:ea typeface="Garamond"/>
                          <a:cs typeface="Garamond"/>
                          <a:sym typeface="Garamond"/>
                        </a:rPr>
                        <a:t>Acceptability/patient-centeredness</a:t>
                      </a:r>
                      <a:endParaRPr sz="1900">
                        <a:solidFill>
                          <a:schemeClr val="dk1"/>
                        </a:solidFill>
                        <a:latin typeface="Garamond"/>
                        <a:ea typeface="Garamond"/>
                        <a:cs typeface="Garamond"/>
                        <a:sym typeface="Garamond"/>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1400">
                          <a:solidFill>
                            <a:schemeClr val="dk1"/>
                          </a:solidFill>
                          <a:latin typeface="Garamond"/>
                          <a:ea typeface="Garamond"/>
                          <a:cs typeface="Garamond"/>
                          <a:sym typeface="Garamond"/>
                        </a:rPr>
                        <a:t>Service provides respect and is client orientated; respect for dignity, confidentiality, participation in choices, promptness, quality of amenities, access to social support networks and choice of provider</a:t>
                      </a:r>
                      <a:endParaRPr sz="1400">
                        <a:solidFill>
                          <a:schemeClr val="dk1"/>
                        </a:solidFill>
                        <a:latin typeface="Garamond"/>
                        <a:ea typeface="Garamond"/>
                        <a:cs typeface="Garamond"/>
                        <a:sym typeface="Garamond"/>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85000">
                <a:tc>
                  <a:txBody>
                    <a:bodyPr/>
                    <a:lstStyle/>
                    <a:p>
                      <a:pPr marL="0" marR="0" lvl="0" indent="0" algn="l" rtl="0">
                        <a:lnSpc>
                          <a:spcPct val="115000"/>
                        </a:lnSpc>
                        <a:spcBef>
                          <a:spcPts val="0"/>
                        </a:spcBef>
                        <a:spcAft>
                          <a:spcPts val="0"/>
                        </a:spcAft>
                        <a:buNone/>
                      </a:pPr>
                      <a:r>
                        <a:rPr lang="en-US" sz="1900">
                          <a:solidFill>
                            <a:schemeClr val="dk1"/>
                          </a:solidFill>
                          <a:latin typeface="Garamond"/>
                          <a:ea typeface="Garamond"/>
                          <a:cs typeface="Garamond"/>
                          <a:sym typeface="Garamond"/>
                        </a:rPr>
                        <a:t>Equity</a:t>
                      </a:r>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1400">
                          <a:solidFill>
                            <a:schemeClr val="dk1"/>
                          </a:solidFill>
                          <a:latin typeface="Garamond"/>
                          <a:ea typeface="Garamond"/>
                          <a:cs typeface="Garamond"/>
                          <a:sym typeface="Garamond"/>
                        </a:rPr>
                        <a:t>Delivering health care which does not vary in quality because of personal characteristics such as gender, race, ethnicity, geographical location, or socioeconomic status</a:t>
                      </a:r>
                      <a:endParaRPr sz="1400">
                        <a:solidFill>
                          <a:schemeClr val="dk1"/>
                        </a:solidFill>
                        <a:latin typeface="Garamond"/>
                        <a:ea typeface="Garamond"/>
                        <a:cs typeface="Garamond"/>
                        <a:sym typeface="Garamond"/>
                      </a:endParaRPr>
                    </a:p>
                  </a:txBody>
                  <a:tcPr marL="30075" marR="30075" marT="30100" marB="30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8"/>
          <p:cNvSpPr txBox="1">
            <a:spLocks noGrp="1"/>
          </p:cNvSpPr>
          <p:nvPr>
            <p:ph type="title"/>
          </p:nvPr>
        </p:nvSpPr>
        <p:spPr>
          <a:xfrm>
            <a:off x="479501" y="729773"/>
            <a:ext cx="11801707" cy="6334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Exercise 3: Dimensions of Quality  </a:t>
            </a:r>
            <a:endParaRPr/>
          </a:p>
        </p:txBody>
      </p:sp>
      <p:sp>
        <p:nvSpPr>
          <p:cNvPr id="344" name="Google Shape;344;p18"/>
          <p:cNvSpPr txBox="1">
            <a:spLocks noGrp="1"/>
          </p:cNvSpPr>
          <p:nvPr>
            <p:ph type="body" idx="1"/>
          </p:nvPr>
        </p:nvSpPr>
        <p:spPr>
          <a:xfrm>
            <a:off x="479501" y="1729527"/>
            <a:ext cx="7616284" cy="30956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When you or a family member last received healthcare, how did you judge its quality?</a:t>
            </a:r>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400"/>
              <a:buNone/>
            </a:pPr>
            <a:r>
              <a:rPr lang="en-US" sz="2400"/>
              <a:t>Think of the last time you or a family member received health services.  Describe your visit briefly (where did you seek care, reason for seeking care, and experience at the facility)</a:t>
            </a:r>
            <a:endParaRPr/>
          </a:p>
          <a:p>
            <a:pPr marL="0" lvl="0" indent="0" algn="l" rtl="0">
              <a:lnSpc>
                <a:spcPct val="90000"/>
              </a:lnSpc>
              <a:spcBef>
                <a:spcPts val="1000"/>
              </a:spcBef>
              <a:spcAft>
                <a:spcPts val="0"/>
              </a:spcAft>
              <a:buClr>
                <a:schemeClr val="dk1"/>
              </a:buClr>
              <a:buSzPts val="2400"/>
              <a:buNone/>
            </a:pPr>
            <a:endParaRPr sz="2400"/>
          </a:p>
        </p:txBody>
      </p:sp>
      <p:graphicFrame>
        <p:nvGraphicFramePr>
          <p:cNvPr id="345" name="Google Shape;345;p18"/>
          <p:cNvGraphicFramePr/>
          <p:nvPr/>
        </p:nvGraphicFramePr>
        <p:xfrm>
          <a:off x="8095785" y="1828800"/>
          <a:ext cx="4010225" cy="3866973"/>
        </p:xfrm>
        <a:graphic>
          <a:graphicData uri="http://schemas.openxmlformats.org/drawingml/2006/table">
            <a:tbl>
              <a:tblPr>
                <a:noFill/>
                <a:tableStyleId>{5E12F9C5-4967-4A7C-9379-2F7FB8C9C98C}</a:tableStyleId>
              </a:tblPr>
              <a:tblGrid>
                <a:gridCol w="1406725">
                  <a:extLst>
                    <a:ext uri="{9D8B030D-6E8A-4147-A177-3AD203B41FA5}">
                      <a16:colId xmlns:a16="http://schemas.microsoft.com/office/drawing/2014/main" val="20000"/>
                    </a:ext>
                  </a:extLst>
                </a:gridCol>
                <a:gridCol w="1291875">
                  <a:extLst>
                    <a:ext uri="{9D8B030D-6E8A-4147-A177-3AD203B41FA5}">
                      <a16:colId xmlns:a16="http://schemas.microsoft.com/office/drawing/2014/main" val="20001"/>
                    </a:ext>
                  </a:extLst>
                </a:gridCol>
                <a:gridCol w="1311625">
                  <a:extLst>
                    <a:ext uri="{9D8B030D-6E8A-4147-A177-3AD203B41FA5}">
                      <a16:colId xmlns:a16="http://schemas.microsoft.com/office/drawing/2014/main" val="20002"/>
                    </a:ext>
                  </a:extLst>
                </a:gridCol>
              </a:tblGrid>
              <a:tr h="731850">
                <a:tc>
                  <a:txBody>
                    <a:bodyPr/>
                    <a:lstStyle/>
                    <a:p>
                      <a:pPr marL="0" marR="0" lvl="0" indent="0" algn="l" rtl="0">
                        <a:lnSpc>
                          <a:spcPct val="150000"/>
                        </a:lnSpc>
                        <a:spcBef>
                          <a:spcPts val="0"/>
                        </a:spcBef>
                        <a:spcAft>
                          <a:spcPts val="0"/>
                        </a:spcAft>
                        <a:buClr>
                          <a:schemeClr val="dk1"/>
                        </a:buClr>
                        <a:buSzPts val="1600"/>
                        <a:buFont typeface="Garamond"/>
                        <a:buNone/>
                      </a:pPr>
                      <a:r>
                        <a:rPr lang="en-US" sz="1600" b="1" i="0" u="none" strike="noStrike" cap="none">
                          <a:solidFill>
                            <a:schemeClr val="dk1"/>
                          </a:solidFill>
                          <a:latin typeface="Garamond"/>
                          <a:ea typeface="Garamond"/>
                          <a:cs typeface="Garamond"/>
                          <a:sym typeface="Garamond"/>
                        </a:rPr>
                        <a:t>Dimension of Quality</a:t>
                      </a:r>
                      <a:endParaRPr sz="1600" b="1"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58ED5"/>
                    </a:solidFill>
                  </a:tcPr>
                </a:tc>
                <a:tc>
                  <a:txBody>
                    <a:bodyPr/>
                    <a:lstStyle/>
                    <a:p>
                      <a:pPr marL="0" marR="0" lvl="0" indent="0" algn="l" rtl="0">
                        <a:lnSpc>
                          <a:spcPct val="100000"/>
                        </a:lnSpc>
                        <a:spcBef>
                          <a:spcPts val="0"/>
                        </a:spcBef>
                        <a:spcAft>
                          <a:spcPts val="0"/>
                        </a:spcAft>
                        <a:buClr>
                          <a:schemeClr val="dk1"/>
                        </a:buClr>
                        <a:buSzPts val="1600"/>
                        <a:buFont typeface="Garamond"/>
                        <a:buNone/>
                      </a:pPr>
                      <a:r>
                        <a:rPr lang="en-US" sz="1600" b="1" i="0" u="none" strike="noStrike" cap="none">
                          <a:solidFill>
                            <a:schemeClr val="dk1"/>
                          </a:solidFill>
                          <a:latin typeface="Garamond"/>
                          <a:ea typeface="Garamond"/>
                          <a:cs typeface="Garamond"/>
                          <a:sym typeface="Garamond"/>
                        </a:rPr>
                        <a:t>Dimension Met? </a:t>
                      </a: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58ED5"/>
                    </a:solidFill>
                  </a:tcPr>
                </a:tc>
                <a:tc>
                  <a:txBody>
                    <a:bodyPr/>
                    <a:lstStyle/>
                    <a:p>
                      <a:pPr marL="0" marR="0" lvl="0" indent="0" algn="l" rtl="0">
                        <a:lnSpc>
                          <a:spcPct val="100000"/>
                        </a:lnSpc>
                        <a:spcBef>
                          <a:spcPts val="0"/>
                        </a:spcBef>
                        <a:spcAft>
                          <a:spcPts val="0"/>
                        </a:spcAft>
                        <a:buClr>
                          <a:schemeClr val="dk1"/>
                        </a:buClr>
                        <a:buSzPts val="1600"/>
                        <a:buFont typeface="Garamond"/>
                        <a:buNone/>
                      </a:pPr>
                      <a:r>
                        <a:rPr lang="en-US" sz="1600" b="1" i="0" u="none" strike="noStrike" cap="none">
                          <a:solidFill>
                            <a:schemeClr val="dk1"/>
                          </a:solidFill>
                          <a:latin typeface="Garamond"/>
                          <a:ea typeface="Garamond"/>
                          <a:cs typeface="Garamond"/>
                          <a:sym typeface="Garamond"/>
                        </a:rPr>
                        <a:t>Comments on why met or why not met? </a:t>
                      </a: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58ED5"/>
                    </a:solidFill>
                  </a:tcPr>
                </a:tc>
                <a:extLst>
                  <a:ext uri="{0D108BD9-81ED-4DB2-BD59-A6C34878D82A}">
                    <a16:rowId xmlns:a16="http://schemas.microsoft.com/office/drawing/2014/main" val="10000"/>
                  </a:ext>
                </a:extLst>
              </a:tr>
              <a:tr h="365750">
                <a:tc>
                  <a:txBody>
                    <a:bodyPr/>
                    <a:lstStyle/>
                    <a:p>
                      <a:pPr marL="0" marR="0" lvl="0" indent="0" algn="l" rtl="0">
                        <a:lnSpc>
                          <a:spcPct val="150000"/>
                        </a:lnSpc>
                        <a:spcBef>
                          <a:spcPts val="0"/>
                        </a:spcBef>
                        <a:spcAft>
                          <a:spcPts val="0"/>
                        </a:spcAft>
                        <a:buClr>
                          <a:schemeClr val="dk1"/>
                        </a:buClr>
                        <a:buSzPts val="1600"/>
                        <a:buFont typeface="Garamond"/>
                        <a:buNone/>
                      </a:pPr>
                      <a:r>
                        <a:rPr lang="en-US" sz="1600" b="0" i="0" u="none" strike="noStrike" cap="none">
                          <a:solidFill>
                            <a:schemeClr val="dk1"/>
                          </a:solidFill>
                          <a:latin typeface="Garamond"/>
                          <a:ea typeface="Garamond"/>
                          <a:cs typeface="Garamond"/>
                          <a:sym typeface="Garamond"/>
                        </a:rPr>
                        <a:t>Safety</a:t>
                      </a: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l" rtl="0">
                        <a:lnSpc>
                          <a:spcPct val="150000"/>
                        </a:lnSpc>
                        <a:spcBef>
                          <a:spcPts val="0"/>
                        </a:spcBef>
                        <a:spcAft>
                          <a:spcPts val="0"/>
                        </a:spcAft>
                        <a:buClr>
                          <a:schemeClr val="dk1"/>
                        </a:buClr>
                        <a:buSzPts val="1600"/>
                        <a:buFont typeface="Garamond"/>
                        <a:buNone/>
                      </a:pPr>
                      <a:r>
                        <a:rPr lang="en-US" sz="1600" b="0" i="0" u="none" strike="noStrike" cap="none">
                          <a:solidFill>
                            <a:schemeClr val="dk1"/>
                          </a:solidFill>
                          <a:latin typeface="Garamond"/>
                          <a:ea typeface="Garamond"/>
                          <a:cs typeface="Garamond"/>
                          <a:sym typeface="Garamond"/>
                        </a:rPr>
                        <a:t>Accessibility</a:t>
                      </a: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l" rtl="0">
                        <a:lnSpc>
                          <a:spcPct val="150000"/>
                        </a:lnSpc>
                        <a:spcBef>
                          <a:spcPts val="0"/>
                        </a:spcBef>
                        <a:spcAft>
                          <a:spcPts val="0"/>
                        </a:spcAft>
                        <a:buClr>
                          <a:schemeClr val="dk1"/>
                        </a:buClr>
                        <a:buSzPts val="1600"/>
                        <a:buFont typeface="Garamond"/>
                        <a:buNone/>
                      </a:pPr>
                      <a:r>
                        <a:rPr lang="en-US" sz="1600" b="0" i="0" u="none" strike="noStrike" cap="none">
                          <a:solidFill>
                            <a:schemeClr val="dk1"/>
                          </a:solidFill>
                          <a:latin typeface="Garamond"/>
                          <a:ea typeface="Garamond"/>
                          <a:cs typeface="Garamond"/>
                          <a:sym typeface="Garamond"/>
                        </a:rPr>
                        <a:t>Effectiveness</a:t>
                      </a: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Calibri"/>
                        <a:buNone/>
                      </a:pPr>
                      <a:endParaRPr sz="1600" b="1" i="0" u="none" strike="noStrike" cap="none">
                        <a:solidFill>
                          <a:srgbClr val="FF0000"/>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Calibri"/>
                        <a:buNone/>
                      </a:pPr>
                      <a:endParaRPr sz="1600" b="1" i="0" u="none" strike="noStrike" cap="none">
                        <a:solidFill>
                          <a:srgbClr val="FF0000"/>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l" rtl="0">
                        <a:lnSpc>
                          <a:spcPct val="150000"/>
                        </a:lnSpc>
                        <a:spcBef>
                          <a:spcPts val="0"/>
                        </a:spcBef>
                        <a:spcAft>
                          <a:spcPts val="0"/>
                        </a:spcAft>
                        <a:buClr>
                          <a:schemeClr val="dk1"/>
                        </a:buClr>
                        <a:buSzPts val="1600"/>
                        <a:buFont typeface="Garamond"/>
                        <a:buNone/>
                      </a:pPr>
                      <a:r>
                        <a:rPr lang="en-US" sz="1600" b="0" i="0" u="none" strike="noStrike" cap="none">
                          <a:solidFill>
                            <a:schemeClr val="dk1"/>
                          </a:solidFill>
                          <a:latin typeface="Garamond"/>
                          <a:ea typeface="Garamond"/>
                          <a:cs typeface="Garamond"/>
                          <a:sym typeface="Garamond"/>
                        </a:rPr>
                        <a:t>Efficiency</a:t>
                      </a: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Garamond"/>
                        <a:buNone/>
                      </a:pPr>
                      <a:r>
                        <a:rPr lang="en-US" sz="1600" b="0" i="0" u="none" strike="noStrike" cap="none">
                          <a:solidFill>
                            <a:schemeClr val="dk1"/>
                          </a:solidFill>
                          <a:latin typeface="Garamond"/>
                          <a:ea typeface="Garamond"/>
                          <a:cs typeface="Garamond"/>
                          <a:sym typeface="Garamond"/>
                        </a:rPr>
                        <a:t> </a:t>
                      </a: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31850">
                <a:tc>
                  <a:txBody>
                    <a:bodyPr/>
                    <a:lstStyle/>
                    <a:p>
                      <a:pPr marL="0" marR="0" lvl="0" indent="0" algn="l" rtl="0">
                        <a:lnSpc>
                          <a:spcPct val="150000"/>
                        </a:lnSpc>
                        <a:spcBef>
                          <a:spcPts val="0"/>
                        </a:spcBef>
                        <a:spcAft>
                          <a:spcPts val="0"/>
                        </a:spcAft>
                        <a:buClr>
                          <a:schemeClr val="dk1"/>
                        </a:buClr>
                        <a:buSzPts val="1600"/>
                        <a:buFont typeface="Garamond"/>
                        <a:buNone/>
                      </a:pPr>
                      <a:r>
                        <a:rPr lang="en-US" sz="1600" b="0" i="0" u="none" strike="noStrike" cap="none">
                          <a:solidFill>
                            <a:schemeClr val="dk1"/>
                          </a:solidFill>
                          <a:latin typeface="Garamond"/>
                          <a:ea typeface="Garamond"/>
                          <a:cs typeface="Garamond"/>
                          <a:sym typeface="Garamond"/>
                        </a:rPr>
                        <a:t>Acceptability/Patient centeredness</a:t>
                      </a: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Garamond"/>
                        <a:buNone/>
                      </a:pPr>
                      <a:r>
                        <a:rPr lang="en-US" sz="1600" b="0" i="0" u="none" strike="noStrike" cap="none">
                          <a:solidFill>
                            <a:schemeClr val="dk1"/>
                          </a:solidFill>
                          <a:latin typeface="Garamond"/>
                          <a:ea typeface="Garamond"/>
                          <a:cs typeface="Garamond"/>
                          <a:sym typeface="Garamond"/>
                        </a:rPr>
                        <a:t> </a:t>
                      </a: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l" rtl="0">
                        <a:lnSpc>
                          <a:spcPct val="150000"/>
                        </a:lnSpc>
                        <a:spcBef>
                          <a:spcPts val="0"/>
                        </a:spcBef>
                        <a:spcAft>
                          <a:spcPts val="0"/>
                        </a:spcAft>
                        <a:buClr>
                          <a:schemeClr val="dk1"/>
                        </a:buClr>
                        <a:buSzPts val="1600"/>
                        <a:buFont typeface="Garamond"/>
                        <a:buNone/>
                      </a:pPr>
                      <a:r>
                        <a:rPr lang="en-US" sz="1600" b="0" i="0" u="none" strike="noStrike" cap="none">
                          <a:solidFill>
                            <a:schemeClr val="dk1"/>
                          </a:solidFill>
                          <a:latin typeface="Garamond"/>
                          <a:ea typeface="Garamond"/>
                          <a:cs typeface="Garamond"/>
                          <a:sym typeface="Garamond"/>
                        </a:rPr>
                        <a:t>Equity</a:t>
                      </a: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Garamond"/>
                        <a:buNone/>
                      </a:pPr>
                      <a:r>
                        <a:rPr lang="en-US" sz="1600" b="0" i="0" u="none" strike="noStrike" cap="none">
                          <a:solidFill>
                            <a:schemeClr val="dk1"/>
                          </a:solidFill>
                          <a:latin typeface="Garamond"/>
                          <a:ea typeface="Garamond"/>
                          <a:cs typeface="Garamond"/>
                          <a:sym typeface="Garamond"/>
                        </a:rPr>
                        <a:t> </a:t>
                      </a: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chemeClr val="dk1"/>
                        </a:solidFill>
                        <a:latin typeface="Garamond"/>
                        <a:ea typeface="Garamond"/>
                        <a:cs typeface="Garamond"/>
                        <a:sym typeface="Garamond"/>
                      </a:endParaRPr>
                    </a:p>
                  </a:txBody>
                  <a:tcPr marL="68600" marR="68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46" name="Google Shape;346;p18"/>
          <p:cNvSpPr txBox="1"/>
          <p:nvPr/>
        </p:nvSpPr>
        <p:spPr>
          <a:xfrm>
            <a:off x="479501" y="4485586"/>
            <a:ext cx="6266985" cy="24204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Garamond"/>
                <a:ea typeface="Garamond"/>
                <a:cs typeface="Garamond"/>
                <a:sym typeface="Garamond"/>
              </a:rPr>
              <a:t>Evaluate your experience by the quality dimensions – indicate if the dimension was met or not and explain your reasons. </a:t>
            </a:r>
            <a:endParaRPr sz="2400">
              <a:solidFill>
                <a:schemeClr val="dk1"/>
              </a:solidFill>
              <a:latin typeface="Garamond"/>
              <a:ea typeface="Garamond"/>
              <a:cs typeface="Garamond"/>
              <a:sym typeface="Garamond"/>
            </a:endParaRPr>
          </a:p>
          <a:p>
            <a:pPr marL="0" marR="0" lvl="0" indent="0" algn="l" rtl="0">
              <a:spcBef>
                <a:spcPts val="480"/>
              </a:spcBef>
              <a:spcAft>
                <a:spcPts val="0"/>
              </a:spcAft>
              <a:buClr>
                <a:schemeClr val="dk1"/>
              </a:buClr>
              <a:buSzPts val="2400"/>
              <a:buFont typeface="Arial"/>
              <a:buNone/>
            </a:pPr>
            <a:r>
              <a:rPr lang="en-US" sz="2400">
                <a:solidFill>
                  <a:schemeClr val="dk1"/>
                </a:solidFill>
                <a:latin typeface="Garamond"/>
                <a:ea typeface="Garamond"/>
                <a:cs typeface="Garamond"/>
                <a:sym typeface="Garamond"/>
              </a:rPr>
              <a:t> </a:t>
            </a:r>
            <a:endParaRPr sz="2400">
              <a:solidFill>
                <a:schemeClr val="dk1"/>
              </a:solidFill>
              <a:latin typeface="Garamond"/>
              <a:ea typeface="Garamond"/>
              <a:cs typeface="Garamond"/>
              <a:sym typeface="Garamond"/>
            </a:endParaRPr>
          </a:p>
          <a:p>
            <a:pPr marL="0" marR="0" lvl="0" indent="0" algn="l" rtl="0">
              <a:spcBef>
                <a:spcPts val="480"/>
              </a:spcBef>
              <a:spcAft>
                <a:spcPts val="0"/>
              </a:spcAft>
              <a:buClr>
                <a:schemeClr val="dk1"/>
              </a:buClr>
              <a:buSzPts val="2400"/>
              <a:buFont typeface="Arial"/>
              <a:buNone/>
            </a:pPr>
            <a:endParaRPr sz="2400">
              <a:solidFill>
                <a:schemeClr val="dk1"/>
              </a:solidFill>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9"/>
          <p:cNvSpPr txBox="1">
            <a:spLocks noGrp="1"/>
          </p:cNvSpPr>
          <p:nvPr>
            <p:ph type="title"/>
          </p:nvPr>
        </p:nvSpPr>
        <p:spPr>
          <a:xfrm>
            <a:off x="676508" y="699294"/>
            <a:ext cx="9816790" cy="85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Quality: Concepts View Point</a:t>
            </a:r>
            <a:endParaRPr sz="6000">
              <a:latin typeface="Garamond"/>
              <a:ea typeface="Garamond"/>
              <a:cs typeface="Garamond"/>
              <a:sym typeface="Garamond"/>
            </a:endParaRPr>
          </a:p>
        </p:txBody>
      </p:sp>
      <p:grpSp>
        <p:nvGrpSpPr>
          <p:cNvPr id="352" name="Google Shape;352;p19"/>
          <p:cNvGrpSpPr/>
          <p:nvPr/>
        </p:nvGrpSpPr>
        <p:grpSpPr>
          <a:xfrm>
            <a:off x="3032350" y="1773044"/>
            <a:ext cx="6145881" cy="5084956"/>
            <a:chOff x="2173707" y="0"/>
            <a:chExt cx="6145881" cy="5084956"/>
          </a:xfrm>
        </p:grpSpPr>
        <p:sp>
          <p:nvSpPr>
            <p:cNvPr id="353" name="Google Shape;353;p19"/>
            <p:cNvSpPr/>
            <p:nvPr/>
          </p:nvSpPr>
          <p:spPr>
            <a:xfrm>
              <a:off x="2173707" y="0"/>
              <a:ext cx="6145881" cy="5084956"/>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txBox="1"/>
            <p:nvPr/>
          </p:nvSpPr>
          <p:spPr>
            <a:xfrm>
              <a:off x="4387454" y="254247"/>
              <a:ext cx="1718388" cy="762743"/>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Garamond"/>
                <a:buNone/>
              </a:pPr>
              <a:r>
                <a:rPr lang="en-US" sz="2000" b="0" i="0">
                  <a:solidFill>
                    <a:schemeClr val="lt1"/>
                  </a:solidFill>
                  <a:latin typeface="Garamond"/>
                  <a:ea typeface="Garamond"/>
                  <a:cs typeface="Garamond"/>
                  <a:sym typeface="Garamond"/>
                </a:rPr>
                <a:t>Quality Management</a:t>
              </a:r>
              <a:endParaRPr sz="2000" b="0" i="0">
                <a:solidFill>
                  <a:schemeClr val="lt1"/>
                </a:solidFill>
                <a:latin typeface="Garamond"/>
                <a:ea typeface="Garamond"/>
                <a:cs typeface="Garamond"/>
                <a:sym typeface="Garamond"/>
              </a:endParaRPr>
            </a:p>
          </p:txBody>
        </p:sp>
        <p:sp>
          <p:nvSpPr>
            <p:cNvPr id="355" name="Google Shape;355;p19"/>
            <p:cNvSpPr/>
            <p:nvPr/>
          </p:nvSpPr>
          <p:spPr>
            <a:xfrm>
              <a:off x="2914626" y="1016991"/>
              <a:ext cx="4664043" cy="4067964"/>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txBox="1"/>
            <p:nvPr/>
          </p:nvSpPr>
          <p:spPr>
            <a:xfrm>
              <a:off x="4431606" y="1261069"/>
              <a:ext cx="1630083" cy="732233"/>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b="0" i="0">
                  <a:solidFill>
                    <a:schemeClr val="lt1"/>
                  </a:solidFill>
                  <a:latin typeface="Garamond"/>
                  <a:ea typeface="Garamond"/>
                  <a:cs typeface="Garamond"/>
                  <a:sym typeface="Garamond"/>
                </a:rPr>
                <a:t>Quality Improvement</a:t>
              </a:r>
              <a:endParaRPr sz="1800" b="0" i="0">
                <a:solidFill>
                  <a:schemeClr val="lt1"/>
                </a:solidFill>
                <a:latin typeface="Garamond"/>
                <a:ea typeface="Garamond"/>
                <a:cs typeface="Garamond"/>
                <a:sym typeface="Garamond"/>
              </a:endParaRPr>
            </a:p>
          </p:txBody>
        </p:sp>
        <p:sp>
          <p:nvSpPr>
            <p:cNvPr id="357" name="Google Shape;357;p19"/>
            <p:cNvSpPr/>
            <p:nvPr/>
          </p:nvSpPr>
          <p:spPr>
            <a:xfrm>
              <a:off x="3721161" y="2033982"/>
              <a:ext cx="3050973" cy="3050973"/>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txBox="1"/>
            <p:nvPr/>
          </p:nvSpPr>
          <p:spPr>
            <a:xfrm>
              <a:off x="4535771" y="2262805"/>
              <a:ext cx="1421753" cy="686469"/>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Garamond"/>
                <a:buNone/>
              </a:pPr>
              <a:r>
                <a:rPr lang="en-US" sz="2000" b="0" i="0">
                  <a:solidFill>
                    <a:schemeClr val="lt1"/>
                  </a:solidFill>
                  <a:latin typeface="Garamond"/>
                  <a:ea typeface="Garamond"/>
                  <a:cs typeface="Garamond"/>
                  <a:sym typeface="Garamond"/>
                </a:rPr>
                <a:t>Quality Assurance</a:t>
              </a:r>
              <a:endParaRPr sz="2000" b="0" i="0">
                <a:solidFill>
                  <a:schemeClr val="lt1"/>
                </a:solidFill>
                <a:latin typeface="Garamond"/>
                <a:ea typeface="Garamond"/>
                <a:cs typeface="Garamond"/>
                <a:sym typeface="Garamond"/>
              </a:endParaRPr>
            </a:p>
          </p:txBody>
        </p:sp>
        <p:sp>
          <p:nvSpPr>
            <p:cNvPr id="359" name="Google Shape;359;p19"/>
            <p:cNvSpPr/>
            <p:nvPr/>
          </p:nvSpPr>
          <p:spPr>
            <a:xfrm>
              <a:off x="4229657" y="3050973"/>
              <a:ext cx="2033982" cy="2033982"/>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txBox="1"/>
            <p:nvPr/>
          </p:nvSpPr>
          <p:spPr>
            <a:xfrm>
              <a:off x="4527527" y="3559469"/>
              <a:ext cx="1438242" cy="1016991"/>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lt1"/>
                </a:buClr>
                <a:buSzPts val="2500"/>
                <a:buFont typeface="Garamond"/>
                <a:buNone/>
              </a:pPr>
              <a:r>
                <a:rPr lang="en-US" sz="2500" b="0" i="0">
                  <a:solidFill>
                    <a:schemeClr val="lt1"/>
                  </a:solidFill>
                  <a:latin typeface="Garamond"/>
                  <a:ea typeface="Garamond"/>
                  <a:cs typeface="Garamond"/>
                  <a:sym typeface="Garamond"/>
                </a:rPr>
                <a:t>Quality Control</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0"/>
          <p:cNvSpPr txBox="1">
            <a:spLocks noGrp="1"/>
          </p:cNvSpPr>
          <p:nvPr>
            <p:ph type="title"/>
          </p:nvPr>
        </p:nvSpPr>
        <p:spPr>
          <a:xfrm>
            <a:off x="468351" y="274639"/>
            <a:ext cx="11273883" cy="7064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Definitions: QC, QA, QI, and QM</a:t>
            </a:r>
            <a:endParaRPr/>
          </a:p>
        </p:txBody>
      </p:sp>
      <p:sp>
        <p:nvSpPr>
          <p:cNvPr id="367" name="Google Shape;367;p20"/>
          <p:cNvSpPr txBox="1">
            <a:spLocks noGrp="1"/>
          </p:cNvSpPr>
          <p:nvPr>
            <p:ph type="body" idx="1"/>
          </p:nvPr>
        </p:nvSpPr>
        <p:spPr>
          <a:xfrm>
            <a:off x="548190" y="1754150"/>
            <a:ext cx="11506278" cy="428981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Clr>
                <a:schemeClr val="dk1"/>
              </a:buClr>
              <a:buSzPct val="100000"/>
              <a:buFont typeface="Arial"/>
              <a:buChar char="•"/>
            </a:pPr>
            <a:r>
              <a:rPr lang="en-US"/>
              <a:t>QC: Identify problems based on established benchmarks</a:t>
            </a:r>
            <a:endParaRPr/>
          </a:p>
          <a:p>
            <a:pPr marL="685800" lvl="1" indent="-228600" algn="l" rtl="0">
              <a:lnSpc>
                <a:spcPct val="100000"/>
              </a:lnSpc>
              <a:spcBef>
                <a:spcPts val="500"/>
              </a:spcBef>
              <a:spcAft>
                <a:spcPts val="0"/>
              </a:spcAft>
              <a:buClr>
                <a:schemeClr val="dk1"/>
              </a:buClr>
              <a:buSzPct val="100000"/>
              <a:buFont typeface="Arial"/>
              <a:buChar char="–"/>
            </a:pPr>
            <a:r>
              <a:rPr lang="en-US" i="1"/>
              <a:t>a product-based reactive, or corrective approach of checking and ensuring that items conform to specific standards</a:t>
            </a:r>
            <a:endParaRPr/>
          </a:p>
          <a:p>
            <a:pPr marL="457200" lvl="1" indent="0" algn="l" rtl="0">
              <a:lnSpc>
                <a:spcPct val="100000"/>
              </a:lnSpc>
              <a:spcBef>
                <a:spcPts val="500"/>
              </a:spcBef>
              <a:spcAft>
                <a:spcPts val="0"/>
              </a:spcAft>
              <a:buClr>
                <a:schemeClr val="dk1"/>
              </a:buClr>
              <a:buSzPct val="100000"/>
              <a:buNone/>
            </a:pPr>
            <a:endParaRPr i="1"/>
          </a:p>
          <a:p>
            <a:pPr marL="228600" lvl="0" indent="-228600" algn="l" rtl="0">
              <a:lnSpc>
                <a:spcPct val="100000"/>
              </a:lnSpc>
              <a:spcBef>
                <a:spcPts val="1000"/>
              </a:spcBef>
              <a:spcAft>
                <a:spcPts val="0"/>
              </a:spcAft>
              <a:buClr>
                <a:schemeClr val="dk1"/>
              </a:buClr>
              <a:buSzPct val="100000"/>
              <a:buFont typeface="Arial"/>
              <a:buChar char="•"/>
            </a:pPr>
            <a:r>
              <a:rPr lang="en-US"/>
              <a:t>QA: Prevent problems based on established benchmarks</a:t>
            </a:r>
            <a:endParaRPr/>
          </a:p>
          <a:p>
            <a:pPr marL="685800" lvl="1" indent="-228600" algn="l" rtl="0">
              <a:lnSpc>
                <a:spcPct val="100000"/>
              </a:lnSpc>
              <a:spcBef>
                <a:spcPts val="500"/>
              </a:spcBef>
              <a:spcAft>
                <a:spcPts val="0"/>
              </a:spcAft>
              <a:buClr>
                <a:schemeClr val="dk1"/>
              </a:buClr>
              <a:buSzPct val="100000"/>
              <a:buFont typeface="Arial"/>
              <a:buChar char="–"/>
            </a:pPr>
            <a:r>
              <a:rPr lang="en-US" i="1"/>
              <a:t>a process oriented to guaranteeing that the quality of a product or a service meets some predetermined standard</a:t>
            </a:r>
            <a:endParaRPr/>
          </a:p>
          <a:p>
            <a:pPr marL="457200" lvl="1" indent="0" algn="l" rtl="0">
              <a:lnSpc>
                <a:spcPct val="100000"/>
              </a:lnSpc>
              <a:spcBef>
                <a:spcPts val="500"/>
              </a:spcBef>
              <a:spcAft>
                <a:spcPts val="0"/>
              </a:spcAft>
              <a:buClr>
                <a:schemeClr val="dk1"/>
              </a:buClr>
              <a:buSzPct val="100000"/>
              <a:buNone/>
            </a:pPr>
            <a:endParaRPr i="1"/>
          </a:p>
          <a:p>
            <a:pPr marL="228600" lvl="0" indent="-228600" algn="l" rtl="0">
              <a:lnSpc>
                <a:spcPct val="100000"/>
              </a:lnSpc>
              <a:spcBef>
                <a:spcPts val="1000"/>
              </a:spcBef>
              <a:spcAft>
                <a:spcPts val="0"/>
              </a:spcAft>
              <a:buClr>
                <a:schemeClr val="dk1"/>
              </a:buClr>
              <a:buSzPct val="100000"/>
              <a:buFont typeface="Arial"/>
              <a:buChar char="•"/>
            </a:pPr>
            <a:r>
              <a:rPr lang="en-US"/>
              <a:t>QI: Raising the quality of a product or service beyond current standard</a:t>
            </a:r>
            <a:endParaRPr/>
          </a:p>
          <a:p>
            <a:pPr marL="685800" lvl="1" indent="-228600" algn="l" rtl="0">
              <a:lnSpc>
                <a:spcPct val="100000"/>
              </a:lnSpc>
              <a:spcBef>
                <a:spcPts val="500"/>
              </a:spcBef>
              <a:spcAft>
                <a:spcPts val="0"/>
              </a:spcAft>
              <a:buClr>
                <a:schemeClr val="dk1"/>
              </a:buClr>
              <a:buSzPct val="100000"/>
              <a:buFont typeface="Arial"/>
              <a:buChar char="–"/>
            </a:pPr>
            <a:r>
              <a:rPr lang="en-US" i="1"/>
              <a:t>a process of incrementally improving quality of a product or service beyond current standard</a:t>
            </a:r>
            <a:endParaRPr/>
          </a:p>
          <a:p>
            <a:pPr marL="457200" lvl="1" indent="0" algn="l" rtl="0">
              <a:lnSpc>
                <a:spcPct val="100000"/>
              </a:lnSpc>
              <a:spcBef>
                <a:spcPts val="500"/>
              </a:spcBef>
              <a:spcAft>
                <a:spcPts val="0"/>
              </a:spcAft>
              <a:buClr>
                <a:schemeClr val="dk1"/>
              </a:buClr>
              <a:buSzPct val="100000"/>
              <a:buNone/>
            </a:pPr>
            <a:endParaRPr i="1"/>
          </a:p>
          <a:p>
            <a:pPr marL="228600" lvl="0" indent="-228600" algn="l" rtl="0">
              <a:lnSpc>
                <a:spcPct val="100000"/>
              </a:lnSpc>
              <a:spcBef>
                <a:spcPts val="1000"/>
              </a:spcBef>
              <a:spcAft>
                <a:spcPts val="0"/>
              </a:spcAft>
              <a:buClr>
                <a:schemeClr val="dk1"/>
              </a:buClr>
              <a:buSzPct val="100000"/>
              <a:buFont typeface="Arial"/>
              <a:buChar char="•"/>
            </a:pPr>
            <a:r>
              <a:rPr lang="en-US"/>
              <a:t>QM: Coordinating activities and infrastructure within an organization</a:t>
            </a:r>
            <a:endParaRPr/>
          </a:p>
          <a:p>
            <a:pPr marL="457200" lvl="1" indent="0" algn="l" rtl="0">
              <a:lnSpc>
                <a:spcPct val="100000"/>
              </a:lnSpc>
              <a:spcBef>
                <a:spcPts val="500"/>
              </a:spcBef>
              <a:spcAft>
                <a:spcPts val="0"/>
              </a:spcAft>
              <a:buClr>
                <a:schemeClr val="dk1"/>
              </a:buClr>
              <a:buSzPct val="100000"/>
              <a:buNone/>
            </a:pPr>
            <a:r>
              <a:rPr lang="en-US" i="1"/>
              <a:t>--  a management model designed to support the activities that address quality and institutionalize change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
          <p:cNvSpPr txBox="1">
            <a:spLocks noGrp="1"/>
          </p:cNvSpPr>
          <p:nvPr>
            <p:ph type="title"/>
          </p:nvPr>
        </p:nvSpPr>
        <p:spPr>
          <a:xfrm>
            <a:off x="838199" y="274638"/>
            <a:ext cx="10515599"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Session objective</a:t>
            </a:r>
            <a:endParaRPr/>
          </a:p>
        </p:txBody>
      </p:sp>
      <p:sp>
        <p:nvSpPr>
          <p:cNvPr id="233" name="Google Shape;23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3200"/>
              <a:buFont typeface="Arial"/>
              <a:buNone/>
            </a:pPr>
            <a:r>
              <a:rPr lang="en-US" sz="3200" i="1"/>
              <a:t>By the end of this session, participants will be able to:</a:t>
            </a:r>
            <a:endParaRPr/>
          </a:p>
          <a:p>
            <a:pPr marL="685800" lvl="1" indent="-228600" algn="l" rtl="0">
              <a:lnSpc>
                <a:spcPct val="150000"/>
              </a:lnSpc>
              <a:spcBef>
                <a:spcPts val="500"/>
              </a:spcBef>
              <a:spcAft>
                <a:spcPts val="0"/>
              </a:spcAft>
              <a:buClr>
                <a:schemeClr val="dk1"/>
              </a:buClr>
              <a:buSzPts val="2400"/>
              <a:buFont typeface="Arial"/>
              <a:buChar char="•"/>
            </a:pPr>
            <a:r>
              <a:rPr lang="en-US"/>
              <a:t>Define quality and quality of care</a:t>
            </a:r>
            <a:endParaRPr/>
          </a:p>
          <a:p>
            <a:pPr marL="685800" lvl="1" indent="-228600" algn="l" rtl="0">
              <a:lnSpc>
                <a:spcPct val="150000"/>
              </a:lnSpc>
              <a:spcBef>
                <a:spcPts val="500"/>
              </a:spcBef>
              <a:spcAft>
                <a:spcPts val="0"/>
              </a:spcAft>
              <a:buClr>
                <a:schemeClr val="dk1"/>
              </a:buClr>
              <a:buSzPts val="2400"/>
              <a:buFont typeface="Arial"/>
              <a:buChar char="•"/>
            </a:pPr>
            <a:r>
              <a:rPr lang="en-US"/>
              <a:t>Describe the dimensions of quality</a:t>
            </a:r>
            <a:endParaRPr/>
          </a:p>
          <a:p>
            <a:pPr marL="685800" lvl="1" indent="-228600" algn="l" rtl="0">
              <a:lnSpc>
                <a:spcPct val="150000"/>
              </a:lnSpc>
              <a:spcBef>
                <a:spcPts val="500"/>
              </a:spcBef>
              <a:spcAft>
                <a:spcPts val="0"/>
              </a:spcAft>
              <a:buClr>
                <a:schemeClr val="dk1"/>
              </a:buClr>
              <a:buSzPts val="2400"/>
              <a:buFont typeface="Arial"/>
              <a:buChar char="•"/>
            </a:pPr>
            <a:r>
              <a:rPr lang="en-US"/>
              <a:t>Describe quality improvement</a:t>
            </a:r>
            <a:endParaRPr/>
          </a:p>
          <a:p>
            <a:pPr marL="228600" lvl="0" indent="-50800" algn="l" rtl="0">
              <a:lnSpc>
                <a:spcPct val="90000"/>
              </a:lnSpc>
              <a:spcBef>
                <a:spcPts val="1000"/>
              </a:spcBef>
              <a:spcAft>
                <a:spcPts val="0"/>
              </a:spcAft>
              <a:buClr>
                <a:schemeClr val="dk1"/>
              </a:buClr>
              <a:buSzPts val="2800"/>
              <a:buFont typeface="Arial"/>
              <a:buNone/>
            </a:pPr>
            <a:endParaRPr/>
          </a:p>
          <a:p>
            <a:pPr marL="228600" lvl="0" indent="-50800" algn="l" rtl="0">
              <a:lnSpc>
                <a:spcPct val="90000"/>
              </a:lnSpc>
              <a:spcBef>
                <a:spcPts val="1000"/>
              </a:spcBef>
              <a:spcAft>
                <a:spcPts val="0"/>
              </a:spcAft>
              <a:buClr>
                <a:schemeClr val="dk1"/>
              </a:buClr>
              <a:buSzPts val="2800"/>
              <a:buFont typeface="Arial"/>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21"/>
          <p:cNvPicPr preferRelativeResize="0"/>
          <p:nvPr/>
        </p:nvPicPr>
        <p:blipFill rotWithShape="1">
          <a:blip r:embed="rId3">
            <a:alphaModFix/>
          </a:blip>
          <a:srcRect/>
          <a:stretch/>
        </p:blipFill>
        <p:spPr>
          <a:xfrm>
            <a:off x="1942170" y="216402"/>
            <a:ext cx="8307660" cy="6155473"/>
          </a:xfrm>
          <a:prstGeom prst="rect">
            <a:avLst/>
          </a:prstGeom>
          <a:noFill/>
          <a:ln>
            <a:noFill/>
          </a:ln>
        </p:spPr>
      </p:pic>
      <p:sp>
        <p:nvSpPr>
          <p:cNvPr id="373" name="Google Shape;373;p21"/>
          <p:cNvSpPr txBox="1"/>
          <p:nvPr/>
        </p:nvSpPr>
        <p:spPr>
          <a:xfrm>
            <a:off x="6679580" y="5363620"/>
            <a:ext cx="1260088" cy="307777"/>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Times"/>
                <a:ea typeface="Times"/>
                <a:cs typeface="Times"/>
                <a:sym typeface="Times"/>
              </a:rPr>
              <a:t>improvement</a:t>
            </a:r>
            <a:endParaRPr/>
          </a:p>
        </p:txBody>
      </p:sp>
      <p:sp>
        <p:nvSpPr>
          <p:cNvPr id="374" name="Google Shape;374;p21"/>
          <p:cNvSpPr txBox="1"/>
          <p:nvPr/>
        </p:nvSpPr>
        <p:spPr>
          <a:xfrm>
            <a:off x="6217350" y="2709939"/>
            <a:ext cx="1439863" cy="584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en-US" sz="1600" b="1">
                <a:solidFill>
                  <a:schemeClr val="dk1"/>
                </a:solidFill>
                <a:latin typeface="Times"/>
                <a:ea typeface="Times"/>
                <a:cs typeface="Times"/>
                <a:sym typeface="Times"/>
              </a:rPr>
              <a:t>Quality</a:t>
            </a:r>
            <a:endParaRPr/>
          </a:p>
          <a:p>
            <a:pPr marL="0" marR="0" lvl="0" indent="0" algn="l" rtl="0">
              <a:spcBef>
                <a:spcPts val="0"/>
              </a:spcBef>
              <a:spcAft>
                <a:spcPts val="0"/>
              </a:spcAft>
              <a:buClr>
                <a:schemeClr val="dk1"/>
              </a:buClr>
              <a:buSzPts val="1600"/>
              <a:buFont typeface="Arial"/>
              <a:buNone/>
            </a:pPr>
            <a:r>
              <a:rPr lang="en-US" sz="1600" b="1">
                <a:solidFill>
                  <a:schemeClr val="dk1"/>
                </a:solidFill>
                <a:latin typeface="Times"/>
                <a:ea typeface="Times"/>
                <a:cs typeface="Times"/>
                <a:sym typeface="Times"/>
              </a:rPr>
              <a:t>improvement</a:t>
            </a:r>
            <a:endParaRPr/>
          </a:p>
        </p:txBody>
      </p:sp>
      <p:sp>
        <p:nvSpPr>
          <p:cNvPr id="375" name="Google Shape;375;p21"/>
          <p:cNvSpPr txBox="1"/>
          <p:nvPr/>
        </p:nvSpPr>
        <p:spPr>
          <a:xfrm>
            <a:off x="6290665" y="3603894"/>
            <a:ext cx="935037" cy="4603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imes"/>
                <a:ea typeface="Times"/>
                <a:cs typeface="Times"/>
                <a:sym typeface="Times"/>
              </a:rPr>
              <a:t>QI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en-US" sz="1400">
                <a:solidFill>
                  <a:schemeClr val="lt1"/>
                </a:solidFill>
                <a:latin typeface="Garamond"/>
                <a:ea typeface="Garamond"/>
                <a:cs typeface="Garamond"/>
                <a:sym typeface="Garamond"/>
              </a:rPr>
              <a:t>21</a:t>
            </a:fld>
            <a:endParaRPr sz="1400">
              <a:solidFill>
                <a:schemeClr val="lt1"/>
              </a:solidFill>
              <a:latin typeface="Garamond"/>
              <a:ea typeface="Garamond"/>
              <a:cs typeface="Garamond"/>
              <a:sym typeface="Garamond"/>
            </a:endParaRPr>
          </a:p>
        </p:txBody>
      </p:sp>
      <p:sp>
        <p:nvSpPr>
          <p:cNvPr id="387" name="Google Shape;387;p22"/>
          <p:cNvSpPr txBox="1">
            <a:spLocks noGrp="1"/>
          </p:cNvSpPr>
          <p:nvPr>
            <p:ph type="title"/>
          </p:nvPr>
        </p:nvSpPr>
        <p:spPr>
          <a:xfrm>
            <a:off x="838199" y="812401"/>
            <a:ext cx="10316253" cy="762000"/>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What is quality improvement ?</a:t>
            </a:r>
            <a:endParaRPr/>
          </a:p>
        </p:txBody>
      </p:sp>
      <p:sp>
        <p:nvSpPr>
          <p:cNvPr id="388" name="Google Shape;388;p22"/>
          <p:cNvSpPr txBox="1">
            <a:spLocks noGrp="1"/>
          </p:cNvSpPr>
          <p:nvPr>
            <p:ph type="body" idx="1"/>
          </p:nvPr>
        </p:nvSpPr>
        <p:spPr>
          <a:xfrm>
            <a:off x="2667000" y="4267200"/>
            <a:ext cx="6858000" cy="2438400"/>
          </a:xfrm>
          <a:prstGeom prst="rect">
            <a:avLst/>
          </a:prstGeom>
          <a:noFill/>
          <a:ln>
            <a:noFill/>
          </a:ln>
        </p:spPr>
        <p:txBody>
          <a:bodyPr spcFirstLastPara="1" wrap="square" lIns="92075" tIns="46025" rIns="92075" bIns="46025" anchor="t" anchorCtr="0">
            <a:normAutofit/>
          </a:bodyPr>
          <a:lstStyle/>
          <a:p>
            <a:pPr marL="228600" lvl="0" indent="-228600" algn="l" rtl="0">
              <a:lnSpc>
                <a:spcPct val="90000"/>
              </a:lnSpc>
              <a:spcBef>
                <a:spcPts val="0"/>
              </a:spcBef>
              <a:spcAft>
                <a:spcPts val="0"/>
              </a:spcAft>
              <a:buClr>
                <a:schemeClr val="lt1"/>
              </a:buClr>
              <a:buSzPts val="2800"/>
              <a:buFont typeface="Garamond"/>
              <a:buNone/>
            </a:pPr>
            <a:r>
              <a:rPr lang="en-US" i="1">
                <a:solidFill>
                  <a:schemeClr val="lt1"/>
                </a:solidFill>
              </a:rPr>
              <a:t>	                   </a:t>
            </a:r>
            <a:r>
              <a:rPr lang="en-US" i="1">
                <a:solidFill>
                  <a:schemeClr val="lt1"/>
                </a:solidFill>
                <a:latin typeface="Times New Roman"/>
                <a:ea typeface="Times New Roman"/>
                <a:cs typeface="Times New Roman"/>
                <a:sym typeface="Times New Roman"/>
              </a:rPr>
              <a:t>AND</a:t>
            </a:r>
            <a:endParaRPr/>
          </a:p>
          <a:p>
            <a:pPr marL="228600" lvl="0" indent="-228600" algn="l" rtl="0">
              <a:lnSpc>
                <a:spcPct val="90000"/>
              </a:lnSpc>
              <a:spcBef>
                <a:spcPts val="1000"/>
              </a:spcBef>
              <a:spcAft>
                <a:spcPts val="0"/>
              </a:spcAft>
              <a:buClr>
                <a:schemeClr val="lt1"/>
              </a:buClr>
              <a:buSzPts val="2800"/>
              <a:buFont typeface="Times New Roman"/>
              <a:buNone/>
            </a:pPr>
            <a:r>
              <a:rPr lang="en-US" i="1">
                <a:solidFill>
                  <a:schemeClr val="lt1"/>
                </a:solidFill>
                <a:latin typeface="Times New Roman"/>
                <a:ea typeface="Times New Roman"/>
                <a:cs typeface="Times New Roman"/>
                <a:sym typeface="Times New Roman"/>
              </a:rPr>
              <a:t>	designing, testing and monitoring interventions that </a:t>
            </a:r>
            <a:r>
              <a:rPr lang="en-US" b="1" i="1">
                <a:solidFill>
                  <a:schemeClr val="lt1"/>
                </a:solidFill>
                <a:latin typeface="Times New Roman"/>
                <a:ea typeface="Times New Roman"/>
                <a:cs typeface="Times New Roman"/>
                <a:sym typeface="Times New Roman"/>
              </a:rPr>
              <a:t>bridge the gap</a:t>
            </a:r>
            <a:endParaRPr/>
          </a:p>
        </p:txBody>
      </p:sp>
      <p:sp>
        <p:nvSpPr>
          <p:cNvPr id="389" name="Google Shape;389;p22"/>
          <p:cNvSpPr txBox="1"/>
          <p:nvPr/>
        </p:nvSpPr>
        <p:spPr>
          <a:xfrm>
            <a:off x="8317012" y="2586491"/>
            <a:ext cx="267017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400"/>
              <a:buFont typeface="Arial"/>
              <a:buNone/>
            </a:pPr>
            <a:r>
              <a:rPr lang="en-US" sz="2400" b="1" i="1">
                <a:solidFill>
                  <a:srgbClr val="000000"/>
                </a:solidFill>
                <a:latin typeface="Garamond"/>
                <a:ea typeface="Garamond"/>
                <a:cs typeface="Garamond"/>
                <a:sym typeface="Garamond"/>
              </a:rPr>
              <a:t>What should BE</a:t>
            </a:r>
            <a:endParaRPr/>
          </a:p>
        </p:txBody>
      </p:sp>
      <p:sp>
        <p:nvSpPr>
          <p:cNvPr id="390" name="Google Shape;390;p22"/>
          <p:cNvSpPr txBox="1"/>
          <p:nvPr/>
        </p:nvSpPr>
        <p:spPr>
          <a:xfrm>
            <a:off x="1102302" y="2662520"/>
            <a:ext cx="17166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sz="2400" b="1" i="1">
                <a:solidFill>
                  <a:srgbClr val="000000"/>
                </a:solidFill>
                <a:latin typeface="Garamond"/>
                <a:ea typeface="Garamond"/>
                <a:cs typeface="Garamond"/>
                <a:sym typeface="Garamond"/>
              </a:rPr>
              <a:t>What IS</a:t>
            </a:r>
            <a:endParaRPr/>
          </a:p>
        </p:txBody>
      </p:sp>
      <p:grpSp>
        <p:nvGrpSpPr>
          <p:cNvPr id="391" name="Google Shape;391;p22"/>
          <p:cNvGrpSpPr/>
          <p:nvPr/>
        </p:nvGrpSpPr>
        <p:grpSpPr>
          <a:xfrm>
            <a:off x="3284980" y="2459178"/>
            <a:ext cx="4267200" cy="838200"/>
            <a:chOff x="1392" y="624"/>
            <a:chExt cx="2688" cy="528"/>
          </a:xfrm>
        </p:grpSpPr>
        <p:sp>
          <p:nvSpPr>
            <p:cNvPr id="392" name="Google Shape;392;p22"/>
            <p:cNvSpPr/>
            <p:nvPr/>
          </p:nvSpPr>
          <p:spPr>
            <a:xfrm>
              <a:off x="1392" y="624"/>
              <a:ext cx="2688" cy="528"/>
            </a:xfrm>
            <a:prstGeom prst="ellipse">
              <a:avLst/>
            </a:prstGeom>
            <a:solidFill>
              <a:srgbClr val="383087"/>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Garamond"/>
                <a:ea typeface="Garamond"/>
                <a:cs typeface="Garamond"/>
                <a:sym typeface="Garamond"/>
              </a:endParaRPr>
            </a:p>
          </p:txBody>
        </p:sp>
        <p:sp>
          <p:nvSpPr>
            <p:cNvPr id="393" name="Google Shape;393;p22"/>
            <p:cNvSpPr txBox="1"/>
            <p:nvPr/>
          </p:nvSpPr>
          <p:spPr>
            <a:xfrm>
              <a:off x="2140" y="745"/>
              <a:ext cx="1489" cy="330"/>
            </a:xfrm>
            <a:prstGeom prst="rect">
              <a:avLst/>
            </a:prstGeom>
            <a:solidFill>
              <a:srgbClr val="383087"/>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800"/>
                <a:buFont typeface="Arial"/>
                <a:buNone/>
              </a:pPr>
              <a:r>
                <a:rPr lang="en-US" sz="2800" b="1">
                  <a:solidFill>
                    <a:schemeClr val="lt1"/>
                  </a:solidFill>
                  <a:latin typeface="Garamond"/>
                  <a:ea typeface="Garamond"/>
                  <a:cs typeface="Garamond"/>
                  <a:sym typeface="Garamond"/>
                </a:rPr>
                <a:t>The G A P</a:t>
              </a:r>
              <a:endParaRPr/>
            </a:p>
          </p:txBody>
        </p:sp>
      </p:grpSp>
      <p:grpSp>
        <p:nvGrpSpPr>
          <p:cNvPr id="394" name="Google Shape;394;p22"/>
          <p:cNvGrpSpPr/>
          <p:nvPr/>
        </p:nvGrpSpPr>
        <p:grpSpPr>
          <a:xfrm>
            <a:off x="769434" y="3635955"/>
            <a:ext cx="11106615" cy="2222500"/>
            <a:chOff x="480" y="1344"/>
            <a:chExt cx="4260" cy="1400"/>
          </a:xfrm>
        </p:grpSpPr>
        <p:sp>
          <p:nvSpPr>
            <p:cNvPr id="395" name="Google Shape;395;p22"/>
            <p:cNvSpPr txBox="1"/>
            <p:nvPr/>
          </p:nvSpPr>
          <p:spPr>
            <a:xfrm>
              <a:off x="480" y="1344"/>
              <a:ext cx="1763" cy="3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3200"/>
                <a:buFont typeface="Arial"/>
                <a:buNone/>
              </a:pPr>
              <a:r>
                <a:rPr lang="en-US" sz="3200" b="1">
                  <a:solidFill>
                    <a:srgbClr val="000000"/>
                  </a:solidFill>
                  <a:latin typeface="Garamond"/>
                  <a:ea typeface="Garamond"/>
                  <a:cs typeface="Garamond"/>
                  <a:sym typeface="Garamond"/>
                </a:rPr>
                <a:t>Quality improvement is...</a:t>
              </a:r>
              <a:endParaRPr/>
            </a:p>
          </p:txBody>
        </p:sp>
        <p:sp>
          <p:nvSpPr>
            <p:cNvPr id="396" name="Google Shape;396;p22"/>
            <p:cNvSpPr txBox="1"/>
            <p:nvPr/>
          </p:nvSpPr>
          <p:spPr>
            <a:xfrm>
              <a:off x="748" y="1872"/>
              <a:ext cx="3992" cy="8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a:solidFill>
                    <a:schemeClr val="dk1"/>
                  </a:solidFill>
                  <a:latin typeface="Garamond"/>
                  <a:ea typeface="Garamond"/>
                  <a:cs typeface="Garamond"/>
                  <a:sym typeface="Garamond"/>
                </a:rPr>
                <a:t>QI is a systematic process of assessing performance of a health system and its services, identify gaps and causes, and introducing measures to improve quality and monitoring the impact</a:t>
              </a:r>
              <a:endParaRPr sz="2800">
                <a:solidFill>
                  <a:srgbClr val="000000"/>
                </a:solidFill>
                <a:latin typeface="Garamond"/>
                <a:ea typeface="Garamond"/>
                <a:cs typeface="Garamond"/>
                <a:sym typeface="Garamond"/>
              </a:endParaRP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94"/>
                                        </p:tgtEl>
                                        <p:attrNameLst>
                                          <p:attrName>style.visibility</p:attrName>
                                        </p:attrNameLst>
                                      </p:cBhvr>
                                      <p:to>
                                        <p:strVal val="visible"/>
                                      </p:to>
                                    </p:set>
                                    <p:anim calcmode="lin" valueType="num">
                                      <p:cBhvr additive="base">
                                        <p:cTn id="11" dur="1000"/>
                                        <p:tgtEl>
                                          <p:spTgt spid="394"/>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88">
                                            <p:txEl>
                                              <p:pRg st="0" end="0"/>
                                            </p:txEl>
                                          </p:spTgt>
                                        </p:tgtEl>
                                        <p:attrNameLst>
                                          <p:attrName>style.visibility</p:attrName>
                                        </p:attrNameLst>
                                      </p:cBhvr>
                                      <p:to>
                                        <p:strVal val="visible"/>
                                      </p:to>
                                    </p:set>
                                    <p:anim calcmode="lin" valueType="num">
                                      <p:cBhvr additive="base">
                                        <p:cTn id="16" dur="1000"/>
                                        <p:tgtEl>
                                          <p:spTgt spid="38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88">
                                            <p:txEl>
                                              <p:pRg st="1" end="1"/>
                                            </p:txEl>
                                          </p:spTgt>
                                        </p:tgtEl>
                                        <p:attrNameLst>
                                          <p:attrName>style.visibility</p:attrName>
                                        </p:attrNameLst>
                                      </p:cBhvr>
                                      <p:to>
                                        <p:strVal val="visible"/>
                                      </p:to>
                                    </p:set>
                                    <p:anim calcmode="lin" valueType="num">
                                      <p:cBhvr additive="base">
                                        <p:cTn id="21" dur="1000"/>
                                        <p:tgtEl>
                                          <p:spTgt spid="388">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1"/>
        <p:cNvGrpSpPr/>
        <p:nvPr/>
      </p:nvGrpSpPr>
      <p:grpSpPr>
        <a:xfrm>
          <a:off x="0" y="0"/>
          <a:ext cx="0" cy="0"/>
          <a:chOff x="0" y="0"/>
          <a:chExt cx="0" cy="0"/>
        </a:xfrm>
      </p:grpSpPr>
      <p:sp>
        <p:nvSpPr>
          <p:cNvPr id="402" name="Google Shape;402;p23"/>
          <p:cNvSpPr txBox="1">
            <a:spLocks noGrp="1"/>
          </p:cNvSpPr>
          <p:nvPr>
            <p:ph type="title"/>
          </p:nvPr>
        </p:nvSpPr>
        <p:spPr>
          <a:xfrm>
            <a:off x="838199" y="291090"/>
            <a:ext cx="10515599" cy="9326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aramond"/>
              <a:buNone/>
            </a:pPr>
            <a:r>
              <a:rPr lang="en-US" sz="6000">
                <a:solidFill>
                  <a:schemeClr val="dk1"/>
                </a:solidFill>
                <a:latin typeface="Garamond"/>
                <a:ea typeface="Garamond"/>
                <a:cs typeface="Garamond"/>
                <a:sym typeface="Garamond"/>
              </a:rPr>
              <a:t>Defining Quality concepts</a:t>
            </a:r>
            <a:endParaRPr/>
          </a:p>
        </p:txBody>
      </p:sp>
      <p:sp>
        <p:nvSpPr>
          <p:cNvPr id="403" name="Google Shape;403;p23"/>
          <p:cNvSpPr/>
          <p:nvPr/>
        </p:nvSpPr>
        <p:spPr>
          <a:xfrm rot="5400000">
            <a:off x="6032938" y="-6032938"/>
            <a:ext cx="126124" cy="12192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404" name="Google Shape;404;p23"/>
          <p:cNvGraphicFramePr/>
          <p:nvPr/>
        </p:nvGraphicFramePr>
        <p:xfrm>
          <a:off x="838200" y="2252248"/>
          <a:ext cx="10515625" cy="3663825"/>
        </p:xfrm>
        <a:graphic>
          <a:graphicData uri="http://schemas.openxmlformats.org/drawingml/2006/table">
            <a:tbl>
              <a:tblPr>
                <a:noFill/>
                <a:tableStyleId>{5E12F9C5-4967-4A7C-9379-2F7FB8C9C98C}</a:tableStyleId>
              </a:tblPr>
              <a:tblGrid>
                <a:gridCol w="3302075">
                  <a:extLst>
                    <a:ext uri="{9D8B030D-6E8A-4147-A177-3AD203B41FA5}">
                      <a16:colId xmlns:a16="http://schemas.microsoft.com/office/drawing/2014/main" val="20000"/>
                    </a:ext>
                  </a:extLst>
                </a:gridCol>
                <a:gridCol w="3669475">
                  <a:extLst>
                    <a:ext uri="{9D8B030D-6E8A-4147-A177-3AD203B41FA5}">
                      <a16:colId xmlns:a16="http://schemas.microsoft.com/office/drawing/2014/main" val="20001"/>
                    </a:ext>
                  </a:extLst>
                </a:gridCol>
                <a:gridCol w="3544075">
                  <a:extLst>
                    <a:ext uri="{9D8B030D-6E8A-4147-A177-3AD203B41FA5}">
                      <a16:colId xmlns:a16="http://schemas.microsoft.com/office/drawing/2014/main" val="20002"/>
                    </a:ext>
                  </a:extLst>
                </a:gridCol>
              </a:tblGrid>
              <a:tr h="460100">
                <a:tc>
                  <a:txBody>
                    <a:bodyPr/>
                    <a:lstStyle/>
                    <a:p>
                      <a:pPr marL="0" marR="0" lvl="0" indent="0" algn="ctr" rtl="0">
                        <a:lnSpc>
                          <a:spcPct val="100000"/>
                        </a:lnSpc>
                        <a:spcBef>
                          <a:spcPts val="0"/>
                        </a:spcBef>
                        <a:spcAft>
                          <a:spcPts val="0"/>
                        </a:spcAft>
                        <a:buClr>
                          <a:schemeClr val="dk1"/>
                        </a:buClr>
                        <a:buSzPts val="2200"/>
                        <a:buFont typeface="Garamond"/>
                        <a:buNone/>
                      </a:pPr>
                      <a:r>
                        <a:rPr lang="en-US" sz="2200" b="1" i="0" u="none" strike="noStrike" cap="none">
                          <a:solidFill>
                            <a:schemeClr val="dk1"/>
                          </a:solidFill>
                          <a:latin typeface="Garamond"/>
                          <a:ea typeface="Garamond"/>
                          <a:cs typeface="Garamond"/>
                          <a:sym typeface="Garamond"/>
                        </a:rPr>
                        <a:t>Quality Control </a:t>
                      </a:r>
                      <a:endParaRPr/>
                    </a:p>
                  </a:txBody>
                  <a:tcPr marL="85200" marR="85200" marT="42600" marB="426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6CFF6"/>
                    </a:solidFill>
                  </a:tcPr>
                </a:tc>
                <a:tc>
                  <a:txBody>
                    <a:bodyPr/>
                    <a:lstStyle/>
                    <a:p>
                      <a:pPr marL="0" marR="0" lvl="0" indent="0" algn="ctr" rtl="0">
                        <a:lnSpc>
                          <a:spcPct val="100000"/>
                        </a:lnSpc>
                        <a:spcBef>
                          <a:spcPts val="0"/>
                        </a:spcBef>
                        <a:spcAft>
                          <a:spcPts val="0"/>
                        </a:spcAft>
                        <a:buClr>
                          <a:schemeClr val="dk1"/>
                        </a:buClr>
                        <a:buSzPts val="2200"/>
                        <a:buFont typeface="Garamond"/>
                        <a:buNone/>
                      </a:pPr>
                      <a:r>
                        <a:rPr lang="en-US" sz="2200" b="1" i="0" u="none" strike="noStrike" cap="none">
                          <a:solidFill>
                            <a:schemeClr val="dk1"/>
                          </a:solidFill>
                          <a:latin typeface="Garamond"/>
                          <a:ea typeface="Garamond"/>
                          <a:cs typeface="Garamond"/>
                          <a:sym typeface="Garamond"/>
                        </a:rPr>
                        <a:t>Quality Assurance</a:t>
                      </a:r>
                      <a:endParaRPr/>
                    </a:p>
                  </a:txBody>
                  <a:tcPr marL="85200" marR="85200" marT="42600" marB="426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6CFF6"/>
                    </a:solidFill>
                  </a:tcPr>
                </a:tc>
                <a:tc>
                  <a:txBody>
                    <a:bodyPr/>
                    <a:lstStyle/>
                    <a:p>
                      <a:pPr marL="0" marR="0" lvl="0" indent="0" algn="ctr" rtl="0">
                        <a:lnSpc>
                          <a:spcPct val="100000"/>
                        </a:lnSpc>
                        <a:spcBef>
                          <a:spcPts val="0"/>
                        </a:spcBef>
                        <a:spcAft>
                          <a:spcPts val="0"/>
                        </a:spcAft>
                        <a:buClr>
                          <a:schemeClr val="dk1"/>
                        </a:buClr>
                        <a:buSzPts val="2200"/>
                        <a:buFont typeface="Garamond"/>
                        <a:buNone/>
                      </a:pPr>
                      <a:r>
                        <a:rPr lang="en-US" sz="2200" b="1" i="0" u="none" strike="noStrike" cap="none">
                          <a:solidFill>
                            <a:schemeClr val="dk1"/>
                          </a:solidFill>
                          <a:latin typeface="Garamond"/>
                          <a:ea typeface="Garamond"/>
                          <a:cs typeface="Garamond"/>
                          <a:sym typeface="Garamond"/>
                        </a:rPr>
                        <a:t>Quality Improvement</a:t>
                      </a:r>
                      <a:endParaRPr/>
                    </a:p>
                  </a:txBody>
                  <a:tcPr marL="85200" marR="85200" marT="42600" marB="426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6CFF6"/>
                    </a:solidFill>
                  </a:tcPr>
                </a:tc>
                <a:extLst>
                  <a:ext uri="{0D108BD9-81ED-4DB2-BD59-A6C34878D82A}">
                    <a16:rowId xmlns:a16="http://schemas.microsoft.com/office/drawing/2014/main" val="10000"/>
                  </a:ext>
                </a:extLst>
              </a:tr>
              <a:tr h="800925">
                <a:tc>
                  <a:txBody>
                    <a:bodyPr/>
                    <a:lstStyle/>
                    <a:p>
                      <a:pPr marL="0" marR="0" lvl="0" indent="0" algn="l" rtl="0">
                        <a:lnSpc>
                          <a:spcPct val="100000"/>
                        </a:lnSpc>
                        <a:spcBef>
                          <a:spcPts val="0"/>
                        </a:spcBef>
                        <a:spcAft>
                          <a:spcPts val="0"/>
                        </a:spcAft>
                        <a:buClr>
                          <a:schemeClr val="dk1"/>
                        </a:buClr>
                        <a:buSzPts val="2200"/>
                        <a:buFont typeface="Garamond"/>
                        <a:buNone/>
                      </a:pPr>
                      <a:r>
                        <a:rPr lang="en-US" sz="2200" b="0" i="0" u="none" strike="noStrike" cap="none">
                          <a:solidFill>
                            <a:schemeClr val="dk1"/>
                          </a:solidFill>
                          <a:latin typeface="Garamond"/>
                          <a:ea typeface="Garamond"/>
                          <a:cs typeface="Garamond"/>
                          <a:sym typeface="Garamond"/>
                        </a:rPr>
                        <a:t>What went wrong?</a:t>
                      </a:r>
                      <a:endParaRPr/>
                    </a:p>
                  </a:txBody>
                  <a:tcPr marL="85200" marR="85200" marT="42600" marB="426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Garamond"/>
                        <a:buNone/>
                      </a:pPr>
                      <a:r>
                        <a:rPr lang="en-US" sz="2200" b="0" i="0" u="none" strike="noStrike" cap="none">
                          <a:solidFill>
                            <a:schemeClr val="dk1"/>
                          </a:solidFill>
                          <a:latin typeface="Garamond"/>
                          <a:ea typeface="Garamond"/>
                          <a:cs typeface="Garamond"/>
                          <a:sym typeface="Garamond"/>
                        </a:rPr>
                        <a:t>What went wrong and how do we prevent?</a:t>
                      </a:r>
                      <a:endParaRPr/>
                    </a:p>
                  </a:txBody>
                  <a:tcPr marL="85200" marR="85200" marT="42600" marB="426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Garamond"/>
                        <a:buNone/>
                      </a:pPr>
                      <a:r>
                        <a:rPr lang="en-US" sz="2200" b="0" i="0" u="none" strike="noStrike" cap="none">
                          <a:solidFill>
                            <a:schemeClr val="dk1"/>
                          </a:solidFill>
                          <a:latin typeface="Garamond"/>
                          <a:ea typeface="Garamond"/>
                          <a:cs typeface="Garamond"/>
                          <a:sym typeface="Garamond"/>
                        </a:rPr>
                        <a:t>What can we do to improve?</a:t>
                      </a:r>
                      <a:endParaRPr/>
                    </a:p>
                  </a:txBody>
                  <a:tcPr marL="85200" marR="85200" marT="42600" marB="426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60100">
                <a:tc>
                  <a:txBody>
                    <a:bodyPr/>
                    <a:lstStyle/>
                    <a:p>
                      <a:pPr marL="0" marR="0" lvl="0" indent="0" algn="l" rtl="0">
                        <a:lnSpc>
                          <a:spcPct val="100000"/>
                        </a:lnSpc>
                        <a:spcBef>
                          <a:spcPts val="0"/>
                        </a:spcBef>
                        <a:spcAft>
                          <a:spcPts val="0"/>
                        </a:spcAft>
                        <a:buClr>
                          <a:schemeClr val="dk1"/>
                        </a:buClr>
                        <a:buSzPts val="2200"/>
                        <a:buFont typeface="Garamond"/>
                        <a:buNone/>
                      </a:pPr>
                      <a:r>
                        <a:rPr lang="en-US" sz="2200" b="0" i="0" u="none" strike="noStrike" cap="none">
                          <a:solidFill>
                            <a:schemeClr val="dk1"/>
                          </a:solidFill>
                          <a:latin typeface="Garamond"/>
                          <a:ea typeface="Garamond"/>
                          <a:cs typeface="Garamond"/>
                          <a:sym typeface="Garamond"/>
                        </a:rPr>
                        <a:t>Reactive</a:t>
                      </a:r>
                      <a:endParaRPr/>
                    </a:p>
                  </a:txBody>
                  <a:tcPr marL="85200" marR="85200" marT="42600" marB="426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Garamond"/>
                        <a:buNone/>
                      </a:pPr>
                      <a:r>
                        <a:rPr lang="en-US" sz="2200" b="0" i="0" u="none" strike="noStrike" cap="none">
                          <a:solidFill>
                            <a:schemeClr val="dk1"/>
                          </a:solidFill>
                          <a:latin typeface="Garamond"/>
                          <a:ea typeface="Garamond"/>
                          <a:cs typeface="Garamond"/>
                          <a:sym typeface="Garamond"/>
                        </a:rPr>
                        <a:t>Reactive</a:t>
                      </a:r>
                      <a:endParaRPr/>
                    </a:p>
                  </a:txBody>
                  <a:tcPr marL="85200" marR="85200" marT="42600" marB="426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Garamond"/>
                        <a:buNone/>
                      </a:pPr>
                      <a:r>
                        <a:rPr lang="en-US" sz="2200" b="0" i="0" u="none" strike="noStrike" cap="none">
                          <a:solidFill>
                            <a:schemeClr val="dk1"/>
                          </a:solidFill>
                          <a:latin typeface="Garamond"/>
                          <a:ea typeface="Garamond"/>
                          <a:cs typeface="Garamond"/>
                          <a:sym typeface="Garamond"/>
                        </a:rPr>
                        <a:t>Proactive</a:t>
                      </a:r>
                      <a:endParaRPr/>
                    </a:p>
                  </a:txBody>
                  <a:tcPr marL="85200" marR="85200" marT="42600" marB="426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41775">
                <a:tc>
                  <a:txBody>
                    <a:bodyPr/>
                    <a:lstStyle/>
                    <a:p>
                      <a:pPr marL="0" marR="0" lvl="0" indent="0" algn="l" rtl="0">
                        <a:lnSpc>
                          <a:spcPct val="100000"/>
                        </a:lnSpc>
                        <a:spcBef>
                          <a:spcPts val="0"/>
                        </a:spcBef>
                        <a:spcAft>
                          <a:spcPts val="0"/>
                        </a:spcAft>
                        <a:buClr>
                          <a:schemeClr val="dk1"/>
                        </a:buClr>
                        <a:buSzPts val="2200"/>
                        <a:buFont typeface="Garamond"/>
                        <a:buNone/>
                      </a:pPr>
                      <a:r>
                        <a:rPr lang="en-US" sz="2200" b="0" i="0" u="none" strike="noStrike" cap="none">
                          <a:solidFill>
                            <a:schemeClr val="dk1"/>
                          </a:solidFill>
                          <a:latin typeface="Garamond"/>
                          <a:ea typeface="Garamond"/>
                          <a:cs typeface="Garamond"/>
                          <a:sym typeface="Garamond"/>
                        </a:rPr>
                        <a:t>Seeks to check and ensure conformation to standards</a:t>
                      </a:r>
                      <a:endParaRPr/>
                    </a:p>
                  </a:txBody>
                  <a:tcPr marL="85200" marR="85200" marT="42600" marB="426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Garamond"/>
                        <a:buNone/>
                      </a:pPr>
                      <a:r>
                        <a:rPr lang="en-US" sz="2200" b="0" i="0" u="none" strike="noStrike" cap="none">
                          <a:solidFill>
                            <a:schemeClr val="dk1"/>
                          </a:solidFill>
                          <a:latin typeface="Garamond"/>
                          <a:ea typeface="Garamond"/>
                          <a:cs typeface="Garamond"/>
                          <a:sym typeface="Garamond"/>
                        </a:rPr>
                        <a:t>Seeks to fulfill quality requirements per standards</a:t>
                      </a:r>
                      <a:endParaRPr/>
                    </a:p>
                  </a:txBody>
                  <a:tcPr marL="85200" marR="85200" marT="42600" marB="426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Garamond"/>
                        <a:buNone/>
                      </a:pPr>
                      <a:r>
                        <a:rPr lang="en-US" sz="2200" b="0" i="0" u="none" strike="noStrike" cap="none">
                          <a:solidFill>
                            <a:schemeClr val="dk1"/>
                          </a:solidFill>
                          <a:latin typeface="Garamond"/>
                          <a:ea typeface="Garamond"/>
                          <a:cs typeface="Garamond"/>
                          <a:sym typeface="Garamond"/>
                        </a:rPr>
                        <a:t>Avoids blame on individuals but seeks to determine root causes</a:t>
                      </a:r>
                      <a:endParaRPr/>
                    </a:p>
                  </a:txBody>
                  <a:tcPr marL="85200" marR="85200" marT="42600" marB="426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00925">
                <a:tc>
                  <a:txBody>
                    <a:bodyPr/>
                    <a:lstStyle/>
                    <a:p>
                      <a:pPr marL="0" marR="0" lvl="0" indent="0" algn="l" rtl="0">
                        <a:lnSpc>
                          <a:spcPct val="100000"/>
                        </a:lnSpc>
                        <a:spcBef>
                          <a:spcPts val="0"/>
                        </a:spcBef>
                        <a:spcAft>
                          <a:spcPts val="0"/>
                        </a:spcAft>
                        <a:buClr>
                          <a:schemeClr val="dk1"/>
                        </a:buClr>
                        <a:buSzPts val="2200"/>
                        <a:buFont typeface="Garamond"/>
                        <a:buNone/>
                      </a:pPr>
                      <a:r>
                        <a:rPr lang="en-US" sz="2200">
                          <a:solidFill>
                            <a:schemeClr val="dk1"/>
                          </a:solidFill>
                          <a:latin typeface="Garamond"/>
                          <a:ea typeface="Garamond"/>
                          <a:cs typeface="Garamond"/>
                          <a:sym typeface="Garamond"/>
                        </a:rPr>
                        <a:t>Focuses on corrective responses. </a:t>
                      </a:r>
                      <a:endParaRPr sz="2200" b="0" i="0" u="none" strike="noStrike" cap="none">
                        <a:solidFill>
                          <a:schemeClr val="dk1"/>
                        </a:solidFill>
                        <a:latin typeface="Garamond"/>
                        <a:ea typeface="Garamond"/>
                        <a:cs typeface="Garamond"/>
                        <a:sym typeface="Garamond"/>
                      </a:endParaRPr>
                    </a:p>
                  </a:txBody>
                  <a:tcPr marL="85200" marR="85200" marT="42600" marB="426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Garamond"/>
                        <a:buNone/>
                      </a:pPr>
                      <a:r>
                        <a:rPr lang="en-US" sz="2200" b="0" i="0" u="none" strike="noStrike" cap="none">
                          <a:solidFill>
                            <a:schemeClr val="dk1"/>
                          </a:solidFill>
                          <a:latin typeface="Garamond"/>
                          <a:ea typeface="Garamond"/>
                          <a:cs typeface="Garamond"/>
                          <a:sym typeface="Garamond"/>
                        </a:rPr>
                        <a:t>Focuses on the specific incident</a:t>
                      </a:r>
                      <a:endParaRPr/>
                    </a:p>
                  </a:txBody>
                  <a:tcPr marL="85200" marR="85200" marT="42600" marB="426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Garamond"/>
                        <a:buNone/>
                      </a:pPr>
                      <a:r>
                        <a:rPr lang="en-US" sz="2200" b="0" i="0" u="none" strike="noStrike" cap="none">
                          <a:solidFill>
                            <a:schemeClr val="dk1"/>
                          </a:solidFill>
                          <a:latin typeface="Garamond"/>
                          <a:ea typeface="Garamond"/>
                          <a:cs typeface="Garamond"/>
                          <a:sym typeface="Garamond"/>
                        </a:rPr>
                        <a:t>Focuses on the entire system and fosters system change</a:t>
                      </a:r>
                      <a:endParaRPr/>
                    </a:p>
                  </a:txBody>
                  <a:tcPr marL="85200" marR="85200" marT="42600" marB="426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cxnSp>
        <p:nvCxnSpPr>
          <p:cNvPr id="410" name="Google Shape;410;p24"/>
          <p:cNvCxnSpPr/>
          <p:nvPr/>
        </p:nvCxnSpPr>
        <p:spPr>
          <a:xfrm>
            <a:off x="6681788" y="3844925"/>
            <a:ext cx="0" cy="0"/>
          </a:xfrm>
          <a:prstGeom prst="straightConnector1">
            <a:avLst/>
          </a:prstGeom>
          <a:noFill/>
          <a:ln w="9525" cap="flat" cmpd="sng">
            <a:solidFill>
              <a:schemeClr val="dk1"/>
            </a:solidFill>
            <a:prstDash val="solid"/>
            <a:round/>
            <a:headEnd type="none" w="med" len="med"/>
            <a:tailEnd type="none" w="med" len="med"/>
          </a:ln>
        </p:spPr>
      </p:cxnSp>
      <p:grpSp>
        <p:nvGrpSpPr>
          <p:cNvPr id="411" name="Google Shape;411;p24"/>
          <p:cNvGrpSpPr/>
          <p:nvPr/>
        </p:nvGrpSpPr>
        <p:grpSpPr>
          <a:xfrm>
            <a:off x="1100139" y="3140074"/>
            <a:ext cx="2806700" cy="2730500"/>
            <a:chOff x="384" y="1598"/>
            <a:chExt cx="1768" cy="1720"/>
          </a:xfrm>
        </p:grpSpPr>
        <p:sp>
          <p:nvSpPr>
            <p:cNvPr id="412" name="Google Shape;412;p24"/>
            <p:cNvSpPr/>
            <p:nvPr/>
          </p:nvSpPr>
          <p:spPr>
            <a:xfrm>
              <a:off x="1355" y="1680"/>
              <a:ext cx="95" cy="221"/>
            </a:xfrm>
            <a:custGeom>
              <a:avLst/>
              <a:gdLst/>
              <a:ahLst/>
              <a:cxnLst/>
              <a:rect l="l" t="t" r="r" b="b"/>
              <a:pathLst>
                <a:path w="190" h="441" extrusionOk="0">
                  <a:moveTo>
                    <a:pt x="0" y="36"/>
                  </a:moveTo>
                  <a:lnTo>
                    <a:pt x="87" y="391"/>
                  </a:lnTo>
                  <a:lnTo>
                    <a:pt x="103" y="441"/>
                  </a:lnTo>
                  <a:lnTo>
                    <a:pt x="190" y="437"/>
                  </a:lnTo>
                  <a:lnTo>
                    <a:pt x="184" y="348"/>
                  </a:lnTo>
                  <a:lnTo>
                    <a:pt x="144" y="101"/>
                  </a:lnTo>
                  <a:lnTo>
                    <a:pt x="65" y="0"/>
                  </a:lnTo>
                  <a:lnTo>
                    <a:pt x="0" y="36"/>
                  </a:lnTo>
                  <a:close/>
                </a:path>
              </a:pathLst>
            </a:custGeom>
            <a:solidFill>
              <a:srgbClr val="C769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24"/>
            <p:cNvSpPr/>
            <p:nvPr/>
          </p:nvSpPr>
          <p:spPr>
            <a:xfrm>
              <a:off x="451" y="2212"/>
              <a:ext cx="1615" cy="1106"/>
            </a:xfrm>
            <a:custGeom>
              <a:avLst/>
              <a:gdLst/>
              <a:ahLst/>
              <a:cxnLst/>
              <a:rect l="l" t="t" r="r" b="b"/>
              <a:pathLst>
                <a:path w="3230" h="2213" extrusionOk="0">
                  <a:moveTo>
                    <a:pt x="207" y="630"/>
                  </a:moveTo>
                  <a:lnTo>
                    <a:pt x="91" y="960"/>
                  </a:lnTo>
                  <a:lnTo>
                    <a:pt x="0" y="1540"/>
                  </a:lnTo>
                  <a:lnTo>
                    <a:pt x="11" y="1734"/>
                  </a:lnTo>
                  <a:lnTo>
                    <a:pt x="82" y="1928"/>
                  </a:lnTo>
                  <a:lnTo>
                    <a:pt x="274" y="2031"/>
                  </a:lnTo>
                  <a:lnTo>
                    <a:pt x="720" y="1724"/>
                  </a:lnTo>
                  <a:lnTo>
                    <a:pt x="720" y="2213"/>
                  </a:lnTo>
                  <a:lnTo>
                    <a:pt x="2293" y="2213"/>
                  </a:lnTo>
                  <a:lnTo>
                    <a:pt x="2420" y="1371"/>
                  </a:lnTo>
                  <a:lnTo>
                    <a:pt x="2523" y="1565"/>
                  </a:lnTo>
                  <a:lnTo>
                    <a:pt x="2658" y="1711"/>
                  </a:lnTo>
                  <a:lnTo>
                    <a:pt x="2956" y="1814"/>
                  </a:lnTo>
                  <a:lnTo>
                    <a:pt x="3103" y="1643"/>
                  </a:lnTo>
                  <a:lnTo>
                    <a:pt x="3230" y="1234"/>
                  </a:lnTo>
                  <a:lnTo>
                    <a:pt x="3230" y="1006"/>
                  </a:lnTo>
                  <a:lnTo>
                    <a:pt x="3205" y="905"/>
                  </a:lnTo>
                  <a:lnTo>
                    <a:pt x="3137" y="698"/>
                  </a:lnTo>
                  <a:lnTo>
                    <a:pt x="2819" y="677"/>
                  </a:lnTo>
                  <a:lnTo>
                    <a:pt x="2680" y="415"/>
                  </a:lnTo>
                  <a:lnTo>
                    <a:pt x="2601" y="333"/>
                  </a:lnTo>
                  <a:lnTo>
                    <a:pt x="2215" y="255"/>
                  </a:lnTo>
                  <a:lnTo>
                    <a:pt x="2099" y="198"/>
                  </a:lnTo>
                  <a:lnTo>
                    <a:pt x="1890" y="0"/>
                  </a:lnTo>
                  <a:lnTo>
                    <a:pt x="1825" y="4"/>
                  </a:lnTo>
                  <a:lnTo>
                    <a:pt x="1255" y="16"/>
                  </a:lnTo>
                  <a:lnTo>
                    <a:pt x="1162" y="99"/>
                  </a:lnTo>
                  <a:lnTo>
                    <a:pt x="1095" y="175"/>
                  </a:lnTo>
                  <a:lnTo>
                    <a:pt x="855" y="278"/>
                  </a:lnTo>
                  <a:lnTo>
                    <a:pt x="641" y="301"/>
                  </a:lnTo>
                  <a:lnTo>
                    <a:pt x="413" y="449"/>
                  </a:lnTo>
                  <a:lnTo>
                    <a:pt x="207" y="630"/>
                  </a:lnTo>
                  <a:close/>
                </a:path>
              </a:pathLst>
            </a:custGeom>
            <a:solidFill>
              <a:srgbClr val="7A7A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24"/>
            <p:cNvSpPr/>
            <p:nvPr/>
          </p:nvSpPr>
          <p:spPr>
            <a:xfrm>
              <a:off x="561" y="2492"/>
              <a:ext cx="204" cy="250"/>
            </a:xfrm>
            <a:custGeom>
              <a:avLst/>
              <a:gdLst/>
              <a:ahLst/>
              <a:cxnLst/>
              <a:rect l="l" t="t" r="r" b="b"/>
              <a:pathLst>
                <a:path w="408" h="500" extrusionOk="0">
                  <a:moveTo>
                    <a:pt x="21" y="0"/>
                  </a:moveTo>
                  <a:lnTo>
                    <a:pt x="0" y="82"/>
                  </a:lnTo>
                  <a:lnTo>
                    <a:pt x="135" y="500"/>
                  </a:lnTo>
                  <a:lnTo>
                    <a:pt x="408" y="228"/>
                  </a:lnTo>
                  <a:lnTo>
                    <a:pt x="328" y="48"/>
                  </a:lnTo>
                  <a:lnTo>
                    <a:pt x="2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24"/>
            <p:cNvSpPr/>
            <p:nvPr/>
          </p:nvSpPr>
          <p:spPr>
            <a:xfrm>
              <a:off x="1832" y="2522"/>
              <a:ext cx="199" cy="272"/>
            </a:xfrm>
            <a:custGeom>
              <a:avLst/>
              <a:gdLst/>
              <a:ahLst/>
              <a:cxnLst/>
              <a:rect l="l" t="t" r="r" b="b"/>
              <a:pathLst>
                <a:path w="400" h="546" extrusionOk="0">
                  <a:moveTo>
                    <a:pt x="46" y="78"/>
                  </a:moveTo>
                  <a:lnTo>
                    <a:pt x="0" y="169"/>
                  </a:lnTo>
                  <a:lnTo>
                    <a:pt x="93" y="466"/>
                  </a:lnTo>
                  <a:lnTo>
                    <a:pt x="183" y="546"/>
                  </a:lnTo>
                  <a:lnTo>
                    <a:pt x="299" y="432"/>
                  </a:lnTo>
                  <a:lnTo>
                    <a:pt x="400" y="148"/>
                  </a:lnTo>
                  <a:lnTo>
                    <a:pt x="390" y="57"/>
                  </a:lnTo>
                  <a:lnTo>
                    <a:pt x="333" y="0"/>
                  </a:lnTo>
                  <a:lnTo>
                    <a:pt x="46" y="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24"/>
            <p:cNvSpPr/>
            <p:nvPr/>
          </p:nvSpPr>
          <p:spPr>
            <a:xfrm>
              <a:off x="1698" y="2149"/>
              <a:ext cx="446" cy="517"/>
            </a:xfrm>
            <a:custGeom>
              <a:avLst/>
              <a:gdLst/>
              <a:ahLst/>
              <a:cxnLst/>
              <a:rect l="l" t="t" r="r" b="b"/>
              <a:pathLst>
                <a:path w="894" h="1034" extrusionOk="0">
                  <a:moveTo>
                    <a:pt x="333" y="937"/>
                  </a:moveTo>
                  <a:lnTo>
                    <a:pt x="312" y="882"/>
                  </a:lnTo>
                  <a:lnTo>
                    <a:pt x="303" y="793"/>
                  </a:lnTo>
                  <a:lnTo>
                    <a:pt x="266" y="696"/>
                  </a:lnTo>
                  <a:lnTo>
                    <a:pt x="240" y="606"/>
                  </a:lnTo>
                  <a:lnTo>
                    <a:pt x="230" y="449"/>
                  </a:lnTo>
                  <a:lnTo>
                    <a:pt x="14" y="219"/>
                  </a:lnTo>
                  <a:lnTo>
                    <a:pt x="0" y="181"/>
                  </a:lnTo>
                  <a:lnTo>
                    <a:pt x="23" y="156"/>
                  </a:lnTo>
                  <a:lnTo>
                    <a:pt x="128" y="234"/>
                  </a:lnTo>
                  <a:lnTo>
                    <a:pt x="190" y="293"/>
                  </a:lnTo>
                  <a:lnTo>
                    <a:pt x="333" y="371"/>
                  </a:lnTo>
                  <a:lnTo>
                    <a:pt x="238" y="177"/>
                  </a:lnTo>
                  <a:lnTo>
                    <a:pt x="230" y="133"/>
                  </a:lnTo>
                  <a:lnTo>
                    <a:pt x="255" y="112"/>
                  </a:lnTo>
                  <a:lnTo>
                    <a:pt x="282" y="118"/>
                  </a:lnTo>
                  <a:lnTo>
                    <a:pt x="299" y="135"/>
                  </a:lnTo>
                  <a:lnTo>
                    <a:pt x="375" y="276"/>
                  </a:lnTo>
                  <a:lnTo>
                    <a:pt x="420" y="327"/>
                  </a:lnTo>
                  <a:lnTo>
                    <a:pt x="451" y="393"/>
                  </a:lnTo>
                  <a:lnTo>
                    <a:pt x="462" y="342"/>
                  </a:lnTo>
                  <a:lnTo>
                    <a:pt x="476" y="120"/>
                  </a:lnTo>
                  <a:lnTo>
                    <a:pt x="496" y="93"/>
                  </a:lnTo>
                  <a:lnTo>
                    <a:pt x="523" y="95"/>
                  </a:lnTo>
                  <a:lnTo>
                    <a:pt x="550" y="175"/>
                  </a:lnTo>
                  <a:lnTo>
                    <a:pt x="565" y="300"/>
                  </a:lnTo>
                  <a:lnTo>
                    <a:pt x="692" y="167"/>
                  </a:lnTo>
                  <a:lnTo>
                    <a:pt x="745" y="129"/>
                  </a:lnTo>
                  <a:lnTo>
                    <a:pt x="823" y="32"/>
                  </a:lnTo>
                  <a:lnTo>
                    <a:pt x="884" y="0"/>
                  </a:lnTo>
                  <a:lnTo>
                    <a:pt x="894" y="19"/>
                  </a:lnTo>
                  <a:lnTo>
                    <a:pt x="858" y="103"/>
                  </a:lnTo>
                  <a:lnTo>
                    <a:pt x="863" y="131"/>
                  </a:lnTo>
                  <a:lnTo>
                    <a:pt x="856" y="146"/>
                  </a:lnTo>
                  <a:lnTo>
                    <a:pt x="829" y="188"/>
                  </a:lnTo>
                  <a:lnTo>
                    <a:pt x="816" y="249"/>
                  </a:lnTo>
                  <a:lnTo>
                    <a:pt x="789" y="411"/>
                  </a:lnTo>
                  <a:lnTo>
                    <a:pt x="652" y="580"/>
                  </a:lnTo>
                  <a:lnTo>
                    <a:pt x="626" y="728"/>
                  </a:lnTo>
                  <a:lnTo>
                    <a:pt x="630" y="787"/>
                  </a:lnTo>
                  <a:lnTo>
                    <a:pt x="561" y="901"/>
                  </a:lnTo>
                  <a:lnTo>
                    <a:pt x="438" y="1034"/>
                  </a:lnTo>
                  <a:lnTo>
                    <a:pt x="333" y="937"/>
                  </a:lnTo>
                  <a:close/>
                </a:path>
              </a:pathLst>
            </a:custGeom>
            <a:solidFill>
              <a:srgbClr val="FFC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24"/>
            <p:cNvSpPr/>
            <p:nvPr/>
          </p:nvSpPr>
          <p:spPr>
            <a:xfrm>
              <a:off x="386" y="2112"/>
              <a:ext cx="421" cy="295"/>
            </a:xfrm>
            <a:custGeom>
              <a:avLst/>
              <a:gdLst/>
              <a:ahLst/>
              <a:cxnLst/>
              <a:rect l="l" t="t" r="r" b="b"/>
              <a:pathLst>
                <a:path w="842" h="591" extrusionOk="0">
                  <a:moveTo>
                    <a:pt x="0" y="44"/>
                  </a:moveTo>
                  <a:lnTo>
                    <a:pt x="25" y="32"/>
                  </a:lnTo>
                  <a:lnTo>
                    <a:pt x="70" y="47"/>
                  </a:lnTo>
                  <a:lnTo>
                    <a:pt x="106" y="91"/>
                  </a:lnTo>
                  <a:lnTo>
                    <a:pt x="209" y="247"/>
                  </a:lnTo>
                  <a:lnTo>
                    <a:pt x="291" y="302"/>
                  </a:lnTo>
                  <a:lnTo>
                    <a:pt x="203" y="11"/>
                  </a:lnTo>
                  <a:lnTo>
                    <a:pt x="237" y="0"/>
                  </a:lnTo>
                  <a:lnTo>
                    <a:pt x="274" y="19"/>
                  </a:lnTo>
                  <a:lnTo>
                    <a:pt x="306" y="63"/>
                  </a:lnTo>
                  <a:lnTo>
                    <a:pt x="325" y="42"/>
                  </a:lnTo>
                  <a:lnTo>
                    <a:pt x="363" y="40"/>
                  </a:lnTo>
                  <a:lnTo>
                    <a:pt x="384" y="74"/>
                  </a:lnTo>
                  <a:lnTo>
                    <a:pt x="397" y="139"/>
                  </a:lnTo>
                  <a:lnTo>
                    <a:pt x="409" y="281"/>
                  </a:lnTo>
                  <a:lnTo>
                    <a:pt x="416" y="329"/>
                  </a:lnTo>
                  <a:lnTo>
                    <a:pt x="431" y="369"/>
                  </a:lnTo>
                  <a:lnTo>
                    <a:pt x="448" y="357"/>
                  </a:lnTo>
                  <a:lnTo>
                    <a:pt x="479" y="281"/>
                  </a:lnTo>
                  <a:lnTo>
                    <a:pt x="515" y="152"/>
                  </a:lnTo>
                  <a:lnTo>
                    <a:pt x="542" y="53"/>
                  </a:lnTo>
                  <a:lnTo>
                    <a:pt x="580" y="9"/>
                  </a:lnTo>
                  <a:lnTo>
                    <a:pt x="597" y="11"/>
                  </a:lnTo>
                  <a:lnTo>
                    <a:pt x="625" y="30"/>
                  </a:lnTo>
                  <a:lnTo>
                    <a:pt x="627" y="57"/>
                  </a:lnTo>
                  <a:lnTo>
                    <a:pt x="623" y="101"/>
                  </a:lnTo>
                  <a:lnTo>
                    <a:pt x="604" y="177"/>
                  </a:lnTo>
                  <a:lnTo>
                    <a:pt x="553" y="401"/>
                  </a:lnTo>
                  <a:lnTo>
                    <a:pt x="629" y="323"/>
                  </a:lnTo>
                  <a:lnTo>
                    <a:pt x="707" y="220"/>
                  </a:lnTo>
                  <a:lnTo>
                    <a:pt x="791" y="101"/>
                  </a:lnTo>
                  <a:lnTo>
                    <a:pt x="812" y="101"/>
                  </a:lnTo>
                  <a:lnTo>
                    <a:pt x="838" y="118"/>
                  </a:lnTo>
                  <a:lnTo>
                    <a:pt x="842" y="144"/>
                  </a:lnTo>
                  <a:lnTo>
                    <a:pt x="831" y="175"/>
                  </a:lnTo>
                  <a:lnTo>
                    <a:pt x="734" y="334"/>
                  </a:lnTo>
                  <a:lnTo>
                    <a:pt x="570" y="591"/>
                  </a:lnTo>
                  <a:lnTo>
                    <a:pt x="336" y="536"/>
                  </a:lnTo>
                  <a:lnTo>
                    <a:pt x="220" y="416"/>
                  </a:lnTo>
                  <a:lnTo>
                    <a:pt x="137" y="325"/>
                  </a:lnTo>
                  <a:lnTo>
                    <a:pt x="66" y="161"/>
                  </a:lnTo>
                  <a:lnTo>
                    <a:pt x="34" y="97"/>
                  </a:lnTo>
                  <a:lnTo>
                    <a:pt x="0" y="44"/>
                  </a:lnTo>
                  <a:close/>
                </a:path>
              </a:pathLst>
            </a:custGeom>
            <a:solidFill>
              <a:srgbClr val="FFC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24"/>
            <p:cNvSpPr/>
            <p:nvPr/>
          </p:nvSpPr>
          <p:spPr>
            <a:xfrm>
              <a:off x="1048" y="2205"/>
              <a:ext cx="359" cy="476"/>
            </a:xfrm>
            <a:custGeom>
              <a:avLst/>
              <a:gdLst/>
              <a:ahLst/>
              <a:cxnLst/>
              <a:rect l="l" t="t" r="r" b="b"/>
              <a:pathLst>
                <a:path w="717" h="952" extrusionOk="0">
                  <a:moveTo>
                    <a:pt x="15" y="53"/>
                  </a:moveTo>
                  <a:lnTo>
                    <a:pt x="0" y="145"/>
                  </a:lnTo>
                  <a:lnTo>
                    <a:pt x="0" y="215"/>
                  </a:lnTo>
                  <a:lnTo>
                    <a:pt x="7" y="300"/>
                  </a:lnTo>
                  <a:lnTo>
                    <a:pt x="131" y="871"/>
                  </a:lnTo>
                  <a:lnTo>
                    <a:pt x="319" y="952"/>
                  </a:lnTo>
                  <a:lnTo>
                    <a:pt x="448" y="848"/>
                  </a:lnTo>
                  <a:lnTo>
                    <a:pt x="504" y="648"/>
                  </a:lnTo>
                  <a:lnTo>
                    <a:pt x="551" y="492"/>
                  </a:lnTo>
                  <a:lnTo>
                    <a:pt x="587" y="407"/>
                  </a:lnTo>
                  <a:lnTo>
                    <a:pt x="684" y="154"/>
                  </a:lnTo>
                  <a:lnTo>
                    <a:pt x="717" y="69"/>
                  </a:lnTo>
                  <a:lnTo>
                    <a:pt x="669" y="19"/>
                  </a:lnTo>
                  <a:lnTo>
                    <a:pt x="312" y="0"/>
                  </a:lnTo>
                  <a:lnTo>
                    <a:pt x="15" y="5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24"/>
            <p:cNvSpPr/>
            <p:nvPr/>
          </p:nvSpPr>
          <p:spPr>
            <a:xfrm>
              <a:off x="1058" y="2320"/>
              <a:ext cx="270" cy="317"/>
            </a:xfrm>
            <a:custGeom>
              <a:avLst/>
              <a:gdLst/>
              <a:ahLst/>
              <a:cxnLst/>
              <a:rect l="l" t="t" r="r" b="b"/>
              <a:pathLst>
                <a:path w="540" h="635" extrusionOk="0">
                  <a:moveTo>
                    <a:pt x="0" y="8"/>
                  </a:moveTo>
                  <a:lnTo>
                    <a:pt x="156" y="207"/>
                  </a:lnTo>
                  <a:lnTo>
                    <a:pt x="169" y="234"/>
                  </a:lnTo>
                  <a:lnTo>
                    <a:pt x="232" y="156"/>
                  </a:lnTo>
                  <a:lnTo>
                    <a:pt x="317" y="120"/>
                  </a:lnTo>
                  <a:lnTo>
                    <a:pt x="403" y="635"/>
                  </a:lnTo>
                  <a:lnTo>
                    <a:pt x="456" y="510"/>
                  </a:lnTo>
                  <a:lnTo>
                    <a:pt x="449" y="344"/>
                  </a:lnTo>
                  <a:lnTo>
                    <a:pt x="412" y="253"/>
                  </a:lnTo>
                  <a:lnTo>
                    <a:pt x="450" y="145"/>
                  </a:lnTo>
                  <a:lnTo>
                    <a:pt x="538" y="247"/>
                  </a:lnTo>
                  <a:lnTo>
                    <a:pt x="540" y="236"/>
                  </a:lnTo>
                  <a:lnTo>
                    <a:pt x="445" y="23"/>
                  </a:lnTo>
                  <a:lnTo>
                    <a:pt x="276" y="0"/>
                  </a:lnTo>
                  <a:lnTo>
                    <a:pt x="207" y="139"/>
                  </a:lnTo>
                  <a:lnTo>
                    <a:pt x="173" y="175"/>
                  </a:lnTo>
                  <a:lnTo>
                    <a:pt x="0" y="8"/>
                  </a:lnTo>
                  <a:close/>
                </a:path>
              </a:pathLst>
            </a:custGeom>
            <a:solidFill>
              <a:srgbClr val="B5B5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24"/>
            <p:cNvSpPr/>
            <p:nvPr/>
          </p:nvSpPr>
          <p:spPr>
            <a:xfrm>
              <a:off x="1175" y="2304"/>
              <a:ext cx="97" cy="377"/>
            </a:xfrm>
            <a:custGeom>
              <a:avLst/>
              <a:gdLst/>
              <a:ahLst/>
              <a:cxnLst/>
              <a:rect l="l" t="t" r="r" b="b"/>
              <a:pathLst>
                <a:path w="194" h="754" extrusionOk="0">
                  <a:moveTo>
                    <a:pt x="144" y="0"/>
                  </a:moveTo>
                  <a:lnTo>
                    <a:pt x="81" y="9"/>
                  </a:lnTo>
                  <a:lnTo>
                    <a:pt x="42" y="63"/>
                  </a:lnTo>
                  <a:lnTo>
                    <a:pt x="53" y="216"/>
                  </a:lnTo>
                  <a:lnTo>
                    <a:pt x="19" y="427"/>
                  </a:lnTo>
                  <a:lnTo>
                    <a:pt x="0" y="718"/>
                  </a:lnTo>
                  <a:lnTo>
                    <a:pt x="76" y="754"/>
                  </a:lnTo>
                  <a:lnTo>
                    <a:pt x="148" y="696"/>
                  </a:lnTo>
                  <a:lnTo>
                    <a:pt x="190" y="659"/>
                  </a:lnTo>
                  <a:lnTo>
                    <a:pt x="156" y="395"/>
                  </a:lnTo>
                  <a:lnTo>
                    <a:pt x="118" y="258"/>
                  </a:lnTo>
                  <a:lnTo>
                    <a:pt x="167" y="152"/>
                  </a:lnTo>
                  <a:lnTo>
                    <a:pt x="194" y="70"/>
                  </a:lnTo>
                  <a:lnTo>
                    <a:pt x="144" y="0"/>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24"/>
            <p:cNvSpPr/>
            <p:nvPr/>
          </p:nvSpPr>
          <p:spPr>
            <a:xfrm>
              <a:off x="980" y="1633"/>
              <a:ext cx="477" cy="670"/>
            </a:xfrm>
            <a:custGeom>
              <a:avLst/>
              <a:gdLst/>
              <a:ahLst/>
              <a:cxnLst/>
              <a:rect l="l" t="t" r="r" b="b"/>
              <a:pathLst>
                <a:path w="954" h="1340" extrusionOk="0">
                  <a:moveTo>
                    <a:pt x="120" y="247"/>
                  </a:moveTo>
                  <a:lnTo>
                    <a:pt x="101" y="488"/>
                  </a:lnTo>
                  <a:lnTo>
                    <a:pt x="25" y="504"/>
                  </a:lnTo>
                  <a:lnTo>
                    <a:pt x="0" y="581"/>
                  </a:lnTo>
                  <a:lnTo>
                    <a:pt x="11" y="718"/>
                  </a:lnTo>
                  <a:lnTo>
                    <a:pt x="53" y="878"/>
                  </a:lnTo>
                  <a:lnTo>
                    <a:pt x="139" y="830"/>
                  </a:lnTo>
                  <a:lnTo>
                    <a:pt x="137" y="791"/>
                  </a:lnTo>
                  <a:lnTo>
                    <a:pt x="179" y="1197"/>
                  </a:lnTo>
                  <a:lnTo>
                    <a:pt x="205" y="1218"/>
                  </a:lnTo>
                  <a:lnTo>
                    <a:pt x="502" y="1340"/>
                  </a:lnTo>
                  <a:lnTo>
                    <a:pt x="665" y="1260"/>
                  </a:lnTo>
                  <a:lnTo>
                    <a:pt x="779" y="1188"/>
                  </a:lnTo>
                  <a:lnTo>
                    <a:pt x="793" y="1098"/>
                  </a:lnTo>
                  <a:lnTo>
                    <a:pt x="819" y="844"/>
                  </a:lnTo>
                  <a:lnTo>
                    <a:pt x="876" y="884"/>
                  </a:lnTo>
                  <a:lnTo>
                    <a:pt x="931" y="821"/>
                  </a:lnTo>
                  <a:lnTo>
                    <a:pt x="954" y="694"/>
                  </a:lnTo>
                  <a:lnTo>
                    <a:pt x="950" y="534"/>
                  </a:lnTo>
                  <a:lnTo>
                    <a:pt x="854" y="526"/>
                  </a:lnTo>
                  <a:lnTo>
                    <a:pt x="797" y="308"/>
                  </a:lnTo>
                  <a:lnTo>
                    <a:pt x="722" y="140"/>
                  </a:lnTo>
                  <a:lnTo>
                    <a:pt x="747" y="55"/>
                  </a:lnTo>
                  <a:lnTo>
                    <a:pt x="532" y="0"/>
                  </a:lnTo>
                  <a:lnTo>
                    <a:pt x="112" y="123"/>
                  </a:lnTo>
                  <a:lnTo>
                    <a:pt x="120" y="247"/>
                  </a:lnTo>
                  <a:close/>
                </a:path>
              </a:pathLst>
            </a:custGeom>
            <a:solidFill>
              <a:srgbClr val="FFC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24"/>
            <p:cNvSpPr/>
            <p:nvPr/>
          </p:nvSpPr>
          <p:spPr>
            <a:xfrm>
              <a:off x="1166" y="1960"/>
              <a:ext cx="88" cy="23"/>
            </a:xfrm>
            <a:custGeom>
              <a:avLst/>
              <a:gdLst/>
              <a:ahLst/>
              <a:cxnLst/>
              <a:rect l="l" t="t" r="r" b="b"/>
              <a:pathLst>
                <a:path w="174" h="45" extrusionOk="0">
                  <a:moveTo>
                    <a:pt x="0" y="45"/>
                  </a:moveTo>
                  <a:lnTo>
                    <a:pt x="174" y="45"/>
                  </a:lnTo>
                  <a:lnTo>
                    <a:pt x="136" y="15"/>
                  </a:lnTo>
                  <a:lnTo>
                    <a:pt x="87" y="0"/>
                  </a:lnTo>
                  <a:lnTo>
                    <a:pt x="22" y="15"/>
                  </a:lnTo>
                  <a:lnTo>
                    <a:pt x="0" y="4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24"/>
            <p:cNvSpPr/>
            <p:nvPr/>
          </p:nvSpPr>
          <p:spPr>
            <a:xfrm>
              <a:off x="1050" y="1598"/>
              <a:ext cx="288" cy="117"/>
            </a:xfrm>
            <a:custGeom>
              <a:avLst/>
              <a:gdLst/>
              <a:ahLst/>
              <a:cxnLst/>
              <a:rect l="l" t="t" r="r" b="b"/>
              <a:pathLst>
                <a:path w="576" h="234" extrusionOk="0">
                  <a:moveTo>
                    <a:pt x="133" y="46"/>
                  </a:moveTo>
                  <a:lnTo>
                    <a:pt x="346" y="0"/>
                  </a:lnTo>
                  <a:lnTo>
                    <a:pt x="502" y="14"/>
                  </a:lnTo>
                  <a:lnTo>
                    <a:pt x="576" y="128"/>
                  </a:lnTo>
                  <a:lnTo>
                    <a:pt x="513" y="154"/>
                  </a:lnTo>
                  <a:lnTo>
                    <a:pt x="213" y="227"/>
                  </a:lnTo>
                  <a:lnTo>
                    <a:pt x="346" y="175"/>
                  </a:lnTo>
                  <a:lnTo>
                    <a:pt x="0" y="234"/>
                  </a:lnTo>
                  <a:lnTo>
                    <a:pt x="3" y="122"/>
                  </a:lnTo>
                  <a:lnTo>
                    <a:pt x="133" y="46"/>
                  </a:lnTo>
                  <a:close/>
                </a:path>
              </a:pathLst>
            </a:custGeom>
            <a:solidFill>
              <a:srgbClr val="C769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4"/>
            <p:cNvSpPr/>
            <p:nvPr/>
          </p:nvSpPr>
          <p:spPr>
            <a:xfrm>
              <a:off x="1096" y="1825"/>
              <a:ext cx="68" cy="30"/>
            </a:xfrm>
            <a:custGeom>
              <a:avLst/>
              <a:gdLst/>
              <a:ahLst/>
              <a:cxnLst/>
              <a:rect l="l" t="t" r="r" b="b"/>
              <a:pathLst>
                <a:path w="137" h="61" extrusionOk="0">
                  <a:moveTo>
                    <a:pt x="0" y="45"/>
                  </a:moveTo>
                  <a:lnTo>
                    <a:pt x="46" y="61"/>
                  </a:lnTo>
                  <a:lnTo>
                    <a:pt x="99" y="57"/>
                  </a:lnTo>
                  <a:lnTo>
                    <a:pt x="137" y="40"/>
                  </a:lnTo>
                  <a:lnTo>
                    <a:pt x="120" y="36"/>
                  </a:lnTo>
                  <a:lnTo>
                    <a:pt x="95" y="0"/>
                  </a:lnTo>
                  <a:lnTo>
                    <a:pt x="68" y="0"/>
                  </a:lnTo>
                  <a:lnTo>
                    <a:pt x="25" y="21"/>
                  </a:lnTo>
                  <a:lnTo>
                    <a:pt x="0" y="4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24"/>
            <p:cNvSpPr/>
            <p:nvPr/>
          </p:nvSpPr>
          <p:spPr>
            <a:xfrm>
              <a:off x="1263" y="1823"/>
              <a:ext cx="72" cy="29"/>
            </a:xfrm>
            <a:custGeom>
              <a:avLst/>
              <a:gdLst/>
              <a:ahLst/>
              <a:cxnLst/>
              <a:rect l="l" t="t" r="r" b="b"/>
              <a:pathLst>
                <a:path w="145" h="57" extrusionOk="0">
                  <a:moveTo>
                    <a:pt x="0" y="34"/>
                  </a:moveTo>
                  <a:lnTo>
                    <a:pt x="27" y="0"/>
                  </a:lnTo>
                  <a:lnTo>
                    <a:pt x="63" y="0"/>
                  </a:lnTo>
                  <a:lnTo>
                    <a:pt x="115" y="4"/>
                  </a:lnTo>
                  <a:lnTo>
                    <a:pt x="145" y="48"/>
                  </a:lnTo>
                  <a:lnTo>
                    <a:pt x="103" y="57"/>
                  </a:lnTo>
                  <a:lnTo>
                    <a:pt x="27" y="57"/>
                  </a:lnTo>
                  <a:lnTo>
                    <a:pt x="8" y="49"/>
                  </a:lnTo>
                  <a:lnTo>
                    <a:pt x="0" y="3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24"/>
            <p:cNvSpPr/>
            <p:nvPr/>
          </p:nvSpPr>
          <p:spPr>
            <a:xfrm>
              <a:off x="1115" y="1825"/>
              <a:ext cx="27" cy="23"/>
            </a:xfrm>
            <a:custGeom>
              <a:avLst/>
              <a:gdLst/>
              <a:ahLst/>
              <a:cxnLst/>
              <a:rect l="l" t="t" r="r" b="b"/>
              <a:pathLst>
                <a:path w="53" h="45" extrusionOk="0">
                  <a:moveTo>
                    <a:pt x="0" y="9"/>
                  </a:moveTo>
                  <a:lnTo>
                    <a:pt x="8" y="36"/>
                  </a:lnTo>
                  <a:lnTo>
                    <a:pt x="27" y="45"/>
                  </a:lnTo>
                  <a:lnTo>
                    <a:pt x="47" y="30"/>
                  </a:lnTo>
                  <a:lnTo>
                    <a:pt x="53" y="0"/>
                  </a:lnTo>
                  <a:lnTo>
                    <a:pt x="0" y="9"/>
                  </a:lnTo>
                  <a:close/>
                </a:path>
              </a:pathLst>
            </a:custGeom>
            <a:solidFill>
              <a:srgbClr val="0059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4"/>
            <p:cNvSpPr/>
            <p:nvPr/>
          </p:nvSpPr>
          <p:spPr>
            <a:xfrm>
              <a:off x="1278" y="1821"/>
              <a:ext cx="33" cy="26"/>
            </a:xfrm>
            <a:custGeom>
              <a:avLst/>
              <a:gdLst/>
              <a:ahLst/>
              <a:cxnLst/>
              <a:rect l="l" t="t" r="r" b="b"/>
              <a:pathLst>
                <a:path w="65" h="52" extrusionOk="0">
                  <a:moveTo>
                    <a:pt x="0" y="8"/>
                  </a:moveTo>
                  <a:lnTo>
                    <a:pt x="21" y="44"/>
                  </a:lnTo>
                  <a:lnTo>
                    <a:pt x="42" y="52"/>
                  </a:lnTo>
                  <a:lnTo>
                    <a:pt x="65" y="23"/>
                  </a:lnTo>
                  <a:lnTo>
                    <a:pt x="57" y="4"/>
                  </a:lnTo>
                  <a:lnTo>
                    <a:pt x="25" y="0"/>
                  </a:lnTo>
                  <a:lnTo>
                    <a:pt x="0" y="8"/>
                  </a:lnTo>
                  <a:close/>
                </a:path>
              </a:pathLst>
            </a:custGeom>
            <a:solidFill>
              <a:srgbClr val="0059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24"/>
            <p:cNvSpPr/>
            <p:nvPr/>
          </p:nvSpPr>
          <p:spPr>
            <a:xfrm>
              <a:off x="1124" y="1823"/>
              <a:ext cx="17" cy="13"/>
            </a:xfrm>
            <a:custGeom>
              <a:avLst/>
              <a:gdLst/>
              <a:ahLst/>
              <a:cxnLst/>
              <a:rect l="l" t="t" r="r" b="b"/>
              <a:pathLst>
                <a:path w="32" h="27" extrusionOk="0">
                  <a:moveTo>
                    <a:pt x="0" y="9"/>
                  </a:moveTo>
                  <a:lnTo>
                    <a:pt x="11" y="27"/>
                  </a:lnTo>
                  <a:lnTo>
                    <a:pt x="28" y="25"/>
                  </a:lnTo>
                  <a:lnTo>
                    <a:pt x="32" y="0"/>
                  </a:lnTo>
                  <a:lnTo>
                    <a:pt x="0" y="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24"/>
            <p:cNvSpPr/>
            <p:nvPr/>
          </p:nvSpPr>
          <p:spPr>
            <a:xfrm>
              <a:off x="1286" y="1821"/>
              <a:ext cx="17" cy="15"/>
            </a:xfrm>
            <a:custGeom>
              <a:avLst/>
              <a:gdLst/>
              <a:ahLst/>
              <a:cxnLst/>
              <a:rect l="l" t="t" r="r" b="b"/>
              <a:pathLst>
                <a:path w="34" h="31" extrusionOk="0">
                  <a:moveTo>
                    <a:pt x="0" y="0"/>
                  </a:moveTo>
                  <a:lnTo>
                    <a:pt x="10" y="29"/>
                  </a:lnTo>
                  <a:lnTo>
                    <a:pt x="23" y="31"/>
                  </a:lnTo>
                  <a:lnTo>
                    <a:pt x="34" y="17"/>
                  </a:lnTo>
                  <a:lnTo>
                    <a:pt x="27" y="8"/>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4"/>
            <p:cNvSpPr/>
            <p:nvPr/>
          </p:nvSpPr>
          <p:spPr>
            <a:xfrm>
              <a:off x="1072" y="1747"/>
              <a:ext cx="93" cy="61"/>
            </a:xfrm>
            <a:custGeom>
              <a:avLst/>
              <a:gdLst/>
              <a:ahLst/>
              <a:cxnLst/>
              <a:rect l="l" t="t" r="r" b="b"/>
              <a:pathLst>
                <a:path w="187" h="122" extrusionOk="0">
                  <a:moveTo>
                    <a:pt x="183" y="17"/>
                  </a:moveTo>
                  <a:lnTo>
                    <a:pt x="187" y="61"/>
                  </a:lnTo>
                  <a:lnTo>
                    <a:pt x="173" y="25"/>
                  </a:lnTo>
                  <a:lnTo>
                    <a:pt x="166" y="44"/>
                  </a:lnTo>
                  <a:lnTo>
                    <a:pt x="151" y="30"/>
                  </a:lnTo>
                  <a:lnTo>
                    <a:pt x="149" y="44"/>
                  </a:lnTo>
                  <a:lnTo>
                    <a:pt x="128" y="36"/>
                  </a:lnTo>
                  <a:lnTo>
                    <a:pt x="71" y="70"/>
                  </a:lnTo>
                  <a:lnTo>
                    <a:pt x="48" y="76"/>
                  </a:lnTo>
                  <a:lnTo>
                    <a:pt x="0" y="122"/>
                  </a:lnTo>
                  <a:lnTo>
                    <a:pt x="35" y="61"/>
                  </a:lnTo>
                  <a:lnTo>
                    <a:pt x="73" y="30"/>
                  </a:lnTo>
                  <a:lnTo>
                    <a:pt x="120" y="0"/>
                  </a:lnTo>
                  <a:lnTo>
                    <a:pt x="162" y="2"/>
                  </a:lnTo>
                  <a:lnTo>
                    <a:pt x="179" y="9"/>
                  </a:lnTo>
                  <a:lnTo>
                    <a:pt x="183" y="1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24"/>
            <p:cNvSpPr/>
            <p:nvPr/>
          </p:nvSpPr>
          <p:spPr>
            <a:xfrm>
              <a:off x="1108" y="1788"/>
              <a:ext cx="70" cy="123"/>
            </a:xfrm>
            <a:custGeom>
              <a:avLst/>
              <a:gdLst/>
              <a:ahLst/>
              <a:cxnLst/>
              <a:rect l="l" t="t" r="r" b="b"/>
              <a:pathLst>
                <a:path w="138" h="247" extrusionOk="0">
                  <a:moveTo>
                    <a:pt x="125" y="0"/>
                  </a:moveTo>
                  <a:lnTo>
                    <a:pt x="138" y="36"/>
                  </a:lnTo>
                  <a:lnTo>
                    <a:pt x="138" y="85"/>
                  </a:lnTo>
                  <a:lnTo>
                    <a:pt x="119" y="142"/>
                  </a:lnTo>
                  <a:lnTo>
                    <a:pt x="98" y="157"/>
                  </a:lnTo>
                  <a:lnTo>
                    <a:pt x="72" y="213"/>
                  </a:lnTo>
                  <a:lnTo>
                    <a:pt x="0" y="247"/>
                  </a:lnTo>
                  <a:lnTo>
                    <a:pt x="51" y="203"/>
                  </a:lnTo>
                  <a:lnTo>
                    <a:pt x="53" y="173"/>
                  </a:lnTo>
                  <a:lnTo>
                    <a:pt x="79" y="148"/>
                  </a:lnTo>
                  <a:lnTo>
                    <a:pt x="51" y="135"/>
                  </a:lnTo>
                  <a:lnTo>
                    <a:pt x="87" y="129"/>
                  </a:lnTo>
                  <a:lnTo>
                    <a:pt x="117" y="110"/>
                  </a:lnTo>
                  <a:lnTo>
                    <a:pt x="129" y="64"/>
                  </a:lnTo>
                  <a:lnTo>
                    <a:pt x="129" y="32"/>
                  </a:lnTo>
                  <a:lnTo>
                    <a:pt x="125"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24"/>
            <p:cNvSpPr/>
            <p:nvPr/>
          </p:nvSpPr>
          <p:spPr>
            <a:xfrm>
              <a:off x="1080" y="1797"/>
              <a:ext cx="94" cy="46"/>
            </a:xfrm>
            <a:custGeom>
              <a:avLst/>
              <a:gdLst/>
              <a:ahLst/>
              <a:cxnLst/>
              <a:rect l="l" t="t" r="r" b="b"/>
              <a:pathLst>
                <a:path w="188" h="91" extrusionOk="0">
                  <a:moveTo>
                    <a:pt x="0" y="91"/>
                  </a:moveTo>
                  <a:lnTo>
                    <a:pt x="34" y="38"/>
                  </a:lnTo>
                  <a:lnTo>
                    <a:pt x="140" y="0"/>
                  </a:lnTo>
                  <a:lnTo>
                    <a:pt x="171" y="13"/>
                  </a:lnTo>
                  <a:lnTo>
                    <a:pt x="188" y="43"/>
                  </a:lnTo>
                  <a:lnTo>
                    <a:pt x="174" y="47"/>
                  </a:lnTo>
                  <a:lnTo>
                    <a:pt x="155" y="24"/>
                  </a:lnTo>
                  <a:lnTo>
                    <a:pt x="95" y="21"/>
                  </a:lnTo>
                  <a:lnTo>
                    <a:pt x="45" y="45"/>
                  </a:lnTo>
                  <a:lnTo>
                    <a:pt x="24" y="81"/>
                  </a:lnTo>
                  <a:lnTo>
                    <a:pt x="0" y="9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4"/>
            <p:cNvSpPr/>
            <p:nvPr/>
          </p:nvSpPr>
          <p:spPr>
            <a:xfrm>
              <a:off x="1079" y="1813"/>
              <a:ext cx="92" cy="48"/>
            </a:xfrm>
            <a:custGeom>
              <a:avLst/>
              <a:gdLst/>
              <a:ahLst/>
              <a:cxnLst/>
              <a:rect l="l" t="t" r="r" b="b"/>
              <a:pathLst>
                <a:path w="184" h="95" extrusionOk="0">
                  <a:moveTo>
                    <a:pt x="0" y="84"/>
                  </a:moveTo>
                  <a:lnTo>
                    <a:pt x="26" y="51"/>
                  </a:lnTo>
                  <a:lnTo>
                    <a:pt x="38" y="46"/>
                  </a:lnTo>
                  <a:lnTo>
                    <a:pt x="68" y="15"/>
                  </a:lnTo>
                  <a:lnTo>
                    <a:pt x="135" y="0"/>
                  </a:lnTo>
                  <a:lnTo>
                    <a:pt x="165" y="21"/>
                  </a:lnTo>
                  <a:lnTo>
                    <a:pt x="184" y="49"/>
                  </a:lnTo>
                  <a:lnTo>
                    <a:pt x="146" y="23"/>
                  </a:lnTo>
                  <a:lnTo>
                    <a:pt x="156" y="49"/>
                  </a:lnTo>
                  <a:lnTo>
                    <a:pt x="173" y="67"/>
                  </a:lnTo>
                  <a:lnTo>
                    <a:pt x="152" y="59"/>
                  </a:lnTo>
                  <a:lnTo>
                    <a:pt x="135" y="34"/>
                  </a:lnTo>
                  <a:lnTo>
                    <a:pt x="110" y="30"/>
                  </a:lnTo>
                  <a:lnTo>
                    <a:pt x="64" y="46"/>
                  </a:lnTo>
                  <a:lnTo>
                    <a:pt x="43" y="65"/>
                  </a:lnTo>
                  <a:lnTo>
                    <a:pt x="28" y="91"/>
                  </a:lnTo>
                  <a:lnTo>
                    <a:pt x="13" y="95"/>
                  </a:lnTo>
                  <a:lnTo>
                    <a:pt x="0" y="8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24"/>
            <p:cNvSpPr/>
            <p:nvPr/>
          </p:nvSpPr>
          <p:spPr>
            <a:xfrm>
              <a:off x="1124" y="1825"/>
              <a:ext cx="21" cy="25"/>
            </a:xfrm>
            <a:custGeom>
              <a:avLst/>
              <a:gdLst/>
              <a:ahLst/>
              <a:cxnLst/>
              <a:rect l="l" t="t" r="r" b="b"/>
              <a:pathLst>
                <a:path w="42" h="49" extrusionOk="0">
                  <a:moveTo>
                    <a:pt x="0" y="11"/>
                  </a:moveTo>
                  <a:lnTo>
                    <a:pt x="8" y="24"/>
                  </a:lnTo>
                  <a:lnTo>
                    <a:pt x="17" y="24"/>
                  </a:lnTo>
                  <a:lnTo>
                    <a:pt x="17" y="42"/>
                  </a:lnTo>
                  <a:lnTo>
                    <a:pt x="13" y="49"/>
                  </a:lnTo>
                  <a:lnTo>
                    <a:pt x="30" y="47"/>
                  </a:lnTo>
                  <a:lnTo>
                    <a:pt x="42" y="30"/>
                  </a:lnTo>
                  <a:lnTo>
                    <a:pt x="40" y="9"/>
                  </a:lnTo>
                  <a:lnTo>
                    <a:pt x="28" y="0"/>
                  </a:lnTo>
                  <a:lnTo>
                    <a:pt x="21" y="17"/>
                  </a:lnTo>
                  <a:lnTo>
                    <a:pt x="13" y="21"/>
                  </a:lnTo>
                  <a:lnTo>
                    <a:pt x="0" y="1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24"/>
            <p:cNvSpPr/>
            <p:nvPr/>
          </p:nvSpPr>
          <p:spPr>
            <a:xfrm>
              <a:off x="1115" y="1832"/>
              <a:ext cx="15" cy="16"/>
            </a:xfrm>
            <a:custGeom>
              <a:avLst/>
              <a:gdLst/>
              <a:ahLst/>
              <a:cxnLst/>
              <a:rect l="l" t="t" r="r" b="b"/>
              <a:pathLst>
                <a:path w="30" h="32" extrusionOk="0">
                  <a:moveTo>
                    <a:pt x="0" y="0"/>
                  </a:moveTo>
                  <a:lnTo>
                    <a:pt x="6" y="19"/>
                  </a:lnTo>
                  <a:lnTo>
                    <a:pt x="19" y="32"/>
                  </a:lnTo>
                  <a:lnTo>
                    <a:pt x="30" y="13"/>
                  </a:lnTo>
                  <a:lnTo>
                    <a:pt x="15" y="15"/>
                  </a:lnTo>
                  <a:lnTo>
                    <a:pt x="9" y="0"/>
                  </a:lnTo>
                  <a:lnTo>
                    <a:pt x="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4"/>
            <p:cNvSpPr/>
            <p:nvPr/>
          </p:nvSpPr>
          <p:spPr>
            <a:xfrm>
              <a:off x="1105" y="1851"/>
              <a:ext cx="18" cy="13"/>
            </a:xfrm>
            <a:custGeom>
              <a:avLst/>
              <a:gdLst/>
              <a:ahLst/>
              <a:cxnLst/>
              <a:rect l="l" t="t" r="r" b="b"/>
              <a:pathLst>
                <a:path w="34" h="27" extrusionOk="0">
                  <a:moveTo>
                    <a:pt x="0" y="0"/>
                  </a:moveTo>
                  <a:lnTo>
                    <a:pt x="34" y="10"/>
                  </a:lnTo>
                  <a:lnTo>
                    <a:pt x="25" y="27"/>
                  </a:lnTo>
                  <a:lnTo>
                    <a:pt x="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24"/>
            <p:cNvSpPr/>
            <p:nvPr/>
          </p:nvSpPr>
          <p:spPr>
            <a:xfrm>
              <a:off x="1237" y="1752"/>
              <a:ext cx="114" cy="52"/>
            </a:xfrm>
            <a:custGeom>
              <a:avLst/>
              <a:gdLst/>
              <a:ahLst/>
              <a:cxnLst/>
              <a:rect l="l" t="t" r="r" b="b"/>
              <a:pathLst>
                <a:path w="228" h="105" extrusionOk="0">
                  <a:moveTo>
                    <a:pt x="0" y="35"/>
                  </a:moveTo>
                  <a:lnTo>
                    <a:pt x="29" y="0"/>
                  </a:lnTo>
                  <a:lnTo>
                    <a:pt x="88" y="4"/>
                  </a:lnTo>
                  <a:lnTo>
                    <a:pt x="128" y="16"/>
                  </a:lnTo>
                  <a:lnTo>
                    <a:pt x="164" y="25"/>
                  </a:lnTo>
                  <a:lnTo>
                    <a:pt x="200" y="78"/>
                  </a:lnTo>
                  <a:lnTo>
                    <a:pt x="228" y="105"/>
                  </a:lnTo>
                  <a:lnTo>
                    <a:pt x="194" y="84"/>
                  </a:lnTo>
                  <a:lnTo>
                    <a:pt x="169" y="61"/>
                  </a:lnTo>
                  <a:lnTo>
                    <a:pt x="128" y="52"/>
                  </a:lnTo>
                  <a:lnTo>
                    <a:pt x="78" y="35"/>
                  </a:lnTo>
                  <a:lnTo>
                    <a:pt x="48" y="44"/>
                  </a:lnTo>
                  <a:lnTo>
                    <a:pt x="48" y="29"/>
                  </a:lnTo>
                  <a:lnTo>
                    <a:pt x="27" y="42"/>
                  </a:lnTo>
                  <a:lnTo>
                    <a:pt x="25" y="25"/>
                  </a:lnTo>
                  <a:lnTo>
                    <a:pt x="0" y="3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24"/>
            <p:cNvSpPr/>
            <p:nvPr/>
          </p:nvSpPr>
          <p:spPr>
            <a:xfrm>
              <a:off x="1230" y="1787"/>
              <a:ext cx="118" cy="72"/>
            </a:xfrm>
            <a:custGeom>
              <a:avLst/>
              <a:gdLst/>
              <a:ahLst/>
              <a:cxnLst/>
              <a:rect l="l" t="t" r="r" b="b"/>
              <a:pathLst>
                <a:path w="236" h="144" extrusionOk="0">
                  <a:moveTo>
                    <a:pt x="0" y="72"/>
                  </a:moveTo>
                  <a:lnTo>
                    <a:pt x="0" y="38"/>
                  </a:lnTo>
                  <a:lnTo>
                    <a:pt x="19" y="2"/>
                  </a:lnTo>
                  <a:lnTo>
                    <a:pt x="25" y="23"/>
                  </a:lnTo>
                  <a:lnTo>
                    <a:pt x="40" y="0"/>
                  </a:lnTo>
                  <a:lnTo>
                    <a:pt x="46" y="19"/>
                  </a:lnTo>
                  <a:lnTo>
                    <a:pt x="78" y="0"/>
                  </a:lnTo>
                  <a:lnTo>
                    <a:pt x="76" y="19"/>
                  </a:lnTo>
                  <a:lnTo>
                    <a:pt x="169" y="26"/>
                  </a:lnTo>
                  <a:lnTo>
                    <a:pt x="167" y="42"/>
                  </a:lnTo>
                  <a:lnTo>
                    <a:pt x="203" y="42"/>
                  </a:lnTo>
                  <a:lnTo>
                    <a:pt x="230" y="83"/>
                  </a:lnTo>
                  <a:lnTo>
                    <a:pt x="236" y="144"/>
                  </a:lnTo>
                  <a:lnTo>
                    <a:pt x="203" y="112"/>
                  </a:lnTo>
                  <a:lnTo>
                    <a:pt x="179" y="72"/>
                  </a:lnTo>
                  <a:lnTo>
                    <a:pt x="158" y="49"/>
                  </a:lnTo>
                  <a:lnTo>
                    <a:pt x="40" y="38"/>
                  </a:lnTo>
                  <a:lnTo>
                    <a:pt x="32" y="59"/>
                  </a:lnTo>
                  <a:lnTo>
                    <a:pt x="28" y="97"/>
                  </a:lnTo>
                  <a:lnTo>
                    <a:pt x="42" y="127"/>
                  </a:lnTo>
                  <a:lnTo>
                    <a:pt x="13" y="100"/>
                  </a:lnTo>
                  <a:lnTo>
                    <a:pt x="0" y="7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4"/>
            <p:cNvSpPr/>
            <p:nvPr/>
          </p:nvSpPr>
          <p:spPr>
            <a:xfrm>
              <a:off x="1251" y="1804"/>
              <a:ext cx="29" cy="21"/>
            </a:xfrm>
            <a:custGeom>
              <a:avLst/>
              <a:gdLst/>
              <a:ahLst/>
              <a:cxnLst/>
              <a:rect l="l" t="t" r="r" b="b"/>
              <a:pathLst>
                <a:path w="59" h="42" extrusionOk="0">
                  <a:moveTo>
                    <a:pt x="0" y="0"/>
                  </a:moveTo>
                  <a:lnTo>
                    <a:pt x="4" y="42"/>
                  </a:lnTo>
                  <a:lnTo>
                    <a:pt x="59" y="8"/>
                  </a:lnTo>
                  <a:lnTo>
                    <a:pt x="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24"/>
            <p:cNvSpPr/>
            <p:nvPr/>
          </p:nvSpPr>
          <p:spPr>
            <a:xfrm>
              <a:off x="1260" y="1814"/>
              <a:ext cx="68" cy="34"/>
            </a:xfrm>
            <a:custGeom>
              <a:avLst/>
              <a:gdLst/>
              <a:ahLst/>
              <a:cxnLst/>
              <a:rect l="l" t="t" r="r" b="b"/>
              <a:pathLst>
                <a:path w="135" h="66" extrusionOk="0">
                  <a:moveTo>
                    <a:pt x="135" y="28"/>
                  </a:moveTo>
                  <a:lnTo>
                    <a:pt x="80" y="6"/>
                  </a:lnTo>
                  <a:lnTo>
                    <a:pt x="11" y="0"/>
                  </a:lnTo>
                  <a:lnTo>
                    <a:pt x="30" y="9"/>
                  </a:lnTo>
                  <a:lnTo>
                    <a:pt x="4" y="38"/>
                  </a:lnTo>
                  <a:lnTo>
                    <a:pt x="0" y="49"/>
                  </a:lnTo>
                  <a:lnTo>
                    <a:pt x="15" y="63"/>
                  </a:lnTo>
                  <a:lnTo>
                    <a:pt x="40" y="21"/>
                  </a:lnTo>
                  <a:lnTo>
                    <a:pt x="51" y="34"/>
                  </a:lnTo>
                  <a:lnTo>
                    <a:pt x="66" y="34"/>
                  </a:lnTo>
                  <a:lnTo>
                    <a:pt x="59" y="26"/>
                  </a:lnTo>
                  <a:lnTo>
                    <a:pt x="70" y="21"/>
                  </a:lnTo>
                  <a:lnTo>
                    <a:pt x="82" y="28"/>
                  </a:lnTo>
                  <a:lnTo>
                    <a:pt x="76" y="42"/>
                  </a:lnTo>
                  <a:lnTo>
                    <a:pt x="68" y="44"/>
                  </a:lnTo>
                  <a:lnTo>
                    <a:pt x="76" y="66"/>
                  </a:lnTo>
                  <a:lnTo>
                    <a:pt x="97" y="57"/>
                  </a:lnTo>
                  <a:lnTo>
                    <a:pt x="104" y="28"/>
                  </a:lnTo>
                  <a:lnTo>
                    <a:pt x="133" y="34"/>
                  </a:lnTo>
                  <a:lnTo>
                    <a:pt x="135" y="2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24"/>
            <p:cNvSpPr/>
            <p:nvPr/>
          </p:nvSpPr>
          <p:spPr>
            <a:xfrm>
              <a:off x="1281" y="1827"/>
              <a:ext cx="15" cy="18"/>
            </a:xfrm>
            <a:custGeom>
              <a:avLst/>
              <a:gdLst/>
              <a:ahLst/>
              <a:cxnLst/>
              <a:rect l="l" t="t" r="r" b="b"/>
              <a:pathLst>
                <a:path w="28" h="36" extrusionOk="0">
                  <a:moveTo>
                    <a:pt x="0" y="0"/>
                  </a:moveTo>
                  <a:lnTo>
                    <a:pt x="5" y="28"/>
                  </a:lnTo>
                  <a:lnTo>
                    <a:pt x="28" y="36"/>
                  </a:lnTo>
                  <a:lnTo>
                    <a:pt x="11" y="24"/>
                  </a:lnTo>
                  <a:lnTo>
                    <a:pt x="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24"/>
            <p:cNvSpPr/>
            <p:nvPr/>
          </p:nvSpPr>
          <p:spPr>
            <a:xfrm>
              <a:off x="1244" y="1828"/>
              <a:ext cx="112" cy="175"/>
            </a:xfrm>
            <a:custGeom>
              <a:avLst/>
              <a:gdLst/>
              <a:ahLst/>
              <a:cxnLst/>
              <a:rect l="l" t="t" r="r" b="b"/>
              <a:pathLst>
                <a:path w="225" h="350" extrusionOk="0">
                  <a:moveTo>
                    <a:pt x="46" y="31"/>
                  </a:moveTo>
                  <a:lnTo>
                    <a:pt x="69" y="46"/>
                  </a:lnTo>
                  <a:lnTo>
                    <a:pt x="149" y="46"/>
                  </a:lnTo>
                  <a:lnTo>
                    <a:pt x="118" y="67"/>
                  </a:lnTo>
                  <a:lnTo>
                    <a:pt x="137" y="94"/>
                  </a:lnTo>
                  <a:lnTo>
                    <a:pt x="109" y="113"/>
                  </a:lnTo>
                  <a:lnTo>
                    <a:pt x="170" y="151"/>
                  </a:lnTo>
                  <a:lnTo>
                    <a:pt x="225" y="350"/>
                  </a:lnTo>
                  <a:lnTo>
                    <a:pt x="170" y="308"/>
                  </a:lnTo>
                  <a:lnTo>
                    <a:pt x="135" y="240"/>
                  </a:lnTo>
                  <a:lnTo>
                    <a:pt x="35" y="181"/>
                  </a:lnTo>
                  <a:lnTo>
                    <a:pt x="40" y="135"/>
                  </a:lnTo>
                  <a:lnTo>
                    <a:pt x="56" y="124"/>
                  </a:lnTo>
                  <a:lnTo>
                    <a:pt x="56" y="96"/>
                  </a:lnTo>
                  <a:lnTo>
                    <a:pt x="0" y="31"/>
                  </a:lnTo>
                  <a:lnTo>
                    <a:pt x="23" y="31"/>
                  </a:lnTo>
                  <a:lnTo>
                    <a:pt x="27" y="0"/>
                  </a:lnTo>
                  <a:lnTo>
                    <a:pt x="46" y="3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24"/>
            <p:cNvSpPr/>
            <p:nvPr/>
          </p:nvSpPr>
          <p:spPr>
            <a:xfrm>
              <a:off x="977" y="1607"/>
              <a:ext cx="337" cy="389"/>
            </a:xfrm>
            <a:custGeom>
              <a:avLst/>
              <a:gdLst/>
              <a:ahLst/>
              <a:cxnLst/>
              <a:rect l="l" t="t" r="r" b="b"/>
              <a:pathLst>
                <a:path w="673" h="778" extrusionOk="0">
                  <a:moveTo>
                    <a:pt x="251" y="94"/>
                  </a:moveTo>
                  <a:lnTo>
                    <a:pt x="188" y="177"/>
                  </a:lnTo>
                  <a:lnTo>
                    <a:pt x="278" y="111"/>
                  </a:lnTo>
                  <a:lnTo>
                    <a:pt x="369" y="80"/>
                  </a:lnTo>
                  <a:lnTo>
                    <a:pt x="316" y="124"/>
                  </a:lnTo>
                  <a:lnTo>
                    <a:pt x="455" y="90"/>
                  </a:lnTo>
                  <a:lnTo>
                    <a:pt x="538" y="92"/>
                  </a:lnTo>
                  <a:lnTo>
                    <a:pt x="673" y="86"/>
                  </a:lnTo>
                  <a:lnTo>
                    <a:pt x="525" y="141"/>
                  </a:lnTo>
                  <a:lnTo>
                    <a:pt x="650" y="96"/>
                  </a:lnTo>
                  <a:lnTo>
                    <a:pt x="396" y="179"/>
                  </a:lnTo>
                  <a:lnTo>
                    <a:pt x="295" y="232"/>
                  </a:lnTo>
                  <a:lnTo>
                    <a:pt x="207" y="291"/>
                  </a:lnTo>
                  <a:lnTo>
                    <a:pt x="175" y="272"/>
                  </a:lnTo>
                  <a:lnTo>
                    <a:pt x="90" y="362"/>
                  </a:lnTo>
                  <a:lnTo>
                    <a:pt x="183" y="301"/>
                  </a:lnTo>
                  <a:lnTo>
                    <a:pt x="93" y="417"/>
                  </a:lnTo>
                  <a:lnTo>
                    <a:pt x="169" y="337"/>
                  </a:lnTo>
                  <a:lnTo>
                    <a:pt x="139" y="481"/>
                  </a:lnTo>
                  <a:lnTo>
                    <a:pt x="131" y="573"/>
                  </a:lnTo>
                  <a:lnTo>
                    <a:pt x="128" y="643"/>
                  </a:lnTo>
                  <a:lnTo>
                    <a:pt x="126" y="692"/>
                  </a:lnTo>
                  <a:lnTo>
                    <a:pt x="90" y="582"/>
                  </a:lnTo>
                  <a:lnTo>
                    <a:pt x="67" y="565"/>
                  </a:lnTo>
                  <a:lnTo>
                    <a:pt x="21" y="586"/>
                  </a:lnTo>
                  <a:lnTo>
                    <a:pt x="17" y="778"/>
                  </a:lnTo>
                  <a:lnTo>
                    <a:pt x="2" y="692"/>
                  </a:lnTo>
                  <a:lnTo>
                    <a:pt x="0" y="632"/>
                  </a:lnTo>
                  <a:lnTo>
                    <a:pt x="6" y="584"/>
                  </a:lnTo>
                  <a:lnTo>
                    <a:pt x="34" y="554"/>
                  </a:lnTo>
                  <a:lnTo>
                    <a:pt x="90" y="546"/>
                  </a:lnTo>
                  <a:lnTo>
                    <a:pt x="46" y="538"/>
                  </a:lnTo>
                  <a:lnTo>
                    <a:pt x="42" y="470"/>
                  </a:lnTo>
                  <a:lnTo>
                    <a:pt x="36" y="320"/>
                  </a:lnTo>
                  <a:lnTo>
                    <a:pt x="78" y="164"/>
                  </a:lnTo>
                  <a:lnTo>
                    <a:pt x="135" y="111"/>
                  </a:lnTo>
                  <a:lnTo>
                    <a:pt x="192" y="58"/>
                  </a:lnTo>
                  <a:lnTo>
                    <a:pt x="280" y="21"/>
                  </a:lnTo>
                  <a:lnTo>
                    <a:pt x="384" y="0"/>
                  </a:lnTo>
                  <a:lnTo>
                    <a:pt x="291" y="31"/>
                  </a:lnTo>
                  <a:lnTo>
                    <a:pt x="209" y="80"/>
                  </a:lnTo>
                  <a:lnTo>
                    <a:pt x="158" y="137"/>
                  </a:lnTo>
                  <a:lnTo>
                    <a:pt x="251" y="9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24"/>
            <p:cNvSpPr/>
            <p:nvPr/>
          </p:nvSpPr>
          <p:spPr>
            <a:xfrm>
              <a:off x="1137" y="1600"/>
              <a:ext cx="333" cy="411"/>
            </a:xfrm>
            <a:custGeom>
              <a:avLst/>
              <a:gdLst/>
              <a:ahLst/>
              <a:cxnLst/>
              <a:rect l="l" t="t" r="r" b="b"/>
              <a:pathLst>
                <a:path w="665" h="823" extrusionOk="0">
                  <a:moveTo>
                    <a:pt x="108" y="74"/>
                  </a:moveTo>
                  <a:lnTo>
                    <a:pt x="308" y="111"/>
                  </a:lnTo>
                  <a:lnTo>
                    <a:pt x="118" y="207"/>
                  </a:lnTo>
                  <a:lnTo>
                    <a:pt x="226" y="202"/>
                  </a:lnTo>
                  <a:lnTo>
                    <a:pt x="321" y="166"/>
                  </a:lnTo>
                  <a:lnTo>
                    <a:pt x="427" y="143"/>
                  </a:lnTo>
                  <a:lnTo>
                    <a:pt x="351" y="194"/>
                  </a:lnTo>
                  <a:lnTo>
                    <a:pt x="416" y="230"/>
                  </a:lnTo>
                  <a:lnTo>
                    <a:pt x="429" y="329"/>
                  </a:lnTo>
                  <a:lnTo>
                    <a:pt x="448" y="361"/>
                  </a:lnTo>
                  <a:lnTo>
                    <a:pt x="479" y="380"/>
                  </a:lnTo>
                  <a:lnTo>
                    <a:pt x="484" y="477"/>
                  </a:lnTo>
                  <a:lnTo>
                    <a:pt x="515" y="586"/>
                  </a:lnTo>
                  <a:lnTo>
                    <a:pt x="524" y="673"/>
                  </a:lnTo>
                  <a:lnTo>
                    <a:pt x="528" y="721"/>
                  </a:lnTo>
                  <a:lnTo>
                    <a:pt x="551" y="624"/>
                  </a:lnTo>
                  <a:lnTo>
                    <a:pt x="598" y="599"/>
                  </a:lnTo>
                  <a:lnTo>
                    <a:pt x="629" y="631"/>
                  </a:lnTo>
                  <a:lnTo>
                    <a:pt x="636" y="719"/>
                  </a:lnTo>
                  <a:lnTo>
                    <a:pt x="627" y="793"/>
                  </a:lnTo>
                  <a:lnTo>
                    <a:pt x="621" y="823"/>
                  </a:lnTo>
                  <a:lnTo>
                    <a:pt x="640" y="791"/>
                  </a:lnTo>
                  <a:lnTo>
                    <a:pt x="665" y="694"/>
                  </a:lnTo>
                  <a:lnTo>
                    <a:pt x="650" y="616"/>
                  </a:lnTo>
                  <a:lnTo>
                    <a:pt x="617" y="584"/>
                  </a:lnTo>
                  <a:lnTo>
                    <a:pt x="545" y="586"/>
                  </a:lnTo>
                  <a:lnTo>
                    <a:pt x="509" y="417"/>
                  </a:lnTo>
                  <a:lnTo>
                    <a:pt x="589" y="493"/>
                  </a:lnTo>
                  <a:lnTo>
                    <a:pt x="549" y="399"/>
                  </a:lnTo>
                  <a:lnTo>
                    <a:pt x="469" y="268"/>
                  </a:lnTo>
                  <a:lnTo>
                    <a:pt x="557" y="360"/>
                  </a:lnTo>
                  <a:lnTo>
                    <a:pt x="538" y="284"/>
                  </a:lnTo>
                  <a:lnTo>
                    <a:pt x="498" y="190"/>
                  </a:lnTo>
                  <a:lnTo>
                    <a:pt x="562" y="268"/>
                  </a:lnTo>
                  <a:lnTo>
                    <a:pt x="608" y="470"/>
                  </a:lnTo>
                  <a:lnTo>
                    <a:pt x="589" y="557"/>
                  </a:lnTo>
                  <a:lnTo>
                    <a:pt x="631" y="567"/>
                  </a:lnTo>
                  <a:lnTo>
                    <a:pt x="617" y="320"/>
                  </a:lnTo>
                  <a:lnTo>
                    <a:pt x="559" y="139"/>
                  </a:lnTo>
                  <a:lnTo>
                    <a:pt x="477" y="46"/>
                  </a:lnTo>
                  <a:lnTo>
                    <a:pt x="315" y="4"/>
                  </a:lnTo>
                  <a:lnTo>
                    <a:pt x="154" y="0"/>
                  </a:lnTo>
                  <a:lnTo>
                    <a:pt x="28" y="36"/>
                  </a:lnTo>
                  <a:lnTo>
                    <a:pt x="165" y="33"/>
                  </a:lnTo>
                  <a:lnTo>
                    <a:pt x="0" y="82"/>
                  </a:lnTo>
                  <a:lnTo>
                    <a:pt x="108" y="7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24"/>
            <p:cNvSpPr/>
            <p:nvPr/>
          </p:nvSpPr>
          <p:spPr>
            <a:xfrm>
              <a:off x="1008" y="1950"/>
              <a:ext cx="20" cy="66"/>
            </a:xfrm>
            <a:custGeom>
              <a:avLst/>
              <a:gdLst/>
              <a:ahLst/>
              <a:cxnLst/>
              <a:rect l="l" t="t" r="r" b="b"/>
              <a:pathLst>
                <a:path w="38" h="131" extrusionOk="0">
                  <a:moveTo>
                    <a:pt x="25" y="0"/>
                  </a:moveTo>
                  <a:lnTo>
                    <a:pt x="34" y="32"/>
                  </a:lnTo>
                  <a:lnTo>
                    <a:pt x="29" y="66"/>
                  </a:lnTo>
                  <a:lnTo>
                    <a:pt x="38" y="131"/>
                  </a:lnTo>
                  <a:lnTo>
                    <a:pt x="25" y="99"/>
                  </a:lnTo>
                  <a:lnTo>
                    <a:pt x="0" y="81"/>
                  </a:lnTo>
                  <a:lnTo>
                    <a:pt x="0" y="59"/>
                  </a:lnTo>
                  <a:lnTo>
                    <a:pt x="10" y="32"/>
                  </a:lnTo>
                  <a:lnTo>
                    <a:pt x="10" y="15"/>
                  </a:lnTo>
                  <a:lnTo>
                    <a:pt x="25" y="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24"/>
            <p:cNvSpPr/>
            <p:nvPr/>
          </p:nvSpPr>
          <p:spPr>
            <a:xfrm>
              <a:off x="1401" y="1967"/>
              <a:ext cx="19" cy="49"/>
            </a:xfrm>
            <a:custGeom>
              <a:avLst/>
              <a:gdLst/>
              <a:ahLst/>
              <a:cxnLst/>
              <a:rect l="l" t="t" r="r" b="b"/>
              <a:pathLst>
                <a:path w="38" h="99" extrusionOk="0">
                  <a:moveTo>
                    <a:pt x="4" y="0"/>
                  </a:moveTo>
                  <a:lnTo>
                    <a:pt x="32" y="44"/>
                  </a:lnTo>
                  <a:lnTo>
                    <a:pt x="38" y="76"/>
                  </a:lnTo>
                  <a:lnTo>
                    <a:pt x="15" y="99"/>
                  </a:lnTo>
                  <a:lnTo>
                    <a:pt x="0" y="86"/>
                  </a:lnTo>
                  <a:lnTo>
                    <a:pt x="12" y="70"/>
                  </a:lnTo>
                  <a:lnTo>
                    <a:pt x="6" y="44"/>
                  </a:lnTo>
                  <a:lnTo>
                    <a:pt x="6" y="27"/>
                  </a:lnTo>
                  <a:lnTo>
                    <a:pt x="4"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24"/>
            <p:cNvSpPr/>
            <p:nvPr/>
          </p:nvSpPr>
          <p:spPr>
            <a:xfrm>
              <a:off x="1349" y="1975"/>
              <a:ext cx="111" cy="262"/>
            </a:xfrm>
            <a:custGeom>
              <a:avLst/>
              <a:gdLst/>
              <a:ahLst/>
              <a:cxnLst/>
              <a:rect l="l" t="t" r="r" b="b"/>
              <a:pathLst>
                <a:path w="222" h="525" extrusionOk="0">
                  <a:moveTo>
                    <a:pt x="193" y="80"/>
                  </a:moveTo>
                  <a:lnTo>
                    <a:pt x="161" y="165"/>
                  </a:lnTo>
                  <a:lnTo>
                    <a:pt x="131" y="184"/>
                  </a:lnTo>
                  <a:lnTo>
                    <a:pt x="85" y="146"/>
                  </a:lnTo>
                  <a:lnTo>
                    <a:pt x="20" y="217"/>
                  </a:lnTo>
                  <a:lnTo>
                    <a:pt x="43" y="272"/>
                  </a:lnTo>
                  <a:lnTo>
                    <a:pt x="26" y="479"/>
                  </a:lnTo>
                  <a:lnTo>
                    <a:pt x="0" y="525"/>
                  </a:lnTo>
                  <a:lnTo>
                    <a:pt x="60" y="491"/>
                  </a:lnTo>
                  <a:lnTo>
                    <a:pt x="89" y="186"/>
                  </a:lnTo>
                  <a:lnTo>
                    <a:pt x="121" y="205"/>
                  </a:lnTo>
                  <a:lnTo>
                    <a:pt x="146" y="217"/>
                  </a:lnTo>
                  <a:lnTo>
                    <a:pt x="173" y="192"/>
                  </a:lnTo>
                  <a:lnTo>
                    <a:pt x="193" y="141"/>
                  </a:lnTo>
                  <a:lnTo>
                    <a:pt x="222" y="0"/>
                  </a:lnTo>
                  <a:lnTo>
                    <a:pt x="193" y="8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24"/>
            <p:cNvSpPr/>
            <p:nvPr/>
          </p:nvSpPr>
          <p:spPr>
            <a:xfrm>
              <a:off x="986" y="1993"/>
              <a:ext cx="106" cy="249"/>
            </a:xfrm>
            <a:custGeom>
              <a:avLst/>
              <a:gdLst/>
              <a:ahLst/>
              <a:cxnLst/>
              <a:rect l="l" t="t" r="r" b="b"/>
              <a:pathLst>
                <a:path w="213" h="498" extrusionOk="0">
                  <a:moveTo>
                    <a:pt x="38" y="128"/>
                  </a:moveTo>
                  <a:lnTo>
                    <a:pt x="71" y="135"/>
                  </a:lnTo>
                  <a:lnTo>
                    <a:pt x="126" y="76"/>
                  </a:lnTo>
                  <a:lnTo>
                    <a:pt x="194" y="196"/>
                  </a:lnTo>
                  <a:lnTo>
                    <a:pt x="141" y="133"/>
                  </a:lnTo>
                  <a:lnTo>
                    <a:pt x="168" y="283"/>
                  </a:lnTo>
                  <a:lnTo>
                    <a:pt x="213" y="498"/>
                  </a:lnTo>
                  <a:lnTo>
                    <a:pt x="168" y="477"/>
                  </a:lnTo>
                  <a:lnTo>
                    <a:pt x="113" y="128"/>
                  </a:lnTo>
                  <a:lnTo>
                    <a:pt x="73" y="152"/>
                  </a:lnTo>
                  <a:lnTo>
                    <a:pt x="48" y="154"/>
                  </a:lnTo>
                  <a:lnTo>
                    <a:pt x="21" y="124"/>
                  </a:lnTo>
                  <a:lnTo>
                    <a:pt x="0" y="0"/>
                  </a:lnTo>
                  <a:lnTo>
                    <a:pt x="38" y="12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24"/>
            <p:cNvSpPr/>
            <p:nvPr/>
          </p:nvSpPr>
          <p:spPr>
            <a:xfrm>
              <a:off x="384" y="2120"/>
              <a:ext cx="428" cy="538"/>
            </a:xfrm>
            <a:custGeom>
              <a:avLst/>
              <a:gdLst/>
              <a:ahLst/>
              <a:cxnLst/>
              <a:rect l="l" t="t" r="r" b="b"/>
              <a:pathLst>
                <a:path w="855" h="1078" extrusionOk="0">
                  <a:moveTo>
                    <a:pt x="23" y="15"/>
                  </a:moveTo>
                  <a:lnTo>
                    <a:pt x="0" y="34"/>
                  </a:lnTo>
                  <a:lnTo>
                    <a:pt x="46" y="112"/>
                  </a:lnTo>
                  <a:lnTo>
                    <a:pt x="131" y="317"/>
                  </a:lnTo>
                  <a:lnTo>
                    <a:pt x="243" y="426"/>
                  </a:lnTo>
                  <a:lnTo>
                    <a:pt x="314" y="515"/>
                  </a:lnTo>
                  <a:lnTo>
                    <a:pt x="371" y="679"/>
                  </a:lnTo>
                  <a:lnTo>
                    <a:pt x="382" y="728"/>
                  </a:lnTo>
                  <a:lnTo>
                    <a:pt x="369" y="758"/>
                  </a:lnTo>
                  <a:lnTo>
                    <a:pt x="382" y="800"/>
                  </a:lnTo>
                  <a:lnTo>
                    <a:pt x="430" y="861"/>
                  </a:lnTo>
                  <a:lnTo>
                    <a:pt x="466" y="912"/>
                  </a:lnTo>
                  <a:lnTo>
                    <a:pt x="496" y="979"/>
                  </a:lnTo>
                  <a:lnTo>
                    <a:pt x="517" y="1032"/>
                  </a:lnTo>
                  <a:lnTo>
                    <a:pt x="530" y="1078"/>
                  </a:lnTo>
                  <a:lnTo>
                    <a:pt x="565" y="1002"/>
                  </a:lnTo>
                  <a:lnTo>
                    <a:pt x="601" y="956"/>
                  </a:lnTo>
                  <a:lnTo>
                    <a:pt x="679" y="880"/>
                  </a:lnTo>
                  <a:lnTo>
                    <a:pt x="669" y="873"/>
                  </a:lnTo>
                  <a:lnTo>
                    <a:pt x="709" y="741"/>
                  </a:lnTo>
                  <a:lnTo>
                    <a:pt x="724" y="667"/>
                  </a:lnTo>
                  <a:lnTo>
                    <a:pt x="730" y="618"/>
                  </a:lnTo>
                  <a:lnTo>
                    <a:pt x="726" y="568"/>
                  </a:lnTo>
                  <a:lnTo>
                    <a:pt x="717" y="519"/>
                  </a:lnTo>
                  <a:lnTo>
                    <a:pt x="698" y="466"/>
                  </a:lnTo>
                  <a:lnTo>
                    <a:pt x="679" y="426"/>
                  </a:lnTo>
                  <a:lnTo>
                    <a:pt x="726" y="352"/>
                  </a:lnTo>
                  <a:lnTo>
                    <a:pt x="768" y="295"/>
                  </a:lnTo>
                  <a:lnTo>
                    <a:pt x="850" y="154"/>
                  </a:lnTo>
                  <a:lnTo>
                    <a:pt x="855" y="122"/>
                  </a:lnTo>
                  <a:lnTo>
                    <a:pt x="850" y="97"/>
                  </a:lnTo>
                  <a:lnTo>
                    <a:pt x="831" y="86"/>
                  </a:lnTo>
                  <a:lnTo>
                    <a:pt x="802" y="84"/>
                  </a:lnTo>
                  <a:lnTo>
                    <a:pt x="829" y="95"/>
                  </a:lnTo>
                  <a:lnTo>
                    <a:pt x="842" y="110"/>
                  </a:lnTo>
                  <a:lnTo>
                    <a:pt x="842" y="139"/>
                  </a:lnTo>
                  <a:lnTo>
                    <a:pt x="827" y="164"/>
                  </a:lnTo>
                  <a:lnTo>
                    <a:pt x="741" y="293"/>
                  </a:lnTo>
                  <a:lnTo>
                    <a:pt x="633" y="447"/>
                  </a:lnTo>
                  <a:lnTo>
                    <a:pt x="584" y="500"/>
                  </a:lnTo>
                  <a:lnTo>
                    <a:pt x="572" y="477"/>
                  </a:lnTo>
                  <a:lnTo>
                    <a:pt x="567" y="371"/>
                  </a:lnTo>
                  <a:lnTo>
                    <a:pt x="610" y="148"/>
                  </a:lnTo>
                  <a:lnTo>
                    <a:pt x="610" y="51"/>
                  </a:lnTo>
                  <a:lnTo>
                    <a:pt x="584" y="44"/>
                  </a:lnTo>
                  <a:lnTo>
                    <a:pt x="563" y="65"/>
                  </a:lnTo>
                  <a:lnTo>
                    <a:pt x="517" y="209"/>
                  </a:lnTo>
                  <a:lnTo>
                    <a:pt x="460" y="357"/>
                  </a:lnTo>
                  <a:lnTo>
                    <a:pt x="456" y="397"/>
                  </a:lnTo>
                  <a:lnTo>
                    <a:pt x="470" y="502"/>
                  </a:lnTo>
                  <a:lnTo>
                    <a:pt x="435" y="451"/>
                  </a:lnTo>
                  <a:lnTo>
                    <a:pt x="411" y="388"/>
                  </a:lnTo>
                  <a:lnTo>
                    <a:pt x="392" y="319"/>
                  </a:lnTo>
                  <a:lnTo>
                    <a:pt x="384" y="240"/>
                  </a:lnTo>
                  <a:lnTo>
                    <a:pt x="384" y="146"/>
                  </a:lnTo>
                  <a:lnTo>
                    <a:pt x="367" y="72"/>
                  </a:lnTo>
                  <a:lnTo>
                    <a:pt x="348" y="53"/>
                  </a:lnTo>
                  <a:lnTo>
                    <a:pt x="317" y="59"/>
                  </a:lnTo>
                  <a:lnTo>
                    <a:pt x="302" y="80"/>
                  </a:lnTo>
                  <a:lnTo>
                    <a:pt x="319" y="27"/>
                  </a:lnTo>
                  <a:lnTo>
                    <a:pt x="293" y="89"/>
                  </a:lnTo>
                  <a:lnTo>
                    <a:pt x="262" y="17"/>
                  </a:lnTo>
                  <a:lnTo>
                    <a:pt x="234" y="0"/>
                  </a:lnTo>
                  <a:lnTo>
                    <a:pt x="203" y="4"/>
                  </a:lnTo>
                  <a:lnTo>
                    <a:pt x="230" y="86"/>
                  </a:lnTo>
                  <a:lnTo>
                    <a:pt x="274" y="272"/>
                  </a:lnTo>
                  <a:lnTo>
                    <a:pt x="217" y="232"/>
                  </a:lnTo>
                  <a:lnTo>
                    <a:pt x="295" y="300"/>
                  </a:lnTo>
                  <a:lnTo>
                    <a:pt x="308" y="350"/>
                  </a:lnTo>
                  <a:lnTo>
                    <a:pt x="346" y="504"/>
                  </a:lnTo>
                  <a:lnTo>
                    <a:pt x="295" y="454"/>
                  </a:lnTo>
                  <a:lnTo>
                    <a:pt x="245" y="407"/>
                  </a:lnTo>
                  <a:lnTo>
                    <a:pt x="213" y="344"/>
                  </a:lnTo>
                  <a:lnTo>
                    <a:pt x="272" y="319"/>
                  </a:lnTo>
                  <a:lnTo>
                    <a:pt x="194" y="268"/>
                  </a:lnTo>
                  <a:lnTo>
                    <a:pt x="156" y="217"/>
                  </a:lnTo>
                  <a:lnTo>
                    <a:pt x="99" y="120"/>
                  </a:lnTo>
                  <a:lnTo>
                    <a:pt x="63" y="76"/>
                  </a:lnTo>
                  <a:lnTo>
                    <a:pt x="25" y="48"/>
                  </a:lnTo>
                  <a:lnTo>
                    <a:pt x="15" y="40"/>
                  </a:lnTo>
                  <a:lnTo>
                    <a:pt x="17" y="27"/>
                  </a:lnTo>
                  <a:lnTo>
                    <a:pt x="23" y="1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24"/>
            <p:cNvSpPr/>
            <p:nvPr/>
          </p:nvSpPr>
          <p:spPr>
            <a:xfrm>
              <a:off x="400" y="2127"/>
              <a:ext cx="89" cy="103"/>
            </a:xfrm>
            <a:custGeom>
              <a:avLst/>
              <a:gdLst/>
              <a:ahLst/>
              <a:cxnLst/>
              <a:rect l="l" t="t" r="r" b="b"/>
              <a:pathLst>
                <a:path w="177" h="206" extrusionOk="0">
                  <a:moveTo>
                    <a:pt x="0" y="0"/>
                  </a:moveTo>
                  <a:lnTo>
                    <a:pt x="42" y="12"/>
                  </a:lnTo>
                  <a:lnTo>
                    <a:pt x="76" y="48"/>
                  </a:lnTo>
                  <a:lnTo>
                    <a:pt x="177" y="206"/>
                  </a:lnTo>
                  <a:lnTo>
                    <a:pt x="76" y="61"/>
                  </a:lnTo>
                  <a:lnTo>
                    <a:pt x="48" y="31"/>
                  </a:lnTo>
                  <a:lnTo>
                    <a:pt x="21" y="12"/>
                  </a:lnTo>
                  <a:lnTo>
                    <a:pt x="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24"/>
            <p:cNvSpPr/>
            <p:nvPr/>
          </p:nvSpPr>
          <p:spPr>
            <a:xfrm>
              <a:off x="547" y="2115"/>
              <a:ext cx="154" cy="180"/>
            </a:xfrm>
            <a:custGeom>
              <a:avLst/>
              <a:gdLst/>
              <a:ahLst/>
              <a:cxnLst/>
              <a:rect l="l" t="t" r="r" b="b"/>
              <a:pathLst>
                <a:path w="306" h="361" extrusionOk="0">
                  <a:moveTo>
                    <a:pt x="0" y="32"/>
                  </a:moveTo>
                  <a:lnTo>
                    <a:pt x="32" y="26"/>
                  </a:lnTo>
                  <a:lnTo>
                    <a:pt x="57" y="43"/>
                  </a:lnTo>
                  <a:lnTo>
                    <a:pt x="74" y="100"/>
                  </a:lnTo>
                  <a:lnTo>
                    <a:pt x="87" y="180"/>
                  </a:lnTo>
                  <a:lnTo>
                    <a:pt x="87" y="245"/>
                  </a:lnTo>
                  <a:lnTo>
                    <a:pt x="93" y="313"/>
                  </a:lnTo>
                  <a:lnTo>
                    <a:pt x="108" y="347"/>
                  </a:lnTo>
                  <a:lnTo>
                    <a:pt x="122" y="351"/>
                  </a:lnTo>
                  <a:lnTo>
                    <a:pt x="150" y="275"/>
                  </a:lnTo>
                  <a:lnTo>
                    <a:pt x="186" y="148"/>
                  </a:lnTo>
                  <a:lnTo>
                    <a:pt x="215" y="53"/>
                  </a:lnTo>
                  <a:lnTo>
                    <a:pt x="240" y="3"/>
                  </a:lnTo>
                  <a:lnTo>
                    <a:pt x="276" y="0"/>
                  </a:lnTo>
                  <a:lnTo>
                    <a:pt x="304" y="22"/>
                  </a:lnTo>
                  <a:lnTo>
                    <a:pt x="306" y="57"/>
                  </a:lnTo>
                  <a:lnTo>
                    <a:pt x="293" y="131"/>
                  </a:lnTo>
                  <a:lnTo>
                    <a:pt x="304" y="53"/>
                  </a:lnTo>
                  <a:lnTo>
                    <a:pt x="298" y="24"/>
                  </a:lnTo>
                  <a:lnTo>
                    <a:pt x="270" y="5"/>
                  </a:lnTo>
                  <a:lnTo>
                    <a:pt x="240" y="22"/>
                  </a:lnTo>
                  <a:lnTo>
                    <a:pt x="217" y="57"/>
                  </a:lnTo>
                  <a:lnTo>
                    <a:pt x="162" y="264"/>
                  </a:lnTo>
                  <a:lnTo>
                    <a:pt x="124" y="361"/>
                  </a:lnTo>
                  <a:lnTo>
                    <a:pt x="108" y="361"/>
                  </a:lnTo>
                  <a:lnTo>
                    <a:pt x="93" y="345"/>
                  </a:lnTo>
                  <a:lnTo>
                    <a:pt x="84" y="302"/>
                  </a:lnTo>
                  <a:lnTo>
                    <a:pt x="72" y="144"/>
                  </a:lnTo>
                  <a:lnTo>
                    <a:pt x="61" y="72"/>
                  </a:lnTo>
                  <a:lnTo>
                    <a:pt x="36" y="38"/>
                  </a:lnTo>
                  <a:lnTo>
                    <a:pt x="21" y="38"/>
                  </a:lnTo>
                  <a:lnTo>
                    <a:pt x="0" y="3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24"/>
            <p:cNvSpPr/>
            <p:nvPr/>
          </p:nvSpPr>
          <p:spPr>
            <a:xfrm>
              <a:off x="485" y="2110"/>
              <a:ext cx="58" cy="36"/>
            </a:xfrm>
            <a:custGeom>
              <a:avLst/>
              <a:gdLst/>
              <a:ahLst/>
              <a:cxnLst/>
              <a:rect l="l" t="t" r="r" b="b"/>
              <a:pathLst>
                <a:path w="115" h="72" extrusionOk="0">
                  <a:moveTo>
                    <a:pt x="0" y="15"/>
                  </a:moveTo>
                  <a:lnTo>
                    <a:pt x="39" y="0"/>
                  </a:lnTo>
                  <a:lnTo>
                    <a:pt x="77" y="15"/>
                  </a:lnTo>
                  <a:lnTo>
                    <a:pt x="115" y="63"/>
                  </a:lnTo>
                  <a:lnTo>
                    <a:pt x="110" y="72"/>
                  </a:lnTo>
                  <a:lnTo>
                    <a:pt x="77" y="27"/>
                  </a:lnTo>
                  <a:lnTo>
                    <a:pt x="39" y="8"/>
                  </a:lnTo>
                  <a:lnTo>
                    <a:pt x="0" y="1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24"/>
            <p:cNvSpPr/>
            <p:nvPr/>
          </p:nvSpPr>
          <p:spPr>
            <a:xfrm>
              <a:off x="663" y="2165"/>
              <a:ext cx="116" cy="157"/>
            </a:xfrm>
            <a:custGeom>
              <a:avLst/>
              <a:gdLst/>
              <a:ahLst/>
              <a:cxnLst/>
              <a:rect l="l" t="t" r="r" b="b"/>
              <a:pathLst>
                <a:path w="232" h="314" extrusionOk="0">
                  <a:moveTo>
                    <a:pt x="8" y="266"/>
                  </a:moveTo>
                  <a:lnTo>
                    <a:pt x="59" y="221"/>
                  </a:lnTo>
                  <a:lnTo>
                    <a:pt x="141" y="126"/>
                  </a:lnTo>
                  <a:lnTo>
                    <a:pt x="232" y="0"/>
                  </a:lnTo>
                  <a:lnTo>
                    <a:pt x="156" y="122"/>
                  </a:lnTo>
                  <a:lnTo>
                    <a:pt x="53" y="247"/>
                  </a:lnTo>
                  <a:lnTo>
                    <a:pt x="0" y="314"/>
                  </a:lnTo>
                  <a:lnTo>
                    <a:pt x="8" y="26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24"/>
            <p:cNvSpPr/>
            <p:nvPr/>
          </p:nvSpPr>
          <p:spPr>
            <a:xfrm>
              <a:off x="1695" y="2227"/>
              <a:ext cx="159" cy="363"/>
            </a:xfrm>
            <a:custGeom>
              <a:avLst/>
              <a:gdLst/>
              <a:ahLst/>
              <a:cxnLst/>
              <a:rect l="l" t="t" r="r" b="b"/>
              <a:pathLst>
                <a:path w="319" h="726" extrusionOk="0">
                  <a:moveTo>
                    <a:pt x="281" y="179"/>
                  </a:moveTo>
                  <a:lnTo>
                    <a:pt x="193" y="133"/>
                  </a:lnTo>
                  <a:lnTo>
                    <a:pt x="97" y="44"/>
                  </a:lnTo>
                  <a:lnTo>
                    <a:pt x="39" y="0"/>
                  </a:lnTo>
                  <a:lnTo>
                    <a:pt x="7" y="4"/>
                  </a:lnTo>
                  <a:lnTo>
                    <a:pt x="0" y="23"/>
                  </a:lnTo>
                  <a:lnTo>
                    <a:pt x="7" y="59"/>
                  </a:lnTo>
                  <a:lnTo>
                    <a:pt x="70" y="142"/>
                  </a:lnTo>
                  <a:lnTo>
                    <a:pt x="171" y="241"/>
                  </a:lnTo>
                  <a:lnTo>
                    <a:pt x="222" y="300"/>
                  </a:lnTo>
                  <a:lnTo>
                    <a:pt x="235" y="433"/>
                  </a:lnTo>
                  <a:lnTo>
                    <a:pt x="266" y="547"/>
                  </a:lnTo>
                  <a:lnTo>
                    <a:pt x="304" y="642"/>
                  </a:lnTo>
                  <a:lnTo>
                    <a:pt x="319" y="726"/>
                  </a:lnTo>
                  <a:lnTo>
                    <a:pt x="311" y="627"/>
                  </a:lnTo>
                  <a:lnTo>
                    <a:pt x="271" y="534"/>
                  </a:lnTo>
                  <a:lnTo>
                    <a:pt x="251" y="448"/>
                  </a:lnTo>
                  <a:lnTo>
                    <a:pt x="245" y="353"/>
                  </a:lnTo>
                  <a:lnTo>
                    <a:pt x="271" y="262"/>
                  </a:lnTo>
                  <a:lnTo>
                    <a:pt x="193" y="196"/>
                  </a:lnTo>
                  <a:lnTo>
                    <a:pt x="106" y="116"/>
                  </a:lnTo>
                  <a:lnTo>
                    <a:pt x="51" y="57"/>
                  </a:lnTo>
                  <a:lnTo>
                    <a:pt x="36" y="59"/>
                  </a:lnTo>
                  <a:lnTo>
                    <a:pt x="19" y="57"/>
                  </a:lnTo>
                  <a:lnTo>
                    <a:pt x="11" y="34"/>
                  </a:lnTo>
                  <a:lnTo>
                    <a:pt x="17" y="17"/>
                  </a:lnTo>
                  <a:lnTo>
                    <a:pt x="30" y="11"/>
                  </a:lnTo>
                  <a:lnTo>
                    <a:pt x="60" y="28"/>
                  </a:lnTo>
                  <a:lnTo>
                    <a:pt x="186" y="139"/>
                  </a:lnTo>
                  <a:lnTo>
                    <a:pt x="235" y="161"/>
                  </a:lnTo>
                  <a:lnTo>
                    <a:pt x="281" y="17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24"/>
            <p:cNvSpPr/>
            <p:nvPr/>
          </p:nvSpPr>
          <p:spPr>
            <a:xfrm>
              <a:off x="1813" y="2189"/>
              <a:ext cx="300" cy="540"/>
            </a:xfrm>
            <a:custGeom>
              <a:avLst/>
              <a:gdLst/>
              <a:ahLst/>
              <a:cxnLst/>
              <a:rect l="l" t="t" r="r" b="b"/>
              <a:pathLst>
                <a:path w="601" h="1079" extrusionOk="0">
                  <a:moveTo>
                    <a:pt x="8" y="418"/>
                  </a:moveTo>
                  <a:lnTo>
                    <a:pt x="44" y="561"/>
                  </a:lnTo>
                  <a:lnTo>
                    <a:pt x="130" y="718"/>
                  </a:lnTo>
                  <a:lnTo>
                    <a:pt x="131" y="770"/>
                  </a:lnTo>
                  <a:lnTo>
                    <a:pt x="103" y="787"/>
                  </a:lnTo>
                  <a:lnTo>
                    <a:pt x="145" y="838"/>
                  </a:lnTo>
                  <a:lnTo>
                    <a:pt x="112" y="848"/>
                  </a:lnTo>
                  <a:lnTo>
                    <a:pt x="90" y="827"/>
                  </a:lnTo>
                  <a:lnTo>
                    <a:pt x="112" y="874"/>
                  </a:lnTo>
                  <a:lnTo>
                    <a:pt x="160" y="927"/>
                  </a:lnTo>
                  <a:lnTo>
                    <a:pt x="196" y="984"/>
                  </a:lnTo>
                  <a:lnTo>
                    <a:pt x="238" y="1045"/>
                  </a:lnTo>
                  <a:lnTo>
                    <a:pt x="238" y="1079"/>
                  </a:lnTo>
                  <a:lnTo>
                    <a:pt x="261" y="992"/>
                  </a:lnTo>
                  <a:lnTo>
                    <a:pt x="295" y="914"/>
                  </a:lnTo>
                  <a:lnTo>
                    <a:pt x="342" y="832"/>
                  </a:lnTo>
                  <a:lnTo>
                    <a:pt x="398" y="741"/>
                  </a:lnTo>
                  <a:lnTo>
                    <a:pt x="403" y="697"/>
                  </a:lnTo>
                  <a:lnTo>
                    <a:pt x="369" y="724"/>
                  </a:lnTo>
                  <a:lnTo>
                    <a:pt x="403" y="619"/>
                  </a:lnTo>
                  <a:lnTo>
                    <a:pt x="512" y="431"/>
                  </a:lnTo>
                  <a:lnTo>
                    <a:pt x="578" y="317"/>
                  </a:lnTo>
                  <a:lnTo>
                    <a:pt x="582" y="213"/>
                  </a:lnTo>
                  <a:lnTo>
                    <a:pt x="601" y="116"/>
                  </a:lnTo>
                  <a:lnTo>
                    <a:pt x="514" y="152"/>
                  </a:lnTo>
                  <a:lnTo>
                    <a:pt x="472" y="247"/>
                  </a:lnTo>
                  <a:lnTo>
                    <a:pt x="481" y="287"/>
                  </a:lnTo>
                  <a:lnTo>
                    <a:pt x="485" y="317"/>
                  </a:lnTo>
                  <a:lnTo>
                    <a:pt x="483" y="348"/>
                  </a:lnTo>
                  <a:lnTo>
                    <a:pt x="472" y="372"/>
                  </a:lnTo>
                  <a:lnTo>
                    <a:pt x="458" y="391"/>
                  </a:lnTo>
                  <a:lnTo>
                    <a:pt x="405" y="469"/>
                  </a:lnTo>
                  <a:lnTo>
                    <a:pt x="377" y="524"/>
                  </a:lnTo>
                  <a:lnTo>
                    <a:pt x="407" y="429"/>
                  </a:lnTo>
                  <a:lnTo>
                    <a:pt x="449" y="287"/>
                  </a:lnTo>
                  <a:lnTo>
                    <a:pt x="362" y="308"/>
                  </a:lnTo>
                  <a:lnTo>
                    <a:pt x="331" y="102"/>
                  </a:lnTo>
                  <a:lnTo>
                    <a:pt x="297" y="6"/>
                  </a:lnTo>
                  <a:lnTo>
                    <a:pt x="268" y="0"/>
                  </a:lnTo>
                  <a:lnTo>
                    <a:pt x="253" y="15"/>
                  </a:lnTo>
                  <a:lnTo>
                    <a:pt x="242" y="42"/>
                  </a:lnTo>
                  <a:lnTo>
                    <a:pt x="230" y="268"/>
                  </a:lnTo>
                  <a:lnTo>
                    <a:pt x="251" y="40"/>
                  </a:lnTo>
                  <a:lnTo>
                    <a:pt x="263" y="21"/>
                  </a:lnTo>
                  <a:lnTo>
                    <a:pt x="276" y="15"/>
                  </a:lnTo>
                  <a:lnTo>
                    <a:pt x="293" y="21"/>
                  </a:lnTo>
                  <a:lnTo>
                    <a:pt x="295" y="49"/>
                  </a:lnTo>
                  <a:lnTo>
                    <a:pt x="285" y="55"/>
                  </a:lnTo>
                  <a:lnTo>
                    <a:pt x="268" y="63"/>
                  </a:lnTo>
                  <a:lnTo>
                    <a:pt x="268" y="312"/>
                  </a:lnTo>
                  <a:lnTo>
                    <a:pt x="242" y="391"/>
                  </a:lnTo>
                  <a:lnTo>
                    <a:pt x="230" y="312"/>
                  </a:lnTo>
                  <a:lnTo>
                    <a:pt x="211" y="266"/>
                  </a:lnTo>
                  <a:lnTo>
                    <a:pt x="135" y="167"/>
                  </a:lnTo>
                  <a:lnTo>
                    <a:pt x="99" y="95"/>
                  </a:lnTo>
                  <a:lnTo>
                    <a:pt x="65" y="38"/>
                  </a:lnTo>
                  <a:lnTo>
                    <a:pt x="36" y="23"/>
                  </a:lnTo>
                  <a:lnTo>
                    <a:pt x="10" y="34"/>
                  </a:lnTo>
                  <a:lnTo>
                    <a:pt x="0" y="63"/>
                  </a:lnTo>
                  <a:lnTo>
                    <a:pt x="16" y="42"/>
                  </a:lnTo>
                  <a:lnTo>
                    <a:pt x="36" y="38"/>
                  </a:lnTo>
                  <a:lnTo>
                    <a:pt x="65" y="51"/>
                  </a:lnTo>
                  <a:lnTo>
                    <a:pt x="97" y="110"/>
                  </a:lnTo>
                  <a:lnTo>
                    <a:pt x="133" y="184"/>
                  </a:lnTo>
                  <a:lnTo>
                    <a:pt x="171" y="232"/>
                  </a:lnTo>
                  <a:lnTo>
                    <a:pt x="202" y="277"/>
                  </a:lnTo>
                  <a:lnTo>
                    <a:pt x="215" y="313"/>
                  </a:lnTo>
                  <a:lnTo>
                    <a:pt x="227" y="355"/>
                  </a:lnTo>
                  <a:lnTo>
                    <a:pt x="181" y="338"/>
                  </a:lnTo>
                  <a:lnTo>
                    <a:pt x="139" y="251"/>
                  </a:lnTo>
                  <a:lnTo>
                    <a:pt x="92" y="177"/>
                  </a:lnTo>
                  <a:lnTo>
                    <a:pt x="44" y="93"/>
                  </a:lnTo>
                  <a:lnTo>
                    <a:pt x="31" y="76"/>
                  </a:lnTo>
                  <a:lnTo>
                    <a:pt x="10" y="76"/>
                  </a:lnTo>
                  <a:lnTo>
                    <a:pt x="4" y="95"/>
                  </a:lnTo>
                  <a:lnTo>
                    <a:pt x="38" y="199"/>
                  </a:lnTo>
                  <a:lnTo>
                    <a:pt x="105" y="313"/>
                  </a:lnTo>
                  <a:lnTo>
                    <a:pt x="124" y="384"/>
                  </a:lnTo>
                  <a:lnTo>
                    <a:pt x="80" y="376"/>
                  </a:lnTo>
                  <a:lnTo>
                    <a:pt x="25" y="378"/>
                  </a:lnTo>
                  <a:lnTo>
                    <a:pt x="8" y="41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24"/>
            <p:cNvSpPr/>
            <p:nvPr/>
          </p:nvSpPr>
          <p:spPr>
            <a:xfrm>
              <a:off x="1983" y="2196"/>
              <a:ext cx="150" cy="153"/>
            </a:xfrm>
            <a:custGeom>
              <a:avLst/>
              <a:gdLst/>
              <a:ahLst/>
              <a:cxnLst/>
              <a:rect l="l" t="t" r="r" b="b"/>
              <a:pathLst>
                <a:path w="300" h="306" extrusionOk="0">
                  <a:moveTo>
                    <a:pt x="21" y="306"/>
                  </a:moveTo>
                  <a:lnTo>
                    <a:pt x="85" y="190"/>
                  </a:lnTo>
                  <a:lnTo>
                    <a:pt x="201" y="86"/>
                  </a:lnTo>
                  <a:lnTo>
                    <a:pt x="290" y="42"/>
                  </a:lnTo>
                  <a:lnTo>
                    <a:pt x="287" y="27"/>
                  </a:lnTo>
                  <a:lnTo>
                    <a:pt x="268" y="15"/>
                  </a:lnTo>
                  <a:lnTo>
                    <a:pt x="239" y="19"/>
                  </a:lnTo>
                  <a:lnTo>
                    <a:pt x="173" y="44"/>
                  </a:lnTo>
                  <a:lnTo>
                    <a:pt x="117" y="82"/>
                  </a:lnTo>
                  <a:lnTo>
                    <a:pt x="0" y="211"/>
                  </a:lnTo>
                  <a:lnTo>
                    <a:pt x="1" y="190"/>
                  </a:lnTo>
                  <a:lnTo>
                    <a:pt x="123" y="67"/>
                  </a:lnTo>
                  <a:lnTo>
                    <a:pt x="207" y="15"/>
                  </a:lnTo>
                  <a:lnTo>
                    <a:pt x="271" y="0"/>
                  </a:lnTo>
                  <a:lnTo>
                    <a:pt x="300" y="29"/>
                  </a:lnTo>
                  <a:lnTo>
                    <a:pt x="300" y="50"/>
                  </a:lnTo>
                  <a:lnTo>
                    <a:pt x="292" y="67"/>
                  </a:lnTo>
                  <a:lnTo>
                    <a:pt x="176" y="148"/>
                  </a:lnTo>
                  <a:lnTo>
                    <a:pt x="91" y="300"/>
                  </a:lnTo>
                  <a:lnTo>
                    <a:pt x="21" y="30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24"/>
            <p:cNvSpPr/>
            <p:nvPr/>
          </p:nvSpPr>
          <p:spPr>
            <a:xfrm>
              <a:off x="2065" y="2144"/>
              <a:ext cx="87" cy="71"/>
            </a:xfrm>
            <a:custGeom>
              <a:avLst/>
              <a:gdLst/>
              <a:ahLst/>
              <a:cxnLst/>
              <a:rect l="l" t="t" r="r" b="b"/>
              <a:pathLst>
                <a:path w="173" h="141" extrusionOk="0">
                  <a:moveTo>
                    <a:pt x="131" y="111"/>
                  </a:moveTo>
                  <a:lnTo>
                    <a:pt x="173" y="25"/>
                  </a:lnTo>
                  <a:lnTo>
                    <a:pt x="162" y="0"/>
                  </a:lnTo>
                  <a:lnTo>
                    <a:pt x="141" y="2"/>
                  </a:lnTo>
                  <a:lnTo>
                    <a:pt x="76" y="31"/>
                  </a:lnTo>
                  <a:lnTo>
                    <a:pt x="0" y="141"/>
                  </a:lnTo>
                  <a:lnTo>
                    <a:pt x="36" y="130"/>
                  </a:lnTo>
                  <a:lnTo>
                    <a:pt x="78" y="65"/>
                  </a:lnTo>
                  <a:lnTo>
                    <a:pt x="131" y="25"/>
                  </a:lnTo>
                  <a:lnTo>
                    <a:pt x="148" y="21"/>
                  </a:lnTo>
                  <a:lnTo>
                    <a:pt x="101" y="75"/>
                  </a:lnTo>
                  <a:lnTo>
                    <a:pt x="78" y="105"/>
                  </a:lnTo>
                  <a:lnTo>
                    <a:pt x="106" y="107"/>
                  </a:lnTo>
                  <a:lnTo>
                    <a:pt x="125" y="132"/>
                  </a:lnTo>
                  <a:lnTo>
                    <a:pt x="131" y="11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24"/>
            <p:cNvSpPr/>
            <p:nvPr/>
          </p:nvSpPr>
          <p:spPr>
            <a:xfrm>
              <a:off x="726" y="2227"/>
              <a:ext cx="345" cy="253"/>
            </a:xfrm>
            <a:custGeom>
              <a:avLst/>
              <a:gdLst/>
              <a:ahLst/>
              <a:cxnLst/>
              <a:rect l="l" t="t" r="r" b="b"/>
              <a:pathLst>
                <a:path w="690" h="505" extrusionOk="0">
                  <a:moveTo>
                    <a:pt x="690" y="0"/>
                  </a:moveTo>
                  <a:lnTo>
                    <a:pt x="632" y="17"/>
                  </a:lnTo>
                  <a:lnTo>
                    <a:pt x="516" y="140"/>
                  </a:lnTo>
                  <a:lnTo>
                    <a:pt x="316" y="215"/>
                  </a:lnTo>
                  <a:lnTo>
                    <a:pt x="94" y="258"/>
                  </a:lnTo>
                  <a:lnTo>
                    <a:pt x="0" y="302"/>
                  </a:lnTo>
                  <a:lnTo>
                    <a:pt x="27" y="365"/>
                  </a:lnTo>
                  <a:lnTo>
                    <a:pt x="143" y="274"/>
                  </a:lnTo>
                  <a:lnTo>
                    <a:pt x="135" y="365"/>
                  </a:lnTo>
                  <a:lnTo>
                    <a:pt x="234" y="302"/>
                  </a:lnTo>
                  <a:lnTo>
                    <a:pt x="234" y="365"/>
                  </a:lnTo>
                  <a:lnTo>
                    <a:pt x="325" y="258"/>
                  </a:lnTo>
                  <a:lnTo>
                    <a:pt x="434" y="215"/>
                  </a:lnTo>
                  <a:lnTo>
                    <a:pt x="523" y="169"/>
                  </a:lnTo>
                  <a:lnTo>
                    <a:pt x="367" y="454"/>
                  </a:lnTo>
                  <a:lnTo>
                    <a:pt x="533" y="505"/>
                  </a:lnTo>
                  <a:lnTo>
                    <a:pt x="409" y="447"/>
                  </a:lnTo>
                  <a:lnTo>
                    <a:pt x="559" y="160"/>
                  </a:lnTo>
                  <a:lnTo>
                    <a:pt x="609" y="78"/>
                  </a:lnTo>
                  <a:lnTo>
                    <a:pt x="69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24"/>
            <p:cNvSpPr/>
            <p:nvPr/>
          </p:nvSpPr>
          <p:spPr>
            <a:xfrm>
              <a:off x="451" y="2292"/>
              <a:ext cx="795" cy="1026"/>
            </a:xfrm>
            <a:custGeom>
              <a:avLst/>
              <a:gdLst/>
              <a:ahLst/>
              <a:cxnLst/>
              <a:rect l="l" t="t" r="r" b="b"/>
              <a:pathLst>
                <a:path w="1589" h="2051" extrusionOk="0">
                  <a:moveTo>
                    <a:pt x="1065" y="392"/>
                  </a:moveTo>
                  <a:lnTo>
                    <a:pt x="909" y="414"/>
                  </a:lnTo>
                  <a:lnTo>
                    <a:pt x="918" y="462"/>
                  </a:lnTo>
                  <a:lnTo>
                    <a:pt x="1068" y="909"/>
                  </a:lnTo>
                  <a:lnTo>
                    <a:pt x="1340" y="1574"/>
                  </a:lnTo>
                  <a:lnTo>
                    <a:pt x="1397" y="1737"/>
                  </a:lnTo>
                  <a:lnTo>
                    <a:pt x="1321" y="1479"/>
                  </a:lnTo>
                  <a:lnTo>
                    <a:pt x="1089" y="876"/>
                  </a:lnTo>
                  <a:lnTo>
                    <a:pt x="1289" y="1315"/>
                  </a:lnTo>
                  <a:lnTo>
                    <a:pt x="1264" y="1173"/>
                  </a:lnTo>
                  <a:lnTo>
                    <a:pt x="1340" y="1308"/>
                  </a:lnTo>
                  <a:lnTo>
                    <a:pt x="1323" y="1146"/>
                  </a:lnTo>
                  <a:lnTo>
                    <a:pt x="1397" y="1289"/>
                  </a:lnTo>
                  <a:lnTo>
                    <a:pt x="1380" y="1110"/>
                  </a:lnTo>
                  <a:lnTo>
                    <a:pt x="1424" y="1199"/>
                  </a:lnTo>
                  <a:lnTo>
                    <a:pt x="1190" y="91"/>
                  </a:lnTo>
                  <a:lnTo>
                    <a:pt x="1190" y="0"/>
                  </a:lnTo>
                  <a:lnTo>
                    <a:pt x="1205" y="118"/>
                  </a:lnTo>
                  <a:lnTo>
                    <a:pt x="1483" y="1325"/>
                  </a:lnTo>
                  <a:lnTo>
                    <a:pt x="1589" y="977"/>
                  </a:lnTo>
                  <a:lnTo>
                    <a:pt x="1456" y="1496"/>
                  </a:lnTo>
                  <a:lnTo>
                    <a:pt x="1414" y="1844"/>
                  </a:lnTo>
                  <a:lnTo>
                    <a:pt x="1414" y="2051"/>
                  </a:lnTo>
                  <a:lnTo>
                    <a:pt x="1298" y="2051"/>
                  </a:lnTo>
                  <a:lnTo>
                    <a:pt x="1298" y="1781"/>
                  </a:lnTo>
                  <a:lnTo>
                    <a:pt x="1241" y="1521"/>
                  </a:lnTo>
                  <a:lnTo>
                    <a:pt x="1148" y="2051"/>
                  </a:lnTo>
                  <a:lnTo>
                    <a:pt x="700" y="2051"/>
                  </a:lnTo>
                  <a:lnTo>
                    <a:pt x="700" y="1621"/>
                  </a:lnTo>
                  <a:lnTo>
                    <a:pt x="625" y="1720"/>
                  </a:lnTo>
                  <a:lnTo>
                    <a:pt x="317" y="1924"/>
                  </a:lnTo>
                  <a:lnTo>
                    <a:pt x="101" y="1834"/>
                  </a:lnTo>
                  <a:lnTo>
                    <a:pt x="0" y="1610"/>
                  </a:lnTo>
                  <a:lnTo>
                    <a:pt x="0" y="1407"/>
                  </a:lnTo>
                  <a:lnTo>
                    <a:pt x="86" y="1737"/>
                  </a:lnTo>
                  <a:lnTo>
                    <a:pt x="203" y="1825"/>
                  </a:lnTo>
                  <a:lnTo>
                    <a:pt x="0" y="1315"/>
                  </a:lnTo>
                  <a:lnTo>
                    <a:pt x="93" y="787"/>
                  </a:lnTo>
                  <a:lnTo>
                    <a:pt x="177" y="528"/>
                  </a:lnTo>
                  <a:lnTo>
                    <a:pt x="110" y="796"/>
                  </a:lnTo>
                  <a:lnTo>
                    <a:pt x="160" y="1102"/>
                  </a:lnTo>
                  <a:lnTo>
                    <a:pt x="278" y="1334"/>
                  </a:lnTo>
                  <a:lnTo>
                    <a:pt x="192" y="1011"/>
                  </a:lnTo>
                  <a:lnTo>
                    <a:pt x="192" y="914"/>
                  </a:lnTo>
                  <a:lnTo>
                    <a:pt x="357" y="1110"/>
                  </a:lnTo>
                  <a:lnTo>
                    <a:pt x="234" y="833"/>
                  </a:lnTo>
                  <a:lnTo>
                    <a:pt x="253" y="682"/>
                  </a:lnTo>
                  <a:lnTo>
                    <a:pt x="211" y="485"/>
                  </a:lnTo>
                  <a:lnTo>
                    <a:pt x="285" y="690"/>
                  </a:lnTo>
                  <a:lnTo>
                    <a:pt x="335" y="772"/>
                  </a:lnTo>
                  <a:lnTo>
                    <a:pt x="367" y="852"/>
                  </a:lnTo>
                  <a:lnTo>
                    <a:pt x="483" y="745"/>
                  </a:lnTo>
                  <a:lnTo>
                    <a:pt x="576" y="627"/>
                  </a:lnTo>
                  <a:lnTo>
                    <a:pt x="549" y="449"/>
                  </a:lnTo>
                  <a:lnTo>
                    <a:pt x="608" y="316"/>
                  </a:lnTo>
                  <a:lnTo>
                    <a:pt x="625" y="403"/>
                  </a:lnTo>
                  <a:lnTo>
                    <a:pt x="675" y="289"/>
                  </a:lnTo>
                  <a:lnTo>
                    <a:pt x="692" y="350"/>
                  </a:lnTo>
                  <a:lnTo>
                    <a:pt x="766" y="278"/>
                  </a:lnTo>
                  <a:lnTo>
                    <a:pt x="766" y="350"/>
                  </a:lnTo>
                  <a:lnTo>
                    <a:pt x="1065" y="39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24"/>
            <p:cNvSpPr/>
            <p:nvPr/>
          </p:nvSpPr>
          <p:spPr>
            <a:xfrm>
              <a:off x="1065" y="2205"/>
              <a:ext cx="344" cy="545"/>
            </a:xfrm>
            <a:custGeom>
              <a:avLst/>
              <a:gdLst/>
              <a:ahLst/>
              <a:cxnLst/>
              <a:rect l="l" t="t" r="r" b="b"/>
              <a:pathLst>
                <a:path w="688" h="1089" extrusionOk="0">
                  <a:moveTo>
                    <a:pt x="329" y="204"/>
                  </a:moveTo>
                  <a:lnTo>
                    <a:pt x="238" y="213"/>
                  </a:lnTo>
                  <a:lnTo>
                    <a:pt x="205" y="274"/>
                  </a:lnTo>
                  <a:lnTo>
                    <a:pt x="188" y="365"/>
                  </a:lnTo>
                  <a:lnTo>
                    <a:pt x="143" y="382"/>
                  </a:lnTo>
                  <a:lnTo>
                    <a:pt x="0" y="255"/>
                  </a:lnTo>
                  <a:lnTo>
                    <a:pt x="160" y="430"/>
                  </a:lnTo>
                  <a:lnTo>
                    <a:pt x="257" y="302"/>
                  </a:lnTo>
                  <a:lnTo>
                    <a:pt x="257" y="409"/>
                  </a:lnTo>
                  <a:lnTo>
                    <a:pt x="223" y="481"/>
                  </a:lnTo>
                  <a:lnTo>
                    <a:pt x="223" y="633"/>
                  </a:lnTo>
                  <a:lnTo>
                    <a:pt x="164" y="884"/>
                  </a:lnTo>
                  <a:lnTo>
                    <a:pt x="105" y="857"/>
                  </a:lnTo>
                  <a:lnTo>
                    <a:pt x="114" y="884"/>
                  </a:lnTo>
                  <a:lnTo>
                    <a:pt x="344" y="1000"/>
                  </a:lnTo>
                  <a:lnTo>
                    <a:pt x="363" y="1089"/>
                  </a:lnTo>
                  <a:lnTo>
                    <a:pt x="356" y="990"/>
                  </a:lnTo>
                  <a:lnTo>
                    <a:pt x="263" y="928"/>
                  </a:lnTo>
                  <a:lnTo>
                    <a:pt x="263" y="633"/>
                  </a:lnTo>
                  <a:lnTo>
                    <a:pt x="304" y="481"/>
                  </a:lnTo>
                  <a:lnTo>
                    <a:pt x="356" y="667"/>
                  </a:lnTo>
                  <a:lnTo>
                    <a:pt x="371" y="857"/>
                  </a:lnTo>
                  <a:lnTo>
                    <a:pt x="344" y="920"/>
                  </a:lnTo>
                  <a:lnTo>
                    <a:pt x="403" y="874"/>
                  </a:lnTo>
                  <a:lnTo>
                    <a:pt x="397" y="1046"/>
                  </a:lnTo>
                  <a:lnTo>
                    <a:pt x="455" y="759"/>
                  </a:lnTo>
                  <a:lnTo>
                    <a:pt x="538" y="472"/>
                  </a:lnTo>
                  <a:lnTo>
                    <a:pt x="681" y="160"/>
                  </a:lnTo>
                  <a:lnTo>
                    <a:pt x="688" y="65"/>
                  </a:lnTo>
                  <a:lnTo>
                    <a:pt x="650" y="0"/>
                  </a:lnTo>
                  <a:lnTo>
                    <a:pt x="667" y="116"/>
                  </a:lnTo>
                  <a:lnTo>
                    <a:pt x="477" y="568"/>
                  </a:lnTo>
                  <a:lnTo>
                    <a:pt x="422" y="766"/>
                  </a:lnTo>
                  <a:lnTo>
                    <a:pt x="403" y="597"/>
                  </a:lnTo>
                  <a:lnTo>
                    <a:pt x="363" y="481"/>
                  </a:lnTo>
                  <a:lnTo>
                    <a:pt x="363" y="416"/>
                  </a:lnTo>
                  <a:lnTo>
                    <a:pt x="297" y="399"/>
                  </a:lnTo>
                  <a:lnTo>
                    <a:pt x="304" y="346"/>
                  </a:lnTo>
                  <a:lnTo>
                    <a:pt x="297" y="302"/>
                  </a:lnTo>
                  <a:lnTo>
                    <a:pt x="304" y="283"/>
                  </a:lnTo>
                  <a:lnTo>
                    <a:pt x="289" y="240"/>
                  </a:lnTo>
                  <a:lnTo>
                    <a:pt x="329" y="20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24"/>
            <p:cNvSpPr/>
            <p:nvPr/>
          </p:nvSpPr>
          <p:spPr>
            <a:xfrm>
              <a:off x="1233" y="2297"/>
              <a:ext cx="157" cy="122"/>
            </a:xfrm>
            <a:custGeom>
              <a:avLst/>
              <a:gdLst/>
              <a:ahLst/>
              <a:cxnLst/>
              <a:rect l="l" t="t" r="r" b="b"/>
              <a:pathLst>
                <a:path w="313" h="244" extrusionOk="0">
                  <a:moveTo>
                    <a:pt x="7" y="12"/>
                  </a:moveTo>
                  <a:lnTo>
                    <a:pt x="51" y="82"/>
                  </a:lnTo>
                  <a:lnTo>
                    <a:pt x="7" y="109"/>
                  </a:lnTo>
                  <a:lnTo>
                    <a:pt x="26" y="153"/>
                  </a:lnTo>
                  <a:lnTo>
                    <a:pt x="0" y="244"/>
                  </a:lnTo>
                  <a:lnTo>
                    <a:pt x="26" y="244"/>
                  </a:lnTo>
                  <a:lnTo>
                    <a:pt x="108" y="126"/>
                  </a:lnTo>
                  <a:lnTo>
                    <a:pt x="167" y="244"/>
                  </a:lnTo>
                  <a:lnTo>
                    <a:pt x="313" y="40"/>
                  </a:lnTo>
                  <a:lnTo>
                    <a:pt x="175" y="191"/>
                  </a:lnTo>
                  <a:lnTo>
                    <a:pt x="85" y="29"/>
                  </a:lnTo>
                  <a:lnTo>
                    <a:pt x="51" y="0"/>
                  </a:lnTo>
                  <a:lnTo>
                    <a:pt x="7" y="1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4"/>
            <p:cNvSpPr/>
            <p:nvPr/>
          </p:nvSpPr>
          <p:spPr>
            <a:xfrm>
              <a:off x="1204" y="2427"/>
              <a:ext cx="578" cy="891"/>
            </a:xfrm>
            <a:custGeom>
              <a:avLst/>
              <a:gdLst/>
              <a:ahLst/>
              <a:cxnLst/>
              <a:rect l="l" t="t" r="r" b="b"/>
              <a:pathLst>
                <a:path w="1155" h="1781" extrusionOk="0">
                  <a:moveTo>
                    <a:pt x="374" y="966"/>
                  </a:moveTo>
                  <a:lnTo>
                    <a:pt x="374" y="1637"/>
                  </a:lnTo>
                  <a:lnTo>
                    <a:pt x="574" y="956"/>
                  </a:lnTo>
                  <a:lnTo>
                    <a:pt x="621" y="929"/>
                  </a:lnTo>
                  <a:lnTo>
                    <a:pt x="608" y="1612"/>
                  </a:lnTo>
                  <a:lnTo>
                    <a:pt x="874" y="509"/>
                  </a:lnTo>
                  <a:lnTo>
                    <a:pt x="1013" y="179"/>
                  </a:lnTo>
                  <a:lnTo>
                    <a:pt x="1148" y="0"/>
                  </a:lnTo>
                  <a:lnTo>
                    <a:pt x="1079" y="241"/>
                  </a:lnTo>
                  <a:lnTo>
                    <a:pt x="1079" y="555"/>
                  </a:lnTo>
                  <a:lnTo>
                    <a:pt x="1022" y="268"/>
                  </a:lnTo>
                  <a:lnTo>
                    <a:pt x="988" y="393"/>
                  </a:lnTo>
                  <a:lnTo>
                    <a:pt x="988" y="517"/>
                  </a:lnTo>
                  <a:lnTo>
                    <a:pt x="1106" y="679"/>
                  </a:lnTo>
                  <a:lnTo>
                    <a:pt x="948" y="679"/>
                  </a:lnTo>
                  <a:lnTo>
                    <a:pt x="981" y="770"/>
                  </a:lnTo>
                  <a:lnTo>
                    <a:pt x="1121" y="751"/>
                  </a:lnTo>
                  <a:lnTo>
                    <a:pt x="939" y="857"/>
                  </a:lnTo>
                  <a:lnTo>
                    <a:pt x="998" y="920"/>
                  </a:lnTo>
                  <a:lnTo>
                    <a:pt x="1136" y="806"/>
                  </a:lnTo>
                  <a:lnTo>
                    <a:pt x="1005" y="975"/>
                  </a:lnTo>
                  <a:lnTo>
                    <a:pt x="1005" y="1100"/>
                  </a:lnTo>
                  <a:lnTo>
                    <a:pt x="1106" y="920"/>
                  </a:lnTo>
                  <a:lnTo>
                    <a:pt x="1079" y="1144"/>
                  </a:lnTo>
                  <a:lnTo>
                    <a:pt x="1155" y="1304"/>
                  </a:lnTo>
                  <a:lnTo>
                    <a:pt x="998" y="1137"/>
                  </a:lnTo>
                  <a:lnTo>
                    <a:pt x="956" y="1038"/>
                  </a:lnTo>
                  <a:lnTo>
                    <a:pt x="924" y="1207"/>
                  </a:lnTo>
                  <a:lnTo>
                    <a:pt x="924" y="1781"/>
                  </a:lnTo>
                  <a:lnTo>
                    <a:pt x="0" y="1781"/>
                  </a:lnTo>
                  <a:lnTo>
                    <a:pt x="57" y="1494"/>
                  </a:lnTo>
                  <a:lnTo>
                    <a:pt x="408" y="813"/>
                  </a:lnTo>
                  <a:lnTo>
                    <a:pt x="623" y="213"/>
                  </a:lnTo>
                  <a:lnTo>
                    <a:pt x="473" y="179"/>
                  </a:lnTo>
                  <a:lnTo>
                    <a:pt x="678" y="137"/>
                  </a:lnTo>
                  <a:lnTo>
                    <a:pt x="598" y="367"/>
                  </a:lnTo>
                  <a:lnTo>
                    <a:pt x="473" y="741"/>
                  </a:lnTo>
                  <a:lnTo>
                    <a:pt x="374" y="96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24"/>
            <p:cNvSpPr/>
            <p:nvPr/>
          </p:nvSpPr>
          <p:spPr>
            <a:xfrm>
              <a:off x="1193" y="2781"/>
              <a:ext cx="32" cy="40"/>
            </a:xfrm>
            <a:custGeom>
              <a:avLst/>
              <a:gdLst/>
              <a:ahLst/>
              <a:cxnLst/>
              <a:rect l="l" t="t" r="r" b="b"/>
              <a:pathLst>
                <a:path w="64" h="80" extrusionOk="0">
                  <a:moveTo>
                    <a:pt x="6" y="17"/>
                  </a:moveTo>
                  <a:lnTo>
                    <a:pt x="32" y="8"/>
                  </a:lnTo>
                  <a:lnTo>
                    <a:pt x="55" y="34"/>
                  </a:lnTo>
                  <a:lnTo>
                    <a:pt x="47" y="63"/>
                  </a:lnTo>
                  <a:lnTo>
                    <a:pt x="23" y="70"/>
                  </a:lnTo>
                  <a:lnTo>
                    <a:pt x="0" y="51"/>
                  </a:lnTo>
                  <a:lnTo>
                    <a:pt x="15" y="80"/>
                  </a:lnTo>
                  <a:lnTo>
                    <a:pt x="40" y="80"/>
                  </a:lnTo>
                  <a:lnTo>
                    <a:pt x="64" y="44"/>
                  </a:lnTo>
                  <a:lnTo>
                    <a:pt x="47" y="8"/>
                  </a:lnTo>
                  <a:lnTo>
                    <a:pt x="32" y="0"/>
                  </a:lnTo>
                  <a:lnTo>
                    <a:pt x="6" y="1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24"/>
            <p:cNvSpPr/>
            <p:nvPr/>
          </p:nvSpPr>
          <p:spPr>
            <a:xfrm>
              <a:off x="1366" y="2205"/>
              <a:ext cx="432" cy="289"/>
            </a:xfrm>
            <a:custGeom>
              <a:avLst/>
              <a:gdLst/>
              <a:ahLst/>
              <a:cxnLst/>
              <a:rect l="l" t="t" r="r" b="b"/>
              <a:pathLst>
                <a:path w="865" h="578" extrusionOk="0">
                  <a:moveTo>
                    <a:pt x="0" y="0"/>
                  </a:moveTo>
                  <a:lnTo>
                    <a:pt x="140" y="143"/>
                  </a:lnTo>
                  <a:lnTo>
                    <a:pt x="298" y="515"/>
                  </a:lnTo>
                  <a:lnTo>
                    <a:pt x="184" y="578"/>
                  </a:lnTo>
                  <a:lnTo>
                    <a:pt x="350" y="542"/>
                  </a:lnTo>
                  <a:lnTo>
                    <a:pt x="217" y="213"/>
                  </a:lnTo>
                  <a:lnTo>
                    <a:pt x="466" y="318"/>
                  </a:lnTo>
                  <a:lnTo>
                    <a:pt x="751" y="365"/>
                  </a:lnTo>
                  <a:lnTo>
                    <a:pt x="865" y="435"/>
                  </a:lnTo>
                  <a:lnTo>
                    <a:pt x="756" y="329"/>
                  </a:lnTo>
                  <a:lnTo>
                    <a:pt x="458" y="259"/>
                  </a:lnTo>
                  <a:lnTo>
                    <a:pt x="298" y="232"/>
                  </a:lnTo>
                  <a:lnTo>
                    <a:pt x="209" y="167"/>
                  </a:lnTo>
                  <a:lnTo>
                    <a:pt x="72" y="6"/>
                  </a:lnTo>
                  <a:lnTo>
                    <a:pt x="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24"/>
            <p:cNvSpPr/>
            <p:nvPr/>
          </p:nvSpPr>
          <p:spPr>
            <a:xfrm>
              <a:off x="1744" y="2549"/>
              <a:ext cx="95" cy="453"/>
            </a:xfrm>
            <a:custGeom>
              <a:avLst/>
              <a:gdLst/>
              <a:ahLst/>
              <a:cxnLst/>
              <a:rect l="l" t="t" r="r" b="b"/>
              <a:pathLst>
                <a:path w="191" h="907" extrusionOk="0">
                  <a:moveTo>
                    <a:pt x="179" y="25"/>
                  </a:moveTo>
                  <a:lnTo>
                    <a:pt x="42" y="101"/>
                  </a:lnTo>
                  <a:lnTo>
                    <a:pt x="111" y="84"/>
                  </a:lnTo>
                  <a:lnTo>
                    <a:pt x="147" y="93"/>
                  </a:lnTo>
                  <a:lnTo>
                    <a:pt x="172" y="93"/>
                  </a:lnTo>
                  <a:lnTo>
                    <a:pt x="147" y="217"/>
                  </a:lnTo>
                  <a:lnTo>
                    <a:pt x="75" y="418"/>
                  </a:lnTo>
                  <a:lnTo>
                    <a:pt x="25" y="633"/>
                  </a:lnTo>
                  <a:lnTo>
                    <a:pt x="0" y="907"/>
                  </a:lnTo>
                  <a:lnTo>
                    <a:pt x="86" y="456"/>
                  </a:lnTo>
                  <a:lnTo>
                    <a:pt x="162" y="209"/>
                  </a:lnTo>
                  <a:lnTo>
                    <a:pt x="191" y="0"/>
                  </a:lnTo>
                  <a:lnTo>
                    <a:pt x="179" y="2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24"/>
            <p:cNvSpPr/>
            <p:nvPr/>
          </p:nvSpPr>
          <p:spPr>
            <a:xfrm>
              <a:off x="1762" y="2557"/>
              <a:ext cx="306" cy="585"/>
            </a:xfrm>
            <a:custGeom>
              <a:avLst/>
              <a:gdLst/>
              <a:ahLst/>
              <a:cxnLst/>
              <a:rect l="l" t="t" r="r" b="b"/>
              <a:pathLst>
                <a:path w="612" h="1171" extrusionOk="0">
                  <a:moveTo>
                    <a:pt x="51" y="559"/>
                  </a:moveTo>
                  <a:lnTo>
                    <a:pt x="0" y="841"/>
                  </a:lnTo>
                  <a:lnTo>
                    <a:pt x="34" y="1040"/>
                  </a:lnTo>
                  <a:lnTo>
                    <a:pt x="146" y="1122"/>
                  </a:lnTo>
                  <a:lnTo>
                    <a:pt x="321" y="1171"/>
                  </a:lnTo>
                  <a:lnTo>
                    <a:pt x="473" y="1082"/>
                  </a:lnTo>
                  <a:lnTo>
                    <a:pt x="511" y="926"/>
                  </a:lnTo>
                  <a:lnTo>
                    <a:pt x="581" y="755"/>
                  </a:lnTo>
                  <a:lnTo>
                    <a:pt x="612" y="544"/>
                  </a:lnTo>
                  <a:lnTo>
                    <a:pt x="612" y="493"/>
                  </a:lnTo>
                  <a:lnTo>
                    <a:pt x="574" y="595"/>
                  </a:lnTo>
                  <a:lnTo>
                    <a:pt x="471" y="759"/>
                  </a:lnTo>
                  <a:lnTo>
                    <a:pt x="553" y="498"/>
                  </a:lnTo>
                  <a:lnTo>
                    <a:pt x="560" y="263"/>
                  </a:lnTo>
                  <a:lnTo>
                    <a:pt x="479" y="436"/>
                  </a:lnTo>
                  <a:lnTo>
                    <a:pt x="408" y="510"/>
                  </a:lnTo>
                  <a:lnTo>
                    <a:pt x="420" y="472"/>
                  </a:lnTo>
                  <a:lnTo>
                    <a:pt x="401" y="468"/>
                  </a:lnTo>
                  <a:lnTo>
                    <a:pt x="467" y="341"/>
                  </a:lnTo>
                  <a:lnTo>
                    <a:pt x="534" y="120"/>
                  </a:lnTo>
                  <a:lnTo>
                    <a:pt x="534" y="0"/>
                  </a:lnTo>
                  <a:lnTo>
                    <a:pt x="517" y="135"/>
                  </a:lnTo>
                  <a:lnTo>
                    <a:pt x="387" y="396"/>
                  </a:lnTo>
                  <a:lnTo>
                    <a:pt x="338" y="428"/>
                  </a:lnTo>
                  <a:lnTo>
                    <a:pt x="289" y="390"/>
                  </a:lnTo>
                  <a:lnTo>
                    <a:pt x="197" y="219"/>
                  </a:lnTo>
                  <a:lnTo>
                    <a:pt x="148" y="71"/>
                  </a:lnTo>
                  <a:lnTo>
                    <a:pt x="123" y="544"/>
                  </a:lnTo>
                  <a:lnTo>
                    <a:pt x="131" y="706"/>
                  </a:lnTo>
                  <a:lnTo>
                    <a:pt x="142" y="479"/>
                  </a:lnTo>
                  <a:lnTo>
                    <a:pt x="161" y="341"/>
                  </a:lnTo>
                  <a:lnTo>
                    <a:pt x="243" y="962"/>
                  </a:lnTo>
                  <a:lnTo>
                    <a:pt x="180" y="852"/>
                  </a:lnTo>
                  <a:lnTo>
                    <a:pt x="136" y="738"/>
                  </a:lnTo>
                  <a:lnTo>
                    <a:pt x="142" y="896"/>
                  </a:lnTo>
                  <a:lnTo>
                    <a:pt x="108" y="780"/>
                  </a:lnTo>
                  <a:lnTo>
                    <a:pt x="57" y="612"/>
                  </a:lnTo>
                  <a:lnTo>
                    <a:pt x="51" y="55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24"/>
            <p:cNvSpPr/>
            <p:nvPr/>
          </p:nvSpPr>
          <p:spPr>
            <a:xfrm>
              <a:off x="2027" y="2547"/>
              <a:ext cx="41" cy="259"/>
            </a:xfrm>
            <a:custGeom>
              <a:avLst/>
              <a:gdLst/>
              <a:ahLst/>
              <a:cxnLst/>
              <a:rect l="l" t="t" r="r" b="b"/>
              <a:pathLst>
                <a:path w="82" h="517" extrusionOk="0">
                  <a:moveTo>
                    <a:pt x="0" y="0"/>
                  </a:moveTo>
                  <a:lnTo>
                    <a:pt x="74" y="272"/>
                  </a:lnTo>
                  <a:lnTo>
                    <a:pt x="82" y="517"/>
                  </a:lnTo>
                  <a:lnTo>
                    <a:pt x="59" y="268"/>
                  </a:lnTo>
                  <a:lnTo>
                    <a:pt x="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24"/>
            <p:cNvSpPr/>
            <p:nvPr/>
          </p:nvSpPr>
          <p:spPr>
            <a:xfrm>
              <a:off x="1417" y="1916"/>
              <a:ext cx="28" cy="66"/>
            </a:xfrm>
            <a:custGeom>
              <a:avLst/>
              <a:gdLst/>
              <a:ahLst/>
              <a:cxnLst/>
              <a:rect l="l" t="t" r="r" b="b"/>
              <a:pathLst>
                <a:path w="56" h="131" extrusionOk="0">
                  <a:moveTo>
                    <a:pt x="35" y="0"/>
                  </a:moveTo>
                  <a:lnTo>
                    <a:pt x="0" y="69"/>
                  </a:lnTo>
                  <a:lnTo>
                    <a:pt x="18" y="122"/>
                  </a:lnTo>
                  <a:lnTo>
                    <a:pt x="27" y="50"/>
                  </a:lnTo>
                  <a:lnTo>
                    <a:pt x="54" y="131"/>
                  </a:lnTo>
                  <a:lnTo>
                    <a:pt x="56" y="52"/>
                  </a:lnTo>
                  <a:lnTo>
                    <a:pt x="56" y="12"/>
                  </a:lnTo>
                  <a:lnTo>
                    <a:pt x="35"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24"/>
            <p:cNvSpPr/>
            <p:nvPr/>
          </p:nvSpPr>
          <p:spPr>
            <a:xfrm>
              <a:off x="1412" y="2008"/>
              <a:ext cx="23" cy="25"/>
            </a:xfrm>
            <a:custGeom>
              <a:avLst/>
              <a:gdLst/>
              <a:ahLst/>
              <a:cxnLst/>
              <a:rect l="l" t="t" r="r" b="b"/>
              <a:pathLst>
                <a:path w="48" h="49" extrusionOk="0">
                  <a:moveTo>
                    <a:pt x="0" y="45"/>
                  </a:moveTo>
                  <a:lnTo>
                    <a:pt x="6" y="28"/>
                  </a:lnTo>
                  <a:lnTo>
                    <a:pt x="48" y="0"/>
                  </a:lnTo>
                  <a:lnTo>
                    <a:pt x="17" y="49"/>
                  </a:lnTo>
                  <a:lnTo>
                    <a:pt x="0" y="4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24"/>
            <p:cNvSpPr/>
            <p:nvPr/>
          </p:nvSpPr>
          <p:spPr>
            <a:xfrm>
              <a:off x="1003" y="1908"/>
              <a:ext cx="24" cy="103"/>
            </a:xfrm>
            <a:custGeom>
              <a:avLst/>
              <a:gdLst/>
              <a:ahLst/>
              <a:cxnLst/>
              <a:rect l="l" t="t" r="r" b="b"/>
              <a:pathLst>
                <a:path w="47" h="207" extrusionOk="0">
                  <a:moveTo>
                    <a:pt x="34" y="72"/>
                  </a:moveTo>
                  <a:lnTo>
                    <a:pt x="0" y="0"/>
                  </a:lnTo>
                  <a:lnTo>
                    <a:pt x="24" y="101"/>
                  </a:lnTo>
                  <a:lnTo>
                    <a:pt x="24" y="122"/>
                  </a:lnTo>
                  <a:lnTo>
                    <a:pt x="5" y="148"/>
                  </a:lnTo>
                  <a:lnTo>
                    <a:pt x="7" y="171"/>
                  </a:lnTo>
                  <a:lnTo>
                    <a:pt x="28" y="183"/>
                  </a:lnTo>
                  <a:lnTo>
                    <a:pt x="43" y="207"/>
                  </a:lnTo>
                  <a:lnTo>
                    <a:pt x="34" y="150"/>
                  </a:lnTo>
                  <a:lnTo>
                    <a:pt x="47" y="118"/>
                  </a:lnTo>
                  <a:lnTo>
                    <a:pt x="34" y="7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24"/>
            <p:cNvSpPr/>
            <p:nvPr/>
          </p:nvSpPr>
          <p:spPr>
            <a:xfrm>
              <a:off x="991" y="1923"/>
              <a:ext cx="11" cy="56"/>
            </a:xfrm>
            <a:custGeom>
              <a:avLst/>
              <a:gdLst/>
              <a:ahLst/>
              <a:cxnLst/>
              <a:rect l="l" t="t" r="r" b="b"/>
              <a:pathLst>
                <a:path w="21" h="112" extrusionOk="0">
                  <a:moveTo>
                    <a:pt x="9" y="0"/>
                  </a:moveTo>
                  <a:lnTo>
                    <a:pt x="0" y="112"/>
                  </a:lnTo>
                  <a:lnTo>
                    <a:pt x="21" y="57"/>
                  </a:lnTo>
                  <a:lnTo>
                    <a:pt x="9"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24"/>
            <p:cNvSpPr/>
            <p:nvPr/>
          </p:nvSpPr>
          <p:spPr>
            <a:xfrm>
              <a:off x="1137" y="1947"/>
              <a:ext cx="152" cy="72"/>
            </a:xfrm>
            <a:custGeom>
              <a:avLst/>
              <a:gdLst/>
              <a:ahLst/>
              <a:cxnLst/>
              <a:rect l="l" t="t" r="r" b="b"/>
              <a:pathLst>
                <a:path w="304" h="145" extrusionOk="0">
                  <a:moveTo>
                    <a:pt x="28" y="70"/>
                  </a:moveTo>
                  <a:lnTo>
                    <a:pt x="62" y="34"/>
                  </a:lnTo>
                  <a:lnTo>
                    <a:pt x="95" y="6"/>
                  </a:lnTo>
                  <a:lnTo>
                    <a:pt x="138" y="13"/>
                  </a:lnTo>
                  <a:lnTo>
                    <a:pt x="190" y="0"/>
                  </a:lnTo>
                  <a:lnTo>
                    <a:pt x="237" y="31"/>
                  </a:lnTo>
                  <a:lnTo>
                    <a:pt x="270" y="65"/>
                  </a:lnTo>
                  <a:lnTo>
                    <a:pt x="283" y="80"/>
                  </a:lnTo>
                  <a:lnTo>
                    <a:pt x="287" y="57"/>
                  </a:lnTo>
                  <a:lnTo>
                    <a:pt x="304" y="84"/>
                  </a:lnTo>
                  <a:lnTo>
                    <a:pt x="304" y="139"/>
                  </a:lnTo>
                  <a:lnTo>
                    <a:pt x="273" y="97"/>
                  </a:lnTo>
                  <a:lnTo>
                    <a:pt x="214" y="86"/>
                  </a:lnTo>
                  <a:lnTo>
                    <a:pt x="148" y="95"/>
                  </a:lnTo>
                  <a:lnTo>
                    <a:pt x="108" y="89"/>
                  </a:lnTo>
                  <a:lnTo>
                    <a:pt x="60" y="89"/>
                  </a:lnTo>
                  <a:lnTo>
                    <a:pt x="138" y="69"/>
                  </a:lnTo>
                  <a:lnTo>
                    <a:pt x="197" y="69"/>
                  </a:lnTo>
                  <a:lnTo>
                    <a:pt x="235" y="72"/>
                  </a:lnTo>
                  <a:lnTo>
                    <a:pt x="197" y="51"/>
                  </a:lnTo>
                  <a:lnTo>
                    <a:pt x="169" y="40"/>
                  </a:lnTo>
                  <a:lnTo>
                    <a:pt x="114" y="46"/>
                  </a:lnTo>
                  <a:lnTo>
                    <a:pt x="76" y="48"/>
                  </a:lnTo>
                  <a:lnTo>
                    <a:pt x="60" y="74"/>
                  </a:lnTo>
                  <a:lnTo>
                    <a:pt x="34" y="86"/>
                  </a:lnTo>
                  <a:lnTo>
                    <a:pt x="2" y="145"/>
                  </a:lnTo>
                  <a:lnTo>
                    <a:pt x="0" y="82"/>
                  </a:lnTo>
                  <a:lnTo>
                    <a:pt x="24" y="40"/>
                  </a:lnTo>
                  <a:lnTo>
                    <a:pt x="28" y="7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24"/>
            <p:cNvSpPr/>
            <p:nvPr/>
          </p:nvSpPr>
          <p:spPr>
            <a:xfrm>
              <a:off x="1145" y="1979"/>
              <a:ext cx="60" cy="14"/>
            </a:xfrm>
            <a:custGeom>
              <a:avLst/>
              <a:gdLst/>
              <a:ahLst/>
              <a:cxnLst/>
              <a:rect l="l" t="t" r="r" b="b"/>
              <a:pathLst>
                <a:path w="120" h="28" extrusionOk="0">
                  <a:moveTo>
                    <a:pt x="24" y="21"/>
                  </a:moveTo>
                  <a:lnTo>
                    <a:pt x="59" y="28"/>
                  </a:lnTo>
                  <a:lnTo>
                    <a:pt x="120" y="15"/>
                  </a:lnTo>
                  <a:lnTo>
                    <a:pt x="38" y="0"/>
                  </a:lnTo>
                  <a:lnTo>
                    <a:pt x="0" y="17"/>
                  </a:lnTo>
                  <a:lnTo>
                    <a:pt x="24" y="2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24"/>
            <p:cNvSpPr/>
            <p:nvPr/>
          </p:nvSpPr>
          <p:spPr>
            <a:xfrm>
              <a:off x="1161" y="2004"/>
              <a:ext cx="101" cy="38"/>
            </a:xfrm>
            <a:custGeom>
              <a:avLst/>
              <a:gdLst/>
              <a:ahLst/>
              <a:cxnLst/>
              <a:rect l="l" t="t" r="r" b="b"/>
              <a:pathLst>
                <a:path w="204" h="76" extrusionOk="0">
                  <a:moveTo>
                    <a:pt x="42" y="15"/>
                  </a:moveTo>
                  <a:lnTo>
                    <a:pt x="105" y="27"/>
                  </a:lnTo>
                  <a:lnTo>
                    <a:pt x="204" y="12"/>
                  </a:lnTo>
                  <a:lnTo>
                    <a:pt x="175" y="36"/>
                  </a:lnTo>
                  <a:lnTo>
                    <a:pt x="175" y="61"/>
                  </a:lnTo>
                  <a:lnTo>
                    <a:pt x="133" y="67"/>
                  </a:lnTo>
                  <a:lnTo>
                    <a:pt x="59" y="69"/>
                  </a:lnTo>
                  <a:lnTo>
                    <a:pt x="12" y="76"/>
                  </a:lnTo>
                  <a:lnTo>
                    <a:pt x="69" y="50"/>
                  </a:lnTo>
                  <a:lnTo>
                    <a:pt x="27" y="31"/>
                  </a:lnTo>
                  <a:lnTo>
                    <a:pt x="0" y="0"/>
                  </a:lnTo>
                  <a:lnTo>
                    <a:pt x="42" y="1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24"/>
            <p:cNvSpPr/>
            <p:nvPr/>
          </p:nvSpPr>
          <p:spPr>
            <a:xfrm>
              <a:off x="1205" y="1881"/>
              <a:ext cx="47" cy="56"/>
            </a:xfrm>
            <a:custGeom>
              <a:avLst/>
              <a:gdLst/>
              <a:ahLst/>
              <a:cxnLst/>
              <a:rect l="l" t="t" r="r" b="b"/>
              <a:pathLst>
                <a:path w="93" h="112" extrusionOk="0">
                  <a:moveTo>
                    <a:pt x="81" y="63"/>
                  </a:moveTo>
                  <a:lnTo>
                    <a:pt x="93" y="51"/>
                  </a:lnTo>
                  <a:lnTo>
                    <a:pt x="93" y="32"/>
                  </a:lnTo>
                  <a:lnTo>
                    <a:pt x="70" y="19"/>
                  </a:lnTo>
                  <a:lnTo>
                    <a:pt x="47" y="8"/>
                  </a:lnTo>
                  <a:lnTo>
                    <a:pt x="32" y="0"/>
                  </a:lnTo>
                  <a:lnTo>
                    <a:pt x="9" y="8"/>
                  </a:lnTo>
                  <a:lnTo>
                    <a:pt x="11" y="27"/>
                  </a:lnTo>
                  <a:lnTo>
                    <a:pt x="3" y="42"/>
                  </a:lnTo>
                  <a:lnTo>
                    <a:pt x="3" y="55"/>
                  </a:lnTo>
                  <a:lnTo>
                    <a:pt x="3" y="65"/>
                  </a:lnTo>
                  <a:lnTo>
                    <a:pt x="0" y="104"/>
                  </a:lnTo>
                  <a:lnTo>
                    <a:pt x="20" y="112"/>
                  </a:lnTo>
                  <a:lnTo>
                    <a:pt x="22" y="84"/>
                  </a:lnTo>
                  <a:lnTo>
                    <a:pt x="41" y="63"/>
                  </a:lnTo>
                  <a:lnTo>
                    <a:pt x="57" y="59"/>
                  </a:lnTo>
                  <a:lnTo>
                    <a:pt x="81" y="6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24"/>
            <p:cNvSpPr/>
            <p:nvPr/>
          </p:nvSpPr>
          <p:spPr>
            <a:xfrm>
              <a:off x="1166" y="1887"/>
              <a:ext cx="30" cy="22"/>
            </a:xfrm>
            <a:custGeom>
              <a:avLst/>
              <a:gdLst/>
              <a:ahLst/>
              <a:cxnLst/>
              <a:rect l="l" t="t" r="r" b="b"/>
              <a:pathLst>
                <a:path w="59" h="46" extrusionOk="0">
                  <a:moveTo>
                    <a:pt x="30" y="44"/>
                  </a:moveTo>
                  <a:lnTo>
                    <a:pt x="7" y="46"/>
                  </a:lnTo>
                  <a:lnTo>
                    <a:pt x="0" y="36"/>
                  </a:lnTo>
                  <a:lnTo>
                    <a:pt x="15" y="21"/>
                  </a:lnTo>
                  <a:lnTo>
                    <a:pt x="34" y="6"/>
                  </a:lnTo>
                  <a:lnTo>
                    <a:pt x="57" y="0"/>
                  </a:lnTo>
                  <a:lnTo>
                    <a:pt x="59" y="8"/>
                  </a:lnTo>
                  <a:lnTo>
                    <a:pt x="45" y="14"/>
                  </a:lnTo>
                  <a:lnTo>
                    <a:pt x="41" y="31"/>
                  </a:lnTo>
                  <a:lnTo>
                    <a:pt x="41" y="40"/>
                  </a:lnTo>
                  <a:lnTo>
                    <a:pt x="30" y="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24"/>
            <p:cNvSpPr/>
            <p:nvPr/>
          </p:nvSpPr>
          <p:spPr>
            <a:xfrm>
              <a:off x="1044" y="2015"/>
              <a:ext cx="331" cy="297"/>
            </a:xfrm>
            <a:custGeom>
              <a:avLst/>
              <a:gdLst/>
              <a:ahLst/>
              <a:cxnLst/>
              <a:rect l="l" t="t" r="r" b="b"/>
              <a:pathLst>
                <a:path w="664" h="593" extrusionOk="0">
                  <a:moveTo>
                    <a:pt x="29" y="68"/>
                  </a:moveTo>
                  <a:lnTo>
                    <a:pt x="82" y="122"/>
                  </a:lnTo>
                  <a:lnTo>
                    <a:pt x="141" y="143"/>
                  </a:lnTo>
                  <a:lnTo>
                    <a:pt x="190" y="150"/>
                  </a:lnTo>
                  <a:lnTo>
                    <a:pt x="276" y="177"/>
                  </a:lnTo>
                  <a:lnTo>
                    <a:pt x="325" y="171"/>
                  </a:lnTo>
                  <a:lnTo>
                    <a:pt x="280" y="148"/>
                  </a:lnTo>
                  <a:lnTo>
                    <a:pt x="346" y="139"/>
                  </a:lnTo>
                  <a:lnTo>
                    <a:pt x="386" y="141"/>
                  </a:lnTo>
                  <a:lnTo>
                    <a:pt x="449" y="146"/>
                  </a:lnTo>
                  <a:lnTo>
                    <a:pt x="413" y="169"/>
                  </a:lnTo>
                  <a:lnTo>
                    <a:pt x="478" y="165"/>
                  </a:lnTo>
                  <a:lnTo>
                    <a:pt x="535" y="163"/>
                  </a:lnTo>
                  <a:lnTo>
                    <a:pt x="597" y="144"/>
                  </a:lnTo>
                  <a:lnTo>
                    <a:pt x="664" y="101"/>
                  </a:lnTo>
                  <a:lnTo>
                    <a:pt x="601" y="194"/>
                  </a:lnTo>
                  <a:lnTo>
                    <a:pt x="555" y="238"/>
                  </a:lnTo>
                  <a:lnTo>
                    <a:pt x="500" y="291"/>
                  </a:lnTo>
                  <a:lnTo>
                    <a:pt x="500" y="477"/>
                  </a:lnTo>
                  <a:lnTo>
                    <a:pt x="548" y="471"/>
                  </a:lnTo>
                  <a:lnTo>
                    <a:pt x="658" y="422"/>
                  </a:lnTo>
                  <a:lnTo>
                    <a:pt x="529" y="513"/>
                  </a:lnTo>
                  <a:lnTo>
                    <a:pt x="417" y="570"/>
                  </a:lnTo>
                  <a:lnTo>
                    <a:pt x="381" y="593"/>
                  </a:lnTo>
                  <a:lnTo>
                    <a:pt x="346" y="593"/>
                  </a:lnTo>
                  <a:lnTo>
                    <a:pt x="40" y="431"/>
                  </a:lnTo>
                  <a:lnTo>
                    <a:pt x="223" y="507"/>
                  </a:lnTo>
                  <a:lnTo>
                    <a:pt x="223" y="462"/>
                  </a:lnTo>
                  <a:lnTo>
                    <a:pt x="240" y="380"/>
                  </a:lnTo>
                  <a:lnTo>
                    <a:pt x="276" y="502"/>
                  </a:lnTo>
                  <a:lnTo>
                    <a:pt x="327" y="557"/>
                  </a:lnTo>
                  <a:lnTo>
                    <a:pt x="293" y="336"/>
                  </a:lnTo>
                  <a:lnTo>
                    <a:pt x="247" y="321"/>
                  </a:lnTo>
                  <a:lnTo>
                    <a:pt x="200" y="306"/>
                  </a:lnTo>
                  <a:lnTo>
                    <a:pt x="111" y="247"/>
                  </a:lnTo>
                  <a:lnTo>
                    <a:pt x="25" y="135"/>
                  </a:lnTo>
                  <a:lnTo>
                    <a:pt x="0" y="0"/>
                  </a:lnTo>
                  <a:lnTo>
                    <a:pt x="29" y="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24"/>
            <p:cNvSpPr/>
            <p:nvPr/>
          </p:nvSpPr>
          <p:spPr>
            <a:xfrm>
              <a:off x="994" y="2007"/>
              <a:ext cx="19" cy="34"/>
            </a:xfrm>
            <a:custGeom>
              <a:avLst/>
              <a:gdLst/>
              <a:ahLst/>
              <a:cxnLst/>
              <a:rect l="l" t="t" r="r" b="b"/>
              <a:pathLst>
                <a:path w="39" h="66" extrusionOk="0">
                  <a:moveTo>
                    <a:pt x="0" y="0"/>
                  </a:moveTo>
                  <a:lnTo>
                    <a:pt x="39" y="19"/>
                  </a:lnTo>
                  <a:lnTo>
                    <a:pt x="31" y="66"/>
                  </a:lnTo>
                  <a:lnTo>
                    <a:pt x="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24"/>
            <p:cNvSpPr/>
            <p:nvPr/>
          </p:nvSpPr>
          <p:spPr>
            <a:xfrm>
              <a:off x="1204" y="1770"/>
              <a:ext cx="26" cy="90"/>
            </a:xfrm>
            <a:custGeom>
              <a:avLst/>
              <a:gdLst/>
              <a:ahLst/>
              <a:cxnLst/>
              <a:rect l="l" t="t" r="r" b="b"/>
              <a:pathLst>
                <a:path w="51" h="180" extrusionOk="0">
                  <a:moveTo>
                    <a:pt x="51" y="180"/>
                  </a:moveTo>
                  <a:lnTo>
                    <a:pt x="5" y="154"/>
                  </a:lnTo>
                  <a:lnTo>
                    <a:pt x="0" y="34"/>
                  </a:lnTo>
                  <a:lnTo>
                    <a:pt x="43" y="0"/>
                  </a:lnTo>
                  <a:lnTo>
                    <a:pt x="30" y="85"/>
                  </a:lnTo>
                  <a:lnTo>
                    <a:pt x="26" y="136"/>
                  </a:lnTo>
                  <a:lnTo>
                    <a:pt x="51" y="18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24"/>
            <p:cNvSpPr/>
            <p:nvPr/>
          </p:nvSpPr>
          <p:spPr>
            <a:xfrm>
              <a:off x="1422" y="1791"/>
              <a:ext cx="31" cy="114"/>
            </a:xfrm>
            <a:custGeom>
              <a:avLst/>
              <a:gdLst/>
              <a:ahLst/>
              <a:cxnLst/>
              <a:rect l="l" t="t" r="r" b="b"/>
              <a:pathLst>
                <a:path w="63" h="228" extrusionOk="0">
                  <a:moveTo>
                    <a:pt x="0" y="228"/>
                  </a:moveTo>
                  <a:lnTo>
                    <a:pt x="36" y="0"/>
                  </a:lnTo>
                  <a:lnTo>
                    <a:pt x="63" y="225"/>
                  </a:lnTo>
                  <a:lnTo>
                    <a:pt x="0" y="22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1" name="Google Shape;481;p24"/>
          <p:cNvGrpSpPr/>
          <p:nvPr/>
        </p:nvGrpSpPr>
        <p:grpSpPr>
          <a:xfrm>
            <a:off x="1100139" y="2366962"/>
            <a:ext cx="2554287" cy="993775"/>
            <a:chOff x="435" y="1168"/>
            <a:chExt cx="1609" cy="626"/>
          </a:xfrm>
        </p:grpSpPr>
        <p:sp>
          <p:nvSpPr>
            <p:cNvPr id="482" name="Google Shape;482;p24"/>
            <p:cNvSpPr/>
            <p:nvPr/>
          </p:nvSpPr>
          <p:spPr>
            <a:xfrm>
              <a:off x="1859" y="1607"/>
              <a:ext cx="172" cy="174"/>
            </a:xfrm>
            <a:custGeom>
              <a:avLst/>
              <a:gdLst/>
              <a:ahLst/>
              <a:cxnLst/>
              <a:rect l="l" t="t" r="r" b="b"/>
              <a:pathLst>
                <a:path w="345" h="348" extrusionOk="0">
                  <a:moveTo>
                    <a:pt x="215" y="0"/>
                  </a:moveTo>
                  <a:lnTo>
                    <a:pt x="141" y="4"/>
                  </a:lnTo>
                  <a:lnTo>
                    <a:pt x="86" y="25"/>
                  </a:lnTo>
                  <a:lnTo>
                    <a:pt x="38" y="65"/>
                  </a:lnTo>
                  <a:lnTo>
                    <a:pt x="8" y="120"/>
                  </a:lnTo>
                  <a:lnTo>
                    <a:pt x="0" y="185"/>
                  </a:lnTo>
                  <a:lnTo>
                    <a:pt x="10" y="244"/>
                  </a:lnTo>
                  <a:lnTo>
                    <a:pt x="50" y="305"/>
                  </a:lnTo>
                  <a:lnTo>
                    <a:pt x="168" y="348"/>
                  </a:lnTo>
                  <a:lnTo>
                    <a:pt x="297" y="301"/>
                  </a:lnTo>
                  <a:lnTo>
                    <a:pt x="345" y="204"/>
                  </a:lnTo>
                  <a:lnTo>
                    <a:pt x="329" y="97"/>
                  </a:lnTo>
                  <a:lnTo>
                    <a:pt x="288" y="35"/>
                  </a:lnTo>
                  <a:lnTo>
                    <a:pt x="215" y="0"/>
                  </a:lnTo>
                  <a:close/>
                </a:path>
              </a:pathLst>
            </a:custGeom>
            <a:solidFill>
              <a:srgbClr val="0099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4"/>
            <p:cNvSpPr/>
            <p:nvPr/>
          </p:nvSpPr>
          <p:spPr>
            <a:xfrm>
              <a:off x="1124" y="1170"/>
              <a:ext cx="165" cy="165"/>
            </a:xfrm>
            <a:custGeom>
              <a:avLst/>
              <a:gdLst/>
              <a:ahLst/>
              <a:cxnLst/>
              <a:rect l="l" t="t" r="r" b="b"/>
              <a:pathLst>
                <a:path w="331" h="331" extrusionOk="0">
                  <a:moveTo>
                    <a:pt x="226" y="0"/>
                  </a:moveTo>
                  <a:lnTo>
                    <a:pt x="145" y="2"/>
                  </a:lnTo>
                  <a:lnTo>
                    <a:pt x="86" y="23"/>
                  </a:lnTo>
                  <a:lnTo>
                    <a:pt x="38" y="67"/>
                  </a:lnTo>
                  <a:lnTo>
                    <a:pt x="10" y="122"/>
                  </a:lnTo>
                  <a:lnTo>
                    <a:pt x="0" y="184"/>
                  </a:lnTo>
                  <a:lnTo>
                    <a:pt x="8" y="247"/>
                  </a:lnTo>
                  <a:lnTo>
                    <a:pt x="72" y="314"/>
                  </a:lnTo>
                  <a:lnTo>
                    <a:pt x="209" y="331"/>
                  </a:lnTo>
                  <a:lnTo>
                    <a:pt x="293" y="274"/>
                  </a:lnTo>
                  <a:lnTo>
                    <a:pt x="331" y="171"/>
                  </a:lnTo>
                  <a:lnTo>
                    <a:pt x="304" y="65"/>
                  </a:lnTo>
                  <a:lnTo>
                    <a:pt x="226" y="0"/>
                  </a:lnTo>
                  <a:close/>
                </a:path>
              </a:pathLst>
            </a:custGeom>
            <a:solidFill>
              <a:srgbClr val="0CC10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24"/>
            <p:cNvSpPr/>
            <p:nvPr/>
          </p:nvSpPr>
          <p:spPr>
            <a:xfrm>
              <a:off x="439" y="1567"/>
              <a:ext cx="178" cy="177"/>
            </a:xfrm>
            <a:custGeom>
              <a:avLst/>
              <a:gdLst/>
              <a:ahLst/>
              <a:cxnLst/>
              <a:rect l="l" t="t" r="r" b="b"/>
              <a:pathLst>
                <a:path w="356" h="353" extrusionOk="0">
                  <a:moveTo>
                    <a:pt x="217" y="0"/>
                  </a:moveTo>
                  <a:lnTo>
                    <a:pt x="143" y="3"/>
                  </a:lnTo>
                  <a:lnTo>
                    <a:pt x="92" y="21"/>
                  </a:lnTo>
                  <a:lnTo>
                    <a:pt x="50" y="53"/>
                  </a:lnTo>
                  <a:lnTo>
                    <a:pt x="17" y="104"/>
                  </a:lnTo>
                  <a:lnTo>
                    <a:pt x="2" y="156"/>
                  </a:lnTo>
                  <a:lnTo>
                    <a:pt x="0" y="199"/>
                  </a:lnTo>
                  <a:lnTo>
                    <a:pt x="17" y="264"/>
                  </a:lnTo>
                  <a:lnTo>
                    <a:pt x="80" y="329"/>
                  </a:lnTo>
                  <a:lnTo>
                    <a:pt x="215" y="353"/>
                  </a:lnTo>
                  <a:lnTo>
                    <a:pt x="312" y="300"/>
                  </a:lnTo>
                  <a:lnTo>
                    <a:pt x="356" y="199"/>
                  </a:lnTo>
                  <a:lnTo>
                    <a:pt x="342" y="104"/>
                  </a:lnTo>
                  <a:lnTo>
                    <a:pt x="297" y="43"/>
                  </a:lnTo>
                  <a:lnTo>
                    <a:pt x="217" y="0"/>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24"/>
            <p:cNvSpPr/>
            <p:nvPr/>
          </p:nvSpPr>
          <p:spPr>
            <a:xfrm>
              <a:off x="457" y="1594"/>
              <a:ext cx="49" cy="51"/>
            </a:xfrm>
            <a:custGeom>
              <a:avLst/>
              <a:gdLst/>
              <a:ahLst/>
              <a:cxnLst/>
              <a:rect l="l" t="t" r="r" b="b"/>
              <a:pathLst>
                <a:path w="97" h="103" extrusionOk="0">
                  <a:moveTo>
                    <a:pt x="63" y="0"/>
                  </a:moveTo>
                  <a:lnTo>
                    <a:pt x="38" y="17"/>
                  </a:lnTo>
                  <a:lnTo>
                    <a:pt x="19" y="40"/>
                  </a:lnTo>
                  <a:lnTo>
                    <a:pt x="6" y="65"/>
                  </a:lnTo>
                  <a:lnTo>
                    <a:pt x="0" y="82"/>
                  </a:lnTo>
                  <a:lnTo>
                    <a:pt x="69" y="103"/>
                  </a:lnTo>
                  <a:lnTo>
                    <a:pt x="76" y="84"/>
                  </a:lnTo>
                  <a:lnTo>
                    <a:pt x="88" y="65"/>
                  </a:lnTo>
                  <a:lnTo>
                    <a:pt x="97" y="57"/>
                  </a:lnTo>
                  <a:lnTo>
                    <a:pt x="6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24"/>
            <p:cNvSpPr/>
            <p:nvPr/>
          </p:nvSpPr>
          <p:spPr>
            <a:xfrm>
              <a:off x="1142" y="1196"/>
              <a:ext cx="48" cy="51"/>
            </a:xfrm>
            <a:custGeom>
              <a:avLst/>
              <a:gdLst/>
              <a:ahLst/>
              <a:cxnLst/>
              <a:rect l="l" t="t" r="r" b="b"/>
              <a:pathLst>
                <a:path w="97" h="103" extrusionOk="0">
                  <a:moveTo>
                    <a:pt x="63" y="0"/>
                  </a:moveTo>
                  <a:lnTo>
                    <a:pt x="38" y="16"/>
                  </a:lnTo>
                  <a:lnTo>
                    <a:pt x="19" y="38"/>
                  </a:lnTo>
                  <a:lnTo>
                    <a:pt x="6" y="65"/>
                  </a:lnTo>
                  <a:lnTo>
                    <a:pt x="0" y="80"/>
                  </a:lnTo>
                  <a:lnTo>
                    <a:pt x="67" y="103"/>
                  </a:lnTo>
                  <a:lnTo>
                    <a:pt x="74" y="86"/>
                  </a:lnTo>
                  <a:lnTo>
                    <a:pt x="88" y="67"/>
                  </a:lnTo>
                  <a:lnTo>
                    <a:pt x="97" y="57"/>
                  </a:lnTo>
                  <a:lnTo>
                    <a:pt x="6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p:nvPr/>
          </p:nvSpPr>
          <p:spPr>
            <a:xfrm>
              <a:off x="1878" y="1634"/>
              <a:ext cx="48" cy="52"/>
            </a:xfrm>
            <a:custGeom>
              <a:avLst/>
              <a:gdLst/>
              <a:ahLst/>
              <a:cxnLst/>
              <a:rect l="l" t="t" r="r" b="b"/>
              <a:pathLst>
                <a:path w="96" h="104" extrusionOk="0">
                  <a:moveTo>
                    <a:pt x="61" y="0"/>
                  </a:moveTo>
                  <a:lnTo>
                    <a:pt x="37" y="15"/>
                  </a:lnTo>
                  <a:lnTo>
                    <a:pt x="18" y="38"/>
                  </a:lnTo>
                  <a:lnTo>
                    <a:pt x="4" y="64"/>
                  </a:lnTo>
                  <a:lnTo>
                    <a:pt x="0" y="80"/>
                  </a:lnTo>
                  <a:lnTo>
                    <a:pt x="65" y="104"/>
                  </a:lnTo>
                  <a:lnTo>
                    <a:pt x="75" y="81"/>
                  </a:lnTo>
                  <a:lnTo>
                    <a:pt x="86" y="64"/>
                  </a:lnTo>
                  <a:lnTo>
                    <a:pt x="96" y="55"/>
                  </a:lnTo>
                  <a:lnTo>
                    <a:pt x="6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24"/>
            <p:cNvSpPr/>
            <p:nvPr/>
          </p:nvSpPr>
          <p:spPr>
            <a:xfrm>
              <a:off x="435" y="1566"/>
              <a:ext cx="189" cy="187"/>
            </a:xfrm>
            <a:custGeom>
              <a:avLst/>
              <a:gdLst/>
              <a:ahLst/>
              <a:cxnLst/>
              <a:rect l="l" t="t" r="r" b="b"/>
              <a:pathLst>
                <a:path w="376" h="372" extrusionOk="0">
                  <a:moveTo>
                    <a:pt x="165" y="4"/>
                  </a:moveTo>
                  <a:lnTo>
                    <a:pt x="104" y="24"/>
                  </a:lnTo>
                  <a:lnTo>
                    <a:pt x="53" y="68"/>
                  </a:lnTo>
                  <a:lnTo>
                    <a:pt x="22" y="118"/>
                  </a:lnTo>
                  <a:lnTo>
                    <a:pt x="11" y="171"/>
                  </a:lnTo>
                  <a:lnTo>
                    <a:pt x="13" y="218"/>
                  </a:lnTo>
                  <a:lnTo>
                    <a:pt x="32" y="262"/>
                  </a:lnTo>
                  <a:lnTo>
                    <a:pt x="80" y="294"/>
                  </a:lnTo>
                  <a:lnTo>
                    <a:pt x="133" y="306"/>
                  </a:lnTo>
                  <a:lnTo>
                    <a:pt x="188" y="298"/>
                  </a:lnTo>
                  <a:lnTo>
                    <a:pt x="237" y="272"/>
                  </a:lnTo>
                  <a:lnTo>
                    <a:pt x="268" y="239"/>
                  </a:lnTo>
                  <a:lnTo>
                    <a:pt x="291" y="197"/>
                  </a:lnTo>
                  <a:lnTo>
                    <a:pt x="296" y="150"/>
                  </a:lnTo>
                  <a:lnTo>
                    <a:pt x="294" y="99"/>
                  </a:lnTo>
                  <a:lnTo>
                    <a:pt x="277" y="47"/>
                  </a:lnTo>
                  <a:lnTo>
                    <a:pt x="218" y="0"/>
                  </a:lnTo>
                  <a:lnTo>
                    <a:pt x="275" y="15"/>
                  </a:lnTo>
                  <a:lnTo>
                    <a:pt x="327" y="55"/>
                  </a:lnTo>
                  <a:lnTo>
                    <a:pt x="361" y="106"/>
                  </a:lnTo>
                  <a:lnTo>
                    <a:pt x="374" y="152"/>
                  </a:lnTo>
                  <a:lnTo>
                    <a:pt x="376" y="197"/>
                  </a:lnTo>
                  <a:lnTo>
                    <a:pt x="363" y="251"/>
                  </a:lnTo>
                  <a:lnTo>
                    <a:pt x="336" y="300"/>
                  </a:lnTo>
                  <a:lnTo>
                    <a:pt x="298" y="334"/>
                  </a:lnTo>
                  <a:lnTo>
                    <a:pt x="252" y="361"/>
                  </a:lnTo>
                  <a:lnTo>
                    <a:pt x="197" y="372"/>
                  </a:lnTo>
                  <a:lnTo>
                    <a:pt x="146" y="369"/>
                  </a:lnTo>
                  <a:lnTo>
                    <a:pt x="89" y="344"/>
                  </a:lnTo>
                  <a:lnTo>
                    <a:pt x="53" y="313"/>
                  </a:lnTo>
                  <a:lnTo>
                    <a:pt x="22" y="275"/>
                  </a:lnTo>
                  <a:lnTo>
                    <a:pt x="5" y="226"/>
                  </a:lnTo>
                  <a:lnTo>
                    <a:pt x="0" y="180"/>
                  </a:lnTo>
                  <a:lnTo>
                    <a:pt x="9" y="129"/>
                  </a:lnTo>
                  <a:lnTo>
                    <a:pt x="30" y="83"/>
                  </a:lnTo>
                  <a:lnTo>
                    <a:pt x="57" y="47"/>
                  </a:lnTo>
                  <a:lnTo>
                    <a:pt x="114" y="11"/>
                  </a:lnTo>
                  <a:lnTo>
                    <a:pt x="165" y="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24"/>
            <p:cNvSpPr/>
            <p:nvPr/>
          </p:nvSpPr>
          <p:spPr>
            <a:xfrm>
              <a:off x="1120" y="1168"/>
              <a:ext cx="187" cy="186"/>
            </a:xfrm>
            <a:custGeom>
              <a:avLst/>
              <a:gdLst/>
              <a:ahLst/>
              <a:cxnLst/>
              <a:rect l="l" t="t" r="r" b="b"/>
              <a:pathLst>
                <a:path w="375" h="373" extrusionOk="0">
                  <a:moveTo>
                    <a:pt x="166" y="4"/>
                  </a:moveTo>
                  <a:lnTo>
                    <a:pt x="103" y="25"/>
                  </a:lnTo>
                  <a:lnTo>
                    <a:pt x="52" y="67"/>
                  </a:lnTo>
                  <a:lnTo>
                    <a:pt x="23" y="118"/>
                  </a:lnTo>
                  <a:lnTo>
                    <a:pt x="12" y="173"/>
                  </a:lnTo>
                  <a:lnTo>
                    <a:pt x="16" y="221"/>
                  </a:lnTo>
                  <a:lnTo>
                    <a:pt x="33" y="261"/>
                  </a:lnTo>
                  <a:lnTo>
                    <a:pt x="80" y="295"/>
                  </a:lnTo>
                  <a:lnTo>
                    <a:pt x="135" y="306"/>
                  </a:lnTo>
                  <a:lnTo>
                    <a:pt x="189" y="299"/>
                  </a:lnTo>
                  <a:lnTo>
                    <a:pt x="238" y="272"/>
                  </a:lnTo>
                  <a:lnTo>
                    <a:pt x="268" y="240"/>
                  </a:lnTo>
                  <a:lnTo>
                    <a:pt x="291" y="194"/>
                  </a:lnTo>
                  <a:lnTo>
                    <a:pt x="299" y="150"/>
                  </a:lnTo>
                  <a:lnTo>
                    <a:pt x="295" y="97"/>
                  </a:lnTo>
                  <a:lnTo>
                    <a:pt x="276" y="48"/>
                  </a:lnTo>
                  <a:lnTo>
                    <a:pt x="217" y="0"/>
                  </a:lnTo>
                  <a:lnTo>
                    <a:pt x="276" y="16"/>
                  </a:lnTo>
                  <a:lnTo>
                    <a:pt x="327" y="57"/>
                  </a:lnTo>
                  <a:lnTo>
                    <a:pt x="360" y="109"/>
                  </a:lnTo>
                  <a:lnTo>
                    <a:pt x="373" y="154"/>
                  </a:lnTo>
                  <a:lnTo>
                    <a:pt x="375" y="194"/>
                  </a:lnTo>
                  <a:lnTo>
                    <a:pt x="364" y="251"/>
                  </a:lnTo>
                  <a:lnTo>
                    <a:pt x="335" y="301"/>
                  </a:lnTo>
                  <a:lnTo>
                    <a:pt x="299" y="337"/>
                  </a:lnTo>
                  <a:lnTo>
                    <a:pt x="253" y="361"/>
                  </a:lnTo>
                  <a:lnTo>
                    <a:pt x="196" y="373"/>
                  </a:lnTo>
                  <a:lnTo>
                    <a:pt x="147" y="367"/>
                  </a:lnTo>
                  <a:lnTo>
                    <a:pt x="90" y="344"/>
                  </a:lnTo>
                  <a:lnTo>
                    <a:pt x="52" y="314"/>
                  </a:lnTo>
                  <a:lnTo>
                    <a:pt x="23" y="276"/>
                  </a:lnTo>
                  <a:lnTo>
                    <a:pt x="4" y="225"/>
                  </a:lnTo>
                  <a:lnTo>
                    <a:pt x="0" y="183"/>
                  </a:lnTo>
                  <a:lnTo>
                    <a:pt x="10" y="130"/>
                  </a:lnTo>
                  <a:lnTo>
                    <a:pt x="29" y="86"/>
                  </a:lnTo>
                  <a:lnTo>
                    <a:pt x="57" y="48"/>
                  </a:lnTo>
                  <a:lnTo>
                    <a:pt x="114" y="12"/>
                  </a:lnTo>
                  <a:lnTo>
                    <a:pt x="166" y="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24"/>
            <p:cNvSpPr/>
            <p:nvPr/>
          </p:nvSpPr>
          <p:spPr>
            <a:xfrm>
              <a:off x="1857" y="1606"/>
              <a:ext cx="187" cy="188"/>
            </a:xfrm>
            <a:custGeom>
              <a:avLst/>
              <a:gdLst/>
              <a:ahLst/>
              <a:cxnLst/>
              <a:rect l="l" t="t" r="r" b="b"/>
              <a:pathLst>
                <a:path w="372" h="374" extrusionOk="0">
                  <a:moveTo>
                    <a:pt x="161" y="3"/>
                  </a:moveTo>
                  <a:lnTo>
                    <a:pt x="100" y="24"/>
                  </a:lnTo>
                  <a:lnTo>
                    <a:pt x="49" y="66"/>
                  </a:lnTo>
                  <a:lnTo>
                    <a:pt x="19" y="117"/>
                  </a:lnTo>
                  <a:lnTo>
                    <a:pt x="7" y="169"/>
                  </a:lnTo>
                  <a:lnTo>
                    <a:pt x="11" y="220"/>
                  </a:lnTo>
                  <a:lnTo>
                    <a:pt x="28" y="262"/>
                  </a:lnTo>
                  <a:lnTo>
                    <a:pt x="76" y="294"/>
                  </a:lnTo>
                  <a:lnTo>
                    <a:pt x="129" y="304"/>
                  </a:lnTo>
                  <a:lnTo>
                    <a:pt x="184" y="298"/>
                  </a:lnTo>
                  <a:lnTo>
                    <a:pt x="233" y="270"/>
                  </a:lnTo>
                  <a:lnTo>
                    <a:pt x="266" y="237"/>
                  </a:lnTo>
                  <a:lnTo>
                    <a:pt x="287" y="195"/>
                  </a:lnTo>
                  <a:lnTo>
                    <a:pt x="292" y="152"/>
                  </a:lnTo>
                  <a:lnTo>
                    <a:pt x="291" y="97"/>
                  </a:lnTo>
                  <a:lnTo>
                    <a:pt x="273" y="49"/>
                  </a:lnTo>
                  <a:lnTo>
                    <a:pt x="214" y="0"/>
                  </a:lnTo>
                  <a:lnTo>
                    <a:pt x="272" y="17"/>
                  </a:lnTo>
                  <a:lnTo>
                    <a:pt x="323" y="57"/>
                  </a:lnTo>
                  <a:lnTo>
                    <a:pt x="357" y="106"/>
                  </a:lnTo>
                  <a:lnTo>
                    <a:pt x="370" y="154"/>
                  </a:lnTo>
                  <a:lnTo>
                    <a:pt x="372" y="195"/>
                  </a:lnTo>
                  <a:lnTo>
                    <a:pt x="359" y="251"/>
                  </a:lnTo>
                  <a:lnTo>
                    <a:pt x="332" y="298"/>
                  </a:lnTo>
                  <a:lnTo>
                    <a:pt x="294" y="334"/>
                  </a:lnTo>
                  <a:lnTo>
                    <a:pt x="249" y="361"/>
                  </a:lnTo>
                  <a:lnTo>
                    <a:pt x="194" y="374"/>
                  </a:lnTo>
                  <a:lnTo>
                    <a:pt x="142" y="366"/>
                  </a:lnTo>
                  <a:lnTo>
                    <a:pt x="85" y="342"/>
                  </a:lnTo>
                  <a:lnTo>
                    <a:pt x="49" y="315"/>
                  </a:lnTo>
                  <a:lnTo>
                    <a:pt x="19" y="275"/>
                  </a:lnTo>
                  <a:lnTo>
                    <a:pt x="2" y="224"/>
                  </a:lnTo>
                  <a:lnTo>
                    <a:pt x="0" y="182"/>
                  </a:lnTo>
                  <a:lnTo>
                    <a:pt x="5" y="129"/>
                  </a:lnTo>
                  <a:lnTo>
                    <a:pt x="26" y="85"/>
                  </a:lnTo>
                  <a:lnTo>
                    <a:pt x="53" y="49"/>
                  </a:lnTo>
                  <a:lnTo>
                    <a:pt x="110" y="9"/>
                  </a:lnTo>
                  <a:lnTo>
                    <a:pt x="161" y="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24"/>
            <p:cNvSpPr/>
            <p:nvPr/>
          </p:nvSpPr>
          <p:spPr>
            <a:xfrm>
              <a:off x="1536" y="1344"/>
              <a:ext cx="178" cy="177"/>
            </a:xfrm>
            <a:custGeom>
              <a:avLst/>
              <a:gdLst/>
              <a:ahLst/>
              <a:cxnLst/>
              <a:rect l="l" t="t" r="r" b="b"/>
              <a:pathLst>
                <a:path w="356" h="353" extrusionOk="0">
                  <a:moveTo>
                    <a:pt x="217" y="0"/>
                  </a:moveTo>
                  <a:lnTo>
                    <a:pt x="143" y="3"/>
                  </a:lnTo>
                  <a:lnTo>
                    <a:pt x="92" y="21"/>
                  </a:lnTo>
                  <a:lnTo>
                    <a:pt x="50" y="53"/>
                  </a:lnTo>
                  <a:lnTo>
                    <a:pt x="17" y="104"/>
                  </a:lnTo>
                  <a:lnTo>
                    <a:pt x="2" y="156"/>
                  </a:lnTo>
                  <a:lnTo>
                    <a:pt x="0" y="199"/>
                  </a:lnTo>
                  <a:lnTo>
                    <a:pt x="17" y="264"/>
                  </a:lnTo>
                  <a:lnTo>
                    <a:pt x="80" y="329"/>
                  </a:lnTo>
                  <a:lnTo>
                    <a:pt x="215" y="353"/>
                  </a:lnTo>
                  <a:lnTo>
                    <a:pt x="312" y="300"/>
                  </a:lnTo>
                  <a:lnTo>
                    <a:pt x="356" y="199"/>
                  </a:lnTo>
                  <a:lnTo>
                    <a:pt x="342" y="104"/>
                  </a:lnTo>
                  <a:lnTo>
                    <a:pt x="297" y="43"/>
                  </a:lnTo>
                  <a:lnTo>
                    <a:pt x="217" y="0"/>
                  </a:lnTo>
                  <a:close/>
                </a:path>
              </a:pathLst>
            </a:custGeom>
            <a:solidFill>
              <a:srgbClr val="FF99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24"/>
            <p:cNvSpPr/>
            <p:nvPr/>
          </p:nvSpPr>
          <p:spPr>
            <a:xfrm>
              <a:off x="1532" y="1343"/>
              <a:ext cx="189" cy="187"/>
            </a:xfrm>
            <a:custGeom>
              <a:avLst/>
              <a:gdLst/>
              <a:ahLst/>
              <a:cxnLst/>
              <a:rect l="l" t="t" r="r" b="b"/>
              <a:pathLst>
                <a:path w="376" h="372" extrusionOk="0">
                  <a:moveTo>
                    <a:pt x="165" y="4"/>
                  </a:moveTo>
                  <a:lnTo>
                    <a:pt x="104" y="24"/>
                  </a:lnTo>
                  <a:lnTo>
                    <a:pt x="53" y="68"/>
                  </a:lnTo>
                  <a:lnTo>
                    <a:pt x="22" y="118"/>
                  </a:lnTo>
                  <a:lnTo>
                    <a:pt x="11" y="171"/>
                  </a:lnTo>
                  <a:lnTo>
                    <a:pt x="13" y="218"/>
                  </a:lnTo>
                  <a:lnTo>
                    <a:pt x="32" y="262"/>
                  </a:lnTo>
                  <a:lnTo>
                    <a:pt x="80" y="294"/>
                  </a:lnTo>
                  <a:lnTo>
                    <a:pt x="133" y="306"/>
                  </a:lnTo>
                  <a:lnTo>
                    <a:pt x="188" y="298"/>
                  </a:lnTo>
                  <a:lnTo>
                    <a:pt x="237" y="272"/>
                  </a:lnTo>
                  <a:lnTo>
                    <a:pt x="268" y="239"/>
                  </a:lnTo>
                  <a:lnTo>
                    <a:pt x="291" y="197"/>
                  </a:lnTo>
                  <a:lnTo>
                    <a:pt x="296" y="150"/>
                  </a:lnTo>
                  <a:lnTo>
                    <a:pt x="294" y="99"/>
                  </a:lnTo>
                  <a:lnTo>
                    <a:pt x="277" y="47"/>
                  </a:lnTo>
                  <a:lnTo>
                    <a:pt x="218" y="0"/>
                  </a:lnTo>
                  <a:lnTo>
                    <a:pt x="275" y="15"/>
                  </a:lnTo>
                  <a:lnTo>
                    <a:pt x="327" y="55"/>
                  </a:lnTo>
                  <a:lnTo>
                    <a:pt x="361" y="106"/>
                  </a:lnTo>
                  <a:lnTo>
                    <a:pt x="374" y="152"/>
                  </a:lnTo>
                  <a:lnTo>
                    <a:pt x="376" y="197"/>
                  </a:lnTo>
                  <a:lnTo>
                    <a:pt x="363" y="251"/>
                  </a:lnTo>
                  <a:lnTo>
                    <a:pt x="336" y="300"/>
                  </a:lnTo>
                  <a:lnTo>
                    <a:pt x="298" y="334"/>
                  </a:lnTo>
                  <a:lnTo>
                    <a:pt x="252" y="361"/>
                  </a:lnTo>
                  <a:lnTo>
                    <a:pt x="197" y="372"/>
                  </a:lnTo>
                  <a:lnTo>
                    <a:pt x="146" y="369"/>
                  </a:lnTo>
                  <a:lnTo>
                    <a:pt x="89" y="344"/>
                  </a:lnTo>
                  <a:lnTo>
                    <a:pt x="53" y="313"/>
                  </a:lnTo>
                  <a:lnTo>
                    <a:pt x="22" y="275"/>
                  </a:lnTo>
                  <a:lnTo>
                    <a:pt x="5" y="226"/>
                  </a:lnTo>
                  <a:lnTo>
                    <a:pt x="0" y="180"/>
                  </a:lnTo>
                  <a:lnTo>
                    <a:pt x="9" y="129"/>
                  </a:lnTo>
                  <a:lnTo>
                    <a:pt x="30" y="83"/>
                  </a:lnTo>
                  <a:lnTo>
                    <a:pt x="57" y="47"/>
                  </a:lnTo>
                  <a:lnTo>
                    <a:pt x="114" y="11"/>
                  </a:lnTo>
                  <a:lnTo>
                    <a:pt x="165" y="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24"/>
            <p:cNvSpPr/>
            <p:nvPr/>
          </p:nvSpPr>
          <p:spPr>
            <a:xfrm>
              <a:off x="1543" y="1377"/>
              <a:ext cx="49" cy="51"/>
            </a:xfrm>
            <a:custGeom>
              <a:avLst/>
              <a:gdLst/>
              <a:ahLst/>
              <a:cxnLst/>
              <a:rect l="l" t="t" r="r" b="b"/>
              <a:pathLst>
                <a:path w="97" h="103" extrusionOk="0">
                  <a:moveTo>
                    <a:pt x="63" y="0"/>
                  </a:moveTo>
                  <a:lnTo>
                    <a:pt x="38" y="17"/>
                  </a:lnTo>
                  <a:lnTo>
                    <a:pt x="19" y="40"/>
                  </a:lnTo>
                  <a:lnTo>
                    <a:pt x="6" y="65"/>
                  </a:lnTo>
                  <a:lnTo>
                    <a:pt x="0" y="82"/>
                  </a:lnTo>
                  <a:lnTo>
                    <a:pt x="69" y="103"/>
                  </a:lnTo>
                  <a:lnTo>
                    <a:pt x="76" y="84"/>
                  </a:lnTo>
                  <a:lnTo>
                    <a:pt x="88" y="65"/>
                  </a:lnTo>
                  <a:lnTo>
                    <a:pt x="97" y="57"/>
                  </a:lnTo>
                  <a:lnTo>
                    <a:pt x="6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24"/>
            <p:cNvSpPr/>
            <p:nvPr/>
          </p:nvSpPr>
          <p:spPr>
            <a:xfrm>
              <a:off x="768" y="1296"/>
              <a:ext cx="178" cy="177"/>
            </a:xfrm>
            <a:custGeom>
              <a:avLst/>
              <a:gdLst/>
              <a:ahLst/>
              <a:cxnLst/>
              <a:rect l="l" t="t" r="r" b="b"/>
              <a:pathLst>
                <a:path w="356" h="353" extrusionOk="0">
                  <a:moveTo>
                    <a:pt x="217" y="0"/>
                  </a:moveTo>
                  <a:lnTo>
                    <a:pt x="143" y="3"/>
                  </a:lnTo>
                  <a:lnTo>
                    <a:pt x="92" y="21"/>
                  </a:lnTo>
                  <a:lnTo>
                    <a:pt x="50" y="53"/>
                  </a:lnTo>
                  <a:lnTo>
                    <a:pt x="17" y="104"/>
                  </a:lnTo>
                  <a:lnTo>
                    <a:pt x="2" y="156"/>
                  </a:lnTo>
                  <a:lnTo>
                    <a:pt x="0" y="199"/>
                  </a:lnTo>
                  <a:lnTo>
                    <a:pt x="17" y="264"/>
                  </a:lnTo>
                  <a:lnTo>
                    <a:pt x="80" y="329"/>
                  </a:lnTo>
                  <a:lnTo>
                    <a:pt x="215" y="353"/>
                  </a:lnTo>
                  <a:lnTo>
                    <a:pt x="312" y="300"/>
                  </a:lnTo>
                  <a:lnTo>
                    <a:pt x="356" y="199"/>
                  </a:lnTo>
                  <a:lnTo>
                    <a:pt x="342" y="104"/>
                  </a:lnTo>
                  <a:lnTo>
                    <a:pt x="297" y="43"/>
                  </a:lnTo>
                  <a:lnTo>
                    <a:pt x="217" y="0"/>
                  </a:lnTo>
                  <a:close/>
                </a:path>
              </a:pathLst>
            </a:custGeom>
            <a:solidFill>
              <a:srgbClr val="33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24"/>
            <p:cNvSpPr/>
            <p:nvPr/>
          </p:nvSpPr>
          <p:spPr>
            <a:xfrm>
              <a:off x="764" y="1295"/>
              <a:ext cx="189" cy="187"/>
            </a:xfrm>
            <a:custGeom>
              <a:avLst/>
              <a:gdLst/>
              <a:ahLst/>
              <a:cxnLst/>
              <a:rect l="l" t="t" r="r" b="b"/>
              <a:pathLst>
                <a:path w="376" h="372" extrusionOk="0">
                  <a:moveTo>
                    <a:pt x="165" y="4"/>
                  </a:moveTo>
                  <a:lnTo>
                    <a:pt x="104" y="24"/>
                  </a:lnTo>
                  <a:lnTo>
                    <a:pt x="53" y="68"/>
                  </a:lnTo>
                  <a:lnTo>
                    <a:pt x="22" y="118"/>
                  </a:lnTo>
                  <a:lnTo>
                    <a:pt x="11" y="171"/>
                  </a:lnTo>
                  <a:lnTo>
                    <a:pt x="13" y="218"/>
                  </a:lnTo>
                  <a:lnTo>
                    <a:pt x="32" y="262"/>
                  </a:lnTo>
                  <a:lnTo>
                    <a:pt x="80" y="294"/>
                  </a:lnTo>
                  <a:lnTo>
                    <a:pt x="133" y="306"/>
                  </a:lnTo>
                  <a:lnTo>
                    <a:pt x="188" y="298"/>
                  </a:lnTo>
                  <a:lnTo>
                    <a:pt x="237" y="272"/>
                  </a:lnTo>
                  <a:lnTo>
                    <a:pt x="268" y="239"/>
                  </a:lnTo>
                  <a:lnTo>
                    <a:pt x="291" y="197"/>
                  </a:lnTo>
                  <a:lnTo>
                    <a:pt x="296" y="150"/>
                  </a:lnTo>
                  <a:lnTo>
                    <a:pt x="294" y="99"/>
                  </a:lnTo>
                  <a:lnTo>
                    <a:pt x="277" y="47"/>
                  </a:lnTo>
                  <a:lnTo>
                    <a:pt x="218" y="0"/>
                  </a:lnTo>
                  <a:lnTo>
                    <a:pt x="275" y="15"/>
                  </a:lnTo>
                  <a:lnTo>
                    <a:pt x="327" y="55"/>
                  </a:lnTo>
                  <a:lnTo>
                    <a:pt x="361" y="106"/>
                  </a:lnTo>
                  <a:lnTo>
                    <a:pt x="374" y="152"/>
                  </a:lnTo>
                  <a:lnTo>
                    <a:pt x="376" y="197"/>
                  </a:lnTo>
                  <a:lnTo>
                    <a:pt x="363" y="251"/>
                  </a:lnTo>
                  <a:lnTo>
                    <a:pt x="336" y="300"/>
                  </a:lnTo>
                  <a:lnTo>
                    <a:pt x="298" y="334"/>
                  </a:lnTo>
                  <a:lnTo>
                    <a:pt x="252" y="361"/>
                  </a:lnTo>
                  <a:lnTo>
                    <a:pt x="197" y="372"/>
                  </a:lnTo>
                  <a:lnTo>
                    <a:pt x="146" y="369"/>
                  </a:lnTo>
                  <a:lnTo>
                    <a:pt x="89" y="344"/>
                  </a:lnTo>
                  <a:lnTo>
                    <a:pt x="53" y="313"/>
                  </a:lnTo>
                  <a:lnTo>
                    <a:pt x="22" y="275"/>
                  </a:lnTo>
                  <a:lnTo>
                    <a:pt x="5" y="226"/>
                  </a:lnTo>
                  <a:lnTo>
                    <a:pt x="0" y="180"/>
                  </a:lnTo>
                  <a:lnTo>
                    <a:pt x="9" y="129"/>
                  </a:lnTo>
                  <a:lnTo>
                    <a:pt x="30" y="83"/>
                  </a:lnTo>
                  <a:lnTo>
                    <a:pt x="57" y="47"/>
                  </a:lnTo>
                  <a:lnTo>
                    <a:pt x="114" y="11"/>
                  </a:lnTo>
                  <a:lnTo>
                    <a:pt x="165" y="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4"/>
            <p:cNvSpPr/>
            <p:nvPr/>
          </p:nvSpPr>
          <p:spPr>
            <a:xfrm>
              <a:off x="775" y="1329"/>
              <a:ext cx="49" cy="51"/>
            </a:xfrm>
            <a:custGeom>
              <a:avLst/>
              <a:gdLst/>
              <a:ahLst/>
              <a:cxnLst/>
              <a:rect l="l" t="t" r="r" b="b"/>
              <a:pathLst>
                <a:path w="97" h="103" extrusionOk="0">
                  <a:moveTo>
                    <a:pt x="63" y="0"/>
                  </a:moveTo>
                  <a:lnTo>
                    <a:pt x="38" y="17"/>
                  </a:lnTo>
                  <a:lnTo>
                    <a:pt x="19" y="40"/>
                  </a:lnTo>
                  <a:lnTo>
                    <a:pt x="6" y="65"/>
                  </a:lnTo>
                  <a:lnTo>
                    <a:pt x="0" y="82"/>
                  </a:lnTo>
                  <a:lnTo>
                    <a:pt x="69" y="103"/>
                  </a:lnTo>
                  <a:lnTo>
                    <a:pt x="76" y="84"/>
                  </a:lnTo>
                  <a:lnTo>
                    <a:pt x="88" y="65"/>
                  </a:lnTo>
                  <a:lnTo>
                    <a:pt x="97" y="57"/>
                  </a:lnTo>
                  <a:lnTo>
                    <a:pt x="6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97" name="Google Shape;497;p24"/>
          <p:cNvSpPr txBox="1">
            <a:spLocks noGrp="1"/>
          </p:cNvSpPr>
          <p:nvPr>
            <p:ph type="title"/>
          </p:nvPr>
        </p:nvSpPr>
        <p:spPr>
          <a:xfrm>
            <a:off x="856895" y="112714"/>
            <a:ext cx="8653036"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What does QI entail? </a:t>
            </a:r>
            <a:endParaRPr/>
          </a:p>
        </p:txBody>
      </p:sp>
      <p:sp>
        <p:nvSpPr>
          <p:cNvPr id="498" name="Google Shape;498;p24"/>
          <p:cNvSpPr/>
          <p:nvPr/>
        </p:nvSpPr>
        <p:spPr>
          <a:xfrm>
            <a:off x="365107" y="1193800"/>
            <a:ext cx="2765444" cy="914400"/>
          </a:xfrm>
          <a:prstGeom prst="ellipse">
            <a:avLst/>
          </a:prstGeom>
          <a:solidFill>
            <a:srgbClr val="FFC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Garamond"/>
                <a:ea typeface="Garamond"/>
                <a:cs typeface="Garamond"/>
                <a:sym typeface="Garamond"/>
              </a:rPr>
              <a:t>Leadership</a:t>
            </a:r>
            <a:endParaRPr/>
          </a:p>
        </p:txBody>
      </p:sp>
      <p:sp>
        <p:nvSpPr>
          <p:cNvPr id="499" name="Google Shape;499;p24"/>
          <p:cNvSpPr/>
          <p:nvPr/>
        </p:nvSpPr>
        <p:spPr>
          <a:xfrm>
            <a:off x="3009672" y="1619250"/>
            <a:ext cx="2673697" cy="914400"/>
          </a:xfrm>
          <a:prstGeom prst="ellipse">
            <a:avLst/>
          </a:prstGeom>
          <a:solidFill>
            <a:srgbClr val="8DA9DB"/>
          </a:solidFill>
          <a:ln w="12700" cap="flat" cmpd="sng">
            <a:solidFill>
              <a:schemeClr val="dk1"/>
            </a:solidFill>
            <a:prstDash val="solid"/>
            <a:miter lim="800000"/>
            <a:headEnd type="none" w="sm" len="sm"/>
            <a:tailEnd type="none" w="sm" len="sm"/>
          </a:ln>
          <a:effectLst>
            <a:outerShdw blurRad="50800" dist="50800" dir="5400000" algn="ctr" rotWithShape="0">
              <a:srgbClr val="8296B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Garamond"/>
                <a:ea typeface="Garamond"/>
                <a:cs typeface="Garamond"/>
                <a:sym typeface="Garamond"/>
              </a:rPr>
              <a:t>Client Focus</a:t>
            </a:r>
            <a:endParaRPr/>
          </a:p>
        </p:txBody>
      </p:sp>
      <p:sp>
        <p:nvSpPr>
          <p:cNvPr id="500" name="Google Shape;500;p24"/>
          <p:cNvSpPr/>
          <p:nvPr/>
        </p:nvSpPr>
        <p:spPr>
          <a:xfrm>
            <a:off x="4307156" y="2989262"/>
            <a:ext cx="2970479" cy="914400"/>
          </a:xfrm>
          <a:prstGeom prst="ellipse">
            <a:avLst/>
          </a:prstGeom>
          <a:solidFill>
            <a:srgbClr val="FFD96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Garamond"/>
                <a:ea typeface="Garamond"/>
                <a:cs typeface="Garamond"/>
                <a:sym typeface="Garamond"/>
              </a:rPr>
              <a:t>Data-driven</a:t>
            </a:r>
            <a:endParaRPr/>
          </a:p>
        </p:txBody>
      </p:sp>
      <p:sp>
        <p:nvSpPr>
          <p:cNvPr id="501" name="Google Shape;501;p24"/>
          <p:cNvSpPr/>
          <p:nvPr/>
        </p:nvSpPr>
        <p:spPr>
          <a:xfrm>
            <a:off x="4499753" y="2256631"/>
            <a:ext cx="2673697" cy="914400"/>
          </a:xfrm>
          <a:prstGeom prst="ellipse">
            <a:avLst/>
          </a:prstGeom>
          <a:solidFill>
            <a:srgbClr val="00B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Garamond"/>
                <a:ea typeface="Garamond"/>
                <a:cs typeface="Garamond"/>
                <a:sym typeface="Garamond"/>
              </a:rPr>
              <a:t>Team Work</a:t>
            </a:r>
            <a:endParaRPr/>
          </a:p>
        </p:txBody>
      </p:sp>
      <p:sp>
        <p:nvSpPr>
          <p:cNvPr id="502" name="Google Shape;502;p24"/>
          <p:cNvSpPr/>
          <p:nvPr/>
        </p:nvSpPr>
        <p:spPr>
          <a:xfrm>
            <a:off x="3726835" y="4670424"/>
            <a:ext cx="3720092" cy="1364117"/>
          </a:xfrm>
          <a:prstGeom prst="ellipse">
            <a:avLst/>
          </a:prstGeom>
          <a:solidFill>
            <a:srgbClr val="FF7C8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Garamond"/>
                <a:ea typeface="Garamond"/>
                <a:cs typeface="Garamond"/>
                <a:sym typeface="Garamond"/>
              </a:rPr>
              <a:t>Dissemination and shared learning</a:t>
            </a:r>
            <a:endParaRPr/>
          </a:p>
        </p:txBody>
      </p:sp>
      <p:sp>
        <p:nvSpPr>
          <p:cNvPr id="503" name="Google Shape;503;p24"/>
          <p:cNvSpPr/>
          <p:nvPr/>
        </p:nvSpPr>
        <p:spPr>
          <a:xfrm>
            <a:off x="4370389" y="3934056"/>
            <a:ext cx="3466599" cy="9144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Garamond"/>
                <a:ea typeface="Garamond"/>
                <a:cs typeface="Garamond"/>
                <a:sym typeface="Garamond"/>
              </a:rPr>
              <a:t>Systems/process focus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5"/>
          <p:cNvSpPr txBox="1">
            <a:spLocks noGrp="1"/>
          </p:cNvSpPr>
          <p:nvPr>
            <p:ph type="title"/>
          </p:nvPr>
        </p:nvSpPr>
        <p:spPr>
          <a:xfrm>
            <a:off x="390293" y="260350"/>
            <a:ext cx="11697629" cy="10810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KQMH Approaches to QI based on Donabedian Model</a:t>
            </a:r>
            <a:endParaRPr/>
          </a:p>
        </p:txBody>
      </p:sp>
      <p:pic>
        <p:nvPicPr>
          <p:cNvPr id="510" name="Google Shape;510;p25"/>
          <p:cNvPicPr preferRelativeResize="0"/>
          <p:nvPr/>
        </p:nvPicPr>
        <p:blipFill rotWithShape="1">
          <a:blip r:embed="rId3">
            <a:alphaModFix/>
          </a:blip>
          <a:srcRect/>
          <a:stretch/>
        </p:blipFill>
        <p:spPr>
          <a:xfrm>
            <a:off x="2653990" y="1722012"/>
            <a:ext cx="8597590" cy="51359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6"/>
          <p:cNvSpPr txBox="1">
            <a:spLocks noGrp="1"/>
          </p:cNvSpPr>
          <p:nvPr>
            <p:ph type="title"/>
          </p:nvPr>
        </p:nvSpPr>
        <p:spPr>
          <a:xfrm>
            <a:off x="367991" y="352697"/>
            <a:ext cx="11824009" cy="7778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Donabedian through 5-S and PDSA… </a:t>
            </a:r>
            <a:endParaRPr/>
          </a:p>
        </p:txBody>
      </p:sp>
      <p:sp>
        <p:nvSpPr>
          <p:cNvPr id="517" name="Google Shape;517;p26"/>
          <p:cNvSpPr txBox="1">
            <a:spLocks noGrp="1"/>
          </p:cNvSpPr>
          <p:nvPr>
            <p:ph type="body" idx="1"/>
          </p:nvPr>
        </p:nvSpPr>
        <p:spPr>
          <a:xfrm>
            <a:off x="852489" y="1810526"/>
            <a:ext cx="10566360" cy="27654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An </a:t>
            </a:r>
            <a:r>
              <a:rPr lang="en-US" sz="2000" b="1"/>
              <a:t>enabling environment </a:t>
            </a:r>
            <a:r>
              <a:rPr lang="en-US" sz="2000"/>
              <a:t>for successful implementation of QI is achieved using the </a:t>
            </a:r>
            <a:r>
              <a:rPr lang="en-US" sz="2000" b="1"/>
              <a:t>5S</a:t>
            </a:r>
            <a:r>
              <a:rPr lang="en-US" sz="2000"/>
              <a:t> approach </a:t>
            </a:r>
            <a:endParaRPr/>
          </a:p>
          <a:p>
            <a:pPr marL="228600" lvl="0" indent="-228600" algn="l" rtl="0">
              <a:lnSpc>
                <a:spcPct val="90000"/>
              </a:lnSpc>
              <a:spcBef>
                <a:spcPts val="1000"/>
              </a:spcBef>
              <a:spcAft>
                <a:spcPts val="0"/>
              </a:spcAft>
              <a:buClr>
                <a:schemeClr val="dk1"/>
              </a:buClr>
              <a:buSzPts val="2000"/>
              <a:buChar char="•"/>
            </a:pPr>
            <a:r>
              <a:rPr lang="en-US" sz="2000" b="1"/>
              <a:t>Provider capacity </a:t>
            </a:r>
            <a:r>
              <a:rPr lang="en-US" sz="2000"/>
              <a:t>to improve and sustain quality services is built using the </a:t>
            </a:r>
            <a:r>
              <a:rPr lang="en-US" sz="2000" b="1"/>
              <a:t>PDSA</a:t>
            </a:r>
            <a:r>
              <a:rPr lang="en-US" sz="2000"/>
              <a:t> approach. </a:t>
            </a:r>
            <a:endParaRPr/>
          </a:p>
          <a:p>
            <a:pPr marL="228600" lvl="0" indent="-228600" algn="l" rtl="0">
              <a:lnSpc>
                <a:spcPct val="90000"/>
              </a:lnSpc>
              <a:spcBef>
                <a:spcPts val="1000"/>
              </a:spcBef>
              <a:spcAft>
                <a:spcPts val="0"/>
              </a:spcAft>
              <a:buClr>
                <a:schemeClr val="dk1"/>
              </a:buClr>
              <a:buSzPts val="2000"/>
              <a:buChar char="•"/>
            </a:pPr>
            <a:r>
              <a:rPr lang="en-US" sz="2000"/>
              <a:t>Both approaches rely on routine service and program data to measure improvements in service delivery and processes, and the extent to which client and program needs are met (outcomes). </a:t>
            </a:r>
            <a:endParaRPr/>
          </a:p>
          <a:p>
            <a:pPr marL="228600" lvl="0" indent="-101600" algn="l" rtl="0">
              <a:lnSpc>
                <a:spcPct val="90000"/>
              </a:lnSpc>
              <a:spcBef>
                <a:spcPts val="1000"/>
              </a:spcBef>
              <a:spcAft>
                <a:spcPts val="0"/>
              </a:spcAft>
              <a:buClr>
                <a:schemeClr val="dk1"/>
              </a:buClr>
              <a:buSzPts val="2000"/>
              <a:buNone/>
            </a:pPr>
            <a:endParaRPr sz="2000"/>
          </a:p>
        </p:txBody>
      </p:sp>
      <p:pic>
        <p:nvPicPr>
          <p:cNvPr id="518" name="Google Shape;518;p26" descr="pdsacycle.gif"/>
          <p:cNvPicPr preferRelativeResize="0"/>
          <p:nvPr/>
        </p:nvPicPr>
        <p:blipFill rotWithShape="1">
          <a:blip r:embed="rId3">
            <a:alphaModFix/>
          </a:blip>
          <a:srcRect/>
          <a:stretch/>
        </p:blipFill>
        <p:spPr>
          <a:xfrm>
            <a:off x="5809785" y="3311912"/>
            <a:ext cx="2792801" cy="3457595"/>
          </a:xfrm>
          <a:prstGeom prst="rect">
            <a:avLst/>
          </a:prstGeom>
          <a:noFill/>
          <a:ln>
            <a:noFill/>
          </a:ln>
        </p:spPr>
      </p:pic>
      <p:pic>
        <p:nvPicPr>
          <p:cNvPr id="519" name="Google Shape;519;p26"/>
          <p:cNvPicPr preferRelativeResize="0"/>
          <p:nvPr/>
        </p:nvPicPr>
        <p:blipFill rotWithShape="1">
          <a:blip r:embed="rId4">
            <a:alphaModFix/>
          </a:blip>
          <a:srcRect t="7692"/>
          <a:stretch/>
        </p:blipFill>
        <p:spPr>
          <a:xfrm>
            <a:off x="1042059" y="3429000"/>
            <a:ext cx="3518789" cy="2462213"/>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Key Points</a:t>
            </a:r>
            <a:endParaRPr/>
          </a:p>
        </p:txBody>
      </p:sp>
      <p:sp>
        <p:nvSpPr>
          <p:cNvPr id="526" name="Google Shape;52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None/>
            </a:pPr>
            <a:r>
              <a:rPr lang="en-US" b="1" i="1"/>
              <a:t>So far we have focused on:</a:t>
            </a:r>
            <a:endParaRPr/>
          </a:p>
          <a:p>
            <a:pPr marL="685800" lvl="1" indent="-228600" algn="l" rtl="0">
              <a:lnSpc>
                <a:spcPct val="150000"/>
              </a:lnSpc>
              <a:spcBef>
                <a:spcPts val="500"/>
              </a:spcBef>
              <a:spcAft>
                <a:spcPts val="0"/>
              </a:spcAft>
              <a:buClr>
                <a:schemeClr val="dk1"/>
              </a:buClr>
              <a:buSzPts val="2400"/>
              <a:buFont typeface="Arial"/>
              <a:buChar char="•"/>
            </a:pPr>
            <a:r>
              <a:rPr lang="en-US"/>
              <a:t>Defining quality and quality of care</a:t>
            </a:r>
            <a:endParaRPr/>
          </a:p>
          <a:p>
            <a:pPr marL="685800" lvl="1" indent="-228600" algn="l" rtl="0">
              <a:lnSpc>
                <a:spcPct val="150000"/>
              </a:lnSpc>
              <a:spcBef>
                <a:spcPts val="500"/>
              </a:spcBef>
              <a:spcAft>
                <a:spcPts val="0"/>
              </a:spcAft>
              <a:buClr>
                <a:schemeClr val="dk1"/>
              </a:buClr>
              <a:buSzPts val="2400"/>
              <a:buFont typeface="Arial"/>
              <a:buChar char="•"/>
            </a:pPr>
            <a:r>
              <a:rPr lang="en-US"/>
              <a:t>Differences in terminologies </a:t>
            </a:r>
            <a:endParaRPr/>
          </a:p>
          <a:p>
            <a:pPr marL="685800" lvl="1" indent="-228600" algn="l" rtl="0">
              <a:lnSpc>
                <a:spcPct val="150000"/>
              </a:lnSpc>
              <a:spcBef>
                <a:spcPts val="500"/>
              </a:spcBef>
              <a:spcAft>
                <a:spcPts val="0"/>
              </a:spcAft>
              <a:buClr>
                <a:schemeClr val="dk1"/>
              </a:buClr>
              <a:buSzPts val="2400"/>
              <a:buFont typeface="Arial"/>
              <a:buChar char="•"/>
            </a:pPr>
            <a:r>
              <a:rPr lang="en-US"/>
              <a:t>Understanding standards, guidelines and the client needs and expectations</a:t>
            </a:r>
            <a:endParaRPr/>
          </a:p>
          <a:p>
            <a:pPr marL="685800" lvl="1" indent="-228600" algn="l" rtl="0">
              <a:lnSpc>
                <a:spcPct val="150000"/>
              </a:lnSpc>
              <a:spcBef>
                <a:spcPts val="500"/>
              </a:spcBef>
              <a:spcAft>
                <a:spcPts val="0"/>
              </a:spcAft>
              <a:buClr>
                <a:schemeClr val="dk1"/>
              </a:buClr>
              <a:buSzPts val="2400"/>
              <a:buFont typeface="Arial"/>
              <a:buChar char="•"/>
            </a:pPr>
            <a:r>
              <a:rPr lang="en-US"/>
              <a:t>Understanding dimensions of quality</a:t>
            </a:r>
            <a:endParaRPr/>
          </a:p>
          <a:p>
            <a:pPr marL="685800" lvl="1" indent="-228600" algn="l" rtl="0">
              <a:lnSpc>
                <a:spcPct val="150000"/>
              </a:lnSpc>
              <a:spcBef>
                <a:spcPts val="500"/>
              </a:spcBef>
              <a:spcAft>
                <a:spcPts val="0"/>
              </a:spcAft>
              <a:buClr>
                <a:schemeClr val="dk1"/>
              </a:buClr>
              <a:buSzPts val="2400"/>
              <a:buFont typeface="Arial"/>
              <a:buChar char="•"/>
            </a:pPr>
            <a:r>
              <a:rPr lang="en-US"/>
              <a:t>Understanding what is quality improvement</a:t>
            </a:r>
            <a:endParaRPr/>
          </a:p>
          <a:p>
            <a:pPr marL="0" lvl="0" indent="0" algn="l" rtl="0">
              <a:lnSpc>
                <a:spcPct val="90000"/>
              </a:lnSpc>
              <a:spcBef>
                <a:spcPts val="1000"/>
              </a:spcBef>
              <a:spcAft>
                <a:spcPts val="0"/>
              </a:spcAft>
              <a:buClr>
                <a:schemeClr val="dk1"/>
              </a:buClr>
              <a:buSzPts val="2800"/>
              <a:buNone/>
            </a:pPr>
            <a:endParaRPr/>
          </a:p>
        </p:txBody>
      </p:sp>
      <p:pic>
        <p:nvPicPr>
          <p:cNvPr id="527" name="Google Shape;527;p27"/>
          <p:cNvPicPr preferRelativeResize="0"/>
          <p:nvPr/>
        </p:nvPicPr>
        <p:blipFill rotWithShape="1">
          <a:blip r:embed="rId3">
            <a:alphaModFix/>
          </a:blip>
          <a:srcRect/>
          <a:stretch/>
        </p:blipFill>
        <p:spPr>
          <a:xfrm>
            <a:off x="8985250" y="1825625"/>
            <a:ext cx="2368550" cy="171608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8"/>
          <p:cNvSpPr txBox="1">
            <a:spLocks noGrp="1"/>
          </p:cNvSpPr>
          <p:nvPr>
            <p:ph type="title"/>
          </p:nvPr>
        </p:nvSpPr>
        <p:spPr>
          <a:xfrm>
            <a:off x="393700" y="1"/>
            <a:ext cx="11798300" cy="4483100"/>
          </a:xfrm>
          <a:prstGeom prst="rect">
            <a:avLst/>
          </a:prstGeom>
          <a:solidFill>
            <a:srgbClr val="8393C5"/>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3800"/>
              <a:buFont typeface="Garamond"/>
              <a:buNone/>
            </a:pPr>
            <a:r>
              <a:rPr lang="en-US" sz="13800">
                <a:latin typeface="Garamond"/>
                <a:ea typeface="Garamond"/>
                <a:cs typeface="Garamond"/>
                <a:sym typeface="Garamond"/>
              </a:rPr>
              <a:t>Q&amp;A</a:t>
            </a:r>
            <a:endParaRPr/>
          </a:p>
        </p:txBody>
      </p:sp>
      <p:sp>
        <p:nvSpPr>
          <p:cNvPr id="533" name="Google Shape;533;p28"/>
          <p:cNvSpPr txBox="1"/>
          <p:nvPr/>
        </p:nvSpPr>
        <p:spPr>
          <a:xfrm>
            <a:off x="393700" y="0"/>
            <a:ext cx="11798300" cy="2146300"/>
          </a:xfrm>
          <a:prstGeom prst="rect">
            <a:avLst/>
          </a:prstGeom>
          <a:solidFill>
            <a:srgbClr val="38308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9"/>
          <p:cNvSpPr txBox="1"/>
          <p:nvPr/>
        </p:nvSpPr>
        <p:spPr>
          <a:xfrm>
            <a:off x="1441076" y="2205317"/>
            <a:ext cx="9144000" cy="143883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7200"/>
              <a:buFont typeface="Gill Sans"/>
              <a:buNone/>
            </a:pPr>
            <a:r>
              <a:rPr lang="en-US" sz="7200" b="1">
                <a:solidFill>
                  <a:schemeClr val="lt1"/>
                </a:solidFill>
                <a:latin typeface="Gill Sans"/>
                <a:ea typeface="Gill Sans"/>
                <a:cs typeface="Gill Sans"/>
                <a:sym typeface="Gill Sans"/>
              </a:rPr>
              <a:t>THANK YOU</a:t>
            </a:r>
            <a:endParaRPr/>
          </a:p>
        </p:txBody>
      </p:sp>
      <p:sp>
        <p:nvSpPr>
          <p:cNvPr id="539" name="Google Shape;539;p29"/>
          <p:cNvSpPr txBox="1"/>
          <p:nvPr/>
        </p:nvSpPr>
        <p:spPr>
          <a:xfrm>
            <a:off x="740447" y="3281431"/>
            <a:ext cx="11000935" cy="118232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000"/>
              <a:buFont typeface="Garamond"/>
              <a:buNone/>
            </a:pPr>
            <a:r>
              <a:rPr lang="en-US" sz="2000" b="1">
                <a:solidFill>
                  <a:schemeClr val="lt1"/>
                </a:solidFill>
                <a:latin typeface="Garamond"/>
                <a:ea typeface="Garamond"/>
                <a:cs typeface="Garamond"/>
                <a:sym typeface="Garamond"/>
              </a:rPr>
              <a:t> info@ampathkenya.org </a:t>
            </a:r>
            <a:r>
              <a:rPr lang="en-US" sz="2000" b="1">
                <a:solidFill>
                  <a:srgbClr val="ED2B30"/>
                </a:solidFill>
                <a:latin typeface="Garamond"/>
                <a:ea typeface="Garamond"/>
                <a:cs typeface="Garamond"/>
                <a:sym typeface="Garamond"/>
              </a:rPr>
              <a:t>|</a:t>
            </a:r>
            <a:r>
              <a:rPr lang="en-US" sz="2000" b="1">
                <a:solidFill>
                  <a:schemeClr val="lt1"/>
                </a:solidFill>
                <a:latin typeface="Garamond"/>
                <a:ea typeface="Garamond"/>
                <a:cs typeface="Garamond"/>
                <a:sym typeface="Garamond"/>
              </a:rPr>
              <a:t> www.ampathkenya.org </a:t>
            </a:r>
            <a:r>
              <a:rPr lang="en-US" sz="2000" b="1">
                <a:solidFill>
                  <a:srgbClr val="ED2B30"/>
                </a:solidFill>
                <a:latin typeface="Garamond"/>
                <a:ea typeface="Garamond"/>
                <a:cs typeface="Garamond"/>
                <a:sym typeface="Garamond"/>
              </a:rPr>
              <a:t>| </a:t>
            </a:r>
            <a:r>
              <a:rPr lang="en-US" sz="2000" b="1">
                <a:solidFill>
                  <a:schemeClr val="lt1"/>
                </a:solidFill>
                <a:latin typeface="Garamond"/>
                <a:ea typeface="Garamond"/>
                <a:cs typeface="Garamond"/>
                <a:sym typeface="Garamond"/>
              </a:rPr>
              <a:t>@ampathkenya</a:t>
            </a:r>
            <a:endParaRPr sz="2000" b="1">
              <a:solidFill>
                <a:srgbClr val="ED2B30"/>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
          <p:cNvSpPr txBox="1">
            <a:spLocks noGrp="1"/>
          </p:cNvSpPr>
          <p:nvPr>
            <p:ph type="title"/>
          </p:nvPr>
        </p:nvSpPr>
        <p:spPr>
          <a:xfrm>
            <a:off x="838200" y="274638"/>
            <a:ext cx="9829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Quality is associated with:</a:t>
            </a:r>
            <a:endParaRPr sz="6000">
              <a:latin typeface="Garamond"/>
              <a:ea typeface="Garamond"/>
              <a:cs typeface="Garamond"/>
              <a:sym typeface="Garamond"/>
            </a:endParaRPr>
          </a:p>
        </p:txBody>
      </p:sp>
      <p:sp>
        <p:nvSpPr>
          <p:cNvPr id="239" name="Google Shape;239;p4"/>
          <p:cNvSpPr txBox="1">
            <a:spLocks noGrp="1"/>
          </p:cNvSpPr>
          <p:nvPr>
            <p:ph type="body" idx="1"/>
          </p:nvPr>
        </p:nvSpPr>
        <p:spPr>
          <a:xfrm>
            <a:off x="2085278" y="1825625"/>
            <a:ext cx="6066263" cy="4351338"/>
          </a:xfrm>
          <a:prstGeom prst="rect">
            <a:avLst/>
          </a:prstGeom>
          <a:noFill/>
          <a:ln>
            <a:noFill/>
          </a:ln>
        </p:spPr>
        <p:txBody>
          <a:bodyPr spcFirstLastPara="1" wrap="square" lIns="91425" tIns="45700" rIns="91425" bIns="45700" anchor="t" anchorCtr="0">
            <a:normAutofit lnSpcReduction="10000"/>
          </a:bodyPr>
          <a:lstStyle/>
          <a:p>
            <a:pPr marL="685800" lvl="1" indent="-228600" algn="l" rtl="0">
              <a:lnSpc>
                <a:spcPct val="150000"/>
              </a:lnSpc>
              <a:spcBef>
                <a:spcPts val="0"/>
              </a:spcBef>
              <a:spcAft>
                <a:spcPts val="0"/>
              </a:spcAft>
              <a:buClr>
                <a:schemeClr val="dk1"/>
              </a:buClr>
              <a:buSzPts val="3200"/>
              <a:buFont typeface="Arial"/>
              <a:buChar char="•"/>
            </a:pPr>
            <a:r>
              <a:rPr lang="en-US" sz="3200"/>
              <a:t>Excellent</a:t>
            </a:r>
            <a:endParaRPr/>
          </a:p>
          <a:p>
            <a:pPr marL="685800" lvl="1" indent="-228600" algn="l" rtl="0">
              <a:lnSpc>
                <a:spcPct val="150000"/>
              </a:lnSpc>
              <a:spcBef>
                <a:spcPts val="500"/>
              </a:spcBef>
              <a:spcAft>
                <a:spcPts val="0"/>
              </a:spcAft>
              <a:buClr>
                <a:schemeClr val="dk1"/>
              </a:buClr>
              <a:buSzPts val="3200"/>
              <a:buFont typeface="Arial"/>
              <a:buChar char="•"/>
            </a:pPr>
            <a:r>
              <a:rPr lang="en-US" sz="3200"/>
              <a:t>Superior</a:t>
            </a:r>
            <a:endParaRPr/>
          </a:p>
          <a:p>
            <a:pPr marL="685800" lvl="1" indent="-228600" algn="l" rtl="0">
              <a:lnSpc>
                <a:spcPct val="150000"/>
              </a:lnSpc>
              <a:spcBef>
                <a:spcPts val="500"/>
              </a:spcBef>
              <a:spcAft>
                <a:spcPts val="0"/>
              </a:spcAft>
              <a:buClr>
                <a:schemeClr val="dk1"/>
              </a:buClr>
              <a:buSzPts val="3200"/>
              <a:buFont typeface="Arial"/>
              <a:buChar char="•"/>
            </a:pPr>
            <a:r>
              <a:rPr lang="en-US" sz="3200"/>
              <a:t>High Caliber</a:t>
            </a:r>
            <a:endParaRPr/>
          </a:p>
          <a:p>
            <a:pPr marL="685800" lvl="1" indent="-228600" algn="l" rtl="0">
              <a:lnSpc>
                <a:spcPct val="150000"/>
              </a:lnSpc>
              <a:spcBef>
                <a:spcPts val="500"/>
              </a:spcBef>
              <a:spcAft>
                <a:spcPts val="0"/>
              </a:spcAft>
              <a:buClr>
                <a:schemeClr val="dk1"/>
              </a:buClr>
              <a:buSzPts val="3200"/>
              <a:buFont typeface="Arial"/>
              <a:buChar char="•"/>
            </a:pPr>
            <a:r>
              <a:rPr lang="en-US" sz="3200"/>
              <a:t>Best</a:t>
            </a:r>
            <a:endParaRPr/>
          </a:p>
          <a:p>
            <a:pPr marL="0" lvl="0" indent="0" algn="l" rtl="0">
              <a:lnSpc>
                <a:spcPct val="90000"/>
              </a:lnSpc>
              <a:spcBef>
                <a:spcPts val="1000"/>
              </a:spcBef>
              <a:spcAft>
                <a:spcPts val="0"/>
              </a:spcAft>
              <a:buClr>
                <a:schemeClr val="dk1"/>
              </a:buClr>
              <a:buSzPts val="3600"/>
              <a:buNone/>
            </a:pPr>
            <a:endParaRPr sz="3600"/>
          </a:p>
          <a:p>
            <a:pPr marL="228600" lvl="0" indent="-228600" algn="l" rtl="0">
              <a:lnSpc>
                <a:spcPct val="90000"/>
              </a:lnSpc>
              <a:spcBef>
                <a:spcPts val="1000"/>
              </a:spcBef>
              <a:spcAft>
                <a:spcPts val="0"/>
              </a:spcAft>
              <a:buClr>
                <a:srgbClr val="FF0000"/>
              </a:buClr>
              <a:buSzPts val="3600"/>
              <a:buFont typeface="Arial"/>
              <a:buChar char="•"/>
            </a:pPr>
            <a:r>
              <a:rPr lang="en-US" sz="3600" b="1">
                <a:solidFill>
                  <a:srgbClr val="FF0000"/>
                </a:solidFill>
              </a:rPr>
              <a:t>What else?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
          <p:cNvSpPr txBox="1">
            <a:spLocks noGrp="1"/>
          </p:cNvSpPr>
          <p:nvPr>
            <p:ph type="title"/>
          </p:nvPr>
        </p:nvSpPr>
        <p:spPr>
          <a:xfrm>
            <a:off x="855393" y="539636"/>
            <a:ext cx="9812607" cy="9112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Defining Quality</a:t>
            </a:r>
            <a:endParaRPr/>
          </a:p>
        </p:txBody>
      </p:sp>
      <p:sp>
        <p:nvSpPr>
          <p:cNvPr id="245" name="Google Shape;245;p5"/>
          <p:cNvSpPr txBox="1">
            <a:spLocks noGrp="1"/>
          </p:cNvSpPr>
          <p:nvPr>
            <p:ph type="body" idx="1"/>
          </p:nvPr>
        </p:nvSpPr>
        <p:spPr>
          <a:xfrm>
            <a:off x="855393" y="1732738"/>
            <a:ext cx="11221378" cy="4735512"/>
          </a:xfrm>
          <a:prstGeom prst="rect">
            <a:avLst/>
          </a:prstGeom>
          <a:noFill/>
          <a:ln>
            <a:noFill/>
          </a:ln>
        </p:spPr>
        <p:txBody>
          <a:bodyPr spcFirstLastPara="1" wrap="square" lIns="91425" tIns="45700" rIns="91425" bIns="45700" anchor="t" anchorCtr="0">
            <a:normAutofit/>
          </a:bodyPr>
          <a:lstStyle/>
          <a:p>
            <a:pPr marL="514350" lvl="1" indent="-514350" algn="l" rtl="0">
              <a:lnSpc>
                <a:spcPct val="90000"/>
              </a:lnSpc>
              <a:spcBef>
                <a:spcPts val="0"/>
              </a:spcBef>
              <a:spcAft>
                <a:spcPts val="0"/>
              </a:spcAft>
              <a:buClr>
                <a:schemeClr val="dk1"/>
              </a:buClr>
              <a:buSzPts val="2400"/>
              <a:buFont typeface="Garamond"/>
              <a:buAutoNum type="arabicPeriod"/>
            </a:pPr>
            <a:r>
              <a:rPr lang="en-US"/>
              <a:t>Totality of features and characteristics  of the Kenyan  Healthcare system that relates to its  ability to satisfy a stated or implied health need </a:t>
            </a:r>
            <a:r>
              <a:rPr lang="en-US" b="1" i="1"/>
              <a:t>(KQMH-Ministry of Health 2011)</a:t>
            </a:r>
            <a:endParaRPr/>
          </a:p>
          <a:p>
            <a:pPr marL="514350" lvl="1" indent="-514350" algn="l" rtl="0">
              <a:lnSpc>
                <a:spcPct val="90000"/>
              </a:lnSpc>
              <a:spcBef>
                <a:spcPts val="500"/>
              </a:spcBef>
              <a:spcAft>
                <a:spcPts val="0"/>
              </a:spcAft>
              <a:buClr>
                <a:schemeClr val="dk1"/>
              </a:buClr>
              <a:buSzPts val="1200"/>
              <a:buNone/>
            </a:pPr>
            <a:endParaRPr sz="1200" i="1"/>
          </a:p>
          <a:p>
            <a:pPr marL="514350" lvl="0" indent="-514350" algn="l" rtl="0">
              <a:lnSpc>
                <a:spcPct val="90000"/>
              </a:lnSpc>
              <a:spcBef>
                <a:spcPts val="1000"/>
              </a:spcBef>
              <a:spcAft>
                <a:spcPts val="0"/>
              </a:spcAft>
              <a:buClr>
                <a:schemeClr val="dk1"/>
              </a:buClr>
              <a:buSzPts val="2400"/>
              <a:buNone/>
            </a:pPr>
            <a:r>
              <a:rPr lang="en-US" sz="2400"/>
              <a:t>2.  Quality is "the totality of features and characteristics of a product or service that bears its ability to satisfy stated or implied needs” 	     </a:t>
            </a:r>
            <a:r>
              <a:rPr lang="en-US" sz="2400" b="1" i="1"/>
              <a:t>(ISO 8402-1986)</a:t>
            </a:r>
            <a:endParaRPr/>
          </a:p>
          <a:p>
            <a:pPr marL="514350" lvl="0" indent="-514350" algn="l" rtl="0">
              <a:lnSpc>
                <a:spcPct val="90000"/>
              </a:lnSpc>
              <a:spcBef>
                <a:spcPts val="1000"/>
              </a:spcBef>
              <a:spcAft>
                <a:spcPts val="0"/>
              </a:spcAft>
              <a:buClr>
                <a:schemeClr val="dk1"/>
              </a:buClr>
              <a:buSzPts val="1000"/>
              <a:buNone/>
            </a:pPr>
            <a:endParaRPr sz="1000" b="1" i="1"/>
          </a:p>
          <a:p>
            <a:pPr marL="514350" lvl="1" indent="-514350" algn="l" rtl="0">
              <a:lnSpc>
                <a:spcPct val="90000"/>
              </a:lnSpc>
              <a:spcBef>
                <a:spcPts val="500"/>
              </a:spcBef>
              <a:spcAft>
                <a:spcPts val="0"/>
              </a:spcAft>
              <a:buClr>
                <a:schemeClr val="dk1"/>
              </a:buClr>
              <a:buSzPts val="2400"/>
              <a:buNone/>
            </a:pPr>
            <a:r>
              <a:rPr lang="en-US"/>
              <a:t>3.  A subjective term for which each person has his or her own definition. In technical usage, quality can have two meanings:</a:t>
            </a:r>
            <a:endParaRPr/>
          </a:p>
          <a:p>
            <a:pPr marL="971550" lvl="2" indent="-514350" algn="l" rtl="0">
              <a:lnSpc>
                <a:spcPct val="90000"/>
              </a:lnSpc>
              <a:spcBef>
                <a:spcPts val="700"/>
              </a:spcBef>
              <a:spcAft>
                <a:spcPts val="0"/>
              </a:spcAft>
              <a:buClr>
                <a:schemeClr val="dk1"/>
              </a:buClr>
              <a:buSzPts val="2000"/>
              <a:buFont typeface="Noto Sans Symbols"/>
              <a:buAutoNum type="alphaLcPeriod"/>
            </a:pPr>
            <a:r>
              <a:rPr lang="en-US"/>
              <a:t>The characteristics of a product or service that bear on its ability to satisfy stated or implied needs.</a:t>
            </a:r>
            <a:endParaRPr/>
          </a:p>
          <a:p>
            <a:pPr marL="971550" lvl="2" indent="-514350" algn="l" rtl="0">
              <a:lnSpc>
                <a:spcPct val="90000"/>
              </a:lnSpc>
              <a:spcBef>
                <a:spcPts val="700"/>
              </a:spcBef>
              <a:spcAft>
                <a:spcPts val="0"/>
              </a:spcAft>
              <a:buClr>
                <a:schemeClr val="dk1"/>
              </a:buClr>
              <a:buSzPts val="2000"/>
              <a:buFont typeface="Noto Sans Symbols"/>
              <a:buAutoNum type="alphaLcPeriod"/>
            </a:pPr>
            <a:r>
              <a:rPr lang="en-US"/>
              <a:t> A product or service free of deficiencies. </a:t>
            </a:r>
            <a:endParaRPr/>
          </a:p>
          <a:p>
            <a:pPr marL="1692275" lvl="4" indent="-514350" algn="l" rtl="0">
              <a:lnSpc>
                <a:spcPct val="90000"/>
              </a:lnSpc>
              <a:spcBef>
                <a:spcPts val="700"/>
              </a:spcBef>
              <a:spcAft>
                <a:spcPts val="0"/>
              </a:spcAft>
              <a:buClr>
                <a:schemeClr val="dk1"/>
              </a:buClr>
              <a:buSzPts val="2400"/>
              <a:buNone/>
            </a:pPr>
            <a:r>
              <a:rPr lang="en-US" sz="2400"/>
              <a:t>			</a:t>
            </a:r>
            <a:r>
              <a:rPr lang="en-US" sz="2400" b="1"/>
              <a:t>              </a:t>
            </a:r>
            <a:r>
              <a:rPr lang="en-US" sz="2400" b="1" i="1"/>
              <a:t>    (American Society of Quality)</a:t>
            </a:r>
            <a:endParaRPr/>
          </a:p>
          <a:p>
            <a:pPr marL="514350" lvl="0" indent="-514350" algn="l" rtl="0">
              <a:lnSpc>
                <a:spcPct val="90000"/>
              </a:lnSpc>
              <a:spcBef>
                <a:spcPts val="1000"/>
              </a:spcBef>
              <a:spcAft>
                <a:spcPts val="0"/>
              </a:spcAft>
              <a:buClr>
                <a:schemeClr val="dk1"/>
              </a:buClr>
              <a:buSzPts val="2400"/>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animEffect transition="in" filter="fade">
                                      <p:cBhvr>
                                        <p:cTn id="7" dur="500"/>
                                        <p:tgtEl>
                                          <p:spTgt spid="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xEl>
                                              <p:pRg st="1" end="1"/>
                                            </p:txEl>
                                          </p:spTgt>
                                        </p:tgtEl>
                                        <p:attrNameLst>
                                          <p:attrName>style.visibility</p:attrName>
                                        </p:attrNameLst>
                                      </p:cBhvr>
                                      <p:to>
                                        <p:strVal val="visible"/>
                                      </p:to>
                                    </p:set>
                                    <p:animEffect transition="in" filter="fade">
                                      <p:cBhvr>
                                        <p:cTn id="12" dur="500"/>
                                        <p:tgtEl>
                                          <p:spTgt spid="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xEl>
                                              <p:pRg st="2" end="2"/>
                                            </p:txEl>
                                          </p:spTgt>
                                        </p:tgtEl>
                                        <p:attrNameLst>
                                          <p:attrName>style.visibility</p:attrName>
                                        </p:attrNameLst>
                                      </p:cBhvr>
                                      <p:to>
                                        <p:strVal val="visible"/>
                                      </p:to>
                                    </p:set>
                                    <p:animEffect transition="in" filter="fade">
                                      <p:cBhvr>
                                        <p:cTn id="17" dur="500"/>
                                        <p:tgtEl>
                                          <p:spTgt spid="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
                                            <p:txEl>
                                              <p:pRg st="3" end="3"/>
                                            </p:txEl>
                                          </p:spTgt>
                                        </p:tgtEl>
                                        <p:attrNameLst>
                                          <p:attrName>style.visibility</p:attrName>
                                        </p:attrNameLst>
                                      </p:cBhvr>
                                      <p:to>
                                        <p:strVal val="visible"/>
                                      </p:to>
                                    </p:set>
                                    <p:animEffect transition="in" filter="fade">
                                      <p:cBhvr>
                                        <p:cTn id="22" dur="500"/>
                                        <p:tgtEl>
                                          <p:spTgt spid="2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
                                            <p:txEl>
                                              <p:pRg st="4" end="4"/>
                                            </p:txEl>
                                          </p:spTgt>
                                        </p:tgtEl>
                                        <p:attrNameLst>
                                          <p:attrName>style.visibility</p:attrName>
                                        </p:attrNameLst>
                                      </p:cBhvr>
                                      <p:to>
                                        <p:strVal val="visible"/>
                                      </p:to>
                                    </p:set>
                                    <p:animEffect transition="in" filter="fade">
                                      <p:cBhvr>
                                        <p:cTn id="27" dur="500"/>
                                        <p:tgtEl>
                                          <p:spTgt spid="2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5">
                                            <p:txEl>
                                              <p:pRg st="5" end="5"/>
                                            </p:txEl>
                                          </p:spTgt>
                                        </p:tgtEl>
                                        <p:attrNameLst>
                                          <p:attrName>style.visibility</p:attrName>
                                        </p:attrNameLst>
                                      </p:cBhvr>
                                      <p:to>
                                        <p:strVal val="visible"/>
                                      </p:to>
                                    </p:set>
                                    <p:animEffect transition="in" filter="fade">
                                      <p:cBhvr>
                                        <p:cTn id="32" dur="500"/>
                                        <p:tgtEl>
                                          <p:spTgt spid="2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5">
                                            <p:txEl>
                                              <p:pRg st="6" end="6"/>
                                            </p:txEl>
                                          </p:spTgt>
                                        </p:tgtEl>
                                        <p:attrNameLst>
                                          <p:attrName>style.visibility</p:attrName>
                                        </p:attrNameLst>
                                      </p:cBhvr>
                                      <p:to>
                                        <p:strVal val="visible"/>
                                      </p:to>
                                    </p:set>
                                    <p:animEffect transition="in" filter="fade">
                                      <p:cBhvr>
                                        <p:cTn id="37" dur="500"/>
                                        <p:tgtEl>
                                          <p:spTgt spid="24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5">
                                            <p:txEl>
                                              <p:pRg st="7" end="7"/>
                                            </p:txEl>
                                          </p:spTgt>
                                        </p:tgtEl>
                                        <p:attrNameLst>
                                          <p:attrName>style.visibility</p:attrName>
                                        </p:attrNameLst>
                                      </p:cBhvr>
                                      <p:to>
                                        <p:strVal val="visible"/>
                                      </p:to>
                                    </p:set>
                                    <p:animEffect transition="in" filter="fade">
                                      <p:cBhvr>
                                        <p:cTn id="42" dur="500"/>
                                        <p:tgtEl>
                                          <p:spTgt spid="24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5">
                                            <p:txEl>
                                              <p:pRg st="8" end="8"/>
                                            </p:txEl>
                                          </p:spTgt>
                                        </p:tgtEl>
                                        <p:attrNameLst>
                                          <p:attrName>style.visibility</p:attrName>
                                        </p:attrNameLst>
                                      </p:cBhvr>
                                      <p:to>
                                        <p:strVal val="visible"/>
                                      </p:to>
                                    </p:set>
                                    <p:animEffect transition="in" filter="fade">
                                      <p:cBhvr>
                                        <p:cTn id="47" dur="500"/>
                                        <p:tgtEl>
                                          <p:spTgt spid="2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6"/>
          <p:cNvSpPr txBox="1">
            <a:spLocks noGrp="1"/>
          </p:cNvSpPr>
          <p:nvPr>
            <p:ph type="title"/>
          </p:nvPr>
        </p:nvSpPr>
        <p:spPr>
          <a:xfrm>
            <a:off x="698810" y="553418"/>
            <a:ext cx="9144000" cy="1066800"/>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Quality in health care</a:t>
            </a:r>
            <a:endParaRPr/>
          </a:p>
        </p:txBody>
      </p:sp>
      <p:sp>
        <p:nvSpPr>
          <p:cNvPr id="252" name="Google Shape;252;p6"/>
          <p:cNvSpPr txBox="1">
            <a:spLocks noGrp="1"/>
          </p:cNvSpPr>
          <p:nvPr>
            <p:ph type="body" idx="1"/>
          </p:nvPr>
        </p:nvSpPr>
        <p:spPr>
          <a:xfrm>
            <a:off x="858644" y="1787487"/>
            <a:ext cx="10593658" cy="4967287"/>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a:t>Accessible and effective care delivered in compliance with evidence-based standards and meets clients’ needs and expectations</a:t>
            </a:r>
            <a:endParaRPr/>
          </a:p>
          <a:p>
            <a:pPr marL="685800" lvl="1" indent="-228600" algn="l" rtl="0">
              <a:lnSpc>
                <a:spcPct val="150000"/>
              </a:lnSpc>
              <a:spcBef>
                <a:spcPts val="500"/>
              </a:spcBef>
              <a:spcAft>
                <a:spcPts val="0"/>
              </a:spcAft>
              <a:buClr>
                <a:schemeClr val="dk1"/>
              </a:buClr>
              <a:buSzPts val="2400"/>
              <a:buChar char="•"/>
            </a:pPr>
            <a:r>
              <a:rPr lang="en-US"/>
              <a:t>E.g. CD4 testing coverage done at appropriate schedule leading to appropriate ART initiation. </a:t>
            </a:r>
            <a:endParaRPr/>
          </a:p>
          <a:p>
            <a:pPr marL="685800" lvl="1" indent="-228600" algn="l" rtl="0">
              <a:lnSpc>
                <a:spcPct val="150000"/>
              </a:lnSpc>
              <a:spcBef>
                <a:spcPts val="500"/>
              </a:spcBef>
              <a:spcAft>
                <a:spcPts val="0"/>
              </a:spcAft>
              <a:buClr>
                <a:schemeClr val="dk1"/>
              </a:buClr>
              <a:buSzPts val="2400"/>
              <a:buChar char="•"/>
            </a:pPr>
            <a:r>
              <a:rPr lang="en-US"/>
              <a:t>E.g. high immunization coverage delivered at appropriate schedule and age leading to control of immunizable diseases </a:t>
            </a:r>
            <a:endParaRPr/>
          </a:p>
          <a:p>
            <a:pPr marL="685800" lvl="1" indent="-228600" algn="l" rtl="0">
              <a:lnSpc>
                <a:spcPct val="150000"/>
              </a:lnSpc>
              <a:spcBef>
                <a:spcPts val="500"/>
              </a:spcBef>
              <a:spcAft>
                <a:spcPts val="0"/>
              </a:spcAft>
              <a:buClr>
                <a:schemeClr val="dk1"/>
              </a:buClr>
              <a:buSzPts val="2400"/>
              <a:buFont typeface="Arial"/>
              <a:buNone/>
            </a:pPr>
            <a:r>
              <a:rPr lang="en-US"/>
              <a:t> </a:t>
            </a:r>
            <a:endParaRPr/>
          </a:p>
          <a:p>
            <a:pPr marL="228600" lvl="0" indent="-228600" algn="l" rtl="0">
              <a:lnSpc>
                <a:spcPct val="150000"/>
              </a:lnSpc>
              <a:spcBef>
                <a:spcPts val="1000"/>
              </a:spcBef>
              <a:spcAft>
                <a:spcPts val="0"/>
              </a:spcAft>
              <a:buClr>
                <a:schemeClr val="dk1"/>
              </a:buClr>
              <a:buSzPts val="28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Quality in health care</a:t>
            </a:r>
            <a:endParaRPr sz="6000">
              <a:latin typeface="Garamond"/>
              <a:ea typeface="Garamond"/>
              <a:cs typeface="Garamond"/>
              <a:sym typeface="Garamond"/>
            </a:endParaRPr>
          </a:p>
        </p:txBody>
      </p:sp>
      <p:sp>
        <p:nvSpPr>
          <p:cNvPr id="259" name="Google Shape;25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Quality means doing the </a:t>
            </a:r>
            <a:r>
              <a:rPr lang="en-US" b="1" u="sng"/>
              <a:t>right things</a:t>
            </a:r>
            <a:r>
              <a:rPr lang="en-US"/>
              <a:t> the </a:t>
            </a:r>
            <a:r>
              <a:rPr lang="en-US" b="1" u="sng"/>
              <a:t>right way</a:t>
            </a:r>
            <a:r>
              <a:rPr lang="en-US"/>
              <a:t>, otherwise there is no quality</a:t>
            </a:r>
            <a:endParaRPr/>
          </a:p>
          <a:p>
            <a:pPr marL="0" lvl="0" indent="0" algn="l" rtl="0">
              <a:lnSpc>
                <a:spcPct val="90000"/>
              </a:lnSpc>
              <a:spcBef>
                <a:spcPts val="1000"/>
              </a:spcBef>
              <a:spcAft>
                <a:spcPts val="0"/>
              </a:spcAft>
              <a:buClr>
                <a:schemeClr val="dk1"/>
              </a:buClr>
              <a:buSzPts val="2800"/>
              <a:buNone/>
            </a:pPr>
            <a:endParaRPr/>
          </a:p>
          <a:p>
            <a:pPr marL="974725" lvl="2" indent="-403225" algn="l" rtl="0">
              <a:lnSpc>
                <a:spcPct val="150000"/>
              </a:lnSpc>
              <a:spcBef>
                <a:spcPts val="500"/>
              </a:spcBef>
              <a:spcAft>
                <a:spcPts val="0"/>
              </a:spcAft>
              <a:buClr>
                <a:schemeClr val="dk1"/>
              </a:buClr>
              <a:buSzPts val="2400"/>
              <a:buChar char="•"/>
            </a:pPr>
            <a:r>
              <a:rPr lang="en-US" sz="2400"/>
              <a:t>Doing</a:t>
            </a:r>
            <a:r>
              <a:rPr lang="en-US" sz="2400" b="1"/>
              <a:t> “</a:t>
            </a:r>
            <a:r>
              <a:rPr lang="en-US" sz="2400" b="1" u="sng"/>
              <a:t>right things</a:t>
            </a:r>
            <a:r>
              <a:rPr lang="en-US" sz="2400" b="1"/>
              <a:t>” </a:t>
            </a:r>
            <a:r>
              <a:rPr lang="en-US" sz="2400"/>
              <a:t>means applying correct interventions to meet customer needs.</a:t>
            </a:r>
            <a:endParaRPr/>
          </a:p>
          <a:p>
            <a:pPr marL="974725" lvl="2" indent="-403225" algn="l" rtl="0">
              <a:lnSpc>
                <a:spcPct val="150000"/>
              </a:lnSpc>
              <a:spcBef>
                <a:spcPts val="500"/>
              </a:spcBef>
              <a:spcAft>
                <a:spcPts val="0"/>
              </a:spcAft>
              <a:buClr>
                <a:schemeClr val="dk1"/>
              </a:buClr>
              <a:buSzPts val="2400"/>
              <a:buNone/>
            </a:pPr>
            <a:endParaRPr sz="2400"/>
          </a:p>
          <a:p>
            <a:pPr marL="974725" lvl="2" indent="-403225" algn="l" rtl="0">
              <a:lnSpc>
                <a:spcPct val="150000"/>
              </a:lnSpc>
              <a:spcBef>
                <a:spcPts val="500"/>
              </a:spcBef>
              <a:spcAft>
                <a:spcPts val="0"/>
              </a:spcAft>
              <a:buClr>
                <a:schemeClr val="dk1"/>
              </a:buClr>
              <a:buSzPts val="2400"/>
              <a:buChar char="•"/>
            </a:pPr>
            <a:r>
              <a:rPr lang="en-US" sz="2400"/>
              <a:t>Doing </a:t>
            </a:r>
            <a:r>
              <a:rPr lang="en-US" sz="2400" b="1"/>
              <a:t>“</a:t>
            </a:r>
            <a:r>
              <a:rPr lang="en-US" sz="2400" b="1" u="sng"/>
              <a:t>right way</a:t>
            </a:r>
            <a:r>
              <a:rPr lang="en-US" sz="2400" b="1"/>
              <a:t>” </a:t>
            </a:r>
            <a:r>
              <a:rPr lang="en-US" sz="2400"/>
              <a:t>means applying correct processes, efficiently and on time (using set standards). </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
          <p:cNvSpPr txBox="1"/>
          <p:nvPr/>
        </p:nvSpPr>
        <p:spPr>
          <a:xfrm>
            <a:off x="3094117" y="1669392"/>
            <a:ext cx="6480175"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Garamond"/>
                <a:ea typeface="Garamond"/>
                <a:cs typeface="Garamond"/>
                <a:sym typeface="Garamond"/>
              </a:rPr>
              <a:t>	</a:t>
            </a:r>
            <a:r>
              <a:rPr lang="en-US" sz="2400" b="0" i="0" u="none" strike="noStrike" cap="none">
                <a:solidFill>
                  <a:schemeClr val="dk1"/>
                </a:solidFill>
                <a:latin typeface="Garamond"/>
                <a:ea typeface="Garamond"/>
                <a:cs typeface="Garamond"/>
                <a:sym typeface="Garamond"/>
              </a:rPr>
              <a:t>RIGHT		     WRONG</a:t>
            </a:r>
            <a:endParaRPr/>
          </a:p>
        </p:txBody>
      </p:sp>
      <p:sp>
        <p:nvSpPr>
          <p:cNvPr id="265" name="Google Shape;265;p8"/>
          <p:cNvSpPr/>
          <p:nvPr/>
        </p:nvSpPr>
        <p:spPr>
          <a:xfrm>
            <a:off x="1449659" y="-53638"/>
            <a:ext cx="828046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6000"/>
              <a:buFont typeface="Arial"/>
              <a:buNone/>
            </a:pPr>
            <a:r>
              <a:rPr lang="en-US" sz="6000" b="0" i="0" u="none" strike="noStrike" cap="none">
                <a:solidFill>
                  <a:schemeClr val="dk1"/>
                </a:solidFill>
                <a:latin typeface="Garamond"/>
                <a:ea typeface="Garamond"/>
                <a:cs typeface="Garamond"/>
                <a:sym typeface="Garamond"/>
              </a:rPr>
              <a:t>Quality grid</a:t>
            </a:r>
            <a:endParaRPr/>
          </a:p>
        </p:txBody>
      </p:sp>
      <p:graphicFrame>
        <p:nvGraphicFramePr>
          <p:cNvPr id="266" name="Google Shape;266;p8"/>
          <p:cNvGraphicFramePr/>
          <p:nvPr/>
        </p:nvGraphicFramePr>
        <p:xfrm>
          <a:off x="3293329" y="2090737"/>
          <a:ext cx="5826850" cy="4251980"/>
        </p:xfrm>
        <a:graphic>
          <a:graphicData uri="http://schemas.openxmlformats.org/drawingml/2006/table">
            <a:tbl>
              <a:tblPr>
                <a:noFill/>
                <a:tableStyleId>{5E12F9C5-4967-4A7C-9379-2F7FB8C9C98C}</a:tableStyleId>
              </a:tblPr>
              <a:tblGrid>
                <a:gridCol w="2913425">
                  <a:extLst>
                    <a:ext uri="{9D8B030D-6E8A-4147-A177-3AD203B41FA5}">
                      <a16:colId xmlns:a16="http://schemas.microsoft.com/office/drawing/2014/main" val="20000"/>
                    </a:ext>
                  </a:extLst>
                </a:gridCol>
                <a:gridCol w="2913425">
                  <a:extLst>
                    <a:ext uri="{9D8B030D-6E8A-4147-A177-3AD203B41FA5}">
                      <a16:colId xmlns:a16="http://schemas.microsoft.com/office/drawing/2014/main" val="20001"/>
                    </a:ext>
                  </a:extLst>
                </a:gridCol>
              </a:tblGrid>
              <a:tr h="2200500">
                <a:tc>
                  <a:txBody>
                    <a:bodyPr/>
                    <a:lstStyle/>
                    <a:p>
                      <a:pPr marL="0" marR="0" lvl="0" indent="0" algn="ctr" rtl="0">
                        <a:lnSpc>
                          <a:spcPct val="100000"/>
                        </a:lnSpc>
                        <a:spcBef>
                          <a:spcPts val="0"/>
                        </a:spcBef>
                        <a:spcAft>
                          <a:spcPts val="0"/>
                        </a:spcAft>
                        <a:buClr>
                          <a:schemeClr val="dk1"/>
                        </a:buClr>
                        <a:buSzPts val="2800"/>
                        <a:buFont typeface="Arial"/>
                        <a:buNone/>
                      </a:pPr>
                      <a:endParaRPr sz="2800" b="1" i="0" u="none" strike="noStrike" cap="none">
                        <a:solidFill>
                          <a:srgbClr val="3366FF"/>
                        </a:solidFill>
                        <a:latin typeface="Garamond"/>
                        <a:ea typeface="Garamond"/>
                        <a:cs typeface="Garamond"/>
                        <a:sym typeface="Garamond"/>
                      </a:endParaRPr>
                    </a:p>
                    <a:p>
                      <a:pPr marL="0" marR="0" lvl="0" indent="0" algn="ctr" rtl="0">
                        <a:lnSpc>
                          <a:spcPct val="100000"/>
                        </a:lnSpc>
                        <a:spcBef>
                          <a:spcPts val="560"/>
                        </a:spcBef>
                        <a:spcAft>
                          <a:spcPts val="0"/>
                        </a:spcAft>
                        <a:buClr>
                          <a:srgbClr val="00B050"/>
                        </a:buClr>
                        <a:buSzPts val="2800"/>
                        <a:buFont typeface="Arial"/>
                        <a:buNone/>
                      </a:pPr>
                      <a:r>
                        <a:rPr lang="en-US" sz="2800" b="1" i="0" u="none" strike="noStrike" cap="none">
                          <a:solidFill>
                            <a:srgbClr val="00B050"/>
                          </a:solidFill>
                          <a:latin typeface="Garamond"/>
                          <a:ea typeface="Garamond"/>
                          <a:cs typeface="Garamond"/>
                          <a:sym typeface="Garamond"/>
                        </a:rPr>
                        <a:t>RIGHT THINGS RIGHT WAY</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800"/>
                        <a:buFont typeface="Arial"/>
                        <a:buNone/>
                      </a:pPr>
                      <a:endParaRPr sz="2800" b="1" i="0" u="none" strike="noStrike" cap="none">
                        <a:solidFill>
                          <a:srgbClr val="3366FF"/>
                        </a:solidFill>
                        <a:latin typeface="Garamond"/>
                        <a:ea typeface="Garamond"/>
                        <a:cs typeface="Garamond"/>
                        <a:sym typeface="Garamond"/>
                      </a:endParaRPr>
                    </a:p>
                    <a:p>
                      <a:pPr marL="0" marR="0" lvl="0" indent="0" algn="ctr" rtl="0">
                        <a:lnSpc>
                          <a:spcPct val="100000"/>
                        </a:lnSpc>
                        <a:spcBef>
                          <a:spcPts val="560"/>
                        </a:spcBef>
                        <a:spcAft>
                          <a:spcPts val="0"/>
                        </a:spcAft>
                        <a:buClr>
                          <a:srgbClr val="FF0000"/>
                        </a:buClr>
                        <a:buSzPts val="2800"/>
                        <a:buFont typeface="Arial"/>
                        <a:buNone/>
                      </a:pPr>
                      <a:r>
                        <a:rPr lang="en-US" sz="2800" b="1" i="0" u="none" strike="noStrike" cap="none">
                          <a:solidFill>
                            <a:srgbClr val="FF0000"/>
                          </a:solidFill>
                          <a:latin typeface="Garamond"/>
                          <a:ea typeface="Garamond"/>
                          <a:cs typeface="Garamond"/>
                          <a:sym typeface="Garamond"/>
                        </a:rPr>
                        <a:t>WRONG THINGS </a:t>
                      </a:r>
                      <a:r>
                        <a:rPr lang="en-US" sz="2800" b="1" i="0" u="none" strike="noStrike" cap="none">
                          <a:solidFill>
                            <a:srgbClr val="00B050"/>
                          </a:solidFill>
                          <a:latin typeface="Garamond"/>
                          <a:ea typeface="Garamond"/>
                          <a:cs typeface="Garamond"/>
                          <a:sym typeface="Garamond"/>
                        </a:rPr>
                        <a:t>RIGHT WAY</a:t>
                      </a:r>
                      <a:endParaRPr/>
                    </a:p>
                    <a:p>
                      <a:pPr marL="0" marR="0" lvl="0" indent="0" algn="ctr" rtl="0">
                        <a:lnSpc>
                          <a:spcPct val="100000"/>
                        </a:lnSpc>
                        <a:spcBef>
                          <a:spcPts val="560"/>
                        </a:spcBef>
                        <a:spcAft>
                          <a:spcPts val="0"/>
                        </a:spcAft>
                        <a:buClr>
                          <a:schemeClr val="dk1"/>
                        </a:buClr>
                        <a:buSzPts val="2800"/>
                        <a:buFont typeface="Arial"/>
                        <a:buNone/>
                      </a:pPr>
                      <a:endParaRPr sz="2800" b="1" i="0" u="none" strike="noStrike" cap="none">
                        <a:solidFill>
                          <a:srgbClr val="FF0000"/>
                        </a:solidFill>
                        <a:latin typeface="Garamond"/>
                        <a:ea typeface="Garamond"/>
                        <a:cs typeface="Garamond"/>
                        <a:sym typeface="Garamond"/>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30150">
                <a:tc>
                  <a:txBody>
                    <a:bodyPr/>
                    <a:lstStyle/>
                    <a:p>
                      <a:pPr marL="0" marR="0" lvl="0" indent="0" algn="ctr" rtl="0">
                        <a:lnSpc>
                          <a:spcPct val="100000"/>
                        </a:lnSpc>
                        <a:spcBef>
                          <a:spcPts val="0"/>
                        </a:spcBef>
                        <a:spcAft>
                          <a:spcPts val="0"/>
                        </a:spcAft>
                        <a:buClr>
                          <a:schemeClr val="dk1"/>
                        </a:buClr>
                        <a:buSzPts val="2800"/>
                        <a:buFont typeface="Arial"/>
                        <a:buNone/>
                      </a:pPr>
                      <a:endParaRPr sz="2800" b="1" i="0" u="none" strike="noStrike" cap="none">
                        <a:solidFill>
                          <a:srgbClr val="3366FF"/>
                        </a:solidFill>
                        <a:latin typeface="Garamond"/>
                        <a:ea typeface="Garamond"/>
                        <a:cs typeface="Garamond"/>
                        <a:sym typeface="Garamond"/>
                      </a:endParaRPr>
                    </a:p>
                    <a:p>
                      <a:pPr marL="0" marR="0" lvl="0" indent="0" algn="ctr" rtl="0">
                        <a:lnSpc>
                          <a:spcPct val="100000"/>
                        </a:lnSpc>
                        <a:spcBef>
                          <a:spcPts val="560"/>
                        </a:spcBef>
                        <a:spcAft>
                          <a:spcPts val="0"/>
                        </a:spcAft>
                        <a:buClr>
                          <a:srgbClr val="00B050"/>
                        </a:buClr>
                        <a:buSzPts val="2800"/>
                        <a:buFont typeface="Arial"/>
                        <a:buNone/>
                      </a:pPr>
                      <a:r>
                        <a:rPr lang="en-US" sz="2800" b="1" i="0" u="none" strike="noStrike" cap="none">
                          <a:solidFill>
                            <a:srgbClr val="00B050"/>
                          </a:solidFill>
                          <a:latin typeface="Garamond"/>
                          <a:ea typeface="Garamond"/>
                          <a:cs typeface="Garamond"/>
                          <a:sym typeface="Garamond"/>
                        </a:rPr>
                        <a:t>RIGHT THINGS </a:t>
                      </a:r>
                      <a:r>
                        <a:rPr lang="en-US" sz="2800" b="1" i="0" u="none" strike="noStrike" cap="none">
                          <a:solidFill>
                            <a:srgbClr val="FF0000"/>
                          </a:solidFill>
                          <a:latin typeface="Garamond"/>
                          <a:ea typeface="Garamond"/>
                          <a:cs typeface="Garamond"/>
                          <a:sym typeface="Garamond"/>
                        </a:rPr>
                        <a:t>WRONG WAY</a:t>
                      </a:r>
                      <a:endParaRPr sz="2800" b="1" i="0" u="none" strike="noStrike" cap="none">
                        <a:solidFill>
                          <a:srgbClr val="00B050"/>
                        </a:solidFill>
                        <a:latin typeface="Garamond"/>
                        <a:ea typeface="Garamond"/>
                        <a:cs typeface="Garamond"/>
                        <a:sym typeface="Garamond"/>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800"/>
                        <a:buFont typeface="Arial"/>
                        <a:buNone/>
                      </a:pPr>
                      <a:endParaRPr sz="2800" b="1" i="0" u="none" strike="noStrike" cap="none">
                        <a:solidFill>
                          <a:srgbClr val="3366FF"/>
                        </a:solidFill>
                        <a:latin typeface="Garamond"/>
                        <a:ea typeface="Garamond"/>
                        <a:cs typeface="Garamond"/>
                        <a:sym typeface="Garamond"/>
                      </a:endParaRPr>
                    </a:p>
                    <a:p>
                      <a:pPr marL="0" marR="0" lvl="0" indent="0" algn="ctr" rtl="0">
                        <a:lnSpc>
                          <a:spcPct val="100000"/>
                        </a:lnSpc>
                        <a:spcBef>
                          <a:spcPts val="560"/>
                        </a:spcBef>
                        <a:spcAft>
                          <a:spcPts val="0"/>
                        </a:spcAft>
                        <a:buClr>
                          <a:srgbClr val="FF0000"/>
                        </a:buClr>
                        <a:buSzPts val="2800"/>
                        <a:buFont typeface="Arial"/>
                        <a:buNone/>
                      </a:pPr>
                      <a:r>
                        <a:rPr lang="en-US" sz="2800" b="1" i="0" u="none" strike="noStrike" cap="none">
                          <a:solidFill>
                            <a:srgbClr val="FF0000"/>
                          </a:solidFill>
                          <a:latin typeface="Garamond"/>
                          <a:ea typeface="Garamond"/>
                          <a:cs typeface="Garamond"/>
                          <a:sym typeface="Garamond"/>
                        </a:rPr>
                        <a:t>WRONG THINGS WRONGS WAY</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7" name="Google Shape;267;p8"/>
          <p:cNvSpPr/>
          <p:nvPr/>
        </p:nvSpPr>
        <p:spPr>
          <a:xfrm>
            <a:off x="3574548" y="1053771"/>
            <a:ext cx="4767262"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Arial"/>
              <a:buNone/>
            </a:pPr>
            <a:r>
              <a:rPr lang="en-US" sz="2800" b="1" i="0" u="none" strike="noStrike" cap="none">
                <a:solidFill>
                  <a:schemeClr val="dk1"/>
                </a:solidFill>
                <a:latin typeface="Garamond"/>
                <a:ea typeface="Garamond"/>
                <a:cs typeface="Garamond"/>
                <a:sym typeface="Garamond"/>
              </a:rPr>
              <a:t>+     What you do (things)    –</a:t>
            </a:r>
            <a:endParaRPr/>
          </a:p>
        </p:txBody>
      </p:sp>
      <p:sp>
        <p:nvSpPr>
          <p:cNvPr id="268" name="Google Shape;268;p8"/>
          <p:cNvSpPr/>
          <p:nvPr/>
        </p:nvSpPr>
        <p:spPr>
          <a:xfrm rot="-5400000">
            <a:off x="303927" y="3921260"/>
            <a:ext cx="4103687"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Arial"/>
              <a:buNone/>
            </a:pPr>
            <a:r>
              <a:rPr lang="en-US" sz="2800" b="1" i="0" u="none" strike="noStrike" cap="none">
                <a:solidFill>
                  <a:schemeClr val="dk1"/>
                </a:solidFill>
                <a:latin typeface="Garamond"/>
                <a:ea typeface="Garamond"/>
                <a:cs typeface="Garamond"/>
                <a:sym typeface="Garamond"/>
              </a:rPr>
              <a:t>– How you do it (way)  +</a:t>
            </a:r>
            <a:endParaRPr/>
          </a:p>
        </p:txBody>
      </p:sp>
      <p:sp>
        <p:nvSpPr>
          <p:cNvPr id="269" name="Google Shape;269;p8"/>
          <p:cNvSpPr txBox="1"/>
          <p:nvPr/>
        </p:nvSpPr>
        <p:spPr>
          <a:xfrm rot="-5400000">
            <a:off x="1127591" y="3920602"/>
            <a:ext cx="3671888" cy="460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i="0" u="none" strike="noStrike" cap="none">
                <a:solidFill>
                  <a:schemeClr val="dk1"/>
                </a:solidFill>
                <a:latin typeface="Garamond"/>
                <a:ea typeface="Garamond"/>
                <a:cs typeface="Garamond"/>
                <a:sym typeface="Garamond"/>
              </a:rPr>
              <a:t>  WRONG	        RIGHT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9"/>
          <p:cNvSpPr txBox="1">
            <a:spLocks noGrp="1"/>
          </p:cNvSpPr>
          <p:nvPr>
            <p:ph type="title"/>
          </p:nvPr>
        </p:nvSpPr>
        <p:spPr>
          <a:xfrm>
            <a:off x="591015" y="365125"/>
            <a:ext cx="1092819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Quality grid as applied in lab testing  </a:t>
            </a:r>
            <a:endParaRPr/>
          </a:p>
        </p:txBody>
      </p:sp>
      <p:graphicFrame>
        <p:nvGraphicFramePr>
          <p:cNvPr id="276" name="Google Shape;276;p9"/>
          <p:cNvGraphicFramePr/>
          <p:nvPr/>
        </p:nvGraphicFramePr>
        <p:xfrm>
          <a:off x="869795" y="1806498"/>
          <a:ext cx="10459850" cy="4124980"/>
        </p:xfrm>
        <a:graphic>
          <a:graphicData uri="http://schemas.openxmlformats.org/drawingml/2006/table">
            <a:tbl>
              <a:tblPr firstRow="1" bandRow="1">
                <a:gradFill>
                  <a:gsLst>
                    <a:gs pos="0">
                      <a:srgbClr val="5F82CA"/>
                    </a:gs>
                    <a:gs pos="50000">
                      <a:srgbClr val="3C70CA"/>
                    </a:gs>
                    <a:gs pos="100000">
                      <a:srgbClr val="2E60B9"/>
                    </a:gs>
                  </a:gsLst>
                  <a:lin ang="5400000" scaled="0"/>
                </a:gradFill>
                <a:tableStyleId>{0E2ABA88-9B42-469A-85C0-77A398AA3759}</a:tableStyleId>
              </a:tblPr>
              <a:tblGrid>
                <a:gridCol w="5229925">
                  <a:extLst>
                    <a:ext uri="{9D8B030D-6E8A-4147-A177-3AD203B41FA5}">
                      <a16:colId xmlns:a16="http://schemas.microsoft.com/office/drawing/2014/main" val="20000"/>
                    </a:ext>
                  </a:extLst>
                </a:gridCol>
                <a:gridCol w="5229925">
                  <a:extLst>
                    <a:ext uri="{9D8B030D-6E8A-4147-A177-3AD203B41FA5}">
                      <a16:colId xmlns:a16="http://schemas.microsoft.com/office/drawing/2014/main" val="20001"/>
                    </a:ext>
                  </a:extLst>
                </a:gridCol>
              </a:tblGrid>
              <a:tr h="811250">
                <a:tc>
                  <a:txBody>
                    <a:bodyPr/>
                    <a:lstStyle/>
                    <a:p>
                      <a:pPr marL="0" marR="0" lvl="0" indent="0" algn="l" rtl="0">
                        <a:lnSpc>
                          <a:spcPct val="100000"/>
                        </a:lnSpc>
                        <a:spcBef>
                          <a:spcPts val="0"/>
                        </a:spcBef>
                        <a:spcAft>
                          <a:spcPts val="0"/>
                        </a:spcAft>
                        <a:buClr>
                          <a:schemeClr val="dk1"/>
                        </a:buClr>
                        <a:buSzPts val="1800"/>
                        <a:buFont typeface="Arial"/>
                        <a:buNone/>
                      </a:pPr>
                      <a:r>
                        <a:rPr lang="en-US" sz="1800" b="1" u="none" strike="noStrike" cap="none">
                          <a:solidFill>
                            <a:schemeClr val="dk1"/>
                          </a:solidFill>
                        </a:rPr>
                        <a:t>Right things, right way</a:t>
                      </a:r>
                      <a:endParaRPr/>
                    </a:p>
                    <a:p>
                      <a:pPr marL="0" marR="0" lvl="0" indent="0" algn="l" rtl="0">
                        <a:lnSpc>
                          <a:spcPct val="100000"/>
                        </a:lnSpc>
                        <a:spcBef>
                          <a:spcPts val="360"/>
                        </a:spcBef>
                        <a:spcAft>
                          <a:spcPts val="0"/>
                        </a:spcAft>
                        <a:buClr>
                          <a:schemeClr val="dk1"/>
                        </a:buClr>
                        <a:buSzPts val="1800"/>
                        <a:buFont typeface="Arial"/>
                        <a:buNone/>
                      </a:pPr>
                      <a:endParaRPr sz="1800" b="0" u="none" strike="noStrike" cap="none">
                        <a:solidFill>
                          <a:schemeClr val="dk1"/>
                        </a:solidFill>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u="none" strike="noStrike" cap="none">
                          <a:solidFill>
                            <a:schemeClr val="dk1"/>
                          </a:solidFill>
                        </a:rPr>
                        <a:t> Filled out correct lab form and provided accurate information</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u="none" strike="noStrike" cap="none">
                          <a:solidFill>
                            <a:schemeClr val="dk1"/>
                          </a:solidFill>
                        </a:rPr>
                        <a:t> Conducted lab test as requested on schedule and conducted correctly</a:t>
                      </a:r>
                      <a:endParaRPr/>
                    </a:p>
                    <a:p>
                      <a:pPr marL="0" marR="0" lvl="0" indent="0" algn="l" rtl="0">
                        <a:spcBef>
                          <a:spcPts val="0"/>
                        </a:spcBef>
                        <a:spcAft>
                          <a:spcPts val="0"/>
                        </a:spcAft>
                        <a:buNone/>
                      </a:pPr>
                      <a:endParaRPr sz="1800" b="0" i="0">
                        <a:latin typeface="Garamond"/>
                        <a:ea typeface="Garamond"/>
                        <a:cs typeface="Garamond"/>
                        <a:sym typeface="Garamond"/>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u="none" strike="noStrike" cap="none">
                          <a:solidFill>
                            <a:schemeClr val="dk1"/>
                          </a:solidFill>
                        </a:rPr>
                        <a:t>Wrong things, right way</a:t>
                      </a:r>
                      <a:endParaRPr/>
                    </a:p>
                    <a:p>
                      <a:pPr marL="0" marR="0" lvl="0" indent="0" algn="l" rtl="0">
                        <a:lnSpc>
                          <a:spcPct val="100000"/>
                        </a:lnSpc>
                        <a:spcBef>
                          <a:spcPts val="360"/>
                        </a:spcBef>
                        <a:spcAft>
                          <a:spcPts val="0"/>
                        </a:spcAft>
                        <a:buClr>
                          <a:schemeClr val="dk1"/>
                        </a:buClr>
                        <a:buSzPts val="1800"/>
                        <a:buFont typeface="Arial"/>
                        <a:buNone/>
                      </a:pPr>
                      <a:endParaRPr sz="1800" b="0" u="none" strike="noStrike" cap="none">
                        <a:solidFill>
                          <a:schemeClr val="dk1"/>
                        </a:solidFill>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u="none" strike="noStrike" cap="none">
                          <a:solidFill>
                            <a:schemeClr val="dk1"/>
                          </a:solidFill>
                        </a:rPr>
                        <a:t>Filled out incorrect form, but provided accurate information</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u="none" strike="noStrike" cap="none">
                          <a:solidFill>
                            <a:schemeClr val="dk1"/>
                          </a:solidFill>
                        </a:rPr>
                        <a:t> Conducted wrong lab test, but conducted it on schedule</a:t>
                      </a:r>
                      <a:endParaRPr/>
                    </a:p>
                    <a:p>
                      <a:pPr marL="0" marR="0" lvl="0" indent="0" algn="l" rtl="0">
                        <a:spcBef>
                          <a:spcPts val="0"/>
                        </a:spcBef>
                        <a:spcAft>
                          <a:spcPts val="0"/>
                        </a:spcAft>
                        <a:buNone/>
                      </a:pPr>
                      <a:endParaRPr sz="1800" b="0" i="0">
                        <a:latin typeface="Garamond"/>
                        <a:ea typeface="Garamond"/>
                        <a:cs typeface="Garamond"/>
                        <a:sym typeface="Garamond"/>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11250">
                <a:tc>
                  <a:txBody>
                    <a:bodyPr/>
                    <a:lstStyle/>
                    <a:p>
                      <a:pPr marL="0" marR="0" lvl="0" indent="0" algn="l" rtl="0">
                        <a:lnSpc>
                          <a:spcPct val="100000"/>
                        </a:lnSpc>
                        <a:spcBef>
                          <a:spcPts val="0"/>
                        </a:spcBef>
                        <a:spcAft>
                          <a:spcPts val="0"/>
                        </a:spcAft>
                        <a:buClr>
                          <a:schemeClr val="dk1"/>
                        </a:buClr>
                        <a:buSzPts val="1800"/>
                        <a:buFont typeface="Arial"/>
                        <a:buNone/>
                      </a:pPr>
                      <a:r>
                        <a:rPr lang="en-US" sz="1800" b="1" u="none" strike="noStrike" cap="none">
                          <a:solidFill>
                            <a:schemeClr val="dk1"/>
                          </a:solidFill>
                        </a:rPr>
                        <a:t>Right things, wrong way</a:t>
                      </a:r>
                      <a:endParaRPr/>
                    </a:p>
                    <a:p>
                      <a:pPr marL="0" marR="0" lvl="0" indent="0" algn="l" rtl="0">
                        <a:lnSpc>
                          <a:spcPct val="100000"/>
                        </a:lnSpc>
                        <a:spcBef>
                          <a:spcPts val="0"/>
                        </a:spcBef>
                        <a:spcAft>
                          <a:spcPts val="0"/>
                        </a:spcAft>
                        <a:buClr>
                          <a:schemeClr val="dk1"/>
                        </a:buClr>
                        <a:buSzPts val="1800"/>
                        <a:buFont typeface="Noto Sans Symbols"/>
                        <a:buNone/>
                      </a:pPr>
                      <a:endParaRPr sz="1800" b="0" u="none" strike="noStrike" cap="none">
                        <a:solidFill>
                          <a:schemeClr val="dk1"/>
                        </a:solidFill>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u="none" strike="noStrike" cap="none">
                          <a:solidFill>
                            <a:schemeClr val="dk1"/>
                          </a:solidFill>
                        </a:rPr>
                        <a:t>Filled out correct form and but provided inaccurate information </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u="none" strike="noStrike" cap="none">
                          <a:solidFill>
                            <a:schemeClr val="dk1"/>
                          </a:solidFill>
                        </a:rPr>
                        <a:t> Completed correct lab test but patient left before results were available due to long wait</a:t>
                      </a:r>
                      <a:endParaRPr/>
                    </a:p>
                    <a:p>
                      <a:pPr marL="0" marR="0" lvl="0" indent="0" algn="l" rtl="0">
                        <a:spcBef>
                          <a:spcPts val="0"/>
                        </a:spcBef>
                        <a:spcAft>
                          <a:spcPts val="0"/>
                        </a:spcAft>
                        <a:buNone/>
                      </a:pPr>
                      <a:endParaRPr sz="1800" b="0" i="0">
                        <a:latin typeface="Garamond"/>
                        <a:ea typeface="Garamond"/>
                        <a:cs typeface="Garamond"/>
                        <a:sym typeface="Garamond"/>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u="none" strike="noStrike" cap="none">
                          <a:solidFill>
                            <a:schemeClr val="dk1"/>
                          </a:solidFill>
                        </a:rPr>
                        <a:t>Wrong things, wrong way</a:t>
                      </a:r>
                      <a:endParaRPr/>
                    </a:p>
                    <a:p>
                      <a:pPr marL="0" marR="0" lvl="0" indent="0" algn="l" rtl="0">
                        <a:lnSpc>
                          <a:spcPct val="100000"/>
                        </a:lnSpc>
                        <a:spcBef>
                          <a:spcPts val="360"/>
                        </a:spcBef>
                        <a:spcAft>
                          <a:spcPts val="0"/>
                        </a:spcAft>
                        <a:buClr>
                          <a:schemeClr val="dk1"/>
                        </a:buClr>
                        <a:buSzPts val="1800"/>
                        <a:buFont typeface="Arial"/>
                        <a:buNone/>
                      </a:pPr>
                      <a:endParaRPr sz="1800" b="0" u="none" strike="noStrike" cap="none">
                        <a:solidFill>
                          <a:schemeClr val="dk1"/>
                        </a:solidFill>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u="none" strike="noStrike" cap="none">
                          <a:solidFill>
                            <a:schemeClr val="dk1"/>
                          </a:solidFill>
                        </a:rPr>
                        <a:t> Filled out incorrect form with inaccurate information.</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u="none" strike="noStrike" cap="none">
                          <a:solidFill>
                            <a:schemeClr val="dk1"/>
                          </a:solidFill>
                        </a:rPr>
                        <a:t> Conducted wrong lab test and delayed in getting results back to patient</a:t>
                      </a:r>
                      <a:endParaRPr/>
                    </a:p>
                    <a:p>
                      <a:pPr marL="0" marR="0" lvl="0" indent="0" algn="l" rtl="0">
                        <a:spcBef>
                          <a:spcPts val="0"/>
                        </a:spcBef>
                        <a:spcAft>
                          <a:spcPts val="0"/>
                        </a:spcAft>
                        <a:buNone/>
                      </a:pPr>
                      <a:endParaRPr sz="1800" b="0" i="0">
                        <a:latin typeface="Garamond"/>
                        <a:ea typeface="Garamond"/>
                        <a:cs typeface="Garamond"/>
                        <a:sym typeface="Garamond"/>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277" name="Google Shape;277;p9"/>
          <p:cNvSpPr txBox="1"/>
          <p:nvPr/>
        </p:nvSpPr>
        <p:spPr>
          <a:xfrm>
            <a:off x="906966" y="1854671"/>
            <a:ext cx="5148146" cy="2018371"/>
          </a:xfrm>
          <a:prstGeom prst="rect">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9"/>
          <p:cNvSpPr txBox="1"/>
          <p:nvPr/>
        </p:nvSpPr>
        <p:spPr>
          <a:xfrm>
            <a:off x="906966" y="3921215"/>
            <a:ext cx="5148146" cy="2018371"/>
          </a:xfrm>
          <a:prstGeom prst="rect">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9"/>
          <p:cNvSpPr txBox="1"/>
          <p:nvPr/>
        </p:nvSpPr>
        <p:spPr>
          <a:xfrm>
            <a:off x="6151757" y="1835714"/>
            <a:ext cx="5148146" cy="2018371"/>
          </a:xfrm>
          <a:prstGeom prst="rect">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9"/>
          <p:cNvSpPr txBox="1"/>
          <p:nvPr/>
        </p:nvSpPr>
        <p:spPr>
          <a:xfrm>
            <a:off x="6174059" y="3921214"/>
            <a:ext cx="5148146" cy="2018371"/>
          </a:xfrm>
          <a:prstGeom prst="rect">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xfrm>
            <a:off x="758283" y="430755"/>
            <a:ext cx="9943171" cy="11430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Garamond"/>
              <a:buNone/>
            </a:pPr>
            <a:r>
              <a:rPr lang="en-US" sz="6000">
                <a:latin typeface="Garamond"/>
                <a:ea typeface="Garamond"/>
                <a:cs typeface="Garamond"/>
                <a:sym typeface="Garamond"/>
              </a:rPr>
              <a:t>Quality is built on</a:t>
            </a:r>
            <a:endParaRPr sz="6000">
              <a:latin typeface="Garamond"/>
              <a:ea typeface="Garamond"/>
              <a:cs typeface="Garamond"/>
              <a:sym typeface="Garamond"/>
            </a:endParaRPr>
          </a:p>
        </p:txBody>
      </p:sp>
      <p:sp>
        <p:nvSpPr>
          <p:cNvPr id="287" name="Google Shape;287;p10"/>
          <p:cNvSpPr txBox="1">
            <a:spLocks noGrp="1"/>
          </p:cNvSpPr>
          <p:nvPr>
            <p:ph type="body" idx="1"/>
          </p:nvPr>
        </p:nvSpPr>
        <p:spPr>
          <a:xfrm>
            <a:off x="947854" y="1916113"/>
            <a:ext cx="9274059" cy="29083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200000"/>
              </a:lnSpc>
              <a:spcBef>
                <a:spcPts val="0"/>
              </a:spcBef>
              <a:spcAft>
                <a:spcPts val="0"/>
              </a:spcAft>
              <a:buClr>
                <a:schemeClr val="dk1"/>
              </a:buClr>
              <a:buSzPct val="100000"/>
              <a:buChar char="•"/>
            </a:pPr>
            <a:r>
              <a:rPr lang="en-US" sz="3200"/>
              <a:t>Standards</a:t>
            </a:r>
            <a:endParaRPr/>
          </a:p>
          <a:p>
            <a:pPr marL="228600" lvl="0" indent="-228600" algn="l" rtl="0">
              <a:lnSpc>
                <a:spcPct val="200000"/>
              </a:lnSpc>
              <a:spcBef>
                <a:spcPts val="1000"/>
              </a:spcBef>
              <a:spcAft>
                <a:spcPts val="0"/>
              </a:spcAft>
              <a:buClr>
                <a:schemeClr val="dk1"/>
              </a:buClr>
              <a:buSzPct val="100000"/>
              <a:buChar char="•"/>
            </a:pPr>
            <a:r>
              <a:rPr lang="en-US" sz="3200"/>
              <a:t>Guidelines</a:t>
            </a:r>
            <a:endParaRPr/>
          </a:p>
          <a:p>
            <a:pPr marL="228600" lvl="0" indent="-228600" algn="l" rtl="0">
              <a:lnSpc>
                <a:spcPct val="200000"/>
              </a:lnSpc>
              <a:spcBef>
                <a:spcPts val="1000"/>
              </a:spcBef>
              <a:spcAft>
                <a:spcPts val="0"/>
              </a:spcAft>
              <a:buClr>
                <a:schemeClr val="dk1"/>
              </a:buClr>
              <a:buSzPct val="100000"/>
              <a:buChar char="•"/>
            </a:pPr>
            <a:r>
              <a:rPr lang="en-US" sz="3200"/>
              <a:t>Client needs and expectations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1793</Words>
  <Application>Microsoft Office PowerPoint</Application>
  <PresentationFormat>Widescreen</PresentationFormat>
  <Paragraphs>263</Paragraphs>
  <Slides>28</Slides>
  <Notes>28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Times</vt:lpstr>
      <vt:lpstr>Garamond</vt:lpstr>
      <vt:lpstr>Libre Franklin</vt:lpstr>
      <vt:lpstr>Gill Sans</vt:lpstr>
      <vt:lpstr>Calibri</vt:lpstr>
      <vt:lpstr>Noto Sans Symbols</vt:lpstr>
      <vt:lpstr>Times New Roman</vt:lpstr>
      <vt:lpstr>Office Theme</vt:lpstr>
      <vt:lpstr>Microsoft Excel Chart</vt:lpstr>
      <vt:lpstr>Defining Quality   &amp;  Quality Improvement </vt:lpstr>
      <vt:lpstr>Session objective</vt:lpstr>
      <vt:lpstr>Quality is associated with:</vt:lpstr>
      <vt:lpstr>Defining Quality</vt:lpstr>
      <vt:lpstr>Quality in health care</vt:lpstr>
      <vt:lpstr>Quality in health care</vt:lpstr>
      <vt:lpstr>PowerPoint Presentation</vt:lpstr>
      <vt:lpstr>Quality grid as applied in lab testing  </vt:lpstr>
      <vt:lpstr>Quality is built on</vt:lpstr>
      <vt:lpstr>Standards</vt:lpstr>
      <vt:lpstr>Guidelines</vt:lpstr>
      <vt:lpstr>Client Needs and Expectations</vt:lpstr>
      <vt:lpstr>Example of difficulty translating guidelines and standards into practice</vt:lpstr>
      <vt:lpstr>Example of difficulty translating guidelines &amp; standards into practice</vt:lpstr>
      <vt:lpstr>Dimensions of Quality</vt:lpstr>
      <vt:lpstr>Dimensions of Quality</vt:lpstr>
      <vt:lpstr>Exercise 3: Dimensions of Quality  </vt:lpstr>
      <vt:lpstr>Quality: Concepts View Point</vt:lpstr>
      <vt:lpstr>Definitions: QC, QA, QI, and QM</vt:lpstr>
      <vt:lpstr>PowerPoint Presentation</vt:lpstr>
      <vt:lpstr>What is quality improvement ?</vt:lpstr>
      <vt:lpstr>Defining Quality concepts</vt:lpstr>
      <vt:lpstr>What does QI entail? </vt:lpstr>
      <vt:lpstr>KQMH Approaches to QI based on Donabedian Model</vt:lpstr>
      <vt:lpstr>Donabedian through 5-S and PDSA… </vt:lpstr>
      <vt:lpstr>Key Points</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Quality   &amp;  Quality Improvement </dc:title>
  <dc:creator>Sharon</dc:creator>
  <cp:lastModifiedBy>S M</cp:lastModifiedBy>
  <cp:revision>1</cp:revision>
  <dcterms:created xsi:type="dcterms:W3CDTF">2021-11-04T12:08:41Z</dcterms:created>
  <dcterms:modified xsi:type="dcterms:W3CDTF">2022-07-04T10:51:25Z</dcterms:modified>
</cp:coreProperties>
</file>