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4" r:id="rId2"/>
    <p:sldId id="318" r:id="rId3"/>
    <p:sldId id="257" r:id="rId4"/>
    <p:sldId id="274" r:id="rId5"/>
    <p:sldId id="319" r:id="rId6"/>
    <p:sldId id="278" r:id="rId7"/>
    <p:sldId id="328" r:id="rId8"/>
    <p:sldId id="320" r:id="rId9"/>
    <p:sldId id="321" r:id="rId10"/>
    <p:sldId id="322" r:id="rId11"/>
    <p:sldId id="323" r:id="rId12"/>
    <p:sldId id="268" r:id="rId13"/>
    <p:sldId id="277" r:id="rId14"/>
    <p:sldId id="326" r:id="rId15"/>
    <p:sldId id="327" r:id="rId16"/>
    <p:sldId id="289" r:id="rId17"/>
    <p:sldId id="295" r:id="rId18"/>
    <p:sldId id="296" r:id="rId19"/>
    <p:sldId id="297" r:id="rId20"/>
    <p:sldId id="298" r:id="rId21"/>
    <p:sldId id="299" r:id="rId22"/>
    <p:sldId id="300" r:id="rId23"/>
    <p:sldId id="325" r:id="rId24"/>
    <p:sldId id="294" r:id="rId25"/>
    <p:sldId id="27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93C5"/>
    <a:srgbClr val="383087"/>
    <a:srgbClr val="8D8D97"/>
    <a:srgbClr val="2FAA63"/>
    <a:srgbClr val="BBB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47" autoAdjust="0"/>
    <p:restoredTop sz="81893"/>
  </p:normalViewPr>
  <p:slideViewPr>
    <p:cSldViewPr snapToGrid="0">
      <p:cViewPr varScale="1">
        <p:scale>
          <a:sx n="103" d="100"/>
          <a:sy n="103" d="100"/>
        </p:scale>
        <p:origin x="12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D4473-E718-A84B-9342-53B9206F77CC}" type="datetimeFigureOut">
              <a:rPr lang="en-KE" smtClean="0"/>
              <a:t>03/07/2022</a:t>
            </a:fld>
            <a:endParaRPr lang="en-K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D1E28-D646-3D4E-8E17-BF96C65EC96F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37434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Laisez</a:t>
            </a:r>
            <a:r>
              <a:rPr lang="en-US" dirty="0"/>
              <a:t> faire</a:t>
            </a:r>
          </a:p>
          <a:p>
            <a:r>
              <a:rPr lang="en-US" dirty="0"/>
              <a:t>Authoritarian/Dictator….</a:t>
            </a:r>
          </a:p>
          <a:p>
            <a:r>
              <a:rPr lang="en-US"/>
              <a:t>Democratic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D1E28-D646-3D4E-8E17-BF96C65EC96F}" type="slidenum">
              <a:rPr lang="en-KE" smtClean="0"/>
              <a:t>14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91714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7F49369F-31B8-AD05-5673-0324FAFD8C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B8D0314F-8E33-B0B2-A25C-4D70A549F6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Refer participants to a clearer picture in OM and KQIF- KQMH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B37A0077-901F-A655-0601-4201D54869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2CD9950-ADFA-5647-B743-C9C2FF3630F8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41E31CA0-D057-614C-18EE-8BE868F5D0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AC2F0F24-5313-4CDF-BC1E-4DA8DAFD4A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Refer participants to the specific page in the NHQIF/ Operational Manual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62AB05CD-05E3-42D8-AF3C-135F3BD776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4314A2A-1629-AD47-86BB-C34C9E838749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956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4041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2770-D6F9-4EE9-A18E-8DD1648F62F9}" type="datetimeFigureOut">
              <a:rPr lang="en-US" smtClean="0"/>
              <a:t>7/3/22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DD34-8126-45AF-B4F4-2305F3A75729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66800" y="4933201"/>
            <a:ext cx="10058400" cy="2087248"/>
            <a:chOff x="-1041448" y="4381619"/>
            <a:chExt cx="14010780" cy="2907420"/>
          </a:xfrm>
        </p:grpSpPr>
        <p:pic>
          <p:nvPicPr>
            <p:cNvPr id="11" name="Picture 10"/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7327" y="4833769"/>
              <a:ext cx="2192005" cy="2038816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 userDrawn="1"/>
          </p:nvGrpSpPr>
          <p:grpSpPr>
            <a:xfrm>
              <a:off x="-1041448" y="4381619"/>
              <a:ext cx="9026021" cy="2907420"/>
              <a:chOff x="-736648" y="154175"/>
              <a:chExt cx="9026021" cy="2907420"/>
            </a:xfrm>
          </p:grpSpPr>
          <p:pic>
            <p:nvPicPr>
              <p:cNvPr id="8" name="Picture 7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736648" y="665163"/>
                <a:ext cx="2303028" cy="1979978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8892" y="154175"/>
                <a:ext cx="3400481" cy="2907420"/>
              </a:xfrm>
              <a:prstGeom prst="rect">
                <a:avLst/>
              </a:prstGeom>
            </p:spPr>
          </p:pic>
        </p:grpSp>
      </p:grpSp>
      <p:grpSp>
        <p:nvGrpSpPr>
          <p:cNvPr id="21" name="Group 20"/>
          <p:cNvGrpSpPr/>
          <p:nvPr userDrawn="1"/>
        </p:nvGrpSpPr>
        <p:grpSpPr>
          <a:xfrm>
            <a:off x="0" y="1457739"/>
            <a:ext cx="12192000" cy="3207027"/>
            <a:chOff x="0" y="1835427"/>
            <a:chExt cx="12192000" cy="2438400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7048500" y="4273827"/>
              <a:ext cx="5143500" cy="0"/>
            </a:xfrm>
            <a:prstGeom prst="line">
              <a:avLst/>
            </a:prstGeom>
            <a:ln w="104775">
              <a:solidFill>
                <a:srgbClr val="8393C5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0" y="1835427"/>
              <a:ext cx="4109156" cy="0"/>
            </a:xfrm>
            <a:prstGeom prst="line">
              <a:avLst/>
            </a:prstGeom>
            <a:ln w="104775">
              <a:solidFill>
                <a:srgbClr val="932828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0" y="1911627"/>
              <a:ext cx="12192000" cy="2286000"/>
            </a:xfrm>
            <a:prstGeom prst="rect">
              <a:avLst/>
            </a:prstGeom>
            <a:solidFill>
              <a:srgbClr val="373185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en-US" sz="3700" dirty="0">
                <a:solidFill>
                  <a:schemeClr val="bg1"/>
                </a:solidFill>
                <a:latin typeface="Franklin Gothic Book" pitchFamily="34" charset="0"/>
              </a:endParaRPr>
            </a:p>
          </p:txBody>
        </p:sp>
      </p:grpSp>
      <p:sp>
        <p:nvSpPr>
          <p:cNvPr id="22" name="TextBox 21"/>
          <p:cNvSpPr txBox="1"/>
          <p:nvPr userDrawn="1"/>
        </p:nvSpPr>
        <p:spPr>
          <a:xfrm>
            <a:off x="1364974" y="555090"/>
            <a:ext cx="9462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Gill Sans MT" panose="020B0502020104020203" pitchFamily="34" charset="0"/>
              </a:rPr>
              <a:t>USAID</a:t>
            </a:r>
            <a:r>
              <a:rPr lang="en-US" sz="3200" b="1" baseline="0" dirty="0">
                <a:solidFill>
                  <a:schemeClr val="tx1"/>
                </a:solidFill>
                <a:latin typeface="Gill Sans MT" panose="020B0502020104020203" pitchFamily="34" charset="0"/>
              </a:rPr>
              <a:t> AMPATH UZIMA</a:t>
            </a:r>
            <a:endParaRPr lang="en-US" sz="32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31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2770-D6F9-4EE9-A18E-8DD1648F62F9}" type="datetimeFigureOut">
              <a:rPr lang="en-US" smtClean="0"/>
              <a:t>7/3/22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DD34-8126-45AF-B4F4-2305F3A757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2286000"/>
            <a:ext cx="369689" cy="2286000"/>
          </a:xfrm>
          <a:prstGeom prst="rect">
            <a:avLst/>
          </a:prstGeom>
          <a:solidFill>
            <a:srgbClr val="8393C5"/>
          </a:solidFill>
          <a:ln>
            <a:solidFill>
              <a:srgbClr val="8393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589464"/>
            <a:ext cx="369689" cy="2268536"/>
          </a:xfrm>
          <a:prstGeom prst="rect">
            <a:avLst/>
          </a:prstGeom>
          <a:solidFill>
            <a:srgbClr val="932828"/>
          </a:solidFill>
          <a:ln>
            <a:solidFill>
              <a:srgbClr val="93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69689" cy="2286000"/>
          </a:xfrm>
          <a:prstGeom prst="rect">
            <a:avLst/>
          </a:prstGeom>
          <a:solidFill>
            <a:srgbClr val="373185"/>
          </a:solidFill>
          <a:ln>
            <a:solidFill>
              <a:srgbClr val="4E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2402" y="1686339"/>
            <a:ext cx="10524711" cy="0"/>
          </a:xfrm>
          <a:prstGeom prst="line">
            <a:avLst/>
          </a:prstGeom>
          <a:ln w="57150">
            <a:solidFill>
              <a:srgbClr val="383087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331157E-6CFF-FB48-A0EB-CF508638C457}"/>
              </a:ext>
            </a:extLst>
          </p:cNvPr>
          <p:cNvSpPr txBox="1"/>
          <p:nvPr userDrawn="1"/>
        </p:nvSpPr>
        <p:spPr>
          <a:xfrm rot="16200000">
            <a:off x="-866522" y="4567997"/>
            <a:ext cx="2940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solidFill>
                  <a:schemeClr val="tx1"/>
                </a:solidFill>
                <a:latin typeface="Gill Sans MT" panose="020B0502020104020203" pitchFamily="34" charset="0"/>
              </a:rPr>
              <a:t>USAID</a:t>
            </a:r>
            <a:r>
              <a:rPr lang="en-US" sz="1200" b="1" baseline="0" dirty="0">
                <a:solidFill>
                  <a:schemeClr val="tx1"/>
                </a:solidFill>
                <a:latin typeface="Gill Sans MT" panose="020B0502020104020203" pitchFamily="34" charset="0"/>
              </a:rPr>
              <a:t> AMPATH Uzima</a:t>
            </a:r>
            <a:endParaRPr lang="en-US" sz="12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83E5B30-6F07-5044-89DC-6618346B9B0C}"/>
              </a:ext>
            </a:extLst>
          </p:cNvPr>
          <p:cNvGrpSpPr/>
          <p:nvPr userDrawn="1"/>
        </p:nvGrpSpPr>
        <p:grpSpPr>
          <a:xfrm>
            <a:off x="1120140" y="5893099"/>
            <a:ext cx="10929890" cy="1069543"/>
            <a:chOff x="982980" y="5790964"/>
            <a:chExt cx="11272790" cy="110309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6793407-0A4D-D24D-8485-2B3FD4FE9FDB}"/>
                </a:ext>
              </a:extLst>
            </p:cNvPr>
            <p:cNvGrpSpPr/>
            <p:nvPr userDrawn="1"/>
          </p:nvGrpSpPr>
          <p:grpSpPr>
            <a:xfrm>
              <a:off x="982980" y="5790964"/>
              <a:ext cx="3681718" cy="1103097"/>
              <a:chOff x="823622" y="5568414"/>
              <a:chExt cx="4695673" cy="1406893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E189066A-EE2C-3848-AFB7-A8ACB98F9503}"/>
                  </a:ext>
                </a:extLst>
              </p:cNvPr>
              <p:cNvPicPr/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1819" y="5868006"/>
                <a:ext cx="957476" cy="842997"/>
              </a:xfrm>
              <a:prstGeom prst="rect">
                <a:avLst/>
              </a:prstGeom>
            </p:spPr>
          </p:pic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7A4A350B-0AC9-C145-9C8D-C260FD608754}"/>
                  </a:ext>
                </a:extLst>
              </p:cNvPr>
              <p:cNvGrpSpPr/>
              <p:nvPr userDrawn="1"/>
            </p:nvGrpSpPr>
            <p:grpSpPr>
              <a:xfrm>
                <a:off x="823622" y="5568414"/>
                <a:ext cx="3151610" cy="1406893"/>
                <a:chOff x="823622" y="5455870"/>
                <a:chExt cx="3151610" cy="1406893"/>
              </a:xfrm>
            </p:grpSpPr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C92B21D5-1437-1443-A9D6-5323C286053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3622" y="5719764"/>
                  <a:ext cx="1063593" cy="914400"/>
                </a:xfrm>
                <a:prstGeom prst="rect">
                  <a:avLst/>
                </a:prstGeom>
              </p:spPr>
            </p:pic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278BC852-CAE3-9447-A230-6F5C5984BBB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750" y="5455870"/>
                  <a:ext cx="1645482" cy="1406893"/>
                </a:xfrm>
                <a:prstGeom prst="rect">
                  <a:avLst/>
                </a:prstGeom>
              </p:spPr>
            </p:pic>
          </p:grp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C26AC2E-3EDE-C845-BE04-14E7F3C57E85}"/>
                </a:ext>
              </a:extLst>
            </p:cNvPr>
            <p:cNvSpPr txBox="1"/>
            <p:nvPr userDrawn="1"/>
          </p:nvSpPr>
          <p:spPr>
            <a:xfrm>
              <a:off x="8645313" y="6356349"/>
              <a:ext cx="36104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USAID</a:t>
              </a:r>
              <a:r>
                <a:rPr lang="en-US" sz="1600" b="1" baseline="0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 AMPATH </a:t>
              </a:r>
              <a:r>
                <a:rPr lang="en-US" sz="1600" b="1" i="1" baseline="0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Uzima</a:t>
              </a:r>
              <a:endParaRPr lang="en-US" sz="1600" b="1" i="1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5406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5314" y="-20874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25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2286000"/>
            <a:ext cx="369689" cy="2286000"/>
          </a:xfrm>
          <a:prstGeom prst="rect">
            <a:avLst/>
          </a:prstGeom>
          <a:solidFill>
            <a:srgbClr val="8393C5"/>
          </a:solidFill>
          <a:ln>
            <a:solidFill>
              <a:srgbClr val="8393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589464"/>
            <a:ext cx="369689" cy="2268536"/>
          </a:xfrm>
          <a:prstGeom prst="rect">
            <a:avLst/>
          </a:prstGeom>
          <a:solidFill>
            <a:srgbClr val="932828"/>
          </a:solidFill>
          <a:ln>
            <a:solidFill>
              <a:srgbClr val="93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69689" cy="2286000"/>
          </a:xfrm>
          <a:prstGeom prst="rect">
            <a:avLst/>
          </a:prstGeom>
          <a:solidFill>
            <a:srgbClr val="373185"/>
          </a:solidFill>
          <a:ln>
            <a:solidFill>
              <a:srgbClr val="4E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rot="16200000">
            <a:off x="5801967" y="3263347"/>
            <a:ext cx="5846694" cy="0"/>
          </a:xfrm>
          <a:prstGeom prst="line">
            <a:avLst/>
          </a:prstGeom>
          <a:ln w="57150">
            <a:solidFill>
              <a:srgbClr val="383087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A4875F7-4F88-1C42-9E5A-A3769D343D7A}"/>
              </a:ext>
            </a:extLst>
          </p:cNvPr>
          <p:cNvGrpSpPr/>
          <p:nvPr userDrawn="1"/>
        </p:nvGrpSpPr>
        <p:grpSpPr>
          <a:xfrm>
            <a:off x="1120140" y="5893099"/>
            <a:ext cx="10929890" cy="1069543"/>
            <a:chOff x="982980" y="5790964"/>
            <a:chExt cx="11272790" cy="110309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75933DB-9306-6840-9296-71D37F85A498}"/>
                </a:ext>
              </a:extLst>
            </p:cNvPr>
            <p:cNvGrpSpPr/>
            <p:nvPr userDrawn="1"/>
          </p:nvGrpSpPr>
          <p:grpSpPr>
            <a:xfrm>
              <a:off x="982980" y="5790964"/>
              <a:ext cx="3681718" cy="1103097"/>
              <a:chOff x="823622" y="5568414"/>
              <a:chExt cx="4695673" cy="1406893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CB87390-991B-C342-B8A5-3167EAE74491}"/>
                  </a:ext>
                </a:extLst>
              </p:cNvPr>
              <p:cNvPicPr/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1819" y="5868006"/>
                <a:ext cx="957476" cy="842997"/>
              </a:xfrm>
              <a:prstGeom prst="rect">
                <a:avLst/>
              </a:prstGeom>
            </p:spPr>
          </p:pic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D5C7D0E4-2E04-9348-910E-2501B45B25D3}"/>
                  </a:ext>
                </a:extLst>
              </p:cNvPr>
              <p:cNvGrpSpPr/>
              <p:nvPr userDrawn="1"/>
            </p:nvGrpSpPr>
            <p:grpSpPr>
              <a:xfrm>
                <a:off x="823622" y="5568414"/>
                <a:ext cx="3151610" cy="1406893"/>
                <a:chOff x="823622" y="5455870"/>
                <a:chExt cx="3151610" cy="1406893"/>
              </a:xfrm>
            </p:grpSpPr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492CB5DF-635C-4443-AEFB-C0F8002C09B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3622" y="5719764"/>
                  <a:ext cx="1063593" cy="914400"/>
                </a:xfrm>
                <a:prstGeom prst="rect">
                  <a:avLst/>
                </a:prstGeom>
              </p:spPr>
            </p:pic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068CB87B-FD0E-D743-95B2-67EF5463C28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750" y="5455870"/>
                  <a:ext cx="1645482" cy="1406893"/>
                </a:xfrm>
                <a:prstGeom prst="rect">
                  <a:avLst/>
                </a:prstGeom>
              </p:spPr>
            </p:pic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93BC4DF-2569-714A-B413-4C81E0AD7CC1}"/>
                </a:ext>
              </a:extLst>
            </p:cNvPr>
            <p:cNvSpPr txBox="1"/>
            <p:nvPr userDrawn="1"/>
          </p:nvSpPr>
          <p:spPr>
            <a:xfrm>
              <a:off x="8645313" y="6356349"/>
              <a:ext cx="36104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USAID</a:t>
              </a:r>
              <a:r>
                <a:rPr lang="en-US" sz="1600" b="1" baseline="0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 AMPATH </a:t>
              </a:r>
              <a:r>
                <a:rPr lang="en-US" sz="1600" b="1" i="1" baseline="0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Uzima</a:t>
              </a:r>
              <a:endParaRPr lang="en-US" sz="1600" b="1" i="1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177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2770-D6F9-4EE9-A18E-8DD1648F62F9}" type="datetimeFigureOut">
              <a:rPr lang="en-US" smtClean="0"/>
              <a:t>7/3/22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DD34-8126-45AF-B4F4-2305F3A7572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286000"/>
            <a:ext cx="369689" cy="2286000"/>
          </a:xfrm>
          <a:prstGeom prst="rect">
            <a:avLst/>
          </a:prstGeom>
          <a:solidFill>
            <a:srgbClr val="8393C5"/>
          </a:solidFill>
          <a:ln>
            <a:solidFill>
              <a:srgbClr val="8393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4589464"/>
            <a:ext cx="369689" cy="2268536"/>
          </a:xfrm>
          <a:prstGeom prst="rect">
            <a:avLst/>
          </a:prstGeom>
          <a:solidFill>
            <a:srgbClr val="932828"/>
          </a:solidFill>
          <a:ln>
            <a:solidFill>
              <a:srgbClr val="93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369689" cy="2286000"/>
          </a:xfrm>
          <a:prstGeom prst="rect">
            <a:avLst/>
          </a:prstGeom>
          <a:solidFill>
            <a:srgbClr val="373185"/>
          </a:solidFill>
          <a:ln>
            <a:solidFill>
              <a:srgbClr val="4E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32402" y="1686339"/>
            <a:ext cx="10524711" cy="0"/>
          </a:xfrm>
          <a:prstGeom prst="line">
            <a:avLst/>
          </a:prstGeom>
          <a:ln w="57150">
            <a:solidFill>
              <a:srgbClr val="383087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F345236-554B-294B-AC4D-FD606D6FE10A}"/>
              </a:ext>
            </a:extLst>
          </p:cNvPr>
          <p:cNvGrpSpPr/>
          <p:nvPr userDrawn="1"/>
        </p:nvGrpSpPr>
        <p:grpSpPr>
          <a:xfrm>
            <a:off x="1120140" y="5893099"/>
            <a:ext cx="10929890" cy="1069543"/>
            <a:chOff x="982980" y="5790964"/>
            <a:chExt cx="11272790" cy="110309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6C44F7A-37DD-2B4D-97AC-FFEB37BF6AED}"/>
                </a:ext>
              </a:extLst>
            </p:cNvPr>
            <p:cNvGrpSpPr/>
            <p:nvPr userDrawn="1"/>
          </p:nvGrpSpPr>
          <p:grpSpPr>
            <a:xfrm>
              <a:off x="982980" y="5790964"/>
              <a:ext cx="3681718" cy="1103097"/>
              <a:chOff x="823622" y="5568414"/>
              <a:chExt cx="4695673" cy="1406893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43018C7-B0FC-E749-B764-2440A20E12AA}"/>
                  </a:ext>
                </a:extLst>
              </p:cNvPr>
              <p:cNvPicPr/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1819" y="5868006"/>
                <a:ext cx="957476" cy="842997"/>
              </a:xfrm>
              <a:prstGeom prst="rect">
                <a:avLst/>
              </a:prstGeom>
            </p:spPr>
          </p:pic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E74637AD-F91D-A94B-B525-BB22AA89B571}"/>
                  </a:ext>
                </a:extLst>
              </p:cNvPr>
              <p:cNvGrpSpPr/>
              <p:nvPr userDrawn="1"/>
            </p:nvGrpSpPr>
            <p:grpSpPr>
              <a:xfrm>
                <a:off x="823622" y="5568414"/>
                <a:ext cx="3151610" cy="1406893"/>
                <a:chOff x="823622" y="5455870"/>
                <a:chExt cx="3151610" cy="1406893"/>
              </a:xfrm>
            </p:grpSpPr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D1D9E429-3B24-E74D-8FEA-1CDA4D608E3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3622" y="5719764"/>
                  <a:ext cx="1063593" cy="914400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1F6F53A1-8028-4A45-A72A-BC9F317436E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750" y="5455870"/>
                  <a:ext cx="1645482" cy="1406893"/>
                </a:xfrm>
                <a:prstGeom prst="rect">
                  <a:avLst/>
                </a:prstGeom>
              </p:spPr>
            </p:pic>
          </p:grp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1F88D8-9B30-FE44-B6F5-055663FE56BA}"/>
                </a:ext>
              </a:extLst>
            </p:cNvPr>
            <p:cNvSpPr txBox="1"/>
            <p:nvPr userDrawn="1"/>
          </p:nvSpPr>
          <p:spPr>
            <a:xfrm>
              <a:off x="8645313" y="6356349"/>
              <a:ext cx="36104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USAID</a:t>
              </a:r>
              <a:r>
                <a:rPr lang="en-US" sz="1600" b="1" baseline="0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 AMPATH </a:t>
              </a:r>
              <a:r>
                <a:rPr lang="en-US" sz="1600" b="1" i="1" baseline="0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Uzima</a:t>
              </a:r>
              <a:endParaRPr lang="en-US" sz="1600" b="1" i="1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98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2770-D6F9-4EE9-A18E-8DD1648F62F9}" type="datetimeFigureOut">
              <a:rPr lang="en-US" smtClean="0"/>
              <a:t>7/3/22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DD34-8126-45AF-B4F4-2305F3A7572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2286000"/>
            <a:ext cx="369689" cy="2286000"/>
          </a:xfrm>
          <a:prstGeom prst="rect">
            <a:avLst/>
          </a:prstGeom>
          <a:solidFill>
            <a:srgbClr val="8393C5"/>
          </a:solidFill>
          <a:ln>
            <a:solidFill>
              <a:srgbClr val="8393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4589464"/>
            <a:ext cx="369689" cy="2268536"/>
          </a:xfrm>
          <a:prstGeom prst="rect">
            <a:avLst/>
          </a:prstGeom>
          <a:solidFill>
            <a:srgbClr val="932828"/>
          </a:solidFill>
          <a:ln>
            <a:solidFill>
              <a:srgbClr val="93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369689" cy="2286000"/>
          </a:xfrm>
          <a:prstGeom prst="rect">
            <a:avLst/>
          </a:prstGeom>
          <a:solidFill>
            <a:srgbClr val="373185"/>
          </a:solidFill>
          <a:ln>
            <a:solidFill>
              <a:srgbClr val="4E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45654" y="4562061"/>
            <a:ext cx="10524711" cy="0"/>
          </a:xfrm>
          <a:prstGeom prst="line">
            <a:avLst/>
          </a:prstGeom>
          <a:ln w="57150">
            <a:solidFill>
              <a:srgbClr val="383087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8FEC8A7-6708-E745-89E5-198EE105060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E827C82-ABC7-A04A-8C25-9ABC427DE896}"/>
              </a:ext>
            </a:extLst>
          </p:cNvPr>
          <p:cNvGrpSpPr/>
          <p:nvPr userDrawn="1"/>
        </p:nvGrpSpPr>
        <p:grpSpPr>
          <a:xfrm>
            <a:off x="1120140" y="5893099"/>
            <a:ext cx="10929890" cy="1069543"/>
            <a:chOff x="982980" y="5790964"/>
            <a:chExt cx="11272790" cy="110309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1E3FC34-1790-5F4B-84DD-8297444BB612}"/>
                </a:ext>
              </a:extLst>
            </p:cNvPr>
            <p:cNvGrpSpPr/>
            <p:nvPr userDrawn="1"/>
          </p:nvGrpSpPr>
          <p:grpSpPr>
            <a:xfrm>
              <a:off x="982980" y="5790964"/>
              <a:ext cx="3681718" cy="1103097"/>
              <a:chOff x="823622" y="5568414"/>
              <a:chExt cx="4695673" cy="1406893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5A383A7C-68BA-C844-AD93-6B35B5A634F4}"/>
                  </a:ext>
                </a:extLst>
              </p:cNvPr>
              <p:cNvPicPr/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1819" y="5868006"/>
                <a:ext cx="957476" cy="842997"/>
              </a:xfrm>
              <a:prstGeom prst="rect">
                <a:avLst/>
              </a:prstGeom>
            </p:spPr>
          </p:pic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D087D36-4E2F-EB4C-AD06-0D58BBF4EBCE}"/>
                  </a:ext>
                </a:extLst>
              </p:cNvPr>
              <p:cNvGrpSpPr/>
              <p:nvPr userDrawn="1"/>
            </p:nvGrpSpPr>
            <p:grpSpPr>
              <a:xfrm>
                <a:off x="823622" y="5568414"/>
                <a:ext cx="3151610" cy="1406893"/>
                <a:chOff x="823622" y="5455870"/>
                <a:chExt cx="3151610" cy="1406893"/>
              </a:xfrm>
            </p:grpSpPr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3CB8ED09-61A0-B94A-9839-A45AD1D9518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3622" y="5719764"/>
                  <a:ext cx="1063593" cy="914400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36356D28-6CA6-E541-974C-252A63FAFC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750" y="5455870"/>
                  <a:ext cx="1645482" cy="1406893"/>
                </a:xfrm>
                <a:prstGeom prst="rect">
                  <a:avLst/>
                </a:prstGeom>
              </p:spPr>
            </p:pic>
          </p:grp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49B3029-6BDB-A545-8016-802F29E6E5CC}"/>
                </a:ext>
              </a:extLst>
            </p:cNvPr>
            <p:cNvSpPr txBox="1"/>
            <p:nvPr userDrawn="1"/>
          </p:nvSpPr>
          <p:spPr>
            <a:xfrm>
              <a:off x="8645313" y="6356349"/>
              <a:ext cx="36104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USAID</a:t>
              </a:r>
              <a:r>
                <a:rPr lang="en-US" sz="1600" b="1" baseline="0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 AMPATH </a:t>
              </a:r>
              <a:r>
                <a:rPr lang="en-US" sz="1600" b="1" i="1" baseline="0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Uzima</a:t>
              </a:r>
              <a:endParaRPr lang="en-US" sz="1600" b="1" i="1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964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2770-D6F9-4EE9-A18E-8DD1648F62F9}" type="datetimeFigureOut">
              <a:rPr lang="en-US" smtClean="0"/>
              <a:t>7/3/22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DD34-8126-45AF-B4F4-2305F3A7572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286000"/>
            <a:ext cx="369689" cy="2286000"/>
          </a:xfrm>
          <a:prstGeom prst="rect">
            <a:avLst/>
          </a:prstGeom>
          <a:solidFill>
            <a:srgbClr val="8393C5"/>
          </a:solidFill>
          <a:ln>
            <a:solidFill>
              <a:srgbClr val="8393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4589464"/>
            <a:ext cx="369689" cy="2268536"/>
          </a:xfrm>
          <a:prstGeom prst="rect">
            <a:avLst/>
          </a:prstGeom>
          <a:solidFill>
            <a:srgbClr val="932828"/>
          </a:solidFill>
          <a:ln>
            <a:solidFill>
              <a:srgbClr val="93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369689" cy="2286000"/>
          </a:xfrm>
          <a:prstGeom prst="rect">
            <a:avLst/>
          </a:prstGeom>
          <a:solidFill>
            <a:srgbClr val="373185"/>
          </a:solidFill>
          <a:ln>
            <a:solidFill>
              <a:srgbClr val="4E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32402" y="1686339"/>
            <a:ext cx="10524711" cy="0"/>
          </a:xfrm>
          <a:prstGeom prst="line">
            <a:avLst/>
          </a:prstGeom>
          <a:ln w="57150">
            <a:solidFill>
              <a:srgbClr val="383087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0B3C97A-843E-E240-9B4C-F496C4A7E26A}"/>
              </a:ext>
            </a:extLst>
          </p:cNvPr>
          <p:cNvGrpSpPr/>
          <p:nvPr userDrawn="1"/>
        </p:nvGrpSpPr>
        <p:grpSpPr>
          <a:xfrm>
            <a:off x="1120140" y="5893099"/>
            <a:ext cx="10929890" cy="1069543"/>
            <a:chOff x="982980" y="5790964"/>
            <a:chExt cx="11272790" cy="110309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1D0A77E-2B6A-0A47-BE85-7113EA5524EB}"/>
                </a:ext>
              </a:extLst>
            </p:cNvPr>
            <p:cNvGrpSpPr/>
            <p:nvPr userDrawn="1"/>
          </p:nvGrpSpPr>
          <p:grpSpPr>
            <a:xfrm>
              <a:off x="982980" y="5790964"/>
              <a:ext cx="3681718" cy="1103097"/>
              <a:chOff x="823622" y="5568414"/>
              <a:chExt cx="4695673" cy="1406893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BE086ADD-8A05-134F-BC23-914D2B1FDE6B}"/>
                  </a:ext>
                </a:extLst>
              </p:cNvPr>
              <p:cNvPicPr/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1819" y="5868006"/>
                <a:ext cx="957476" cy="842997"/>
              </a:xfrm>
              <a:prstGeom prst="rect">
                <a:avLst/>
              </a:prstGeom>
            </p:spPr>
          </p:pic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64181E0-5C42-3F42-B35B-AFD2C04EFE38}"/>
                  </a:ext>
                </a:extLst>
              </p:cNvPr>
              <p:cNvGrpSpPr/>
              <p:nvPr userDrawn="1"/>
            </p:nvGrpSpPr>
            <p:grpSpPr>
              <a:xfrm>
                <a:off x="823622" y="5568414"/>
                <a:ext cx="3151610" cy="1406893"/>
                <a:chOff x="823622" y="5455870"/>
                <a:chExt cx="3151610" cy="1406893"/>
              </a:xfrm>
            </p:grpSpPr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295847C1-1C7A-F645-8CF8-A0A7B7B984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3622" y="5719764"/>
                  <a:ext cx="1063593" cy="914400"/>
                </a:xfrm>
                <a:prstGeom prst="rect">
                  <a:avLst/>
                </a:prstGeom>
              </p:spPr>
            </p:pic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EE35BA1B-9D62-0F4C-BE73-1FB7BBE6F88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750" y="5455870"/>
                  <a:ext cx="1645482" cy="1406893"/>
                </a:xfrm>
                <a:prstGeom prst="rect">
                  <a:avLst/>
                </a:prstGeom>
              </p:spPr>
            </p:pic>
          </p:grp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C97700-7427-C846-B214-26FE752F77DC}"/>
                </a:ext>
              </a:extLst>
            </p:cNvPr>
            <p:cNvSpPr txBox="1"/>
            <p:nvPr userDrawn="1"/>
          </p:nvSpPr>
          <p:spPr>
            <a:xfrm>
              <a:off x="8645313" y="6356349"/>
              <a:ext cx="36104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USAID</a:t>
              </a:r>
              <a:r>
                <a:rPr lang="en-US" sz="1600" b="1" baseline="0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 AMPATH </a:t>
              </a:r>
              <a:r>
                <a:rPr lang="en-US" sz="1600" b="1" i="1" baseline="0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Uzima</a:t>
              </a:r>
              <a:endParaRPr lang="en-US" sz="1600" b="1" i="1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177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2770-D6F9-4EE9-A18E-8DD1648F62F9}" type="datetimeFigureOut">
              <a:rPr lang="en-US" smtClean="0"/>
              <a:t>7/3/22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DD34-8126-45AF-B4F4-2305F3A7572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2286000"/>
            <a:ext cx="369689" cy="2286000"/>
          </a:xfrm>
          <a:prstGeom prst="rect">
            <a:avLst/>
          </a:prstGeom>
          <a:solidFill>
            <a:srgbClr val="8393C5"/>
          </a:solidFill>
          <a:ln>
            <a:solidFill>
              <a:srgbClr val="8393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4589464"/>
            <a:ext cx="369689" cy="2268536"/>
          </a:xfrm>
          <a:prstGeom prst="rect">
            <a:avLst/>
          </a:prstGeom>
          <a:solidFill>
            <a:srgbClr val="932828"/>
          </a:solidFill>
          <a:ln>
            <a:solidFill>
              <a:srgbClr val="93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369689" cy="2286000"/>
          </a:xfrm>
          <a:prstGeom prst="rect">
            <a:avLst/>
          </a:prstGeom>
          <a:solidFill>
            <a:srgbClr val="373185"/>
          </a:solidFill>
          <a:ln>
            <a:solidFill>
              <a:srgbClr val="4E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32402" y="1686339"/>
            <a:ext cx="10524711" cy="0"/>
          </a:xfrm>
          <a:prstGeom prst="line">
            <a:avLst/>
          </a:prstGeom>
          <a:ln w="57150">
            <a:solidFill>
              <a:srgbClr val="383087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FFF4419-7F10-964B-8071-4BF0B61E0C10}"/>
              </a:ext>
            </a:extLst>
          </p:cNvPr>
          <p:cNvGrpSpPr/>
          <p:nvPr userDrawn="1"/>
        </p:nvGrpSpPr>
        <p:grpSpPr>
          <a:xfrm>
            <a:off x="1120140" y="5893099"/>
            <a:ext cx="10929890" cy="1069543"/>
            <a:chOff x="982980" y="5790964"/>
            <a:chExt cx="11272790" cy="110309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C485546-5649-7944-829D-7B302F0F7905}"/>
                </a:ext>
              </a:extLst>
            </p:cNvPr>
            <p:cNvGrpSpPr/>
            <p:nvPr userDrawn="1"/>
          </p:nvGrpSpPr>
          <p:grpSpPr>
            <a:xfrm>
              <a:off x="982980" y="5790964"/>
              <a:ext cx="3681718" cy="1103097"/>
              <a:chOff x="823622" y="5568414"/>
              <a:chExt cx="4695673" cy="1406893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3558170A-2538-7E4B-9DE1-245A342E07CA}"/>
                  </a:ext>
                </a:extLst>
              </p:cNvPr>
              <p:cNvPicPr/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1819" y="5868006"/>
                <a:ext cx="957476" cy="842997"/>
              </a:xfrm>
              <a:prstGeom prst="rect">
                <a:avLst/>
              </a:prstGeom>
            </p:spPr>
          </p:pic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7C781FD9-BD72-5144-A550-A6C1090B612C}"/>
                  </a:ext>
                </a:extLst>
              </p:cNvPr>
              <p:cNvGrpSpPr/>
              <p:nvPr userDrawn="1"/>
            </p:nvGrpSpPr>
            <p:grpSpPr>
              <a:xfrm>
                <a:off x="823622" y="5568414"/>
                <a:ext cx="3151610" cy="1406893"/>
                <a:chOff x="823622" y="5455870"/>
                <a:chExt cx="3151610" cy="1406893"/>
              </a:xfrm>
            </p:grpSpPr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E98632CC-961E-3945-8A89-7CDCF2E0D69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3622" y="5719764"/>
                  <a:ext cx="1063593" cy="914400"/>
                </a:xfrm>
                <a:prstGeom prst="rect">
                  <a:avLst/>
                </a:prstGeom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717096BD-8B8E-D74D-B7E8-E83E8AD9025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750" y="5455870"/>
                  <a:ext cx="1645482" cy="1406893"/>
                </a:xfrm>
                <a:prstGeom prst="rect">
                  <a:avLst/>
                </a:prstGeom>
              </p:spPr>
            </p:pic>
          </p:grp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207B854-D965-D24F-8AB8-F11735067D4E}"/>
                </a:ext>
              </a:extLst>
            </p:cNvPr>
            <p:cNvSpPr txBox="1"/>
            <p:nvPr userDrawn="1"/>
          </p:nvSpPr>
          <p:spPr>
            <a:xfrm>
              <a:off x="8645313" y="6356349"/>
              <a:ext cx="36104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USAID</a:t>
              </a:r>
              <a:r>
                <a:rPr lang="en-US" sz="1600" b="1" baseline="0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 AMPATH </a:t>
              </a:r>
              <a:r>
                <a:rPr lang="en-US" sz="1600" b="1" i="1" baseline="0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Uzima</a:t>
              </a:r>
              <a:endParaRPr lang="en-US" sz="1600" b="1" i="1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444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2770-D6F9-4EE9-A18E-8DD1648F62F9}" type="datetimeFigureOut">
              <a:rPr lang="en-US" smtClean="0"/>
              <a:t>7/3/22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DD34-8126-45AF-B4F4-2305F3A7572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2286000"/>
            <a:ext cx="369689" cy="2286000"/>
          </a:xfrm>
          <a:prstGeom prst="rect">
            <a:avLst/>
          </a:prstGeom>
          <a:solidFill>
            <a:srgbClr val="8393C5"/>
          </a:solidFill>
          <a:ln>
            <a:solidFill>
              <a:srgbClr val="8393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589464"/>
            <a:ext cx="369689" cy="2268536"/>
          </a:xfrm>
          <a:prstGeom prst="rect">
            <a:avLst/>
          </a:prstGeom>
          <a:solidFill>
            <a:srgbClr val="932828"/>
          </a:solidFill>
          <a:ln>
            <a:solidFill>
              <a:srgbClr val="93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369689" cy="2286000"/>
          </a:xfrm>
          <a:prstGeom prst="rect">
            <a:avLst/>
          </a:prstGeom>
          <a:solidFill>
            <a:srgbClr val="373185"/>
          </a:solidFill>
          <a:ln>
            <a:solidFill>
              <a:srgbClr val="4E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2402" y="1686339"/>
            <a:ext cx="10524711" cy="0"/>
          </a:xfrm>
          <a:prstGeom prst="line">
            <a:avLst/>
          </a:prstGeom>
          <a:ln w="57150">
            <a:solidFill>
              <a:srgbClr val="383087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3BC4D22-EC1A-DD42-8C31-70B1723A2DF5}"/>
              </a:ext>
            </a:extLst>
          </p:cNvPr>
          <p:cNvGrpSpPr/>
          <p:nvPr userDrawn="1"/>
        </p:nvGrpSpPr>
        <p:grpSpPr>
          <a:xfrm>
            <a:off x="1120140" y="5893099"/>
            <a:ext cx="10929890" cy="1069543"/>
            <a:chOff x="982980" y="5790964"/>
            <a:chExt cx="11272790" cy="110309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AF0D14C-749D-E24A-A8C1-5EF7EAC6DB29}"/>
                </a:ext>
              </a:extLst>
            </p:cNvPr>
            <p:cNvGrpSpPr/>
            <p:nvPr userDrawn="1"/>
          </p:nvGrpSpPr>
          <p:grpSpPr>
            <a:xfrm>
              <a:off x="982980" y="5790964"/>
              <a:ext cx="3681718" cy="1103097"/>
              <a:chOff x="823622" y="5568414"/>
              <a:chExt cx="4695673" cy="1406893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55CDD82E-285A-BC45-9CF6-6579AF92B38E}"/>
                  </a:ext>
                </a:extLst>
              </p:cNvPr>
              <p:cNvPicPr/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1819" y="5868006"/>
                <a:ext cx="957476" cy="842997"/>
              </a:xfrm>
              <a:prstGeom prst="rect">
                <a:avLst/>
              </a:prstGeom>
            </p:spPr>
          </p:pic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7CEC4430-F7D3-D249-B98F-4C73E6AD269B}"/>
                  </a:ext>
                </a:extLst>
              </p:cNvPr>
              <p:cNvGrpSpPr/>
              <p:nvPr userDrawn="1"/>
            </p:nvGrpSpPr>
            <p:grpSpPr>
              <a:xfrm>
                <a:off x="823622" y="5568414"/>
                <a:ext cx="3151610" cy="1406893"/>
                <a:chOff x="823622" y="5455870"/>
                <a:chExt cx="3151610" cy="1406893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D1182FFB-D294-C34C-A1A3-3B58F3DDE26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3622" y="5719764"/>
                  <a:ext cx="1063593" cy="914400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7767AFC1-AE87-2742-92D8-FEF809FB8C4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750" y="5455870"/>
                  <a:ext cx="1645482" cy="1406893"/>
                </a:xfrm>
                <a:prstGeom prst="rect">
                  <a:avLst/>
                </a:prstGeom>
              </p:spPr>
            </p:pic>
          </p:grp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0A80D42-D98B-0948-B8CC-44AD173D0B21}"/>
                </a:ext>
              </a:extLst>
            </p:cNvPr>
            <p:cNvSpPr txBox="1"/>
            <p:nvPr userDrawn="1"/>
          </p:nvSpPr>
          <p:spPr>
            <a:xfrm>
              <a:off x="8645313" y="6356349"/>
              <a:ext cx="36104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USAID</a:t>
              </a:r>
              <a:r>
                <a:rPr lang="en-US" sz="1600" b="1" baseline="0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 AMPATH </a:t>
              </a:r>
              <a:r>
                <a:rPr lang="en-US" sz="1600" b="1" i="1" baseline="0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Uzima</a:t>
              </a:r>
              <a:endParaRPr lang="en-US" sz="1600" b="1" i="1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1002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2770-D6F9-4EE9-A18E-8DD1648F62F9}" type="datetimeFigureOut">
              <a:rPr lang="en-US" smtClean="0"/>
              <a:t>7/3/22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DD34-8126-45AF-B4F4-2305F3A7572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1835427"/>
            <a:ext cx="12192000" cy="2438400"/>
            <a:chOff x="0" y="1835427"/>
            <a:chExt cx="12192000" cy="2438400"/>
          </a:xfrm>
        </p:grpSpPr>
        <p:cxnSp>
          <p:nvCxnSpPr>
            <p:cNvPr id="15" name="Straight Connector 14"/>
            <p:cNvCxnSpPr/>
            <p:nvPr userDrawn="1"/>
          </p:nvCxnSpPr>
          <p:spPr>
            <a:xfrm>
              <a:off x="7048500" y="4273827"/>
              <a:ext cx="5143500" cy="0"/>
            </a:xfrm>
            <a:prstGeom prst="line">
              <a:avLst/>
            </a:prstGeom>
            <a:ln w="104775">
              <a:solidFill>
                <a:srgbClr val="8393C5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0" y="1835427"/>
              <a:ext cx="4109156" cy="0"/>
            </a:xfrm>
            <a:prstGeom prst="line">
              <a:avLst/>
            </a:prstGeom>
            <a:ln w="104775">
              <a:solidFill>
                <a:srgbClr val="932828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0" y="1911627"/>
              <a:ext cx="12192000" cy="2286000"/>
            </a:xfrm>
            <a:prstGeom prst="rect">
              <a:avLst/>
            </a:prstGeom>
            <a:solidFill>
              <a:srgbClr val="373185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en-US" sz="3700" dirty="0">
                <a:solidFill>
                  <a:schemeClr val="bg1"/>
                </a:solidFill>
                <a:latin typeface="Franklin Gothic Book" pitchFamily="34" charset="0"/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1091727" y="4583469"/>
            <a:ext cx="10040128" cy="2048400"/>
            <a:chOff x="-766753" y="4282114"/>
            <a:chExt cx="13985329" cy="2853307"/>
          </a:xfrm>
        </p:grpSpPr>
        <p:pic>
          <p:nvPicPr>
            <p:cNvPr id="24" name="Picture 23"/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6357" y="4779203"/>
              <a:ext cx="2102219" cy="1888844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 userDrawn="1"/>
          </p:nvGrpSpPr>
          <p:grpSpPr>
            <a:xfrm>
              <a:off x="-766753" y="4282114"/>
              <a:ext cx="8770031" cy="2853307"/>
              <a:chOff x="-461953" y="54670"/>
              <a:chExt cx="8770031" cy="2853307"/>
            </a:xfrm>
          </p:grpSpPr>
          <p:pic>
            <p:nvPicPr>
              <p:cNvPr id="26" name="Picture 25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61953" y="551759"/>
                <a:ext cx="2240980" cy="1926634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0888" y="54670"/>
                <a:ext cx="3337190" cy="2853307"/>
              </a:xfrm>
              <a:prstGeom prst="rect">
                <a:avLst/>
              </a:prstGeom>
            </p:spPr>
          </p:pic>
        </p:grpSp>
      </p:grpSp>
      <p:sp>
        <p:nvSpPr>
          <p:cNvPr id="28" name="TextBox 27"/>
          <p:cNvSpPr txBox="1"/>
          <p:nvPr userDrawn="1"/>
        </p:nvSpPr>
        <p:spPr>
          <a:xfrm>
            <a:off x="1417079" y="792608"/>
            <a:ext cx="9462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Gill Sans MT" panose="020B0502020104020203" pitchFamily="34" charset="0"/>
              </a:rPr>
              <a:t>USAID</a:t>
            </a:r>
            <a:r>
              <a:rPr lang="en-US" sz="3200" b="1" baseline="0" dirty="0">
                <a:solidFill>
                  <a:schemeClr val="tx1"/>
                </a:solidFill>
                <a:latin typeface="Gill Sans MT" panose="020B0502020104020203" pitchFamily="34" charset="0"/>
              </a:rPr>
              <a:t> AMPATH UZIMA</a:t>
            </a:r>
            <a:endParaRPr lang="en-US" sz="32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6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2770-D6F9-4EE9-A18E-8DD1648F62F9}" type="datetimeFigureOut">
              <a:rPr lang="en-US" smtClean="0"/>
              <a:t>7/3/22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DD34-8126-45AF-B4F4-2305F3A7572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286000"/>
            <a:ext cx="369689" cy="2286000"/>
          </a:xfrm>
          <a:prstGeom prst="rect">
            <a:avLst/>
          </a:prstGeom>
          <a:solidFill>
            <a:srgbClr val="8393C5"/>
          </a:solidFill>
          <a:ln>
            <a:solidFill>
              <a:srgbClr val="8393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4589464"/>
            <a:ext cx="369689" cy="2268536"/>
          </a:xfrm>
          <a:prstGeom prst="rect">
            <a:avLst/>
          </a:prstGeom>
          <a:solidFill>
            <a:srgbClr val="932828"/>
          </a:solidFill>
          <a:ln>
            <a:solidFill>
              <a:srgbClr val="93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369689" cy="2286000"/>
          </a:xfrm>
          <a:prstGeom prst="rect">
            <a:avLst/>
          </a:prstGeom>
          <a:solidFill>
            <a:srgbClr val="373185"/>
          </a:solidFill>
          <a:ln>
            <a:solidFill>
              <a:srgbClr val="4E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32402" y="2070652"/>
            <a:ext cx="3978137" cy="0"/>
          </a:xfrm>
          <a:prstGeom prst="line">
            <a:avLst/>
          </a:prstGeom>
          <a:ln w="57150">
            <a:solidFill>
              <a:srgbClr val="383087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3FC5F5-DCD8-3A46-B27B-F53CBA2D7A9E}"/>
              </a:ext>
            </a:extLst>
          </p:cNvPr>
          <p:cNvGrpSpPr/>
          <p:nvPr userDrawn="1"/>
        </p:nvGrpSpPr>
        <p:grpSpPr>
          <a:xfrm>
            <a:off x="1120140" y="5893099"/>
            <a:ext cx="10929890" cy="1069543"/>
            <a:chOff x="982980" y="5790964"/>
            <a:chExt cx="11272790" cy="110309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D0CD705-1217-9F4C-A6DA-870155146AA4}"/>
                </a:ext>
              </a:extLst>
            </p:cNvPr>
            <p:cNvGrpSpPr/>
            <p:nvPr userDrawn="1"/>
          </p:nvGrpSpPr>
          <p:grpSpPr>
            <a:xfrm>
              <a:off x="982980" y="5790964"/>
              <a:ext cx="3681718" cy="1103097"/>
              <a:chOff x="823622" y="5568414"/>
              <a:chExt cx="4695673" cy="1406893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9DC59CF8-BB84-6D47-B0AC-177C826308D0}"/>
                  </a:ext>
                </a:extLst>
              </p:cNvPr>
              <p:cNvPicPr/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1819" y="5868006"/>
                <a:ext cx="957476" cy="842997"/>
              </a:xfrm>
              <a:prstGeom prst="rect">
                <a:avLst/>
              </a:prstGeom>
            </p:spPr>
          </p:pic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D5712B6-00E9-9B4E-AC79-353DD7863B2B}"/>
                  </a:ext>
                </a:extLst>
              </p:cNvPr>
              <p:cNvGrpSpPr/>
              <p:nvPr userDrawn="1"/>
            </p:nvGrpSpPr>
            <p:grpSpPr>
              <a:xfrm>
                <a:off x="823622" y="5568414"/>
                <a:ext cx="3151610" cy="1406893"/>
                <a:chOff x="823622" y="5455870"/>
                <a:chExt cx="3151610" cy="1406893"/>
              </a:xfrm>
            </p:grpSpPr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1A38BB98-E08D-A849-96ED-58B99DDCF25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3622" y="5719764"/>
                  <a:ext cx="1063593" cy="914400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D4A9553E-1CDA-004A-AC43-E54641F820B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750" y="5455870"/>
                  <a:ext cx="1645482" cy="1406893"/>
                </a:xfrm>
                <a:prstGeom prst="rect">
                  <a:avLst/>
                </a:prstGeom>
              </p:spPr>
            </p:pic>
          </p:grp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8250CAC-0B71-6446-9C8E-D730047EB166}"/>
                </a:ext>
              </a:extLst>
            </p:cNvPr>
            <p:cNvSpPr txBox="1"/>
            <p:nvPr userDrawn="1"/>
          </p:nvSpPr>
          <p:spPr>
            <a:xfrm>
              <a:off x="8645313" y="6356349"/>
              <a:ext cx="36104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USAID</a:t>
              </a:r>
              <a:r>
                <a:rPr lang="en-US" sz="1600" b="1" baseline="0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 AMPATH </a:t>
              </a:r>
              <a:r>
                <a:rPr lang="en-US" sz="1600" b="1" i="1" baseline="0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Uzima</a:t>
              </a:r>
              <a:endParaRPr lang="en-US" sz="1600" b="1" i="1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64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6309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6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2286000"/>
            <a:ext cx="369689" cy="2286000"/>
          </a:xfrm>
          <a:prstGeom prst="rect">
            <a:avLst/>
          </a:prstGeom>
          <a:solidFill>
            <a:srgbClr val="8393C5"/>
          </a:solidFill>
          <a:ln>
            <a:solidFill>
              <a:srgbClr val="8393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4589464"/>
            <a:ext cx="369689" cy="2268536"/>
          </a:xfrm>
          <a:prstGeom prst="rect">
            <a:avLst/>
          </a:prstGeom>
          <a:solidFill>
            <a:srgbClr val="932828"/>
          </a:solidFill>
          <a:ln>
            <a:solidFill>
              <a:srgbClr val="93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369689" cy="2286000"/>
          </a:xfrm>
          <a:prstGeom prst="rect">
            <a:avLst/>
          </a:prstGeom>
          <a:solidFill>
            <a:srgbClr val="373185"/>
          </a:solidFill>
          <a:ln>
            <a:solidFill>
              <a:srgbClr val="4E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32402" y="2070652"/>
            <a:ext cx="3951633" cy="0"/>
          </a:xfrm>
          <a:prstGeom prst="line">
            <a:avLst/>
          </a:prstGeom>
          <a:ln w="57150">
            <a:solidFill>
              <a:srgbClr val="383087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C105EE1-7230-D14E-8595-AFFA8A5422C3}"/>
              </a:ext>
            </a:extLst>
          </p:cNvPr>
          <p:cNvGrpSpPr/>
          <p:nvPr userDrawn="1"/>
        </p:nvGrpSpPr>
        <p:grpSpPr>
          <a:xfrm>
            <a:off x="1120140" y="5893099"/>
            <a:ext cx="10929890" cy="1069543"/>
            <a:chOff x="982980" y="5790964"/>
            <a:chExt cx="11272790" cy="110309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E48577C-B4C7-8440-9B9A-1C9E00DFE9C5}"/>
                </a:ext>
              </a:extLst>
            </p:cNvPr>
            <p:cNvGrpSpPr/>
            <p:nvPr userDrawn="1"/>
          </p:nvGrpSpPr>
          <p:grpSpPr>
            <a:xfrm>
              <a:off x="982980" y="5790964"/>
              <a:ext cx="3681718" cy="1103097"/>
              <a:chOff x="823622" y="5568414"/>
              <a:chExt cx="4695673" cy="1406893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F02A5255-FA03-9F46-9102-74F8AE8F805B}"/>
                  </a:ext>
                </a:extLst>
              </p:cNvPr>
              <p:cNvPicPr/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1819" y="5868006"/>
                <a:ext cx="957476" cy="842997"/>
              </a:xfrm>
              <a:prstGeom prst="rect">
                <a:avLst/>
              </a:prstGeom>
            </p:spPr>
          </p:pic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FC5A7764-81B6-4B45-B34A-A195B2D7300C}"/>
                  </a:ext>
                </a:extLst>
              </p:cNvPr>
              <p:cNvGrpSpPr/>
              <p:nvPr userDrawn="1"/>
            </p:nvGrpSpPr>
            <p:grpSpPr>
              <a:xfrm>
                <a:off x="823622" y="5568414"/>
                <a:ext cx="3151610" cy="1406893"/>
                <a:chOff x="823622" y="5455870"/>
                <a:chExt cx="3151610" cy="1406893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78BC7AA0-1C18-024A-92E8-AC48BE8D2E7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3622" y="5719764"/>
                  <a:ext cx="1063593" cy="914400"/>
                </a:xfrm>
                <a:prstGeom prst="rect">
                  <a:avLst/>
                </a:prstGeom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AA802915-DF05-2040-99FB-3BFBC5A0747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750" y="5455870"/>
                  <a:ext cx="1645482" cy="1406893"/>
                </a:xfrm>
                <a:prstGeom prst="rect">
                  <a:avLst/>
                </a:prstGeom>
              </p:spPr>
            </p:pic>
          </p:grp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448776-5F56-254B-AD8F-74C9EB098CEE}"/>
                </a:ext>
              </a:extLst>
            </p:cNvPr>
            <p:cNvSpPr txBox="1"/>
            <p:nvPr userDrawn="1"/>
          </p:nvSpPr>
          <p:spPr>
            <a:xfrm>
              <a:off x="8645313" y="6356349"/>
              <a:ext cx="36104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USAID</a:t>
              </a:r>
              <a:r>
                <a:rPr lang="en-US" sz="1600" b="1" baseline="0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 AMPATH </a:t>
              </a:r>
              <a:r>
                <a:rPr lang="en-US" sz="1600" b="1" i="1" baseline="0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Uzima</a:t>
              </a:r>
              <a:endParaRPr lang="en-US" sz="1600" b="1" i="1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639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2770-D6F9-4EE9-A18E-8DD1648F62F9}" type="datetimeFigureOut">
              <a:rPr lang="en-US" smtClean="0"/>
              <a:t>7/3/22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9DD34-8126-45AF-B4F4-2305F3A75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0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DF22384-BA76-2F95-F413-EAC75225C92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43469" y="1491552"/>
            <a:ext cx="12678937" cy="3216372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b="1" dirty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</a:br>
            <a:r>
              <a:rPr lang="en-US" altLang="en-US" b="1" dirty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  <a:t>Leadership, roles and responsibilities </a:t>
            </a:r>
            <a:br>
              <a:rPr lang="en-US" altLang="en-US" b="1" dirty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</a:br>
            <a:r>
              <a:rPr lang="en-US" altLang="en-US" b="1" dirty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  <a:t>of </a:t>
            </a:r>
            <a:br>
              <a:rPr lang="en-US" altLang="en-US" b="1" dirty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</a:br>
            <a:r>
              <a:rPr lang="en-US" altLang="en-US" b="1" dirty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  <a:t>QI teams at different levels</a:t>
            </a:r>
            <a:br>
              <a:rPr lang="en-US" altLang="en-US" b="1" dirty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</a:br>
            <a:br>
              <a:rPr lang="en-US" altLang="en-US" b="1" dirty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</a:br>
            <a:endParaRPr lang="en-US" altLang="en-US" sz="1600" b="1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6F04FA-04F7-C9E6-28D7-B9AF12A3AF02}"/>
              </a:ext>
            </a:extLst>
          </p:cNvPr>
          <p:cNvSpPr txBox="1"/>
          <p:nvPr/>
        </p:nvSpPr>
        <p:spPr>
          <a:xfrm>
            <a:off x="2125362" y="4534930"/>
            <a:ext cx="5189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QUALITY IMPROVEMENT TRAINING </a:t>
            </a:r>
          </a:p>
          <a:p>
            <a:pPr algn="ctr"/>
            <a:r>
              <a:rPr lang="en-US" b="1" dirty="0"/>
              <a:t>TRANS NZOIA</a:t>
            </a:r>
          </a:p>
          <a:p>
            <a:pPr algn="ctr"/>
            <a:r>
              <a:rPr lang="en-US" b="1" dirty="0"/>
              <a:t>JULY 2022</a:t>
            </a:r>
          </a:p>
        </p:txBody>
      </p:sp>
    </p:spTree>
    <p:extLst>
      <p:ext uri="{BB962C8B-B14F-4D97-AF65-F5344CB8AC3E}">
        <p14:creationId xmlns:p14="http://schemas.microsoft.com/office/powerpoint/2010/main" val="737144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644F1C0-3C9C-BB0F-7631-228EAFF724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sz="4800" b="1" dirty="0">
                <a:latin typeface="+mn-lt"/>
                <a:ea typeface="ＭＳ Ｐゴシック" panose="020B0600070205080204" pitchFamily="34" charset="-128"/>
              </a:rPr>
              <a:t>Roles of a leader in QI (1)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1BA647F-EA35-D2B3-D761-C4FC73165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9372600" cy="4371278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150000"/>
              </a:lnSpc>
              <a:buNone/>
            </a:pPr>
            <a:r>
              <a:rPr lang="en-US" altLang="en-US" b="1" i="1" dirty="0">
                <a:ea typeface="ＭＳ Ｐゴシック" panose="020B0600070205080204" pitchFamily="34" charset="-128"/>
              </a:rPr>
              <a:t>A.	Support a systematic approach to QI</a:t>
            </a:r>
          </a:p>
          <a:p>
            <a:pPr marL="609600" indent="-609600">
              <a:lnSpc>
                <a:spcPct val="15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Guidance </a:t>
            </a:r>
          </a:p>
          <a:p>
            <a:pPr marL="609600" indent="-609600">
              <a:lnSpc>
                <a:spcPct val="15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Participate in QI team meetings</a:t>
            </a:r>
          </a:p>
          <a:p>
            <a:pPr marL="609600" indent="-609600">
              <a:lnSpc>
                <a:spcPct val="15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Use data for decision-making</a:t>
            </a:r>
          </a:p>
          <a:p>
            <a:pPr marL="609600" indent="-609600">
              <a:lnSpc>
                <a:spcPct val="15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Support QI changes</a:t>
            </a:r>
          </a:p>
          <a:p>
            <a:pPr marL="609600" indent="-609600">
              <a:lnSpc>
                <a:spcPct val="15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Allocate resources to support implementation of changes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A33AC92-BF5B-3816-4D15-289D81126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sz="4800" b="1" dirty="0">
                <a:latin typeface="+mn-lt"/>
                <a:ea typeface="ＭＳ Ｐゴシック" panose="020B0600070205080204" pitchFamily="34" charset="-128"/>
              </a:rPr>
              <a:t>Roles of a leader in QI (2)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542BBA2-0243-2A5F-E3A8-12942719E3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7717" y="1752601"/>
            <a:ext cx="9545444" cy="4525963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150000"/>
              </a:lnSpc>
              <a:buNone/>
            </a:pPr>
            <a:r>
              <a:rPr lang="en-US" altLang="en-US" b="1" i="1" dirty="0">
                <a:ea typeface="ＭＳ Ｐゴシック" panose="020B0600070205080204" pitchFamily="34" charset="-128"/>
              </a:rPr>
              <a:t>B.	Communicate priorities</a:t>
            </a:r>
            <a:r>
              <a:rPr lang="en-US" altLang="en-US" sz="3600" b="1" i="1" dirty="0">
                <a:ea typeface="ＭＳ Ｐゴシック" panose="020B0600070205080204" pitchFamily="34" charset="-128"/>
              </a:rPr>
              <a:t> </a:t>
            </a:r>
          </a:p>
          <a:p>
            <a:pPr marL="609600" indent="-609600">
              <a:lnSpc>
                <a:spcPct val="15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Develop and reinforce a sense of common purpose</a:t>
            </a:r>
          </a:p>
          <a:p>
            <a:pPr marL="609600" indent="-609600">
              <a:lnSpc>
                <a:spcPct val="15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Clarify the goals and priorities</a:t>
            </a:r>
          </a:p>
          <a:p>
            <a:pPr marL="609600" indent="-609600">
              <a:lnSpc>
                <a:spcPct val="15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Prioritization of areas for improvement</a:t>
            </a:r>
          </a:p>
          <a:p>
            <a:pPr marL="609600" indent="-609600">
              <a:lnSpc>
                <a:spcPct val="15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Facilitate ongoing dialogue between leader and team members on QI activities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2C126AC-BC66-DB31-1CBE-4615D34F34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sz="4800" b="1" dirty="0">
                <a:latin typeface="+mn-lt"/>
                <a:ea typeface="ＭＳ Ｐゴシック" panose="020B0600070205080204" pitchFamily="34" charset="-128"/>
              </a:rPr>
              <a:t>Roles of a leader in QI (3) </a:t>
            </a:r>
            <a:r>
              <a:rPr lang="en-US" altLang="en-US" sz="4800" dirty="0">
                <a:latin typeface="+mn-lt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A6EBFC0-A123-8E5C-57E0-6409071A20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828800"/>
            <a:ext cx="8229600" cy="4038600"/>
          </a:xfrm>
        </p:spPr>
        <p:txBody>
          <a:bodyPr/>
          <a:lstStyle/>
          <a:p>
            <a:pPr marL="609600" indent="-609600">
              <a:lnSpc>
                <a:spcPct val="150000"/>
              </a:lnSpc>
              <a:buNone/>
            </a:pPr>
            <a:r>
              <a:rPr lang="en-US" altLang="en-US" b="1" i="1" dirty="0">
                <a:ea typeface="ＭＳ Ｐゴシック" panose="020B0600070205080204" pitchFamily="34" charset="-128"/>
              </a:rPr>
              <a:t>C.	Supporting team members</a:t>
            </a:r>
          </a:p>
          <a:p>
            <a:pPr marL="609600" indent="-609600">
              <a:lnSpc>
                <a:spcPct val="15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 Guidance </a:t>
            </a:r>
          </a:p>
          <a:p>
            <a:pPr marL="609600" indent="-609600">
              <a:lnSpc>
                <a:spcPct val="15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 Re-assurance (instill hope on team members)</a:t>
            </a:r>
          </a:p>
          <a:p>
            <a:pPr marL="609600" indent="-609600">
              <a:lnSpc>
                <a:spcPct val="15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 Recognizing their quality efforts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marL="609600" indent="-609600">
              <a:lnSpc>
                <a:spcPct val="150000"/>
              </a:lnSpc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F2BC1385-37D8-B6D0-73E3-4AF51ACF6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sz="4800" b="1" dirty="0">
                <a:latin typeface="+mn-lt"/>
                <a:ea typeface="ＭＳ Ｐゴシック" panose="020B0600070205080204" pitchFamily="34" charset="-128"/>
              </a:rPr>
              <a:t>Roles of a leader in QI (4)</a:t>
            </a:r>
            <a:endParaRPr lang="en-GB" altLang="en-US" sz="4800" b="1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469BF8F5-65B1-A104-7F78-9FA5F6D55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150000"/>
              </a:lnSpc>
              <a:buNone/>
            </a:pPr>
            <a:r>
              <a:rPr lang="en-US" altLang="en-US" b="1" i="1" dirty="0">
                <a:ea typeface="ＭＳ Ｐゴシック" panose="020B0600070205080204" pitchFamily="34" charset="-128"/>
              </a:rPr>
              <a:t>D.	Facilitate innovation and learning</a:t>
            </a:r>
          </a:p>
          <a:p>
            <a:pPr marL="609600" indent="-609600">
              <a:lnSpc>
                <a:spcPct val="15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QI → introducing and testing changes</a:t>
            </a:r>
          </a:p>
          <a:p>
            <a:pPr marL="609600" indent="-609600">
              <a:lnSpc>
                <a:spcPct val="15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Support staff as they learn new skills </a:t>
            </a:r>
          </a:p>
          <a:p>
            <a:pPr marL="609600" indent="-609600">
              <a:lnSpc>
                <a:spcPct val="15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Create a safe environment for learning and for experimentation</a:t>
            </a:r>
          </a:p>
          <a:p>
            <a:pPr marL="609600" indent="-609600">
              <a:lnSpc>
                <a:spcPct val="150000"/>
              </a:lnSpc>
            </a:pPr>
            <a:endParaRPr lang="en-GB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C47B-C14B-C933-A97D-C4ADC1F86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40" y="1709738"/>
            <a:ext cx="11819860" cy="285273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What Leadership styles do you know?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29F8EF-45EE-3F0D-83B7-D0A73A07A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Classroom exercise</a:t>
            </a:r>
          </a:p>
        </p:txBody>
      </p:sp>
    </p:spTree>
    <p:extLst>
      <p:ext uri="{BB962C8B-B14F-4D97-AF65-F5344CB8AC3E}">
        <p14:creationId xmlns:p14="http://schemas.microsoft.com/office/powerpoint/2010/main" val="1039480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00EF3-94AF-49C5-4A0D-F71A68DC9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Inclusive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3FF74-C8DE-0FED-DB4D-611311EF4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What is inclusive leadership?</a:t>
            </a:r>
          </a:p>
          <a:p>
            <a:pPr lvl="1">
              <a:lnSpc>
                <a:spcPct val="100000"/>
              </a:lnSpc>
            </a:pPr>
            <a:r>
              <a:rPr lang="en-GB" b="1" dirty="0"/>
              <a:t>Effective collaboration: </a:t>
            </a:r>
            <a:r>
              <a:rPr lang="en-GB" dirty="0"/>
              <a:t>They empower others, pay attention to diversity of thinking and psychological safety, and focus on team cohesion.</a:t>
            </a:r>
          </a:p>
          <a:p>
            <a:pPr lvl="1">
              <a:lnSpc>
                <a:spcPct val="100000"/>
              </a:lnSpc>
            </a:pPr>
            <a:r>
              <a:rPr lang="en-GB" b="1" dirty="0"/>
              <a:t>Cultural intelligence: </a:t>
            </a:r>
            <a:r>
              <a:rPr lang="en-GB" dirty="0"/>
              <a:t>They are attentive to others’ cultures and adapt as required.</a:t>
            </a:r>
          </a:p>
          <a:p>
            <a:pPr lvl="1">
              <a:lnSpc>
                <a:spcPct val="100000"/>
              </a:lnSpc>
            </a:pPr>
            <a:r>
              <a:rPr lang="en-GB" b="1" dirty="0"/>
              <a:t>Awareness of bias: </a:t>
            </a:r>
            <a:r>
              <a:rPr lang="en-GB" dirty="0"/>
              <a:t>They show awareness of personal blind spots, as well as flaws in the system, and work hard to ensure a meritocracy.</a:t>
            </a:r>
          </a:p>
          <a:p>
            <a:pPr>
              <a:lnSpc>
                <a:spcPct val="100000"/>
              </a:lnSpc>
            </a:pPr>
            <a:r>
              <a:rPr lang="en-GB" dirty="0"/>
              <a:t>Listen to understand</a:t>
            </a:r>
          </a:p>
          <a:p>
            <a:pPr>
              <a:lnSpc>
                <a:spcPct val="100000"/>
              </a:lnSpc>
            </a:pPr>
            <a:r>
              <a:rPr lang="en-GB" dirty="0"/>
              <a:t>Value contributions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77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D56C5C2E-B566-E806-A931-79C58A8D55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3363" y="847143"/>
            <a:ext cx="10515600" cy="3657950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endParaRPr lang="en-GB" altLang="en-US" sz="44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algn="ctr">
              <a:buFontTx/>
              <a:buNone/>
            </a:pPr>
            <a:r>
              <a:rPr lang="en-GB" altLang="en-US" sz="44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TEAM ROLES AND </a:t>
            </a:r>
          </a:p>
          <a:p>
            <a:pPr algn="ctr">
              <a:buFontTx/>
              <a:buNone/>
            </a:pPr>
            <a:r>
              <a:rPr lang="en-GB" altLang="en-US" sz="44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RESPONSIBILITIES AT DIFFERENT LEVELS OF THE HEALTH CARE SYSTEM</a:t>
            </a:r>
            <a:endParaRPr lang="en-US" altLang="en-US" sz="44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33221C47-36BC-200E-DA7E-EE1EE3E6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450" y="437093"/>
            <a:ext cx="11321143" cy="1143000"/>
          </a:xfrm>
        </p:spPr>
        <p:txBody>
          <a:bodyPr>
            <a:noAutofit/>
          </a:bodyPr>
          <a:lstStyle/>
          <a:p>
            <a:r>
              <a:rPr lang="en-US" altLang="en-US" sz="4800" b="1" dirty="0">
                <a:latin typeface="+mn-lt"/>
                <a:ea typeface="ＭＳ Ｐゴシック" panose="020B0600070205080204" pitchFamily="34" charset="-128"/>
              </a:rPr>
              <a:t>Examples of  Quality Management Teams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1A1793E-6ACD-19B4-D446-6063D5345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39" y="1740415"/>
            <a:ext cx="5109029" cy="511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CD07A4-0041-605A-11C8-61CC6312763A}"/>
              </a:ext>
            </a:extLst>
          </p:cNvPr>
          <p:cNvSpPr txBox="1"/>
          <p:nvPr/>
        </p:nvSpPr>
        <p:spPr>
          <a:xfrm>
            <a:off x="1538868" y="5999354"/>
            <a:ext cx="1494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E" sz="800" b="1" dirty="0">
                <a:latin typeface="Calibri" panose="020F0502020204030204" pitchFamily="34" charset="0"/>
                <a:cs typeface="Calibri" panose="020F0502020204030204" pitchFamily="34" charset="0"/>
              </a:rPr>
              <a:t>WITs (MCH, OPD etc..)</a:t>
            </a:r>
          </a:p>
        </p:txBody>
      </p:sp>
      <p:sp>
        <p:nvSpPr>
          <p:cNvPr id="4" name="Left Arrow Callout 3">
            <a:extLst>
              <a:ext uri="{FF2B5EF4-FFF2-40B4-BE49-F238E27FC236}">
                <a16:creationId xmlns:a16="http://schemas.microsoft.com/office/drawing/2014/main" id="{AB359CA9-BA8D-42E9-23E8-102F79736DC4}"/>
              </a:ext>
            </a:extLst>
          </p:cNvPr>
          <p:cNvSpPr/>
          <p:nvPr/>
        </p:nvSpPr>
        <p:spPr>
          <a:xfrm>
            <a:off x="5923068" y="3145469"/>
            <a:ext cx="3310142" cy="1114297"/>
          </a:xfrm>
          <a:prstGeom prst="leftArrowCallout">
            <a:avLst>
              <a:gd name="adj1" fmla="val 10990"/>
              <a:gd name="adj2" fmla="val 25000"/>
              <a:gd name="adj3" fmla="val 40873"/>
              <a:gd name="adj4" fmla="val 6497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E" sz="1400" dirty="0">
                <a:solidFill>
                  <a:schemeClr val="tx1"/>
                </a:solidFill>
              </a:rPr>
              <a:t>Committee of experts at NASCOP. </a:t>
            </a:r>
          </a:p>
          <a:p>
            <a:pPr algn="ctr"/>
            <a:r>
              <a:rPr lang="en-KE" sz="1400" dirty="0">
                <a:solidFill>
                  <a:schemeClr val="tx1"/>
                </a:solidFill>
              </a:rPr>
              <a:t>QI leadership in HIV programming. </a:t>
            </a:r>
          </a:p>
          <a:p>
            <a:pPr algn="ctr"/>
            <a:r>
              <a:rPr lang="en-KE" sz="1400" dirty="0">
                <a:solidFill>
                  <a:schemeClr val="tx1"/>
                </a:solidFill>
              </a:rPr>
              <a:t>KHQIF framework</a:t>
            </a:r>
          </a:p>
        </p:txBody>
      </p:sp>
      <p:sp>
        <p:nvSpPr>
          <p:cNvPr id="8" name="Left Arrow Callout 7">
            <a:extLst>
              <a:ext uri="{FF2B5EF4-FFF2-40B4-BE49-F238E27FC236}">
                <a16:creationId xmlns:a16="http://schemas.microsoft.com/office/drawing/2014/main" id="{35F6A5F3-04C6-CD93-1DE8-B16499D792AD}"/>
              </a:ext>
            </a:extLst>
          </p:cNvPr>
          <p:cNvSpPr/>
          <p:nvPr/>
        </p:nvSpPr>
        <p:spPr>
          <a:xfrm>
            <a:off x="5923068" y="1990905"/>
            <a:ext cx="4906536" cy="1114297"/>
          </a:xfrm>
          <a:prstGeom prst="leftArrowCallout">
            <a:avLst>
              <a:gd name="adj1" fmla="val 10714"/>
              <a:gd name="adj2" fmla="val 25000"/>
              <a:gd name="adj3" fmla="val 25000"/>
              <a:gd name="adj4" fmla="val 6497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E" sz="1600" dirty="0">
                <a:solidFill>
                  <a:schemeClr val="tx1"/>
                </a:solidFill>
              </a:rPr>
              <a:t>Department of Quality standards and regulations.</a:t>
            </a:r>
          </a:p>
          <a:p>
            <a:pPr algn="ctr"/>
            <a:r>
              <a:rPr lang="en-KE" sz="1600" dirty="0">
                <a:solidFill>
                  <a:schemeClr val="tx1"/>
                </a:solidFill>
              </a:rPr>
              <a:t>KQMH/eKQMH</a:t>
            </a:r>
          </a:p>
        </p:txBody>
      </p:sp>
      <p:sp>
        <p:nvSpPr>
          <p:cNvPr id="9" name="Left Arrow Callout 8">
            <a:extLst>
              <a:ext uri="{FF2B5EF4-FFF2-40B4-BE49-F238E27FC236}">
                <a16:creationId xmlns:a16="http://schemas.microsoft.com/office/drawing/2014/main" id="{EAB21C66-086C-6F43-976D-9396EB028E07}"/>
              </a:ext>
            </a:extLst>
          </p:cNvPr>
          <p:cNvSpPr/>
          <p:nvPr/>
        </p:nvSpPr>
        <p:spPr>
          <a:xfrm>
            <a:off x="5886694" y="4376440"/>
            <a:ext cx="2599384" cy="1114297"/>
          </a:xfrm>
          <a:prstGeom prst="leftArrowCallout">
            <a:avLst>
              <a:gd name="adj1" fmla="val 10990"/>
              <a:gd name="adj2" fmla="val 25000"/>
              <a:gd name="adj3" fmla="val 40873"/>
              <a:gd name="adj4" fmla="val 6497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E" sz="1400" dirty="0">
                <a:solidFill>
                  <a:schemeClr val="tx1"/>
                </a:solidFill>
              </a:rPr>
              <a:t>COUNTY teams leadership</a:t>
            </a:r>
          </a:p>
          <a:p>
            <a:pPr algn="ctr"/>
            <a:r>
              <a:rPr lang="en-KE" sz="1400" dirty="0">
                <a:solidFill>
                  <a:srgbClr val="C00000"/>
                </a:solidFill>
              </a:rPr>
              <a:t>Existence?</a:t>
            </a:r>
          </a:p>
          <a:p>
            <a:pPr algn="ctr"/>
            <a:r>
              <a:rPr lang="en-KE" sz="1400" dirty="0">
                <a:solidFill>
                  <a:srgbClr val="C00000"/>
                </a:solidFill>
              </a:rPr>
              <a:t>Active?</a:t>
            </a:r>
          </a:p>
          <a:p>
            <a:pPr algn="ctr"/>
            <a:r>
              <a:rPr lang="en-KE" sz="1400" dirty="0">
                <a:solidFill>
                  <a:srgbClr val="C00000"/>
                </a:solidFill>
              </a:rPr>
              <a:t>Your Role?</a:t>
            </a:r>
          </a:p>
        </p:txBody>
      </p:sp>
      <p:sp>
        <p:nvSpPr>
          <p:cNvPr id="10" name="Left Arrow Callout 9">
            <a:extLst>
              <a:ext uri="{FF2B5EF4-FFF2-40B4-BE49-F238E27FC236}">
                <a16:creationId xmlns:a16="http://schemas.microsoft.com/office/drawing/2014/main" id="{8E4279B2-3C4B-68B4-A97A-C6E591B8EE83}"/>
              </a:ext>
            </a:extLst>
          </p:cNvPr>
          <p:cNvSpPr/>
          <p:nvPr/>
        </p:nvSpPr>
        <p:spPr>
          <a:xfrm>
            <a:off x="5886694" y="5549927"/>
            <a:ext cx="5597735" cy="1114297"/>
          </a:xfrm>
          <a:prstGeom prst="leftArrowCallout">
            <a:avLst>
              <a:gd name="adj1" fmla="val 10990"/>
              <a:gd name="adj2" fmla="val 25000"/>
              <a:gd name="adj3" fmla="val 54883"/>
              <a:gd name="adj4" fmla="val 6497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E" sz="1400" dirty="0">
                <a:solidFill>
                  <a:schemeClr val="tx1"/>
                </a:solidFill>
              </a:rPr>
              <a:t>Implemetors of policies from TOP</a:t>
            </a:r>
          </a:p>
          <a:p>
            <a:pPr algn="ctr"/>
            <a:r>
              <a:rPr lang="en-KE" sz="1400" dirty="0">
                <a:solidFill>
                  <a:srgbClr val="C00000"/>
                </a:solidFill>
              </a:rPr>
              <a:t>Existence?</a:t>
            </a:r>
          </a:p>
          <a:p>
            <a:pPr algn="ctr"/>
            <a:r>
              <a:rPr lang="en-KE" sz="1400" dirty="0">
                <a:solidFill>
                  <a:srgbClr val="C00000"/>
                </a:solidFill>
              </a:rPr>
              <a:t>Active?</a:t>
            </a:r>
          </a:p>
          <a:p>
            <a:pPr algn="ctr"/>
            <a:r>
              <a:rPr lang="en-KE" sz="1400" dirty="0">
                <a:solidFill>
                  <a:srgbClr val="C00000"/>
                </a:solidFill>
              </a:rPr>
              <a:t>Your Role?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296DAC5-E758-1A56-EC53-251E377AF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b="1" dirty="0">
                <a:latin typeface="+mn-lt"/>
                <a:ea typeface="ＭＳ Ｐゴシック" panose="020B0600070205080204" pitchFamily="34" charset="-128"/>
              </a:rPr>
              <a:t>Tasks across all levels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C2F1838A-EE46-5114-11B6-1BBCF695D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829" y="1791049"/>
            <a:ext cx="10413380" cy="45259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Teams are responsible for: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Goal setting, 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Activity planning, 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Implementation 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Roll out, and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Program evaluation at their respective levels. 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Onward reporting of findings and data to the next level.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Annual goals will be based on national goals and strategies, and informed by prior year performances. 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Each team will have a team leader.</a:t>
            </a:r>
          </a:p>
          <a:p>
            <a:pPr>
              <a:lnSpc>
                <a:spcPct val="10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6B07199D-FFA9-58CD-6344-6E2FC86AF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Autofit/>
          </a:bodyPr>
          <a:lstStyle/>
          <a:p>
            <a:pPr marL="342900" indent="-342900"/>
            <a:r>
              <a:rPr lang="en-US" altLang="en-US" sz="4800" b="1" dirty="0">
                <a:latin typeface="+mn-lt"/>
                <a:ea typeface="ＭＳ Ｐゴシック" panose="020B0600070205080204" pitchFamily="34" charset="-128"/>
              </a:rPr>
              <a:t>National QM TWG</a:t>
            </a:r>
            <a:br>
              <a:rPr lang="en-US" altLang="en-US" sz="4800" b="1" dirty="0">
                <a:latin typeface="+mn-lt"/>
                <a:ea typeface="ＭＳ Ｐゴシック" panose="020B0600070205080204" pitchFamily="34" charset="-128"/>
              </a:rPr>
            </a:br>
            <a:endParaRPr lang="en-US" altLang="en-US" sz="4800" b="1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FA2ED0-414D-7E80-22D4-6AC2B7DDE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Policy development  guiding implementation of QM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Periodic review of the health indicators, training material and curricula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Resource mobilization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Coordination of implementing partners on QI activities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Provision of technical assistance to County QM teams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Training and mentorship of staff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Monitoring and evaluation of National QM program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National level environmental scanning and identification of emerging trends for influencing policy 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Representation of Health interests on the national QM TWG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Scale up of best practices in Health care QM and CQI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81E9B9C-C533-8283-707A-C468A22A37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sz="4800" b="1" dirty="0">
                <a:latin typeface="+mn-lt"/>
                <a:ea typeface="ＭＳ Ｐゴシック" panose="020B0600070205080204" pitchFamily="34" charset="-128"/>
              </a:rPr>
              <a:t>Session objectives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AE7A81E-8381-3090-F13B-82BBBD0C9C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en-US" altLang="en-US" sz="3000" b="1" dirty="0">
                <a:latin typeface="+mn-lt"/>
                <a:ea typeface="ＭＳ Ｐゴシック" panose="020B0600070205080204" pitchFamily="34" charset="-128"/>
              </a:rPr>
              <a:t>By the end of this session, participants will be able to:</a:t>
            </a:r>
          </a:p>
          <a:p>
            <a:pPr marL="609600" indent="-609600">
              <a:lnSpc>
                <a:spcPct val="100000"/>
              </a:lnSpc>
            </a:pPr>
            <a:r>
              <a:rPr lang="en-GB" altLang="en-US" dirty="0">
                <a:ea typeface="ＭＳ Ｐゴシック" panose="020B0600070205080204" pitchFamily="34" charset="-128"/>
              </a:rPr>
              <a:t>Define the concept of leadership </a:t>
            </a:r>
          </a:p>
          <a:p>
            <a:pPr marL="609600" indent="-609600">
              <a:lnSpc>
                <a:spcPct val="100000"/>
              </a:lnSpc>
            </a:pPr>
            <a:r>
              <a:rPr lang="en-GB" altLang="en-US" dirty="0">
                <a:ea typeface="ＭＳ Ｐゴシック" panose="020B0600070205080204" pitchFamily="34" charset="-128"/>
              </a:rPr>
              <a:t>Mention attributes of a leader</a:t>
            </a:r>
          </a:p>
          <a:p>
            <a:pPr marL="609600" indent="-609600">
              <a:lnSpc>
                <a:spcPct val="100000"/>
              </a:lnSpc>
            </a:pPr>
            <a:r>
              <a:rPr lang="en-GB" altLang="en-US" dirty="0">
                <a:ea typeface="ＭＳ Ｐゴシック" panose="020B0600070205080204" pitchFamily="34" charset="-128"/>
              </a:rPr>
              <a:t>Describe the roles of a leader in QI in health care setting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609600" indent="-609600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Identify the roles and responsibilities of QI teams at the different levels of the health system in Kenya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F9199446-F7BD-7AE0-4B5F-C4A50FE3D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8871"/>
            <a:ext cx="10515600" cy="1325563"/>
          </a:xfrm>
        </p:spPr>
        <p:txBody>
          <a:bodyPr>
            <a:noAutofit/>
          </a:bodyPr>
          <a:lstStyle/>
          <a:p>
            <a:pPr marL="342900" indent="-342900"/>
            <a:r>
              <a:rPr lang="en-US" altLang="en-US" sz="4800" b="1" dirty="0">
                <a:latin typeface="+mn-lt"/>
                <a:ea typeface="ＭＳ Ｐゴシック" panose="020B0600070205080204" pitchFamily="34" charset="-128"/>
              </a:rPr>
              <a:t>County QM Committee</a:t>
            </a:r>
            <a:br>
              <a:rPr lang="en-US" altLang="en-US" sz="4800" dirty="0">
                <a:latin typeface="+mn-lt"/>
                <a:ea typeface="ＭＳ Ｐゴシック" panose="020B0600070205080204" pitchFamily="34" charset="-128"/>
              </a:rPr>
            </a:br>
            <a:endParaRPr lang="en-US" altLang="en-US" sz="4800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57D424A-F83A-4F4F-7732-D30E4A58A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Adaptation of national policies guiding implementation of QI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Establishment and support of reporting systems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Capacity building of sub-county and facility staff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Training, Supportive supervision and mentorship of county and facility staff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Resource mobilization at county level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Coordination of Health care implementing partners on QI activities.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Monitoring and evaluation of the County QM program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Oversight for expansion and support of Health care QI across counties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County level environmental scanning and identification of emerging trends for influencing policy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Scale up of best practices in Health care QM and CQI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40724C4-AFB4-98B1-CD32-86C184FF7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90" y="492512"/>
            <a:ext cx="10537903" cy="1143000"/>
          </a:xfrm>
        </p:spPr>
        <p:txBody>
          <a:bodyPr>
            <a:noAutofit/>
          </a:bodyPr>
          <a:lstStyle/>
          <a:p>
            <a:pPr marL="342900" indent="-342900"/>
            <a:r>
              <a:rPr lang="en-US" altLang="en-US" sz="4800" b="1" dirty="0">
                <a:latin typeface="+mn-lt"/>
                <a:ea typeface="ＭＳ Ｐゴシック" panose="020B0600070205080204" pitchFamily="34" charset="-128"/>
              </a:rPr>
              <a:t>Facility Quality Improvement Team</a:t>
            </a:r>
            <a:br>
              <a:rPr lang="en-US" altLang="en-US" sz="4800" dirty="0">
                <a:latin typeface="+mn-lt"/>
                <a:ea typeface="ＭＳ Ｐゴシック" panose="020B0600070205080204" pitchFamily="34" charset="-128"/>
              </a:rPr>
            </a:br>
            <a:endParaRPr lang="en-US" altLang="en-US" sz="4800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45D0F86E-5EC7-9EBC-3FCF-A77717F43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73405"/>
            <a:ext cx="11084312" cy="4252759"/>
          </a:xfrm>
        </p:spPr>
        <p:txBody>
          <a:bodyPr>
            <a:normAutofit fontScale="92500"/>
          </a:bodyPr>
          <a:lstStyle/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Development of monthly, quarterly and annual QI plans for all services offered at respective facilities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Identification of data sources for QM assessment, monitoring and evaluation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Facility level implementation of national and county QI plans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Training of facility staff on QI, CQI and QM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Conducting periodic situation analysis and local environmental scanning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Facility level M and E of QI plans including monthly review meetings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Documentation of QI activities and onward reporting to county and national QM structures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Oversight of QI activities and mentorship to facility departmental WITs, including  WIT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Resource mobilization and support for QI activities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Representation of facility in external QI learning and sharing platforms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7D97A2CF-6792-577B-E651-E36D349F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9372600" cy="1143000"/>
          </a:xfrm>
        </p:spPr>
        <p:txBody>
          <a:bodyPr>
            <a:noAutofit/>
          </a:bodyPr>
          <a:lstStyle/>
          <a:p>
            <a:pPr marL="342900" indent="-342900"/>
            <a:r>
              <a:rPr lang="en-US" altLang="en-US" sz="4800" b="1" dirty="0">
                <a:latin typeface="+mn-lt"/>
                <a:ea typeface="ＭＳ Ｐゴシック" panose="020B0600070205080204" pitchFamily="34" charset="-128"/>
              </a:rPr>
              <a:t> Work Improvement Teams</a:t>
            </a:r>
            <a:br>
              <a:rPr lang="en-US" altLang="en-US" sz="4800" dirty="0">
                <a:latin typeface="+mn-lt"/>
                <a:ea typeface="ＭＳ Ｐゴシック" panose="020B0600070205080204" pitchFamily="34" charset="-128"/>
              </a:rPr>
            </a:br>
            <a:endParaRPr lang="en-US" altLang="en-US" sz="4800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44C2E60B-D3C1-3C08-123D-AB7621EB2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Routine collection of QI performance data</a:t>
            </a:r>
          </a:p>
          <a:p>
            <a:pPr lvl="1">
              <a:lnSpc>
                <a:spcPct val="10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Direct monitoring of incremental changes brought about by 5-S and PDSA activities </a:t>
            </a:r>
          </a:p>
          <a:p>
            <a:pPr lvl="1">
              <a:lnSpc>
                <a:spcPct val="10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Client engagement and the obtaining of relevant feedback from patients and clients served</a:t>
            </a:r>
          </a:p>
          <a:p>
            <a:pPr lvl="1">
              <a:lnSpc>
                <a:spcPct val="10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Collation and submission of QI performance data to Facility QITs</a:t>
            </a:r>
          </a:p>
          <a:p>
            <a:pPr lvl="1">
              <a:lnSpc>
                <a:spcPct val="10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Provision of feedback to relevant stakeholders (including clients and the community)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2FCD6E50-56AD-0D58-8990-36B8EB89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90" y="152400"/>
            <a:ext cx="9842810" cy="1143000"/>
          </a:xfrm>
        </p:spPr>
        <p:txBody>
          <a:bodyPr>
            <a:noAutofit/>
          </a:bodyPr>
          <a:lstStyle/>
          <a:p>
            <a:r>
              <a:rPr lang="en-US" altLang="en-US" sz="4800" b="1" dirty="0">
                <a:latin typeface="+mn-lt"/>
                <a:ea typeface="ＭＳ Ｐゴシック" panose="020B0600070205080204" pitchFamily="34" charset="-128"/>
              </a:rPr>
              <a:t>What is needed to operationalize QI?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06813F-1690-1536-A553-3C14B6AAA6B8}"/>
              </a:ext>
            </a:extLst>
          </p:cNvPr>
          <p:cNvSpPr txBox="1"/>
          <p:nvPr/>
        </p:nvSpPr>
        <p:spPr>
          <a:xfrm>
            <a:off x="468351" y="1784195"/>
            <a:ext cx="11619571" cy="49957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K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2CCBFA-9D8C-CDB1-98AA-EEDEE35F7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571" y="1784194"/>
            <a:ext cx="6032809" cy="507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153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1EEFC49-C79C-E2E0-98DB-ED45BC4017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sz="4800" b="1" dirty="0">
                <a:latin typeface="+mn-lt"/>
                <a:ea typeface="ＭＳ Ｐゴシック" panose="020B0600070205080204" pitchFamily="34" charset="-128"/>
              </a:rPr>
              <a:t>Key points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C992BF4-8D40-74DE-487E-5BD25ADAF7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z="3600" i="1" dirty="0">
                <a:ea typeface="ＭＳ Ｐゴシック" panose="020B0600070205080204" pitchFamily="34" charset="-128"/>
              </a:rPr>
              <a:t>The session focused on:</a:t>
            </a:r>
          </a:p>
          <a:p>
            <a:pPr lvl="1">
              <a:lnSpc>
                <a:spcPct val="100000"/>
              </a:lnSpc>
            </a:pPr>
            <a:r>
              <a:rPr lang="en-GB" altLang="en-US" sz="2800" dirty="0">
                <a:ea typeface="ＭＳ Ｐゴシック" panose="020B0600070205080204" pitchFamily="34" charset="-128"/>
              </a:rPr>
              <a:t>Defining the concept of leadership </a:t>
            </a:r>
          </a:p>
          <a:p>
            <a:pPr lvl="1">
              <a:lnSpc>
                <a:spcPct val="100000"/>
              </a:lnSpc>
            </a:pPr>
            <a:r>
              <a:rPr lang="en-GB" altLang="en-US" sz="2800" dirty="0">
                <a:ea typeface="ＭＳ Ｐゴシック" panose="020B0600070205080204" pitchFamily="34" charset="-128"/>
              </a:rPr>
              <a:t>The attributes of a leader</a:t>
            </a:r>
          </a:p>
          <a:p>
            <a:pPr lvl="1">
              <a:lnSpc>
                <a:spcPct val="100000"/>
              </a:lnSpc>
            </a:pPr>
            <a:r>
              <a:rPr lang="en-GB" altLang="en-US" sz="2800" dirty="0">
                <a:ea typeface="ＭＳ Ｐゴシック" panose="020B0600070205080204" pitchFamily="34" charset="-128"/>
              </a:rPr>
              <a:t>Describing the roles of a leader</a:t>
            </a:r>
          </a:p>
          <a:p>
            <a:pPr lvl="1">
              <a:lnSpc>
                <a:spcPct val="10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Roles of leaders in QI</a:t>
            </a:r>
          </a:p>
          <a:p>
            <a:pPr lvl="1">
              <a:lnSpc>
                <a:spcPct val="10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Roles of QI teams at the different levels of the health system</a:t>
            </a:r>
          </a:p>
          <a:p>
            <a:pPr lvl="1">
              <a:lnSpc>
                <a:spcPct val="10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How leadership can support operationalization of QI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41076" y="2205317"/>
            <a:ext cx="9144000" cy="1438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715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1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7200" b="1" dirty="0">
                <a:solidFill>
                  <a:schemeClr val="bg1"/>
                </a:solidFill>
                <a:latin typeface="Gill Sans MT" panose="020B0502020104020203" pitchFamily="34" charset="0"/>
              </a:rPr>
              <a:t>THANK YOU</a:t>
            </a:r>
          </a:p>
        </p:txBody>
      </p:sp>
      <p:sp>
        <p:nvSpPr>
          <p:cNvPr id="3" name="Title 14"/>
          <p:cNvSpPr txBox="1">
            <a:spLocks/>
          </p:cNvSpPr>
          <p:nvPr/>
        </p:nvSpPr>
        <p:spPr>
          <a:xfrm>
            <a:off x="740447" y="3281431"/>
            <a:ext cx="11000935" cy="118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Garamond" panose="02020404030301010803" pitchFamily="18" charset="0"/>
              </a:rPr>
              <a:t> info@ampathkenya.org </a:t>
            </a:r>
            <a:r>
              <a:rPr lang="en-US" sz="2000" b="1" dirty="0">
                <a:solidFill>
                  <a:srgbClr val="ED2B30"/>
                </a:solidFill>
                <a:latin typeface="Garamond" panose="02020404030301010803" pitchFamily="18" charset="0"/>
              </a:rPr>
              <a:t>|</a:t>
            </a:r>
            <a:r>
              <a:rPr lang="en-US" sz="2000" b="1" dirty="0">
                <a:latin typeface="Garamond" panose="02020404030301010803" pitchFamily="18" charset="0"/>
              </a:rPr>
              <a:t> www.ampathkenya.org</a:t>
            </a:r>
            <a:r>
              <a:rPr lang="en-US" sz="2000" b="1" baseline="0" dirty="0">
                <a:latin typeface="Garamond" panose="02020404030301010803" pitchFamily="18" charset="0"/>
              </a:rPr>
              <a:t> </a:t>
            </a:r>
            <a:r>
              <a:rPr lang="en-US" sz="2000" b="1" baseline="0" dirty="0">
                <a:solidFill>
                  <a:srgbClr val="ED2B30"/>
                </a:solidFill>
                <a:latin typeface="Garamond" panose="02020404030301010803" pitchFamily="18" charset="0"/>
              </a:rPr>
              <a:t>| </a:t>
            </a:r>
            <a:r>
              <a:rPr lang="en-US" sz="2000" b="1" dirty="0">
                <a:latin typeface="Garamond" panose="02020404030301010803" pitchFamily="18" charset="0"/>
              </a:rPr>
              <a:t>@ampathkenya</a:t>
            </a:r>
            <a:endParaRPr lang="en-US" sz="2000" b="1" dirty="0">
              <a:solidFill>
                <a:srgbClr val="ED2B3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62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D4037BA-9FEC-94BB-EE22-5B566CA97E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sz="4800" b="1" dirty="0">
                <a:latin typeface="+mn-lt"/>
                <a:ea typeface="ＭＳ Ｐゴシック" panose="020B0600070205080204" pitchFamily="34" charset="-128"/>
              </a:rPr>
              <a:t>Definition of leadership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E8FC40B-A77B-774B-EAA8-AC382B7C94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817648"/>
            <a:ext cx="10515599" cy="4735551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3200" b="1" i="1" dirty="0">
                <a:ea typeface="ＭＳ Ｐゴシック" panose="020B0600070205080204" pitchFamily="34" charset="-128"/>
              </a:rPr>
              <a:t>Leadership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lvl="1">
              <a:lnSpc>
                <a:spcPct val="100000"/>
              </a:lnSpc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</a:t>
            </a:r>
            <a:r>
              <a:rPr lang="en-US" altLang="en-US" sz="2800" dirty="0">
                <a:ea typeface="ＭＳ Ｐゴシック" panose="020B0600070205080204" pitchFamily="34" charset="-128"/>
              </a:rPr>
              <a:t>is the art or process of influencing people so that they will strive willingly and enthusiastically toward the achievement of group goals </a:t>
            </a:r>
            <a:endParaRPr lang="en-US" altLang="en-US" sz="26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0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Therefore: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5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n-US" sz="3200" b="1" i="1" dirty="0">
                <a:ea typeface="ＭＳ Ｐゴシック" panose="020B0600070205080204" pitchFamily="34" charset="-128"/>
              </a:rPr>
              <a:t>A Leader</a:t>
            </a:r>
            <a:r>
              <a:rPr lang="en-US" altLang="en-US" sz="3200" dirty="0">
                <a:ea typeface="ＭＳ Ｐゴシック" panose="020B0600070205080204" pitchFamily="34" charset="-128"/>
              </a:rPr>
              <a:t> </a:t>
            </a:r>
          </a:p>
          <a:p>
            <a:pPr lvl="1">
              <a:lnSpc>
                <a:spcPct val="100000"/>
              </a:lnSpc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</a:t>
            </a:r>
            <a:r>
              <a:rPr lang="en-US" altLang="en-US" sz="2800" dirty="0">
                <a:ea typeface="ＭＳ Ｐゴシック" panose="020B0600070205080204" pitchFamily="34" charset="-128"/>
              </a:rPr>
              <a:t>places him/herself before the group as they facilitate progress and inspire the group to accomplish for this case QI goals</a:t>
            </a:r>
            <a:endParaRPr lang="en-US" altLang="en-US" sz="1200" i="1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28C1242A-4785-9BB1-E7D5-CB2E4735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br>
              <a:rPr lang="en-GB" altLang="en-US" sz="4400" b="1" dirty="0">
                <a:ea typeface="ＭＳ Ｐゴシック" panose="020B0600070205080204" pitchFamily="34" charset="-128"/>
              </a:rPr>
            </a:br>
            <a:endParaRPr lang="en-GB" altLang="en-US" sz="4400" b="1" dirty="0">
              <a:ea typeface="ＭＳ Ｐゴシック" panose="020B0600070205080204" pitchFamily="34" charset="-12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305033-6564-0065-83A5-FC5177248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4178745"/>
            <a:ext cx="10515600" cy="1500187"/>
          </a:xfrm>
        </p:spPr>
        <p:txBody>
          <a:bodyPr>
            <a:normAutofit/>
          </a:bodyPr>
          <a:lstStyle/>
          <a:p>
            <a:pPr algn="ctr"/>
            <a:endParaRPr lang="en-KE" sz="2800" b="1" dirty="0"/>
          </a:p>
          <a:p>
            <a:pPr algn="ctr"/>
            <a:r>
              <a:rPr lang="en-KE" sz="2800" b="1" dirty="0"/>
              <a:t>Classroom exercise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99AA38-3C25-276A-1155-37265597BE7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3103214"/>
          </a:xfrm>
        </p:spPr>
        <p:txBody>
          <a:bodyPr/>
          <a:lstStyle/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 algn="ctr">
              <a:buNone/>
            </a:pPr>
            <a:r>
              <a:rPr lang="en-US" altLang="en-US" sz="6000" dirty="0">
                <a:ea typeface="ＭＳ Ｐゴシック" panose="020B0600070205080204" pitchFamily="34" charset="-128"/>
              </a:rPr>
              <a:t>What are the roles of a leader?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GB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K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D255429-3E24-3B8D-6806-AC48F015DB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8381" y="395868"/>
            <a:ext cx="10497014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800" b="1" dirty="0">
                <a:latin typeface="+mn-lt"/>
                <a:ea typeface="ＭＳ Ｐゴシック" panose="020B0600070205080204" pitchFamily="34" charset="-128"/>
              </a:rPr>
              <a:t>Attributes of a leader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FEB022D-45D6-EC96-590F-38C3C2D9E1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8381" y="1828800"/>
            <a:ext cx="10497014" cy="4800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3600" dirty="0">
                <a:ea typeface="ＭＳ Ｐゴシック" panose="020B0600070205080204" pitchFamily="34" charset="-128"/>
              </a:rPr>
              <a:t>Some of the attributes of a leader  include: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The ability to influence others</a:t>
            </a:r>
          </a:p>
          <a:p>
            <a:pPr lvl="1">
              <a:lnSpc>
                <a:spcPct val="15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Inspire others to achieve set objectives</a:t>
            </a:r>
          </a:p>
          <a:p>
            <a:pPr lvl="1">
              <a:lnSpc>
                <a:spcPct val="15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Have a shared vision </a:t>
            </a:r>
          </a:p>
          <a:p>
            <a:pPr lvl="1">
              <a:lnSpc>
                <a:spcPct val="15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Ability to direct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6A99CE5-675F-83FE-0AC3-0079C35635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sz="4800" b="1" dirty="0">
                <a:latin typeface="+mn-lt"/>
                <a:ea typeface="ＭＳ Ｐゴシック" panose="020B0600070205080204" pitchFamily="34" charset="-128"/>
              </a:rPr>
              <a:t>Quality of a leader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B1097A0-0BE3-7A6C-312E-6592D4025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altLang="en-US" dirty="0">
                <a:latin typeface="+mn-lt"/>
                <a:ea typeface="ＭＳ Ｐゴシック" panose="020B0600070205080204" pitchFamily="34" charset="-128"/>
              </a:rPr>
              <a:t>Some qualities of a leader that are essential in most leadership styles</a:t>
            </a:r>
            <a:r>
              <a:rPr lang="en-GB" altLang="en-US" sz="1600" dirty="0">
                <a:latin typeface="+mn-lt"/>
                <a:ea typeface="ＭＳ Ｐゴシック" panose="020B0600070205080204" pitchFamily="34" charset="-128"/>
              </a:rPr>
              <a:t>	</a:t>
            </a:r>
            <a:endParaRPr lang="en-GB" altLang="en-US" sz="3200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7172" name="Content Placeholder 7">
            <a:extLst>
              <a:ext uri="{FF2B5EF4-FFF2-40B4-BE49-F238E27FC236}">
                <a16:creationId xmlns:a16="http://schemas.microsoft.com/office/drawing/2014/main" id="{72AD721B-67C0-B1A1-91DA-1081E7232990}"/>
              </a:ext>
            </a:extLst>
          </p:cNvPr>
          <p:cNvSpPr>
            <a:spLocks/>
          </p:cNvSpPr>
          <p:nvPr/>
        </p:nvSpPr>
        <p:spPr bwMode="auto">
          <a:xfrm>
            <a:off x="4648200" y="2133600"/>
            <a:ext cx="2438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endParaRPr lang="en-GB" altLang="en-US" sz="2400"/>
          </a:p>
        </p:txBody>
      </p:sp>
      <p:sp>
        <p:nvSpPr>
          <p:cNvPr id="7173" name="Content Placeholder 7">
            <a:extLst>
              <a:ext uri="{FF2B5EF4-FFF2-40B4-BE49-F238E27FC236}">
                <a16:creationId xmlns:a16="http://schemas.microsoft.com/office/drawing/2014/main" id="{014E6AF7-AAF2-2326-FAD8-2902F16EFAA1}"/>
              </a:ext>
            </a:extLst>
          </p:cNvPr>
          <p:cNvSpPr>
            <a:spLocks/>
          </p:cNvSpPr>
          <p:nvPr/>
        </p:nvSpPr>
        <p:spPr bwMode="auto">
          <a:xfrm>
            <a:off x="1555594" y="2273300"/>
            <a:ext cx="395124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400" dirty="0">
                <a:latin typeface="+mn-lt"/>
              </a:rPr>
              <a:t>Truthful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+mn-lt"/>
              </a:rPr>
              <a:t>Approachable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+mn-lt"/>
              </a:rPr>
              <a:t>Patient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+mn-lt"/>
              </a:rPr>
              <a:t>Accountable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+mn-lt"/>
              </a:rPr>
              <a:t>Persuasive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+mn-lt"/>
              </a:rPr>
              <a:t>Adaptive</a:t>
            </a:r>
          </a:p>
        </p:txBody>
      </p:sp>
      <p:sp>
        <p:nvSpPr>
          <p:cNvPr id="27655" name="Content Placeholder 7">
            <a:extLst>
              <a:ext uri="{FF2B5EF4-FFF2-40B4-BE49-F238E27FC236}">
                <a16:creationId xmlns:a16="http://schemas.microsoft.com/office/drawing/2014/main" id="{8713CDCF-3A7D-1F38-3977-8D0533048C8D}"/>
              </a:ext>
            </a:extLst>
          </p:cNvPr>
          <p:cNvSpPr>
            <a:spLocks/>
          </p:cNvSpPr>
          <p:nvPr/>
        </p:nvSpPr>
        <p:spPr bwMode="auto">
          <a:xfrm>
            <a:off x="6389649" y="2273300"/>
            <a:ext cx="408134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400" dirty="0">
                <a:ea typeface="ＭＳ Ｐゴシック" charset="0"/>
              </a:rPr>
              <a:t>Credible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400" dirty="0">
                <a:ea typeface="ＭＳ Ｐゴシック" charset="0"/>
              </a:rPr>
              <a:t>Confident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400" dirty="0">
                <a:ea typeface="ＭＳ Ｐゴシック" charset="0"/>
              </a:rPr>
              <a:t>Focussed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400" dirty="0">
                <a:ea typeface="ＭＳ Ｐゴシック" charset="0"/>
              </a:rPr>
              <a:t>Communicator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400" dirty="0">
                <a:ea typeface="ＭＳ Ｐゴシック" charset="0"/>
              </a:rPr>
              <a:t>Integrity</a:t>
            </a:r>
            <a:r>
              <a:rPr lang="en-GB" sz="2000" dirty="0">
                <a:ea typeface="ＭＳ Ｐゴシック" charset="0"/>
              </a:rPr>
              <a:t> 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400" b="1" dirty="0">
                <a:solidFill>
                  <a:srgbClr val="C00000"/>
                </a:solidFill>
                <a:ea typeface="ＭＳ Ｐゴシック" charset="0"/>
              </a:rPr>
              <a:t>Any others?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defRPr/>
            </a:pPr>
            <a:endParaRPr lang="en-GB" sz="2000" dirty="0">
              <a:ea typeface="ＭＳ Ｐゴシック" charset="0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defRPr/>
            </a:pPr>
            <a:endParaRPr lang="en-GB" sz="20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94CDBA-31EE-F424-D449-6F55CFDD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Skills of a QI Leader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1878402-A3B8-4223-ABD1-CF6ED5344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843" y="1825624"/>
            <a:ext cx="6019800" cy="425389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Communication </a:t>
            </a:r>
            <a:r>
              <a:rPr lang="en-US" dirty="0"/>
              <a:t>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Clearly communicate the team's objectives and goals and actively listening</a:t>
            </a:r>
          </a:p>
          <a:p>
            <a:pPr>
              <a:lnSpc>
                <a:spcPct val="120000"/>
              </a:lnSpc>
            </a:pPr>
            <a:r>
              <a:rPr lang="en-US" b="1" dirty="0"/>
              <a:t>Creativity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Give room for innovation, encouraging non-traditional methods</a:t>
            </a:r>
          </a:p>
          <a:p>
            <a:pPr>
              <a:lnSpc>
                <a:spcPct val="120000"/>
              </a:lnSpc>
            </a:pPr>
            <a:r>
              <a:rPr lang="en-US" b="1" dirty="0"/>
              <a:t>Feedback</a:t>
            </a:r>
            <a:r>
              <a:rPr lang="en-US" dirty="0"/>
              <a:t>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constructive feedback, removing micro-managing</a:t>
            </a:r>
          </a:p>
          <a:p>
            <a:pPr>
              <a:lnSpc>
                <a:spcPct val="120000"/>
              </a:lnSpc>
            </a:pPr>
            <a:r>
              <a:rPr lang="en-US" b="1" dirty="0"/>
              <a:t>Motivation</a:t>
            </a:r>
            <a:r>
              <a:rPr lang="en-US" dirty="0"/>
              <a:t>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Encourage, praise where necessary, recognizing efforts</a:t>
            </a:r>
          </a:p>
          <a:p>
            <a:pPr>
              <a:lnSpc>
                <a:spcPct val="120000"/>
              </a:lnSpc>
            </a:pPr>
            <a:r>
              <a:rPr lang="en-US" b="1" dirty="0"/>
              <a:t>Delegation</a:t>
            </a:r>
            <a:r>
              <a:rPr lang="en-US" dirty="0"/>
              <a:t>  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Assign roles based on areas of strength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A0E9B39-F833-BC89-27CA-2B7168350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4642" y="1825625"/>
            <a:ext cx="5509055" cy="435133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Responsibility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Self reflection, self awareness, open to criticism </a:t>
            </a:r>
          </a:p>
          <a:p>
            <a:pPr>
              <a:lnSpc>
                <a:spcPct val="120000"/>
              </a:lnSpc>
            </a:pPr>
            <a:r>
              <a:rPr lang="en-US" b="1" dirty="0"/>
              <a:t>Commitment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Keeping promises, following through</a:t>
            </a:r>
          </a:p>
          <a:p>
            <a:pPr>
              <a:lnSpc>
                <a:spcPct val="120000"/>
              </a:lnSpc>
            </a:pPr>
            <a:r>
              <a:rPr lang="en-US" b="1" dirty="0"/>
              <a:t>Positivity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Developing a healthy work environment</a:t>
            </a:r>
          </a:p>
          <a:p>
            <a:pPr>
              <a:lnSpc>
                <a:spcPct val="120000"/>
              </a:lnSpc>
            </a:pPr>
            <a:r>
              <a:rPr lang="en-US" b="1" dirty="0"/>
              <a:t>Trustworthiness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Demonstrating integrity; building trust</a:t>
            </a:r>
          </a:p>
          <a:p>
            <a:pPr>
              <a:lnSpc>
                <a:spcPct val="120000"/>
              </a:lnSpc>
            </a:pPr>
            <a:r>
              <a:rPr lang="en-US" b="1" dirty="0"/>
              <a:t>Flexibility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Accepting change; horizon scanning, problem solving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2B4B66-9676-5824-1682-25E0925DA67A}"/>
              </a:ext>
            </a:extLst>
          </p:cNvPr>
          <p:cNvCxnSpPr/>
          <p:nvPr/>
        </p:nvCxnSpPr>
        <p:spPr>
          <a:xfrm>
            <a:off x="6096000" y="1825624"/>
            <a:ext cx="0" cy="457517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490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8E55E2F-59F5-9776-EECE-ED2FE8BAA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sz="4800" b="1" dirty="0">
                <a:latin typeface="+mn-lt"/>
                <a:ea typeface="ＭＳ Ｐゴシック" panose="020B0600070205080204" pitchFamily="34" charset="-128"/>
              </a:rPr>
              <a:t>Roles of a leader in a QIT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7189389-8299-4598-5A7E-32D4517F4F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guide a team of people to improve the quality of Health services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en-US" sz="15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inspire and assure cooperation among the group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en-US" sz="15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promote individual contribution towards achieving set objectives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8CA329E-9B6F-A4F9-058F-4AF4A1D903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3317" y="365125"/>
            <a:ext cx="11296185" cy="13255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000" b="1" dirty="0">
                <a:latin typeface="+mn-lt"/>
                <a:ea typeface="ＭＳ Ｐゴシック" panose="020B0600070205080204" pitchFamily="34" charset="-128"/>
              </a:rPr>
              <a:t>Roles of a leader in QI in the health care setting </a:t>
            </a:r>
            <a:endParaRPr lang="en-US" altLang="en-US" sz="3600" b="1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209329F-7B45-AB44-66C0-39589FCCA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9727" y="1752600"/>
            <a:ext cx="9801922" cy="4038600"/>
          </a:xfrm>
        </p:spPr>
        <p:txBody>
          <a:bodyPr/>
          <a:lstStyle/>
          <a:p>
            <a:pPr marL="609600" indent="-609600">
              <a:lnSpc>
                <a:spcPct val="150000"/>
              </a:lnSpc>
              <a:buNone/>
            </a:pPr>
            <a:r>
              <a:rPr lang="en-US" altLang="en-US" sz="3600" dirty="0">
                <a:ea typeface="ＭＳ Ｐゴシック" panose="020B0600070205080204" pitchFamily="34" charset="-128"/>
              </a:rPr>
              <a:t>There are four specific roles:</a:t>
            </a:r>
          </a:p>
          <a:p>
            <a:pPr marL="609600" indent="-609600">
              <a:lnSpc>
                <a:spcPct val="150000"/>
              </a:lnSpc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A	Support a systematic approach to QI</a:t>
            </a:r>
          </a:p>
          <a:p>
            <a:pPr marL="609600" indent="-609600">
              <a:lnSpc>
                <a:spcPct val="150000"/>
              </a:lnSpc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B	Communicate priorities</a:t>
            </a:r>
          </a:p>
          <a:p>
            <a:pPr marL="609600" indent="-609600">
              <a:lnSpc>
                <a:spcPct val="150000"/>
              </a:lnSpc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C	Support team members</a:t>
            </a:r>
          </a:p>
          <a:p>
            <a:pPr marL="609600" indent="-609600">
              <a:lnSpc>
                <a:spcPct val="150000"/>
              </a:lnSpc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D	Facilitate innovation and learning</a:t>
            </a:r>
          </a:p>
          <a:p>
            <a:pPr marL="609600" indent="-609600">
              <a:lnSpc>
                <a:spcPct val="150000"/>
              </a:lnSpc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9829</TotalTime>
  <Words>1190</Words>
  <Application>Microsoft Macintosh PowerPoint</Application>
  <PresentationFormat>Widescreen</PresentationFormat>
  <Paragraphs>195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Franklin Gothic Book</vt:lpstr>
      <vt:lpstr>Garamond</vt:lpstr>
      <vt:lpstr>Gill Sans MT</vt:lpstr>
      <vt:lpstr>Office Theme</vt:lpstr>
      <vt:lpstr> Leadership, roles and responsibilities  of  QI teams at different levels  </vt:lpstr>
      <vt:lpstr>Session objectives</vt:lpstr>
      <vt:lpstr>Definition of leadership</vt:lpstr>
      <vt:lpstr> </vt:lpstr>
      <vt:lpstr>Attributes of a leader</vt:lpstr>
      <vt:lpstr>Quality of a leader</vt:lpstr>
      <vt:lpstr>Skills of a QI Leader</vt:lpstr>
      <vt:lpstr>Roles of a leader in a QIT</vt:lpstr>
      <vt:lpstr>Roles of a leader in QI in the health care setting </vt:lpstr>
      <vt:lpstr>Roles of a leader in QI (1)</vt:lpstr>
      <vt:lpstr>Roles of a leader in QI (2)</vt:lpstr>
      <vt:lpstr>Roles of a leader in QI (3)  </vt:lpstr>
      <vt:lpstr>Roles of a leader in QI (4)</vt:lpstr>
      <vt:lpstr>What Leadership styles do you know?</vt:lpstr>
      <vt:lpstr>Inclusive Leadership</vt:lpstr>
      <vt:lpstr>PowerPoint Presentation</vt:lpstr>
      <vt:lpstr>Examples of  Quality Management Teams</vt:lpstr>
      <vt:lpstr>Tasks across all levels</vt:lpstr>
      <vt:lpstr>National QM TWG </vt:lpstr>
      <vt:lpstr>County QM Committee </vt:lpstr>
      <vt:lpstr>Facility Quality Improvement Team </vt:lpstr>
      <vt:lpstr> Work Improvement Teams </vt:lpstr>
      <vt:lpstr>What is needed to operationalize QI?</vt:lpstr>
      <vt:lpstr>Key points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</dc:creator>
  <cp:lastModifiedBy>christabel Bodo</cp:lastModifiedBy>
  <cp:revision>37</cp:revision>
  <dcterms:created xsi:type="dcterms:W3CDTF">2021-11-04T12:08:41Z</dcterms:created>
  <dcterms:modified xsi:type="dcterms:W3CDTF">2022-07-03T06:56:42Z</dcterms:modified>
</cp:coreProperties>
</file>