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7" r:id="rId2"/>
    <p:sldId id="298" r:id="rId3"/>
    <p:sldId id="381" r:id="rId4"/>
    <p:sldId id="379" r:id="rId5"/>
    <p:sldId id="383" r:id="rId6"/>
    <p:sldId id="384" r:id="rId7"/>
    <p:sldId id="385" r:id="rId8"/>
    <p:sldId id="386" r:id="rId9"/>
    <p:sldId id="382" r:id="rId10"/>
    <p:sldId id="367" r:id="rId11"/>
    <p:sldId id="358" r:id="rId12"/>
    <p:sldId id="366" r:id="rId13"/>
    <p:sldId id="359" r:id="rId14"/>
    <p:sldId id="360" r:id="rId15"/>
    <p:sldId id="371" r:id="rId16"/>
    <p:sldId id="484" r:id="rId17"/>
    <p:sldId id="372" r:id="rId18"/>
    <p:sldId id="369" r:id="rId19"/>
    <p:sldId id="373" r:id="rId20"/>
    <p:sldId id="374" r:id="rId21"/>
    <p:sldId id="375" r:id="rId22"/>
    <p:sldId id="376" r:id="rId23"/>
    <p:sldId id="377" r:id="rId24"/>
    <p:sldId id="378" r:id="rId25"/>
    <p:sldId id="442" r:id="rId26"/>
    <p:sldId id="444" r:id="rId27"/>
    <p:sldId id="445" r:id="rId28"/>
    <p:sldId id="450" r:id="rId29"/>
    <p:sldId id="451" r:id="rId30"/>
    <p:sldId id="453" r:id="rId31"/>
    <p:sldId id="455" r:id="rId32"/>
    <p:sldId id="463" r:id="rId33"/>
    <p:sldId id="411" r:id="rId34"/>
    <p:sldId id="389"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087"/>
    <a:srgbClr val="8393C5"/>
    <a:srgbClr val="8D8D97"/>
    <a:srgbClr val="2FAA63"/>
    <a:srgbClr val="BB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94673"/>
  </p:normalViewPr>
  <p:slideViewPr>
    <p:cSldViewPr snapToGrid="0">
      <p:cViewPr varScale="1">
        <p:scale>
          <a:sx n="107" d="100"/>
          <a:sy n="107" d="100"/>
        </p:scale>
        <p:origin x="672"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D4473-E718-A84B-9342-53B9206F77CC}" type="datetimeFigureOut">
              <a:rPr lang="en-KE" smtClean="0"/>
              <a:t>03/07/2022</a:t>
            </a:fld>
            <a:endParaRPr lang="en-K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D1E28-D646-3D4E-8E17-BF96C65EC96F}" type="slidenum">
              <a:rPr lang="en-KE" smtClean="0"/>
              <a:t>‹#›</a:t>
            </a:fld>
            <a:endParaRPr lang="en-KE"/>
          </a:p>
        </p:txBody>
      </p:sp>
    </p:spTree>
    <p:extLst>
      <p:ext uri="{BB962C8B-B14F-4D97-AF65-F5344CB8AC3E}">
        <p14:creationId xmlns:p14="http://schemas.microsoft.com/office/powerpoint/2010/main" val="23743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1EB7851B-8929-98F5-7950-264E3CCA43A3}"/>
              </a:ext>
            </a:extLst>
          </p:cNvPr>
          <p:cNvSpPr>
            <a:spLocks noGrp="1" noRot="1" noChangeAspect="1" noTextEdit="1"/>
          </p:cNvSpPr>
          <p:nvPr>
            <p:ph type="sldImg"/>
          </p:nvPr>
        </p:nvSpPr>
        <p:spPr>
          <a:ln/>
        </p:spPr>
      </p:sp>
      <p:sp>
        <p:nvSpPr>
          <p:cNvPr id="17410" name="Notes Placeholder 2">
            <a:extLst>
              <a:ext uri="{FF2B5EF4-FFF2-40B4-BE49-F238E27FC236}">
                <a16:creationId xmlns:a16="http://schemas.microsoft.com/office/drawing/2014/main" id="{2A73A3E3-47EC-1AD3-810A-C159C13002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KE" dirty="0">
              <a:latin typeface="Arial" panose="020B0604020202020204" pitchFamily="34" charset="0"/>
            </a:endParaRPr>
          </a:p>
        </p:txBody>
      </p:sp>
      <p:sp>
        <p:nvSpPr>
          <p:cNvPr id="17411" name="Slide Number Placeholder 3">
            <a:extLst>
              <a:ext uri="{FF2B5EF4-FFF2-40B4-BE49-F238E27FC236}">
                <a16:creationId xmlns:a16="http://schemas.microsoft.com/office/drawing/2014/main" id="{3A8C46F3-D7CF-53B1-2619-D7B8E050ED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1863"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76BC42-3E3A-B742-8847-DB22A4352D46}" type="slidenum">
              <a:rPr lang="en-US" altLang="en-KE" sz="1200"/>
              <a:pPr eaLnBrk="1" hangingPunct="1"/>
              <a:t>1</a:t>
            </a:fld>
            <a:endParaRPr lang="en-US" altLang="en-KE"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en-US" dirty="0">
                <a:latin typeface="Arial" panose="020B0604020202020204" pitchFamily="34" charset="0"/>
              </a:rPr>
              <a:t>In our experience, one of the major challenges for a QIP team is working </a:t>
            </a:r>
            <a:r>
              <a:rPr lang="en-US" altLang="en-US" u="sng" dirty="0">
                <a:latin typeface="Arial" panose="020B0604020202020204" pitchFamily="34" charset="0"/>
              </a:rPr>
              <a:t>as</a:t>
            </a:r>
            <a:r>
              <a:rPr lang="en-US" altLang="en-US" dirty="0">
                <a:latin typeface="Arial" panose="020B0604020202020204" pitchFamily="34" charset="0"/>
              </a:rPr>
              <a:t> a team. Usually the QI expert is the most well qualified to help the leader address issues of group dynamics, interpersonal communication, conflict management, change management and so  on. However, there may be other better qualified people available to the team. Do not hesitate to ask them to  help with these matters.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n-US" altLang="en-US" dirty="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known – 90% unknown to others – </a:t>
            </a:r>
            <a:r>
              <a:rPr lang="en-US" dirty="0" err="1"/>
              <a:t>Behaviour</a:t>
            </a:r>
            <a:r>
              <a:rPr lang="en-US" dirty="0"/>
              <a:t> 10% - Attitude unseen – 90% values, ethics, motivation, beliefs, judgments, standards</a:t>
            </a:r>
          </a:p>
        </p:txBody>
      </p:sp>
      <p:sp>
        <p:nvSpPr>
          <p:cNvPr id="4" name="Slide Number Placeholder 3"/>
          <p:cNvSpPr>
            <a:spLocks noGrp="1"/>
          </p:cNvSpPr>
          <p:nvPr>
            <p:ph type="sldNum" sz="quarter" idx="5"/>
          </p:nvPr>
        </p:nvSpPr>
        <p:spPr/>
        <p:txBody>
          <a:bodyPr/>
          <a:lstStyle/>
          <a:p>
            <a:fld id="{A46D1E28-D646-3D4E-8E17-BF96C65EC96F}" type="slidenum">
              <a:rPr lang="en-KE" smtClean="0"/>
              <a:t>33</a:t>
            </a:fld>
            <a:endParaRPr lang="en-KE"/>
          </a:p>
        </p:txBody>
      </p:sp>
    </p:spTree>
    <p:extLst>
      <p:ext uri="{BB962C8B-B14F-4D97-AF65-F5344CB8AC3E}">
        <p14:creationId xmlns:p14="http://schemas.microsoft.com/office/powerpoint/2010/main" val="1479558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041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grpSp>
        <p:nvGrpSpPr>
          <p:cNvPr id="12" name="Group 11"/>
          <p:cNvGrpSpPr/>
          <p:nvPr userDrawn="1"/>
        </p:nvGrpSpPr>
        <p:grpSpPr>
          <a:xfrm>
            <a:off x="1066800" y="4933201"/>
            <a:ext cx="10058400" cy="2087248"/>
            <a:chOff x="-1041448" y="4381619"/>
            <a:chExt cx="14010780" cy="2907420"/>
          </a:xfrm>
        </p:grpSpPr>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10777327" y="4833769"/>
              <a:ext cx="2192005" cy="2038816"/>
            </a:xfrm>
            <a:prstGeom prst="rect">
              <a:avLst/>
            </a:prstGeom>
          </p:spPr>
        </p:pic>
        <p:grpSp>
          <p:nvGrpSpPr>
            <p:cNvPr id="7" name="Group 6"/>
            <p:cNvGrpSpPr/>
            <p:nvPr userDrawn="1"/>
          </p:nvGrpSpPr>
          <p:grpSpPr>
            <a:xfrm>
              <a:off x="-1041448" y="4381619"/>
              <a:ext cx="9026021" cy="2907420"/>
              <a:chOff x="-736648" y="154175"/>
              <a:chExt cx="9026021" cy="290742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6648" y="665163"/>
                <a:ext cx="2303028" cy="19799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8892" y="154175"/>
                <a:ext cx="3400481" cy="2907420"/>
              </a:xfrm>
              <a:prstGeom prst="rect">
                <a:avLst/>
              </a:prstGeom>
            </p:spPr>
          </p:pic>
        </p:grpSp>
      </p:grpSp>
      <p:grpSp>
        <p:nvGrpSpPr>
          <p:cNvPr id="21" name="Group 20"/>
          <p:cNvGrpSpPr/>
          <p:nvPr userDrawn="1"/>
        </p:nvGrpSpPr>
        <p:grpSpPr>
          <a:xfrm>
            <a:off x="0" y="1457739"/>
            <a:ext cx="12192000" cy="3207027"/>
            <a:chOff x="0" y="1835427"/>
            <a:chExt cx="12192000" cy="2438400"/>
          </a:xfrm>
        </p:grpSpPr>
        <p:cxnSp>
          <p:nvCxnSpPr>
            <p:cNvPr id="13" name="Straight Connector 12"/>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a:solidFill>
                  <a:schemeClr val="bg1"/>
                </a:solidFill>
                <a:latin typeface="Franklin Gothic Book" pitchFamily="34" charset="0"/>
              </a:endParaRPr>
            </a:p>
          </p:txBody>
        </p:sp>
      </p:grpSp>
      <p:sp>
        <p:nvSpPr>
          <p:cNvPr id="22" name="TextBox 21"/>
          <p:cNvSpPr txBox="1"/>
          <p:nvPr userDrawn="1"/>
        </p:nvSpPr>
        <p:spPr>
          <a:xfrm>
            <a:off x="1364974" y="555090"/>
            <a:ext cx="9462051" cy="584775"/>
          </a:xfrm>
          <a:prstGeom prst="rect">
            <a:avLst/>
          </a:prstGeom>
          <a:noFill/>
        </p:spPr>
        <p:txBody>
          <a:bodyPr wrap="square" rtlCol="0">
            <a:spAutoFit/>
          </a:bodyPr>
          <a:lstStyle/>
          <a:p>
            <a:pPr algn="ctr"/>
            <a:r>
              <a:rPr lang="en-US" sz="3200" b="1">
                <a:solidFill>
                  <a:schemeClr val="tx1"/>
                </a:solidFill>
                <a:latin typeface="Gill Sans MT" panose="020B0502020104020203" pitchFamily="34" charset="0"/>
              </a:rPr>
              <a:t>USAID</a:t>
            </a:r>
            <a:r>
              <a:rPr lang="en-US" sz="3200" b="1" baseline="0">
                <a:solidFill>
                  <a:schemeClr val="tx1"/>
                </a:solidFill>
                <a:latin typeface="Gill Sans MT" panose="020B0502020104020203" pitchFamily="34" charset="0"/>
              </a:rPr>
              <a:t> AMPATH UZIMA</a:t>
            </a:r>
            <a:endParaRPr lang="en-US" sz="3200" b="1">
              <a:solidFill>
                <a:schemeClr val="tx1"/>
              </a:solidFill>
              <a:latin typeface="Gill Sans MT" panose="020B0502020104020203" pitchFamily="34" charset="0"/>
            </a:endParaRPr>
          </a:p>
        </p:txBody>
      </p:sp>
    </p:spTree>
    <p:extLst>
      <p:ext uri="{BB962C8B-B14F-4D97-AF65-F5344CB8AC3E}">
        <p14:creationId xmlns:p14="http://schemas.microsoft.com/office/powerpoint/2010/main" val="406931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D331157E-6CFF-FB48-A0EB-CF508638C457}"/>
              </a:ext>
            </a:extLst>
          </p:cNvPr>
          <p:cNvSpPr txBox="1"/>
          <p:nvPr userDrawn="1"/>
        </p:nvSpPr>
        <p:spPr>
          <a:xfrm rot="16200000">
            <a:off x="-866522" y="4567997"/>
            <a:ext cx="2940934" cy="276999"/>
          </a:xfrm>
          <a:prstGeom prst="rect">
            <a:avLst/>
          </a:prstGeom>
          <a:noFill/>
        </p:spPr>
        <p:txBody>
          <a:bodyPr wrap="square" rtlCol="0">
            <a:spAutoFit/>
          </a:bodyPr>
          <a:lstStyle/>
          <a:p>
            <a:pPr algn="l"/>
            <a:r>
              <a:rPr lang="en-US" sz="1200" b="1">
                <a:solidFill>
                  <a:schemeClr val="tx1"/>
                </a:solidFill>
                <a:latin typeface="Gill Sans MT" panose="020B0502020104020203" pitchFamily="34" charset="0"/>
              </a:rPr>
              <a:t>USAID</a:t>
            </a:r>
            <a:r>
              <a:rPr lang="en-US" sz="1200" b="1" baseline="0">
                <a:solidFill>
                  <a:schemeClr val="tx1"/>
                </a:solidFill>
                <a:latin typeface="Gill Sans MT" panose="020B0502020104020203" pitchFamily="34" charset="0"/>
              </a:rPr>
              <a:t> AMPATH Uzima</a:t>
            </a:r>
            <a:endParaRPr lang="en-US" sz="1200" b="1">
              <a:solidFill>
                <a:schemeClr val="tx1"/>
              </a:solidFill>
              <a:latin typeface="Gill Sans MT" panose="020B0502020104020203" pitchFamily="34" charset="0"/>
            </a:endParaRPr>
          </a:p>
        </p:txBody>
      </p:sp>
      <p:grpSp>
        <p:nvGrpSpPr>
          <p:cNvPr id="34" name="Group 33">
            <a:extLst>
              <a:ext uri="{FF2B5EF4-FFF2-40B4-BE49-F238E27FC236}">
                <a16:creationId xmlns:a16="http://schemas.microsoft.com/office/drawing/2014/main" id="{683E5B30-6F07-5044-89DC-6618346B9B0C}"/>
              </a:ext>
            </a:extLst>
          </p:cNvPr>
          <p:cNvGrpSpPr/>
          <p:nvPr userDrawn="1"/>
        </p:nvGrpSpPr>
        <p:grpSpPr>
          <a:xfrm>
            <a:off x="1120140" y="5893099"/>
            <a:ext cx="10929890" cy="1069543"/>
            <a:chOff x="982980" y="5790964"/>
            <a:chExt cx="11272790" cy="1103097"/>
          </a:xfrm>
        </p:grpSpPr>
        <p:grpSp>
          <p:nvGrpSpPr>
            <p:cNvPr id="35" name="Group 34">
              <a:extLst>
                <a:ext uri="{FF2B5EF4-FFF2-40B4-BE49-F238E27FC236}">
                  <a16:creationId xmlns:a16="http://schemas.microsoft.com/office/drawing/2014/main" id="{A6793407-0A4D-D24D-8485-2B3FD4FE9FDB}"/>
                </a:ext>
              </a:extLst>
            </p:cNvPr>
            <p:cNvGrpSpPr/>
            <p:nvPr userDrawn="1"/>
          </p:nvGrpSpPr>
          <p:grpSpPr>
            <a:xfrm>
              <a:off x="982980" y="5790964"/>
              <a:ext cx="3681718" cy="1103097"/>
              <a:chOff x="823622" y="5568414"/>
              <a:chExt cx="4695673" cy="1406893"/>
            </a:xfrm>
          </p:grpSpPr>
          <p:pic>
            <p:nvPicPr>
              <p:cNvPr id="37" name="Picture 36">
                <a:extLst>
                  <a:ext uri="{FF2B5EF4-FFF2-40B4-BE49-F238E27FC236}">
                    <a16:creationId xmlns:a16="http://schemas.microsoft.com/office/drawing/2014/main" id="{E189066A-EE2C-3848-AFB7-A8ACB98F950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8" name="Group 37">
                <a:extLst>
                  <a:ext uri="{FF2B5EF4-FFF2-40B4-BE49-F238E27FC236}">
                    <a16:creationId xmlns:a16="http://schemas.microsoft.com/office/drawing/2014/main" id="{7A4A350B-0AC9-C145-9C8D-C260FD608754}"/>
                  </a:ext>
                </a:extLst>
              </p:cNvPr>
              <p:cNvGrpSpPr/>
              <p:nvPr userDrawn="1"/>
            </p:nvGrpSpPr>
            <p:grpSpPr>
              <a:xfrm>
                <a:off x="823622" y="5568414"/>
                <a:ext cx="3151610" cy="1406893"/>
                <a:chOff x="823622" y="5455870"/>
                <a:chExt cx="3151610" cy="1406893"/>
              </a:xfrm>
            </p:grpSpPr>
            <p:pic>
              <p:nvPicPr>
                <p:cNvPr id="39" name="Picture 38">
                  <a:extLst>
                    <a:ext uri="{FF2B5EF4-FFF2-40B4-BE49-F238E27FC236}">
                      <a16:creationId xmlns:a16="http://schemas.microsoft.com/office/drawing/2014/main" id="{C92B21D5-1437-1443-A9D6-5323C28605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0" name="Picture 39">
                  <a:extLst>
                    <a:ext uri="{FF2B5EF4-FFF2-40B4-BE49-F238E27FC236}">
                      <a16:creationId xmlns:a16="http://schemas.microsoft.com/office/drawing/2014/main" id="{278BC852-CAE3-9447-A230-6F5C5984BB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6" name="TextBox 35">
              <a:extLst>
                <a:ext uri="{FF2B5EF4-FFF2-40B4-BE49-F238E27FC236}">
                  <a16:creationId xmlns:a16="http://schemas.microsoft.com/office/drawing/2014/main" id="{AC26AC2E-3EDE-C845-BE04-14E7F3C57E85}"/>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43540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314" y="-20874"/>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425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rot="16200000">
            <a:off x="5801967" y="3263347"/>
            <a:ext cx="5846694"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2" name="Group 21">
            <a:extLst>
              <a:ext uri="{FF2B5EF4-FFF2-40B4-BE49-F238E27FC236}">
                <a16:creationId xmlns:a16="http://schemas.microsoft.com/office/drawing/2014/main" id="{8A4875F7-4F88-1C42-9E5A-A3769D343D7A}"/>
              </a:ext>
            </a:extLst>
          </p:cNvPr>
          <p:cNvGrpSpPr/>
          <p:nvPr userDrawn="1"/>
        </p:nvGrpSpPr>
        <p:grpSpPr>
          <a:xfrm>
            <a:off x="1120140" y="5893099"/>
            <a:ext cx="10929890" cy="1069543"/>
            <a:chOff x="982980" y="5790964"/>
            <a:chExt cx="11272790" cy="1103097"/>
          </a:xfrm>
        </p:grpSpPr>
        <p:grpSp>
          <p:nvGrpSpPr>
            <p:cNvPr id="23" name="Group 22">
              <a:extLst>
                <a:ext uri="{FF2B5EF4-FFF2-40B4-BE49-F238E27FC236}">
                  <a16:creationId xmlns:a16="http://schemas.microsoft.com/office/drawing/2014/main" id="{B75933DB-9306-6840-9296-71D37F85A498}"/>
                </a:ext>
              </a:extLst>
            </p:cNvPr>
            <p:cNvGrpSpPr/>
            <p:nvPr userDrawn="1"/>
          </p:nvGrpSpPr>
          <p:grpSpPr>
            <a:xfrm>
              <a:off x="982980" y="5790964"/>
              <a:ext cx="3681718" cy="1103097"/>
              <a:chOff x="823622" y="5568414"/>
              <a:chExt cx="4695673" cy="1406893"/>
            </a:xfrm>
          </p:grpSpPr>
          <p:pic>
            <p:nvPicPr>
              <p:cNvPr id="32" name="Picture 31">
                <a:extLst>
                  <a:ext uri="{FF2B5EF4-FFF2-40B4-BE49-F238E27FC236}">
                    <a16:creationId xmlns:a16="http://schemas.microsoft.com/office/drawing/2014/main" id="{ECB87390-991B-C342-B8A5-3167EAE744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3" name="Group 32">
                <a:extLst>
                  <a:ext uri="{FF2B5EF4-FFF2-40B4-BE49-F238E27FC236}">
                    <a16:creationId xmlns:a16="http://schemas.microsoft.com/office/drawing/2014/main" id="{D5C7D0E4-2E04-9348-910E-2501B45B25D3}"/>
                  </a:ext>
                </a:extLst>
              </p:cNvPr>
              <p:cNvGrpSpPr/>
              <p:nvPr userDrawn="1"/>
            </p:nvGrpSpPr>
            <p:grpSpPr>
              <a:xfrm>
                <a:off x="823622" y="5568414"/>
                <a:ext cx="3151610" cy="1406893"/>
                <a:chOff x="823622" y="5455870"/>
                <a:chExt cx="3151610" cy="1406893"/>
              </a:xfrm>
            </p:grpSpPr>
            <p:pic>
              <p:nvPicPr>
                <p:cNvPr id="34" name="Picture 33">
                  <a:extLst>
                    <a:ext uri="{FF2B5EF4-FFF2-40B4-BE49-F238E27FC236}">
                      <a16:creationId xmlns:a16="http://schemas.microsoft.com/office/drawing/2014/main" id="{492CB5DF-635C-4443-AEFB-C0F8002C09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5" name="Picture 34">
                  <a:extLst>
                    <a:ext uri="{FF2B5EF4-FFF2-40B4-BE49-F238E27FC236}">
                      <a16:creationId xmlns:a16="http://schemas.microsoft.com/office/drawing/2014/main" id="{068CB87B-FD0E-D743-95B2-67EF5463C2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1" name="TextBox 30">
              <a:extLst>
                <a:ext uri="{FF2B5EF4-FFF2-40B4-BE49-F238E27FC236}">
                  <a16:creationId xmlns:a16="http://schemas.microsoft.com/office/drawing/2014/main" id="{793BC4DF-2569-714A-B413-4C81E0AD7CC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0177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02B4932-6F7D-4374-B883-157EF9D01B8B}" type="datetimeFigureOut">
              <a:rPr lang="en-US"/>
              <a:t>7/3/22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35511D3-74BB-4E4B-B358-23803C20FFB3}" type="slidenum">
              <a:rPr lang="en-US" altLang="en-US"/>
              <a:t>‹#›</a:t>
            </a:fld>
            <a:endParaRPr lang="en-US" altLang="en-US"/>
          </a:p>
        </p:txBody>
      </p:sp>
    </p:spTree>
    <p:extLst>
      <p:ext uri="{BB962C8B-B14F-4D97-AF65-F5344CB8AC3E}">
        <p14:creationId xmlns:p14="http://schemas.microsoft.com/office/powerpoint/2010/main" val="37929052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18" name="Group 17">
            <a:extLst>
              <a:ext uri="{FF2B5EF4-FFF2-40B4-BE49-F238E27FC236}">
                <a16:creationId xmlns:a16="http://schemas.microsoft.com/office/drawing/2014/main" id="{FF345236-554B-294B-AC4D-FD606D6FE10A}"/>
              </a:ext>
            </a:extLst>
          </p:cNvPr>
          <p:cNvGrpSpPr/>
          <p:nvPr userDrawn="1"/>
        </p:nvGrpSpPr>
        <p:grpSpPr>
          <a:xfrm>
            <a:off x="1120140" y="5893099"/>
            <a:ext cx="10929890" cy="1069543"/>
            <a:chOff x="982980" y="5790964"/>
            <a:chExt cx="11272790" cy="1103097"/>
          </a:xfrm>
        </p:grpSpPr>
        <p:grpSp>
          <p:nvGrpSpPr>
            <p:cNvPr id="19" name="Group 18">
              <a:extLst>
                <a:ext uri="{FF2B5EF4-FFF2-40B4-BE49-F238E27FC236}">
                  <a16:creationId xmlns:a16="http://schemas.microsoft.com/office/drawing/2014/main" id="{B6C44F7A-37DD-2B4D-97AC-FFEB37BF6AED}"/>
                </a:ext>
              </a:extLst>
            </p:cNvPr>
            <p:cNvGrpSpPr/>
            <p:nvPr userDrawn="1"/>
          </p:nvGrpSpPr>
          <p:grpSpPr>
            <a:xfrm>
              <a:off x="982980" y="5790964"/>
              <a:ext cx="3681718" cy="1103097"/>
              <a:chOff x="823622" y="5568414"/>
              <a:chExt cx="4695673" cy="1406893"/>
            </a:xfrm>
          </p:grpSpPr>
          <p:pic>
            <p:nvPicPr>
              <p:cNvPr id="21" name="Picture 20">
                <a:extLst>
                  <a:ext uri="{FF2B5EF4-FFF2-40B4-BE49-F238E27FC236}">
                    <a16:creationId xmlns:a16="http://schemas.microsoft.com/office/drawing/2014/main" id="{A43018C7-B0FC-E749-B764-2440A20E12A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7" name="Group 26">
                <a:extLst>
                  <a:ext uri="{FF2B5EF4-FFF2-40B4-BE49-F238E27FC236}">
                    <a16:creationId xmlns:a16="http://schemas.microsoft.com/office/drawing/2014/main" id="{E74637AD-F91D-A94B-B525-BB22AA89B571}"/>
                  </a:ext>
                </a:extLst>
              </p:cNvPr>
              <p:cNvGrpSpPr/>
              <p:nvPr userDrawn="1"/>
            </p:nvGrpSpPr>
            <p:grpSpPr>
              <a:xfrm>
                <a:off x="823622" y="5568414"/>
                <a:ext cx="3151610" cy="1406893"/>
                <a:chOff x="823622" y="5455870"/>
                <a:chExt cx="3151610" cy="1406893"/>
              </a:xfrm>
            </p:grpSpPr>
            <p:pic>
              <p:nvPicPr>
                <p:cNvPr id="30" name="Picture 29">
                  <a:extLst>
                    <a:ext uri="{FF2B5EF4-FFF2-40B4-BE49-F238E27FC236}">
                      <a16:creationId xmlns:a16="http://schemas.microsoft.com/office/drawing/2014/main" id="{D1D9E429-3B24-E74D-8FEA-1CDA4D608E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1" name="Picture 30">
                  <a:extLst>
                    <a:ext uri="{FF2B5EF4-FFF2-40B4-BE49-F238E27FC236}">
                      <a16:creationId xmlns:a16="http://schemas.microsoft.com/office/drawing/2014/main" id="{1F6F53A1-8028-4A45-A72A-BC9F317436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0" name="TextBox 19">
              <a:extLst>
                <a:ext uri="{FF2B5EF4-FFF2-40B4-BE49-F238E27FC236}">
                  <a16:creationId xmlns:a16="http://schemas.microsoft.com/office/drawing/2014/main" id="{CD1F88D8-9B30-FE44-B6F5-055663FE56BA}"/>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78098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Garamond" panose="020204040303010108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0EF2770-D6F9-4EE9-A18E-8DD1648F62F9}" type="datetimeFigureOut">
              <a:rPr lang="en-US" smtClean="0"/>
              <a:t>7/3/22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89DD34-8126-45AF-B4F4-2305F3A75729}" type="slidenum">
              <a:rPr lang="en-US" smtClean="0"/>
              <a:t>‹#›</a:t>
            </a:fld>
            <a:endParaRPr lang="en-US"/>
          </a:p>
        </p:txBody>
      </p:sp>
      <p:sp>
        <p:nvSpPr>
          <p:cNvPr id="12" name="Rectangle 11"/>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845654" y="4562061"/>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sp>
        <p:nvSpPr>
          <p:cNvPr id="16" name="Content Placeholder 2">
            <a:extLst>
              <a:ext uri="{FF2B5EF4-FFF2-40B4-BE49-F238E27FC236}">
                <a16:creationId xmlns:a16="http://schemas.microsoft.com/office/drawing/2014/main" id="{68FEC8A7-6708-E745-89E5-198EE1050603}"/>
              </a:ext>
            </a:extLst>
          </p:cNvPr>
          <p:cNvSpPr>
            <a:spLocks noGrp="1"/>
          </p:cNvSpPr>
          <p:nvPr>
            <p:ph idx="13"/>
          </p:nvPr>
        </p:nvSpPr>
        <p:spPr>
          <a:xfrm>
            <a:off x="838200" y="1825625"/>
            <a:ext cx="10515600"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6" name="Group 25">
            <a:extLst>
              <a:ext uri="{FF2B5EF4-FFF2-40B4-BE49-F238E27FC236}">
                <a16:creationId xmlns:a16="http://schemas.microsoft.com/office/drawing/2014/main" id="{BE827C82-ABC7-A04A-8C25-9ABC427DE896}"/>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C1E3FC34-1790-5F4B-84DD-8297444BB612}"/>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5A383A7C-68BA-C844-AD93-6B35B5A634F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7D087D36-4E2F-EB4C-AD06-0D58BBF4EBCE}"/>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3CB8ED09-61A0-B94A-9839-A45AD1D95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36356D28-6CA6-E541-974C-252A63FAFC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449B3029-6BDB-A545-8016-802F29E6E5C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59964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EF2770-D6F9-4EE9-A18E-8DD1648F62F9}" type="datetimeFigureOut">
              <a:rPr lang="en-US" smtClean="0"/>
              <a:t>7/3/22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A0B3C97A-843E-E240-9B4C-F496C4A7E26A}"/>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11D0A77E-2B6A-0A47-BE85-7113EA5524EB}"/>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BE086ADD-8A05-134F-BC23-914D2B1FDE6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064181E0-5C42-3F42-B35B-AFD2C04EFE38}"/>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295847C1-1C7A-F645-8CF8-A0A7B7B984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9" name="Picture 38">
                  <a:extLst>
                    <a:ext uri="{FF2B5EF4-FFF2-40B4-BE49-F238E27FC236}">
                      <a16:creationId xmlns:a16="http://schemas.microsoft.com/office/drawing/2014/main" id="{EE35BA1B-9D62-0F4C-BE73-1FB7BBE6F8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54C97700-7427-C846-B214-26FE752F77DC}"/>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284177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EF2770-D6F9-4EE9-A18E-8DD1648F62F9}" type="datetimeFigureOut">
              <a:rPr lang="en-US" smtClean="0"/>
              <a:t>7/3/22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89DD34-8126-45AF-B4F4-2305F3A75729}" type="slidenum">
              <a:rPr lang="en-US" smtClean="0"/>
              <a:t>‹#›</a:t>
            </a:fld>
            <a:endParaRPr lang="en-US"/>
          </a:p>
        </p:txBody>
      </p:sp>
      <p:sp>
        <p:nvSpPr>
          <p:cNvPr id="15" name="Rectangle 14"/>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8" name="Group 27">
            <a:extLst>
              <a:ext uri="{FF2B5EF4-FFF2-40B4-BE49-F238E27FC236}">
                <a16:creationId xmlns:a16="http://schemas.microsoft.com/office/drawing/2014/main" id="{2FFF4419-7F10-964B-8071-4BF0B61E0C10}"/>
              </a:ext>
            </a:extLst>
          </p:cNvPr>
          <p:cNvGrpSpPr/>
          <p:nvPr userDrawn="1"/>
        </p:nvGrpSpPr>
        <p:grpSpPr>
          <a:xfrm>
            <a:off x="1120140" y="5893099"/>
            <a:ext cx="10929890" cy="1069543"/>
            <a:chOff x="982980" y="5790964"/>
            <a:chExt cx="11272790" cy="1103097"/>
          </a:xfrm>
        </p:grpSpPr>
        <p:grpSp>
          <p:nvGrpSpPr>
            <p:cNvPr id="29" name="Group 28">
              <a:extLst>
                <a:ext uri="{FF2B5EF4-FFF2-40B4-BE49-F238E27FC236}">
                  <a16:creationId xmlns:a16="http://schemas.microsoft.com/office/drawing/2014/main" id="{4C485546-5649-7944-829D-7B302F0F7905}"/>
                </a:ext>
              </a:extLst>
            </p:cNvPr>
            <p:cNvGrpSpPr/>
            <p:nvPr userDrawn="1"/>
          </p:nvGrpSpPr>
          <p:grpSpPr>
            <a:xfrm>
              <a:off x="982980" y="5790964"/>
              <a:ext cx="3681718" cy="1103097"/>
              <a:chOff x="823622" y="5568414"/>
              <a:chExt cx="4695673" cy="1406893"/>
            </a:xfrm>
          </p:grpSpPr>
          <p:pic>
            <p:nvPicPr>
              <p:cNvPr id="31" name="Picture 30">
                <a:extLst>
                  <a:ext uri="{FF2B5EF4-FFF2-40B4-BE49-F238E27FC236}">
                    <a16:creationId xmlns:a16="http://schemas.microsoft.com/office/drawing/2014/main" id="{3558170A-2538-7E4B-9DE1-245A342E07C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2" name="Group 31">
                <a:extLst>
                  <a:ext uri="{FF2B5EF4-FFF2-40B4-BE49-F238E27FC236}">
                    <a16:creationId xmlns:a16="http://schemas.microsoft.com/office/drawing/2014/main" id="{7C781FD9-BD72-5144-A550-A6C1090B612C}"/>
                  </a:ext>
                </a:extLst>
              </p:cNvPr>
              <p:cNvGrpSpPr/>
              <p:nvPr userDrawn="1"/>
            </p:nvGrpSpPr>
            <p:grpSpPr>
              <a:xfrm>
                <a:off x="823622" y="5568414"/>
                <a:ext cx="3151610" cy="1406893"/>
                <a:chOff x="823622" y="5455870"/>
                <a:chExt cx="3151610" cy="1406893"/>
              </a:xfrm>
            </p:grpSpPr>
            <p:pic>
              <p:nvPicPr>
                <p:cNvPr id="33" name="Picture 32">
                  <a:extLst>
                    <a:ext uri="{FF2B5EF4-FFF2-40B4-BE49-F238E27FC236}">
                      <a16:creationId xmlns:a16="http://schemas.microsoft.com/office/drawing/2014/main" id="{E98632CC-961E-3945-8A89-7CDCF2E0D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41" name="Picture 40">
                  <a:extLst>
                    <a:ext uri="{FF2B5EF4-FFF2-40B4-BE49-F238E27FC236}">
                      <a16:creationId xmlns:a16="http://schemas.microsoft.com/office/drawing/2014/main" id="{717096BD-8B8E-D74D-B7E8-E83E8AD902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30" name="TextBox 29">
              <a:extLst>
                <a:ext uri="{FF2B5EF4-FFF2-40B4-BE49-F238E27FC236}">
                  <a16:creationId xmlns:a16="http://schemas.microsoft.com/office/drawing/2014/main" id="{3207B854-D965-D24F-8AB8-F11735067D4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92444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0EF2770-D6F9-4EE9-A18E-8DD1648F62F9}" type="datetimeFigureOut">
              <a:rPr lang="en-US" smtClean="0"/>
              <a:t>7/3/22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89DD34-8126-45AF-B4F4-2305F3A75729}" type="slidenum">
              <a:rPr lang="en-US" smtClean="0"/>
              <a:t>‹#›</a:t>
            </a:fld>
            <a:endParaRPr lang="en-US"/>
          </a:p>
        </p:txBody>
      </p:sp>
      <p:sp>
        <p:nvSpPr>
          <p:cNvPr id="11" name="Rectangle 10"/>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a:off x="832402" y="1686339"/>
            <a:ext cx="10524711"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03BC4D22-EC1A-DD42-8C31-70B1723A2DF5}"/>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6AF0D14C-749D-E24A-A8C1-5EF7EAC6DB29}"/>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55CDD82E-285A-BC45-9CF6-6579AF92B38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7CEC4430-F7D3-D249-B98F-4C73E6AD269B}"/>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D1182FFB-D294-C34C-A1A3-3B58F3DDE2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7" name="Picture 36">
                  <a:extLst>
                    <a:ext uri="{FF2B5EF4-FFF2-40B4-BE49-F238E27FC236}">
                      <a16:creationId xmlns:a16="http://schemas.microsoft.com/office/drawing/2014/main" id="{7767AFC1-AE87-2742-92D8-FEF809FB8C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B0A80D42-D98B-0948-B8CC-44AD173D0B21}"/>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429100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F2770-D6F9-4EE9-A18E-8DD1648F62F9}" type="datetimeFigureOut">
              <a:rPr lang="en-US" smtClean="0"/>
              <a:t>7/3/22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89DD34-8126-45AF-B4F4-2305F3A75729}" type="slidenum">
              <a:rPr lang="en-US" smtClean="0"/>
              <a:t>‹#›</a:t>
            </a:fld>
            <a:endParaRPr lang="en-US"/>
          </a:p>
        </p:txBody>
      </p:sp>
      <p:grpSp>
        <p:nvGrpSpPr>
          <p:cNvPr id="14" name="Group 13"/>
          <p:cNvGrpSpPr/>
          <p:nvPr userDrawn="1"/>
        </p:nvGrpSpPr>
        <p:grpSpPr>
          <a:xfrm>
            <a:off x="0" y="1835427"/>
            <a:ext cx="12192000" cy="2438400"/>
            <a:chOff x="0" y="1835427"/>
            <a:chExt cx="12192000" cy="2438400"/>
          </a:xfrm>
        </p:grpSpPr>
        <p:cxnSp>
          <p:nvCxnSpPr>
            <p:cNvPr id="15" name="Straight Connector 14"/>
            <p:cNvCxnSpPr/>
            <p:nvPr userDrawn="1"/>
          </p:nvCxnSpPr>
          <p:spPr>
            <a:xfrm>
              <a:off x="7048500" y="4273827"/>
              <a:ext cx="5143500" cy="0"/>
            </a:xfrm>
            <a:prstGeom prst="line">
              <a:avLst/>
            </a:prstGeom>
            <a:ln w="104775">
              <a:solidFill>
                <a:srgbClr val="8393C5"/>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835427"/>
              <a:ext cx="4109156" cy="0"/>
            </a:xfrm>
            <a:prstGeom prst="line">
              <a:avLst/>
            </a:prstGeom>
            <a:ln w="104775">
              <a:solidFill>
                <a:srgbClr val="932828"/>
              </a:solidFill>
            </a:ln>
            <a:effectLst/>
          </p:spPr>
          <p:style>
            <a:lnRef idx="1">
              <a:schemeClr val="accent1"/>
            </a:lnRef>
            <a:fillRef idx="0">
              <a:schemeClr val="accent1"/>
            </a:fillRef>
            <a:effectRef idx="0">
              <a:schemeClr val="accent1"/>
            </a:effectRef>
            <a:fontRef idx="minor">
              <a:schemeClr val="tx1"/>
            </a:fontRef>
          </p:style>
        </p:cxnSp>
        <p:sp>
          <p:nvSpPr>
            <p:cNvPr id="17" name="Rectangle 16"/>
            <p:cNvSpPr>
              <a:spLocks noChangeArrowheads="1"/>
            </p:cNvSpPr>
            <p:nvPr userDrawn="1"/>
          </p:nvSpPr>
          <p:spPr bwMode="auto">
            <a:xfrm>
              <a:off x="0" y="1911627"/>
              <a:ext cx="12192000" cy="2286000"/>
            </a:xfrm>
            <a:prstGeom prst="rect">
              <a:avLst/>
            </a:prstGeom>
            <a:solidFill>
              <a:srgbClr val="373185"/>
            </a:solidFill>
            <a:ln w="25400">
              <a:noFill/>
              <a:miter lim="800000"/>
              <a:headEnd/>
              <a:tailEnd/>
            </a:ln>
            <a:effectLst/>
          </p:spPr>
          <p:txBody>
            <a:bodyPr anchor="ctr"/>
            <a:lstStyle/>
            <a:p>
              <a:pPr algn="ctr" defTabSz="457200">
                <a:defRPr/>
              </a:pPr>
              <a:endParaRPr lang="en-US" sz="3700">
                <a:solidFill>
                  <a:schemeClr val="bg1"/>
                </a:solidFill>
                <a:latin typeface="Franklin Gothic Book" pitchFamily="34" charset="0"/>
              </a:endParaRPr>
            </a:p>
          </p:txBody>
        </p:sp>
      </p:grpSp>
      <p:grpSp>
        <p:nvGrpSpPr>
          <p:cNvPr id="23" name="Group 22"/>
          <p:cNvGrpSpPr/>
          <p:nvPr userDrawn="1"/>
        </p:nvGrpSpPr>
        <p:grpSpPr>
          <a:xfrm>
            <a:off x="1091727" y="4583469"/>
            <a:ext cx="10040128" cy="2048400"/>
            <a:chOff x="-766753" y="4282114"/>
            <a:chExt cx="13985329" cy="2853307"/>
          </a:xfrm>
        </p:grpSpPr>
        <p:pic>
          <p:nvPicPr>
            <p:cNvPr id="24" name="Picture 23"/>
            <p:cNvPicPr/>
            <p:nvPr userDrawn="1"/>
          </p:nvPicPr>
          <p:blipFill>
            <a:blip r:embed="rId2" cstate="print">
              <a:extLst>
                <a:ext uri="{28A0092B-C50C-407E-A947-70E740481C1C}">
                  <a14:useLocalDpi xmlns:a14="http://schemas.microsoft.com/office/drawing/2010/main" val="0"/>
                </a:ext>
              </a:extLst>
            </a:blip>
            <a:stretch>
              <a:fillRect/>
            </a:stretch>
          </p:blipFill>
          <p:spPr>
            <a:xfrm>
              <a:off x="11116357" y="4779203"/>
              <a:ext cx="2102219" cy="1888844"/>
            </a:xfrm>
            <a:prstGeom prst="rect">
              <a:avLst/>
            </a:prstGeom>
          </p:spPr>
        </p:pic>
        <p:grpSp>
          <p:nvGrpSpPr>
            <p:cNvPr id="25" name="Group 24"/>
            <p:cNvGrpSpPr/>
            <p:nvPr userDrawn="1"/>
          </p:nvGrpSpPr>
          <p:grpSpPr>
            <a:xfrm>
              <a:off x="-766753" y="4282114"/>
              <a:ext cx="8770031" cy="2853307"/>
              <a:chOff x="-461953" y="54670"/>
              <a:chExt cx="8770031" cy="2853307"/>
            </a:xfrm>
          </p:grpSpPr>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53" y="551759"/>
                <a:ext cx="2240980" cy="1926634"/>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70888" y="54670"/>
                <a:ext cx="3337190" cy="2853307"/>
              </a:xfrm>
              <a:prstGeom prst="rect">
                <a:avLst/>
              </a:prstGeom>
            </p:spPr>
          </p:pic>
        </p:grpSp>
      </p:grpSp>
      <p:sp>
        <p:nvSpPr>
          <p:cNvPr id="28" name="TextBox 27"/>
          <p:cNvSpPr txBox="1"/>
          <p:nvPr userDrawn="1"/>
        </p:nvSpPr>
        <p:spPr>
          <a:xfrm>
            <a:off x="1417079" y="792608"/>
            <a:ext cx="9462051" cy="584775"/>
          </a:xfrm>
          <a:prstGeom prst="rect">
            <a:avLst/>
          </a:prstGeom>
          <a:noFill/>
        </p:spPr>
        <p:txBody>
          <a:bodyPr wrap="square" rtlCol="0">
            <a:spAutoFit/>
          </a:bodyPr>
          <a:lstStyle/>
          <a:p>
            <a:pPr algn="ctr"/>
            <a:r>
              <a:rPr lang="en-US" sz="3200" b="1">
                <a:solidFill>
                  <a:schemeClr val="tx1"/>
                </a:solidFill>
                <a:latin typeface="Gill Sans MT" panose="020B0502020104020203" pitchFamily="34" charset="0"/>
              </a:rPr>
              <a:t>USAID</a:t>
            </a:r>
            <a:r>
              <a:rPr lang="en-US" sz="3200" b="1" baseline="0">
                <a:solidFill>
                  <a:schemeClr val="tx1"/>
                </a:solidFill>
                <a:latin typeface="Gill Sans MT" panose="020B0502020104020203" pitchFamily="34" charset="0"/>
              </a:rPr>
              <a:t> AMPATH UZIMA</a:t>
            </a:r>
            <a:endParaRPr lang="en-US" sz="3200" b="1">
              <a:solidFill>
                <a:schemeClr val="tx1"/>
              </a:solidFill>
              <a:latin typeface="Gill Sans MT" panose="020B0502020104020203" pitchFamily="34" charset="0"/>
            </a:endParaRPr>
          </a:p>
        </p:txBody>
      </p:sp>
    </p:spTree>
    <p:extLst>
      <p:ext uri="{BB962C8B-B14F-4D97-AF65-F5344CB8AC3E}">
        <p14:creationId xmlns:p14="http://schemas.microsoft.com/office/powerpoint/2010/main" val="84476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EF2770-D6F9-4EE9-A18E-8DD1648F62F9}" type="datetimeFigureOut">
              <a:rPr lang="en-US" smtClean="0"/>
              <a:t>7/3/22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89DD34-8126-45AF-B4F4-2305F3A75729}" type="slidenum">
              <a:rPr lang="en-US" smtClean="0"/>
              <a:t>‹#›</a:t>
            </a:fld>
            <a:endParaRPr lang="en-US"/>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832402" y="2070652"/>
            <a:ext cx="3978137"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6" name="Group 25">
            <a:extLst>
              <a:ext uri="{FF2B5EF4-FFF2-40B4-BE49-F238E27FC236}">
                <a16:creationId xmlns:a16="http://schemas.microsoft.com/office/drawing/2014/main" id="{513FC5F5-DCD8-3A46-B27B-F53CBA2D7A9E}"/>
              </a:ext>
            </a:extLst>
          </p:cNvPr>
          <p:cNvGrpSpPr/>
          <p:nvPr userDrawn="1"/>
        </p:nvGrpSpPr>
        <p:grpSpPr>
          <a:xfrm>
            <a:off x="1120140" y="5893099"/>
            <a:ext cx="10929890" cy="1069543"/>
            <a:chOff x="982980" y="5790964"/>
            <a:chExt cx="11272790" cy="1103097"/>
          </a:xfrm>
        </p:grpSpPr>
        <p:grpSp>
          <p:nvGrpSpPr>
            <p:cNvPr id="27" name="Group 26">
              <a:extLst>
                <a:ext uri="{FF2B5EF4-FFF2-40B4-BE49-F238E27FC236}">
                  <a16:creationId xmlns:a16="http://schemas.microsoft.com/office/drawing/2014/main" id="{8D0CD705-1217-9F4C-A6DA-870155146AA4}"/>
                </a:ext>
              </a:extLst>
            </p:cNvPr>
            <p:cNvGrpSpPr/>
            <p:nvPr userDrawn="1"/>
          </p:nvGrpSpPr>
          <p:grpSpPr>
            <a:xfrm>
              <a:off x="982980" y="5790964"/>
              <a:ext cx="3681718" cy="1103097"/>
              <a:chOff x="823622" y="5568414"/>
              <a:chExt cx="4695673" cy="1406893"/>
            </a:xfrm>
          </p:grpSpPr>
          <p:pic>
            <p:nvPicPr>
              <p:cNvPr id="29" name="Picture 28">
                <a:extLst>
                  <a:ext uri="{FF2B5EF4-FFF2-40B4-BE49-F238E27FC236}">
                    <a16:creationId xmlns:a16="http://schemas.microsoft.com/office/drawing/2014/main" id="{9DC59CF8-BB84-6D47-B0AC-177C826308D0}"/>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30" name="Group 29">
                <a:extLst>
                  <a:ext uri="{FF2B5EF4-FFF2-40B4-BE49-F238E27FC236}">
                    <a16:creationId xmlns:a16="http://schemas.microsoft.com/office/drawing/2014/main" id="{1D5712B6-00E9-9B4E-AC79-353DD7863B2B}"/>
                  </a:ext>
                </a:extLst>
              </p:cNvPr>
              <p:cNvGrpSpPr/>
              <p:nvPr userDrawn="1"/>
            </p:nvGrpSpPr>
            <p:grpSpPr>
              <a:xfrm>
                <a:off x="823622" y="5568414"/>
                <a:ext cx="3151610" cy="1406893"/>
                <a:chOff x="823622" y="5455870"/>
                <a:chExt cx="3151610" cy="1406893"/>
              </a:xfrm>
            </p:grpSpPr>
            <p:pic>
              <p:nvPicPr>
                <p:cNvPr id="31" name="Picture 30">
                  <a:extLst>
                    <a:ext uri="{FF2B5EF4-FFF2-40B4-BE49-F238E27FC236}">
                      <a16:creationId xmlns:a16="http://schemas.microsoft.com/office/drawing/2014/main" id="{1A38BB98-E08D-A849-96ED-58B99DDCF2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2" name="Picture 31">
                  <a:extLst>
                    <a:ext uri="{FF2B5EF4-FFF2-40B4-BE49-F238E27FC236}">
                      <a16:creationId xmlns:a16="http://schemas.microsoft.com/office/drawing/2014/main" id="{D4A9553E-1CDA-004A-AC43-E54641F820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8" name="TextBox 27">
              <a:extLst>
                <a:ext uri="{FF2B5EF4-FFF2-40B4-BE49-F238E27FC236}">
                  <a16:creationId xmlns:a16="http://schemas.microsoft.com/office/drawing/2014/main" id="{68250CAC-0B71-6446-9C8E-D730047EB166}"/>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19964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6309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560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Rectangle 12"/>
          <p:cNvSpPr/>
          <p:nvPr userDrawn="1"/>
        </p:nvSpPr>
        <p:spPr>
          <a:xfrm>
            <a:off x="0" y="2286000"/>
            <a:ext cx="369689" cy="2286000"/>
          </a:xfrm>
          <a:prstGeom prst="rect">
            <a:avLst/>
          </a:prstGeom>
          <a:solidFill>
            <a:srgbClr val="8393C5"/>
          </a:solidFill>
          <a:ln>
            <a:solidFill>
              <a:srgbClr val="8393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4589464"/>
            <a:ext cx="369689" cy="2268536"/>
          </a:xfrm>
          <a:prstGeom prst="rect">
            <a:avLst/>
          </a:prstGeom>
          <a:solidFill>
            <a:srgbClr val="932828"/>
          </a:solidFill>
          <a:ln>
            <a:solidFill>
              <a:srgbClr val="93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369689" cy="2286000"/>
          </a:xfrm>
          <a:prstGeom prst="rect">
            <a:avLst/>
          </a:prstGeom>
          <a:solidFill>
            <a:srgbClr val="373185"/>
          </a:solidFill>
          <a:ln>
            <a:solidFill>
              <a:srgbClr val="4E7F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832402" y="2070652"/>
            <a:ext cx="3951633" cy="0"/>
          </a:xfrm>
          <a:prstGeom prst="line">
            <a:avLst/>
          </a:prstGeom>
          <a:ln w="57150">
            <a:solidFill>
              <a:srgbClr val="383087"/>
            </a:solidFill>
          </a:ln>
        </p:spPr>
        <p:style>
          <a:lnRef idx="3">
            <a:schemeClr val="accent6"/>
          </a:lnRef>
          <a:fillRef idx="0">
            <a:schemeClr val="accent6"/>
          </a:fillRef>
          <a:effectRef idx="2">
            <a:schemeClr val="accent6"/>
          </a:effectRef>
          <a:fontRef idx="minor">
            <a:schemeClr val="tx1"/>
          </a:fontRef>
        </p:style>
      </p:cxnSp>
      <p:grpSp>
        <p:nvGrpSpPr>
          <p:cNvPr id="24" name="Group 23">
            <a:extLst>
              <a:ext uri="{FF2B5EF4-FFF2-40B4-BE49-F238E27FC236}">
                <a16:creationId xmlns:a16="http://schemas.microsoft.com/office/drawing/2014/main" id="{AC105EE1-7230-D14E-8595-AFFA8A5422C3}"/>
              </a:ext>
            </a:extLst>
          </p:cNvPr>
          <p:cNvGrpSpPr/>
          <p:nvPr userDrawn="1"/>
        </p:nvGrpSpPr>
        <p:grpSpPr>
          <a:xfrm>
            <a:off x="1120140" y="5893099"/>
            <a:ext cx="10929890" cy="1069543"/>
            <a:chOff x="982980" y="5790964"/>
            <a:chExt cx="11272790" cy="1103097"/>
          </a:xfrm>
        </p:grpSpPr>
        <p:grpSp>
          <p:nvGrpSpPr>
            <p:cNvPr id="25" name="Group 24">
              <a:extLst>
                <a:ext uri="{FF2B5EF4-FFF2-40B4-BE49-F238E27FC236}">
                  <a16:creationId xmlns:a16="http://schemas.microsoft.com/office/drawing/2014/main" id="{3E48577C-B4C7-8440-9B9A-1C9E00DFE9C5}"/>
                </a:ext>
              </a:extLst>
            </p:cNvPr>
            <p:cNvGrpSpPr/>
            <p:nvPr userDrawn="1"/>
          </p:nvGrpSpPr>
          <p:grpSpPr>
            <a:xfrm>
              <a:off x="982980" y="5790964"/>
              <a:ext cx="3681718" cy="1103097"/>
              <a:chOff x="823622" y="5568414"/>
              <a:chExt cx="4695673" cy="1406893"/>
            </a:xfrm>
          </p:grpSpPr>
          <p:pic>
            <p:nvPicPr>
              <p:cNvPr id="27" name="Picture 26">
                <a:extLst>
                  <a:ext uri="{FF2B5EF4-FFF2-40B4-BE49-F238E27FC236}">
                    <a16:creationId xmlns:a16="http://schemas.microsoft.com/office/drawing/2014/main" id="{F02A5255-FA03-9F46-9102-74F8AE8F805B}"/>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61819" y="5868006"/>
                <a:ext cx="957476" cy="842997"/>
              </a:xfrm>
              <a:prstGeom prst="rect">
                <a:avLst/>
              </a:prstGeom>
            </p:spPr>
          </p:pic>
          <p:grpSp>
            <p:nvGrpSpPr>
              <p:cNvPr id="28" name="Group 27">
                <a:extLst>
                  <a:ext uri="{FF2B5EF4-FFF2-40B4-BE49-F238E27FC236}">
                    <a16:creationId xmlns:a16="http://schemas.microsoft.com/office/drawing/2014/main" id="{FC5A7764-81B6-4B45-B34A-A195B2D7300C}"/>
                  </a:ext>
                </a:extLst>
              </p:cNvPr>
              <p:cNvGrpSpPr/>
              <p:nvPr userDrawn="1"/>
            </p:nvGrpSpPr>
            <p:grpSpPr>
              <a:xfrm>
                <a:off x="823622" y="5568414"/>
                <a:ext cx="3151610" cy="1406893"/>
                <a:chOff x="823622" y="5455870"/>
                <a:chExt cx="3151610" cy="1406893"/>
              </a:xfrm>
            </p:grpSpPr>
            <p:pic>
              <p:nvPicPr>
                <p:cNvPr id="29" name="Picture 28">
                  <a:extLst>
                    <a:ext uri="{FF2B5EF4-FFF2-40B4-BE49-F238E27FC236}">
                      <a16:creationId xmlns:a16="http://schemas.microsoft.com/office/drawing/2014/main" id="{78BC7AA0-1C18-024A-92E8-AC48BE8D2E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622" y="5719764"/>
                  <a:ext cx="1063593" cy="914400"/>
                </a:xfrm>
                <a:prstGeom prst="rect">
                  <a:avLst/>
                </a:prstGeom>
              </p:spPr>
            </p:pic>
            <p:pic>
              <p:nvPicPr>
                <p:cNvPr id="30" name="Picture 29">
                  <a:extLst>
                    <a:ext uri="{FF2B5EF4-FFF2-40B4-BE49-F238E27FC236}">
                      <a16:creationId xmlns:a16="http://schemas.microsoft.com/office/drawing/2014/main" id="{AA802915-DF05-2040-99FB-3BFBC5A0747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9750" y="5455870"/>
                  <a:ext cx="1645482" cy="1406893"/>
                </a:xfrm>
                <a:prstGeom prst="rect">
                  <a:avLst/>
                </a:prstGeom>
              </p:spPr>
            </p:pic>
          </p:grpSp>
        </p:grpSp>
        <p:sp>
          <p:nvSpPr>
            <p:cNvPr id="26" name="TextBox 25">
              <a:extLst>
                <a:ext uri="{FF2B5EF4-FFF2-40B4-BE49-F238E27FC236}">
                  <a16:creationId xmlns:a16="http://schemas.microsoft.com/office/drawing/2014/main" id="{F6448776-5F56-254B-AD8F-74C9EB098CEE}"/>
                </a:ext>
              </a:extLst>
            </p:cNvPr>
            <p:cNvSpPr txBox="1"/>
            <p:nvPr userDrawn="1"/>
          </p:nvSpPr>
          <p:spPr>
            <a:xfrm>
              <a:off x="8645313" y="6356349"/>
              <a:ext cx="3610457" cy="338554"/>
            </a:xfrm>
            <a:prstGeom prst="rect">
              <a:avLst/>
            </a:prstGeom>
            <a:noFill/>
          </p:spPr>
          <p:txBody>
            <a:bodyPr wrap="square" rtlCol="0">
              <a:spAutoFit/>
            </a:bodyPr>
            <a:lstStyle/>
            <a:p>
              <a:pPr algn="l"/>
              <a:r>
                <a:rPr lang="en-US" sz="1600" b="1">
                  <a:solidFill>
                    <a:schemeClr val="tx1"/>
                  </a:solidFill>
                  <a:latin typeface="Gill Sans MT" panose="020B0502020104020203" pitchFamily="34" charset="0"/>
                </a:rPr>
                <a:t>USAID</a:t>
              </a:r>
              <a:r>
                <a:rPr lang="en-US" sz="1600" b="1" baseline="0">
                  <a:solidFill>
                    <a:schemeClr val="tx1"/>
                  </a:solidFill>
                  <a:latin typeface="Gill Sans MT" panose="020B0502020104020203" pitchFamily="34" charset="0"/>
                </a:rPr>
                <a:t> AMPATH </a:t>
              </a:r>
              <a:r>
                <a:rPr lang="en-US" sz="1600" b="1" i="1" baseline="0">
                  <a:solidFill>
                    <a:schemeClr val="tx1"/>
                  </a:solidFill>
                  <a:latin typeface="Gill Sans MT" panose="020B0502020104020203" pitchFamily="34" charset="0"/>
                </a:rPr>
                <a:t>Uzima</a:t>
              </a:r>
              <a:endParaRPr lang="en-US" sz="1600" b="1" i="1">
                <a:solidFill>
                  <a:schemeClr val="tx1"/>
                </a:solidFill>
                <a:latin typeface="Gill Sans MT" panose="020B0502020104020203" pitchFamily="34" charset="0"/>
              </a:endParaRPr>
            </a:p>
          </p:txBody>
        </p:sp>
      </p:grpSp>
    </p:spTree>
    <p:extLst>
      <p:ext uri="{BB962C8B-B14F-4D97-AF65-F5344CB8AC3E}">
        <p14:creationId xmlns:p14="http://schemas.microsoft.com/office/powerpoint/2010/main" val="3136399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770-D6F9-4EE9-A18E-8DD1648F62F9}" type="datetimeFigureOut">
              <a:rPr lang="en-US" smtClean="0"/>
              <a:t>7/3/22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9DD34-8126-45AF-B4F4-2305F3A75729}" type="slidenum">
              <a:rPr lang="en-US" smtClean="0"/>
              <a:t>‹#›</a:t>
            </a:fld>
            <a:endParaRPr lang="en-US"/>
          </a:p>
        </p:txBody>
      </p:sp>
    </p:spTree>
    <p:extLst>
      <p:ext uri="{BB962C8B-B14F-4D97-AF65-F5344CB8AC3E}">
        <p14:creationId xmlns:p14="http://schemas.microsoft.com/office/powerpoint/2010/main" val="35387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0F7296F6-CA26-FF5E-48B6-42DE435E3F1B}"/>
              </a:ext>
            </a:extLst>
          </p:cNvPr>
          <p:cNvSpPr>
            <a:spLocks noGrp="1"/>
          </p:cNvSpPr>
          <p:nvPr>
            <p:ph type="ctrTitle"/>
          </p:nvPr>
        </p:nvSpPr>
        <p:spPr>
          <a:xfrm>
            <a:off x="107795" y="1498897"/>
            <a:ext cx="11991278" cy="2965449"/>
          </a:xfrm>
        </p:spPr>
        <p:txBody>
          <a:bodyPr>
            <a:noAutofit/>
          </a:bodyPr>
          <a:lstStyle/>
          <a:p>
            <a:br>
              <a:rPr lang="en-GB" altLang="en-KE" b="1" dirty="0">
                <a:solidFill>
                  <a:schemeClr val="bg1"/>
                </a:solidFill>
                <a:latin typeface="+mn-lt"/>
              </a:rPr>
            </a:br>
            <a:br>
              <a:rPr lang="en-US" altLang="en-KE" b="1" dirty="0">
                <a:solidFill>
                  <a:schemeClr val="bg1"/>
                </a:solidFill>
                <a:latin typeface="+mn-lt"/>
              </a:rPr>
            </a:br>
            <a:r>
              <a:rPr lang="en-US" b="1" kern="0" cap="small" dirty="0">
                <a:solidFill>
                  <a:schemeClr val="bg1"/>
                </a:solidFill>
                <a:latin typeface="+mn-lt"/>
              </a:rPr>
              <a:t>Establishing QI Structures</a:t>
            </a:r>
            <a:br>
              <a:rPr lang="en-US" b="1" kern="0" cap="small" dirty="0">
                <a:solidFill>
                  <a:schemeClr val="bg1"/>
                </a:solidFill>
                <a:latin typeface="+mn-lt"/>
              </a:rPr>
            </a:br>
            <a:br>
              <a:rPr lang="en-US" b="1" kern="0" cap="small" dirty="0">
                <a:solidFill>
                  <a:schemeClr val="bg1"/>
                </a:solidFill>
                <a:latin typeface="+mn-lt"/>
              </a:rPr>
            </a:br>
            <a:endParaRPr lang="en-GB" altLang="en-KE" sz="1600" b="1" dirty="0">
              <a:solidFill>
                <a:schemeClr val="bg1"/>
              </a:solidFill>
              <a:latin typeface="+mn-lt"/>
            </a:endParaRPr>
          </a:p>
        </p:txBody>
      </p:sp>
      <p:pic>
        <p:nvPicPr>
          <p:cNvPr id="16387" name="Picture 14" descr="kenyaC.gif">
            <a:extLst>
              <a:ext uri="{FF2B5EF4-FFF2-40B4-BE49-F238E27FC236}">
                <a16:creationId xmlns:a16="http://schemas.microsoft.com/office/drawing/2014/main" id="{F11D07F0-B41B-4CA9-1068-33D65F39C0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5" y="155576"/>
            <a:ext cx="971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a:extLst>
              <a:ext uri="{FF2B5EF4-FFF2-40B4-BE49-F238E27FC236}">
                <a16:creationId xmlns:a16="http://schemas.microsoft.com/office/drawing/2014/main" id="{7EE27EBB-41AC-04DF-1970-7E51A500B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70" y="1158953"/>
            <a:ext cx="1547813"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217BF01-7E8D-514A-4CCA-283A28912AD7}"/>
              </a:ext>
            </a:extLst>
          </p:cNvPr>
          <p:cNvSpPr txBox="1"/>
          <p:nvPr/>
        </p:nvSpPr>
        <p:spPr>
          <a:xfrm>
            <a:off x="2933205" y="4548250"/>
            <a:ext cx="4421579" cy="923330"/>
          </a:xfrm>
          <a:prstGeom prst="rect">
            <a:avLst/>
          </a:prstGeom>
          <a:noFill/>
        </p:spPr>
        <p:txBody>
          <a:bodyPr wrap="square" rtlCol="0">
            <a:spAutoFit/>
          </a:bodyPr>
          <a:lstStyle/>
          <a:p>
            <a:pPr algn="ctr"/>
            <a:r>
              <a:rPr lang="en-US" b="1" dirty="0"/>
              <a:t>QUALITY IMPROVEMENT TRAINING </a:t>
            </a:r>
          </a:p>
          <a:p>
            <a:pPr algn="ctr"/>
            <a:r>
              <a:rPr lang="en-US" b="1" dirty="0"/>
              <a:t>TRANS NZOIA</a:t>
            </a:r>
          </a:p>
          <a:p>
            <a:pPr algn="ctr"/>
            <a:r>
              <a:rPr lang="en-US" b="1" dirty="0"/>
              <a:t>JULY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11696700" cy="1143000"/>
          </a:xfrm>
          <a:noFill/>
        </p:spPr>
        <p:txBody>
          <a:bodyPr>
            <a:noAutofit/>
          </a:bodyPr>
          <a:lstStyle/>
          <a:p>
            <a:r>
              <a:rPr lang="en-US" sz="4000" b="1" dirty="0">
                <a:latin typeface="+mn-lt"/>
              </a:rPr>
              <a:t>QI</a:t>
            </a:r>
            <a:r>
              <a:rPr lang="en-US" sz="4800" b="1" dirty="0">
                <a:latin typeface="+mn-lt"/>
              </a:rPr>
              <a:t> </a:t>
            </a:r>
            <a:r>
              <a:rPr lang="en-US" sz="3200" b="1" dirty="0">
                <a:latin typeface="+mn-lt"/>
              </a:rPr>
              <a:t>TEAM RESPONSIBILITIES: SPONSOR/INITIATOR</a:t>
            </a:r>
            <a:endParaRPr lang="en-US" sz="4800" b="1" dirty="0">
              <a:latin typeface="+mn-lt"/>
            </a:endParaRPr>
          </a:p>
        </p:txBody>
      </p:sp>
      <p:sp>
        <p:nvSpPr>
          <p:cNvPr id="3" name="Content Placeholder 2"/>
          <p:cNvSpPr>
            <a:spLocks noGrp="1"/>
          </p:cNvSpPr>
          <p:nvPr>
            <p:ph idx="1"/>
          </p:nvPr>
        </p:nvSpPr>
        <p:spPr/>
        <p:txBody>
          <a:bodyPr>
            <a:normAutofit/>
          </a:bodyPr>
          <a:lstStyle/>
          <a:p>
            <a:pPr>
              <a:lnSpc>
                <a:spcPct val="100000"/>
              </a:lnSpc>
            </a:pPr>
            <a:r>
              <a:rPr lang="en-US" dirty="0"/>
              <a:t>Charters the improvement teams</a:t>
            </a:r>
          </a:p>
          <a:p>
            <a:pPr lvl="1">
              <a:lnSpc>
                <a:spcPct val="100000"/>
              </a:lnSpc>
            </a:pPr>
            <a:r>
              <a:rPr lang="en-US" dirty="0"/>
              <a:t>Provides the initial improvement goal and monitors the team progress.</a:t>
            </a:r>
          </a:p>
          <a:p>
            <a:pPr lvl="1">
              <a:lnSpc>
                <a:spcPct val="100000"/>
              </a:lnSpc>
            </a:pPr>
            <a:r>
              <a:rPr lang="en-US" dirty="0"/>
              <a:t>Develops the initial  QI charter, before teams refine it further.</a:t>
            </a:r>
          </a:p>
          <a:p>
            <a:pPr lvl="1">
              <a:lnSpc>
                <a:spcPct val="100000"/>
              </a:lnSpc>
            </a:pPr>
            <a:r>
              <a:rPr lang="en-US" dirty="0"/>
              <a:t>Supports the QI teams through the implementation process</a:t>
            </a:r>
          </a:p>
          <a:p>
            <a:pPr>
              <a:lnSpc>
                <a:spcPct val="100000"/>
              </a:lnSpc>
            </a:pPr>
            <a:r>
              <a:rPr lang="en-US" dirty="0"/>
              <a:t>This role can be a group of people or a person e.g. the ScHMT can be the sponsor of a  QI initiative.</a:t>
            </a:r>
          </a:p>
          <a:p>
            <a:pPr marL="0" indent="0">
              <a:lnSpc>
                <a:spcPct val="100000"/>
              </a:lnSpc>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5500" y="444500"/>
            <a:ext cx="10553700" cy="1143000"/>
          </a:xfrm>
          <a:noFill/>
        </p:spPr>
        <p:txBody>
          <a:bodyPr>
            <a:normAutofit/>
          </a:bodyPr>
          <a:lstStyle/>
          <a:p>
            <a:r>
              <a:rPr lang="en-US" b="1" cap="small" dirty="0">
                <a:latin typeface="+mn-lt"/>
              </a:rPr>
              <a:t>QI team responsibilities: leader</a:t>
            </a:r>
          </a:p>
        </p:txBody>
      </p:sp>
      <p:sp>
        <p:nvSpPr>
          <p:cNvPr id="3" name="Content Placeholder 2"/>
          <p:cNvSpPr>
            <a:spLocks noGrp="1"/>
          </p:cNvSpPr>
          <p:nvPr>
            <p:ph idx="1"/>
          </p:nvPr>
        </p:nvSpPr>
        <p:spPr>
          <a:xfrm>
            <a:off x="635000" y="1803400"/>
            <a:ext cx="11430000" cy="4038600"/>
          </a:xfrm>
        </p:spPr>
        <p:txBody>
          <a:bodyPr>
            <a:noAutofit/>
          </a:bodyPr>
          <a:lstStyle/>
          <a:p>
            <a:r>
              <a:rPr lang="en-US" sz="3000" dirty="0"/>
              <a:t>Organizes and directs the work of the QI Team</a:t>
            </a:r>
          </a:p>
          <a:p>
            <a:pPr marL="909955" lvl="1">
              <a:buFont typeface="Garamond" panose="02020404030301010803" pitchFamily="18" charset="0"/>
              <a:buChar char="»"/>
            </a:pPr>
            <a:r>
              <a:rPr lang="en-US" sz="2600" dirty="0"/>
              <a:t>Develops meeting agendas and timelines, recruits members and monitors progress</a:t>
            </a:r>
          </a:p>
          <a:p>
            <a:pPr marL="909955" lvl="1">
              <a:buFont typeface="Garamond" panose="02020404030301010803" pitchFamily="18" charset="0"/>
              <a:buChar char="»"/>
            </a:pPr>
            <a:r>
              <a:rPr lang="en-US" sz="2600" dirty="0"/>
              <a:t>Identifies need for other technical and QI support</a:t>
            </a:r>
          </a:p>
          <a:p>
            <a:pPr lvl="1"/>
            <a:endParaRPr lang="en-US" sz="2600" dirty="0"/>
          </a:p>
          <a:p>
            <a:r>
              <a:rPr lang="en-US" sz="3000" dirty="0"/>
              <a:t>Acts as the link between service delivery and facility management</a:t>
            </a:r>
          </a:p>
          <a:p>
            <a:pPr marL="909955" lvl="1">
              <a:buFont typeface="Garamond" panose="02020404030301010803" pitchFamily="18" charset="0"/>
              <a:buChar char="»"/>
            </a:pPr>
            <a:r>
              <a:rPr lang="en-US" sz="2600" dirty="0"/>
              <a:t>Provides management updates</a:t>
            </a:r>
          </a:p>
          <a:p>
            <a:pPr marL="909955" lvl="1">
              <a:buFont typeface="Garamond" panose="02020404030301010803" pitchFamily="18" charset="0"/>
              <a:buChar char="»"/>
            </a:pPr>
            <a:r>
              <a:rPr lang="en-US" sz="2600" dirty="0"/>
              <a:t>Bears responsibility for implementing change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0900" y="381000"/>
            <a:ext cx="10502900" cy="1143000"/>
          </a:xfrm>
          <a:noFill/>
        </p:spPr>
        <p:txBody>
          <a:bodyPr>
            <a:normAutofit/>
          </a:bodyPr>
          <a:lstStyle/>
          <a:p>
            <a:r>
              <a:rPr lang="en-US" b="1" cap="small" dirty="0">
                <a:latin typeface="+mn-lt"/>
              </a:rPr>
              <a:t>QI Team Responsibilities: QI Expert</a:t>
            </a:r>
          </a:p>
        </p:txBody>
      </p:sp>
      <p:sp>
        <p:nvSpPr>
          <p:cNvPr id="3" name="Content Placeholder 2"/>
          <p:cNvSpPr>
            <a:spLocks noGrp="1"/>
          </p:cNvSpPr>
          <p:nvPr>
            <p:ph idx="1"/>
          </p:nvPr>
        </p:nvSpPr>
        <p:spPr>
          <a:xfrm>
            <a:off x="850900" y="1752601"/>
            <a:ext cx="10502900" cy="4525963"/>
          </a:xfrm>
        </p:spPr>
        <p:txBody>
          <a:bodyPr>
            <a:normAutofit/>
          </a:bodyPr>
          <a:lstStyle/>
          <a:p>
            <a:r>
              <a:rPr lang="en-US" sz="3500" dirty="0"/>
              <a:t>Establishes a contract with the QI Team Leader to define how to intervene, whether through the Leader or directly with the QI Team</a:t>
            </a:r>
          </a:p>
          <a:p>
            <a:r>
              <a:rPr lang="en-US" sz="3500" dirty="0"/>
              <a:t>Guides QI Leadership Team through the QI process</a:t>
            </a:r>
          </a:p>
          <a:p>
            <a:pPr marL="1036955" lvl="1">
              <a:buFont typeface="Garamond" panose="02020404030301010803" pitchFamily="18" charset="0"/>
              <a:buChar char="»"/>
            </a:pPr>
            <a:r>
              <a:rPr lang="en-US" dirty="0"/>
              <a:t>Improvement steps</a:t>
            </a:r>
          </a:p>
          <a:p>
            <a:pPr marL="1036955" lvl="1">
              <a:buFont typeface="Garamond" panose="02020404030301010803" pitchFamily="18" charset="0"/>
              <a:buChar char="»"/>
            </a:pPr>
            <a:r>
              <a:rPr lang="en-US" dirty="0"/>
              <a:t>QI Tools</a:t>
            </a:r>
          </a:p>
          <a:p>
            <a:pPr marL="1036955" lvl="1">
              <a:buFont typeface="Garamond" panose="02020404030301010803" pitchFamily="18" charset="0"/>
              <a:buChar char="»"/>
            </a:pPr>
            <a:r>
              <a:rPr lang="en-US" dirty="0"/>
              <a:t>Analyses</a:t>
            </a:r>
          </a:p>
          <a:p>
            <a:pPr marL="344805" lvl="1" indent="-344805"/>
            <a:r>
              <a:rPr lang="en-US" sz="3500" dirty="0"/>
              <a:t>Monitors QI Team effectiveness and suggests ways to enhance performance</a:t>
            </a:r>
          </a:p>
          <a:p>
            <a:pPr marL="5080" lvl="1"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3600" y="431800"/>
            <a:ext cx="10502900" cy="1143000"/>
          </a:xfrm>
          <a:noFill/>
        </p:spPr>
        <p:txBody>
          <a:bodyPr>
            <a:normAutofit/>
          </a:bodyPr>
          <a:lstStyle/>
          <a:p>
            <a:r>
              <a:rPr lang="en-US" b="1" cap="small" dirty="0">
                <a:latin typeface="+mn-lt"/>
              </a:rPr>
              <a:t>QI Team Responsibilities: Members</a:t>
            </a:r>
          </a:p>
        </p:txBody>
      </p:sp>
      <p:sp>
        <p:nvSpPr>
          <p:cNvPr id="3" name="Content Placeholder 2"/>
          <p:cNvSpPr>
            <a:spLocks noGrp="1"/>
          </p:cNvSpPr>
          <p:nvPr>
            <p:ph idx="1"/>
          </p:nvPr>
        </p:nvSpPr>
        <p:spPr>
          <a:xfrm>
            <a:off x="1244600" y="1930400"/>
            <a:ext cx="7848600" cy="3352800"/>
          </a:xfrm>
        </p:spPr>
        <p:txBody>
          <a:bodyPr/>
          <a:lstStyle/>
          <a:p>
            <a:r>
              <a:rPr lang="en-US" dirty="0"/>
              <a:t>Present reality in analysis of the current situation</a:t>
            </a:r>
          </a:p>
          <a:p>
            <a:r>
              <a:rPr lang="en-US" dirty="0"/>
              <a:t>Represent the concerns of the provider/supplier/customer/beneficiary group, as appropriate</a:t>
            </a:r>
          </a:p>
          <a:p>
            <a:r>
              <a:rPr lang="en-US" dirty="0"/>
              <a:t>Carry out assignments between meetings</a:t>
            </a:r>
          </a:p>
        </p:txBody>
      </p:sp>
      <p:pic>
        <p:nvPicPr>
          <p:cNvPr id="3074" name="Picture 2" descr="Team-1000x500.jpg (1000×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4330700"/>
            <a:ext cx="32004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12800" y="274638"/>
            <a:ext cx="10629900" cy="1143000"/>
          </a:xfrm>
          <a:noFill/>
        </p:spPr>
        <p:txBody>
          <a:bodyPr>
            <a:normAutofit/>
          </a:bodyPr>
          <a:lstStyle/>
          <a:p>
            <a:r>
              <a:rPr lang="en-US" b="1" cap="small" dirty="0">
                <a:latin typeface="+mn-lt"/>
              </a:rPr>
              <a:t>QI Team Responsibilities: Rapporteur</a:t>
            </a:r>
          </a:p>
        </p:txBody>
      </p:sp>
      <p:sp>
        <p:nvSpPr>
          <p:cNvPr id="6" name="Content Placeholder 2"/>
          <p:cNvSpPr>
            <a:spLocks noGrp="1"/>
          </p:cNvSpPr>
          <p:nvPr>
            <p:ph idx="1"/>
          </p:nvPr>
        </p:nvSpPr>
        <p:spPr>
          <a:xfrm>
            <a:off x="914400" y="1854200"/>
            <a:ext cx="10909300" cy="4267200"/>
          </a:xfrm>
        </p:spPr>
        <p:txBody>
          <a:bodyPr>
            <a:noAutofit/>
          </a:bodyPr>
          <a:lstStyle/>
          <a:p>
            <a:r>
              <a:rPr lang="en-US" dirty="0"/>
              <a:t>Records and maintains QI Team documents</a:t>
            </a:r>
          </a:p>
          <a:p>
            <a:pPr marL="909955" lvl="1">
              <a:buFont typeface="Garamond" panose="02020404030301010803" pitchFamily="18" charset="0"/>
              <a:buChar char="»"/>
            </a:pPr>
            <a:r>
              <a:rPr lang="en-US" dirty="0"/>
              <a:t>Meeting notes (agendas, minutes, attendees)</a:t>
            </a:r>
          </a:p>
          <a:p>
            <a:pPr marL="909955" lvl="1">
              <a:buFont typeface="Garamond" panose="02020404030301010803" pitchFamily="18" charset="0"/>
              <a:buChar char="»"/>
            </a:pPr>
            <a:r>
              <a:rPr lang="en-US" dirty="0"/>
              <a:t>Results of analyses</a:t>
            </a:r>
          </a:p>
          <a:p>
            <a:pPr marL="909955" lvl="1">
              <a:buFont typeface="Garamond" panose="02020404030301010803" pitchFamily="18" charset="0"/>
              <a:buChar char="»"/>
            </a:pPr>
            <a:r>
              <a:rPr lang="en-US" dirty="0"/>
              <a:t>Team storyboard</a:t>
            </a:r>
          </a:p>
          <a:p>
            <a:r>
              <a:rPr lang="en-US" dirty="0"/>
              <a:t>Provides communication among QI Team members, QI Team Leadership and external people</a:t>
            </a:r>
          </a:p>
          <a:p>
            <a:r>
              <a:rPr lang="en-US" dirty="0"/>
              <a:t>Ensures ideas are captured and displayed during discussion – newsprint</a:t>
            </a:r>
          </a:p>
          <a:p>
            <a:r>
              <a:rPr lang="en-US" dirty="0"/>
              <a:t>Prepares publications and information releases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67268"/>
            <a:ext cx="10515600" cy="4395207"/>
          </a:xfrm>
        </p:spPr>
        <p:txBody>
          <a:bodyPr rtlCol="0">
            <a:normAutofit/>
          </a:bodyPr>
          <a:lstStyle/>
          <a:p>
            <a:pPr algn="ctr">
              <a:defRPr/>
            </a:pPr>
            <a:br>
              <a:rPr lang="en-US" sz="3600" b="1" dirty="0">
                <a:latin typeface="+mn-lt"/>
              </a:rPr>
            </a:br>
            <a:r>
              <a:rPr lang="en-US" sz="3600" b="1" dirty="0">
                <a:latin typeface="+mn-lt"/>
              </a:rPr>
              <a:t> QUALITY IMPROVEMENT TEAMS (QITs) &amp; WORK IMPROVEMENT TEAMS (WITs)   FOR PRODUCTIVITY AND QUALITY IMPROVEMENT</a:t>
            </a:r>
            <a:br>
              <a:rPr lang="en-US" sz="3600" b="1" dirty="0">
                <a:latin typeface="+mn-lt"/>
              </a:rPr>
            </a:br>
            <a:endParaRPr lang="en-US" sz="3600" dirty="0">
              <a:latin typeface="+mn-lt"/>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rtlCol="0">
            <a:normAutofit/>
          </a:bodyPr>
          <a:lstStyle/>
          <a:p>
            <a:pPr>
              <a:lnSpc>
                <a:spcPct val="100000"/>
              </a:lnSpc>
              <a:defRPr/>
            </a:pPr>
            <a:endParaRPr lang="en-GB" altLang="en-US" b="1" dirty="0">
              <a:solidFill>
                <a:schemeClr val="tx1"/>
              </a:solidFill>
            </a:endParaRPr>
          </a:p>
          <a:p>
            <a:pPr>
              <a:lnSpc>
                <a:spcPct val="100000"/>
              </a:lnSpc>
              <a:defRPr/>
            </a:pPr>
            <a:r>
              <a:rPr lang="en-GB" altLang="en-US" b="1" dirty="0">
                <a:solidFill>
                  <a:schemeClr val="tx1"/>
                </a:solidFill>
              </a:rPr>
              <a:t>A Team</a:t>
            </a:r>
            <a:r>
              <a:rPr lang="en-GB" altLang="en-US" dirty="0">
                <a:solidFill>
                  <a:schemeClr val="tx1"/>
                </a:solidFill>
              </a:rPr>
              <a:t> is a </a:t>
            </a:r>
            <a:r>
              <a:rPr lang="en-GB" altLang="en-US" b="1" i="1" dirty="0">
                <a:solidFill>
                  <a:srgbClr val="C00000"/>
                </a:solidFill>
              </a:rPr>
              <a:t>group of people working together to achieve a common goal </a:t>
            </a:r>
            <a:r>
              <a:rPr lang="en-GB" altLang="en-US" dirty="0">
                <a:solidFill>
                  <a:schemeClr val="tx1"/>
                </a:solidFill>
              </a:rPr>
              <a:t>for which they share responsibility</a:t>
            </a:r>
          </a:p>
          <a:p>
            <a:pPr>
              <a:lnSpc>
                <a:spcPct val="150000"/>
              </a:lnSpc>
              <a:defRPr/>
            </a:pPr>
            <a:endParaRPr lang="en-GB" altLang="en-US" dirty="0">
              <a:solidFill>
                <a:schemeClr val="tx1"/>
              </a:solidFill>
            </a:endParaRPr>
          </a:p>
          <a:p>
            <a:pPr>
              <a:lnSpc>
                <a:spcPct val="100000"/>
              </a:lnSpc>
              <a:defRPr/>
            </a:pPr>
            <a:r>
              <a:rPr lang="en-GB" altLang="en-US" b="1" dirty="0">
                <a:solidFill>
                  <a:schemeClr val="tx1"/>
                </a:solidFill>
              </a:rPr>
              <a:t>Team work </a:t>
            </a:r>
            <a:r>
              <a:rPr lang="en-GB" altLang="en-US" dirty="0">
                <a:solidFill>
                  <a:schemeClr val="tx1"/>
                </a:solidFill>
              </a:rPr>
              <a:t>is</a:t>
            </a:r>
            <a:r>
              <a:rPr lang="en-GB" altLang="en-US" b="1" dirty="0">
                <a:solidFill>
                  <a:schemeClr val="tx1"/>
                </a:solidFill>
              </a:rPr>
              <a:t> </a:t>
            </a:r>
            <a:r>
              <a:rPr lang="en-US" altLang="en-US" b="1" i="1" dirty="0">
                <a:solidFill>
                  <a:srgbClr val="C00000"/>
                </a:solidFill>
              </a:rPr>
              <a:t>solving problems together </a:t>
            </a:r>
            <a:r>
              <a:rPr lang="en-US" altLang="en-US" dirty="0">
                <a:solidFill>
                  <a:schemeClr val="tx1"/>
                </a:solidFill>
              </a:rPr>
              <a:t>whereby all members have the ability to influence decisions and apply their strengths effectively</a:t>
            </a:r>
            <a:endParaRPr lang="en-GB" altLang="en-US" dirty="0">
              <a:solidFill>
                <a:schemeClr val="tx1"/>
              </a:solidFill>
            </a:endParaRPr>
          </a:p>
          <a:p>
            <a:pPr>
              <a:defRPr/>
            </a:pPr>
            <a:endParaRPr lang="en-US" altLang="en-US" dirty="0"/>
          </a:p>
        </p:txBody>
      </p:sp>
      <p:sp>
        <p:nvSpPr>
          <p:cNvPr id="5" name="Title 4">
            <a:extLst>
              <a:ext uri="{FF2B5EF4-FFF2-40B4-BE49-F238E27FC236}">
                <a16:creationId xmlns:a16="http://schemas.microsoft.com/office/drawing/2014/main" id="{28CF8797-E97C-54A8-A77D-80B7E45AA832}"/>
              </a:ext>
            </a:extLst>
          </p:cNvPr>
          <p:cNvSpPr>
            <a:spLocks noGrp="1"/>
          </p:cNvSpPr>
          <p:nvPr>
            <p:ph type="title"/>
          </p:nvPr>
        </p:nvSpPr>
        <p:spPr/>
        <p:txBody>
          <a:bodyPr>
            <a:normAutofit/>
          </a:bodyPr>
          <a:lstStyle/>
          <a:p>
            <a:r>
              <a:rPr lang="en-KE" sz="4800" b="1" dirty="0">
                <a:latin typeface="+mn-lt"/>
              </a:rPr>
              <a:t>Definitions</a:t>
            </a:r>
          </a:p>
        </p:txBody>
      </p:sp>
    </p:spTree>
    <p:extLst>
      <p:ext uri="{BB962C8B-B14F-4D97-AF65-F5344CB8AC3E}">
        <p14:creationId xmlns:p14="http://schemas.microsoft.com/office/powerpoint/2010/main" val="152185244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l" eaLnBrk="1" hangingPunct="1"/>
            <a:r>
              <a:rPr lang="en-GB" altLang="en-US" sz="4800" b="1" dirty="0">
                <a:latin typeface="+mn-lt"/>
              </a:rPr>
              <a:t>Team work is not…</a:t>
            </a:r>
            <a:endParaRPr lang="en-US" altLang="en-US" sz="4800" b="1" dirty="0">
              <a:latin typeface="+mn-lt"/>
            </a:endParaRPr>
          </a:p>
        </p:txBody>
      </p:sp>
      <p:sp>
        <p:nvSpPr>
          <p:cNvPr id="5123" name="Rectangle 3"/>
          <p:cNvSpPr>
            <a:spLocks noGrp="1" noChangeArrowheads="1"/>
          </p:cNvSpPr>
          <p:nvPr>
            <p:ph type="body" idx="1"/>
          </p:nvPr>
        </p:nvSpPr>
        <p:spPr>
          <a:xfrm>
            <a:off x="838199" y="1862254"/>
            <a:ext cx="11171663" cy="4263910"/>
          </a:xfrm>
        </p:spPr>
        <p:txBody>
          <a:bodyPr/>
          <a:lstStyle/>
          <a:p>
            <a:pPr eaLnBrk="1" hangingPunct="1"/>
            <a:r>
              <a:rPr lang="en-US" altLang="en-US" sz="3600" dirty="0">
                <a:latin typeface="+mn-lt"/>
              </a:rPr>
              <a:t>A group of people and one </a:t>
            </a:r>
            <a:r>
              <a:rPr lang="ja-JP" altLang="en-US" sz="3600">
                <a:latin typeface="+mn-lt"/>
              </a:rPr>
              <a:t>‘</a:t>
            </a:r>
            <a:r>
              <a:rPr lang="en-US" altLang="ja-JP" sz="3600" dirty="0">
                <a:latin typeface="+mn-lt"/>
              </a:rPr>
              <a:t>STAR</a:t>
            </a:r>
            <a:r>
              <a:rPr lang="ja-JP" altLang="en-US" sz="3600">
                <a:latin typeface="+mn-lt"/>
              </a:rPr>
              <a:t>’</a:t>
            </a:r>
            <a:r>
              <a:rPr lang="en-US" altLang="ja-JP" sz="3600" dirty="0">
                <a:latin typeface="+mn-lt"/>
              </a:rPr>
              <a:t> who does all of the work.</a:t>
            </a:r>
          </a:p>
          <a:p>
            <a:pPr eaLnBrk="1" hangingPunct="1">
              <a:buFontTx/>
              <a:buNone/>
            </a:pPr>
            <a:r>
              <a:rPr lang="en-US" altLang="en-US" sz="2000" dirty="0">
                <a:latin typeface="+mn-lt"/>
              </a:rPr>
              <a:t>  </a:t>
            </a:r>
          </a:p>
          <a:p>
            <a:pPr eaLnBrk="1" hangingPunct="1">
              <a:buFontTx/>
              <a:buNone/>
            </a:pPr>
            <a:r>
              <a:rPr lang="en-US" altLang="en-US" i="1" dirty="0">
                <a:solidFill>
                  <a:srgbClr val="7030A0"/>
                </a:solidFill>
                <a:latin typeface="+mn-lt"/>
              </a:rPr>
              <a:t>                                      </a:t>
            </a:r>
            <a:r>
              <a:rPr lang="en-US" altLang="en-US" i="1" dirty="0">
                <a:solidFill>
                  <a:srgbClr val="383087"/>
                </a:solidFill>
                <a:latin typeface="+mn-lt"/>
              </a:rPr>
              <a:t>Neither is it ………</a:t>
            </a:r>
          </a:p>
          <a:p>
            <a:pPr eaLnBrk="1" hangingPunct="1">
              <a:buFontTx/>
              <a:buNone/>
            </a:pPr>
            <a:endParaRPr lang="en-US" altLang="en-US" sz="2000" dirty="0">
              <a:latin typeface="+mn-lt"/>
            </a:endParaRPr>
          </a:p>
          <a:p>
            <a:pPr eaLnBrk="1" hangingPunct="1"/>
            <a:r>
              <a:rPr lang="en-US" altLang="en-US" sz="3600" dirty="0">
                <a:latin typeface="+mn-lt"/>
              </a:rPr>
              <a:t>A group of people and a leader dictating to them what to do.</a:t>
            </a:r>
          </a:p>
          <a:p>
            <a:pPr eaLnBrk="1" hangingPunct="1">
              <a:buFontTx/>
              <a:buNone/>
            </a:pPr>
            <a:endParaRPr lang="en-US" altLang="en-US" sz="3600" dirty="0">
              <a:latin typeface="+mn-lt"/>
            </a:endParaRPr>
          </a:p>
          <a:p>
            <a:pPr eaLnBrk="1" hangingPunct="1"/>
            <a:endParaRPr lang="en-US" alt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41906"/>
            <a:ext cx="10515599" cy="1143000"/>
          </a:xfrm>
          <a:noFill/>
        </p:spPr>
        <p:txBody>
          <a:bodyPr>
            <a:normAutofit/>
          </a:bodyPr>
          <a:lstStyle/>
          <a:p>
            <a:r>
              <a:rPr lang="en-US" sz="4800" b="1" dirty="0">
                <a:latin typeface="+mn-lt"/>
              </a:rPr>
              <a:t>TEAM DYNAMICS</a:t>
            </a:r>
          </a:p>
        </p:txBody>
      </p:sp>
      <p:sp>
        <p:nvSpPr>
          <p:cNvPr id="3" name="Content Placeholder 2"/>
          <p:cNvSpPr>
            <a:spLocks noGrp="1"/>
          </p:cNvSpPr>
          <p:nvPr>
            <p:ph idx="1"/>
          </p:nvPr>
        </p:nvSpPr>
        <p:spPr>
          <a:xfrm>
            <a:off x="838200" y="1825625"/>
            <a:ext cx="10515600" cy="4106824"/>
          </a:xfrm>
        </p:spPr>
        <p:txBody>
          <a:bodyPr>
            <a:normAutofit fontScale="92500" lnSpcReduction="10000"/>
          </a:bodyPr>
          <a:lstStyle/>
          <a:p>
            <a:pPr>
              <a:lnSpc>
                <a:spcPct val="150000"/>
              </a:lnSpc>
            </a:pPr>
            <a:r>
              <a:rPr lang="en-US" dirty="0"/>
              <a:t>Stages of team development;</a:t>
            </a:r>
          </a:p>
          <a:p>
            <a:pPr lvl="1">
              <a:lnSpc>
                <a:spcPct val="150000"/>
              </a:lnSpc>
            </a:pPr>
            <a:r>
              <a:rPr lang="en-US" dirty="0"/>
              <a:t>Forming; inclusion and acceptance</a:t>
            </a:r>
          </a:p>
          <a:p>
            <a:pPr lvl="1">
              <a:lnSpc>
                <a:spcPct val="150000"/>
              </a:lnSpc>
            </a:pPr>
            <a:r>
              <a:rPr lang="en-US" dirty="0"/>
              <a:t>Storming; Assert control fight for own voice</a:t>
            </a:r>
          </a:p>
          <a:p>
            <a:pPr lvl="1">
              <a:lnSpc>
                <a:spcPct val="150000"/>
              </a:lnSpc>
            </a:pPr>
            <a:r>
              <a:rPr lang="en-US" dirty="0"/>
              <a:t>Norming;  Teams have clarity on the goal and objectives, want to accomplish goal.</a:t>
            </a:r>
          </a:p>
          <a:p>
            <a:pPr lvl="1">
              <a:lnSpc>
                <a:spcPct val="150000"/>
              </a:lnSpc>
            </a:pPr>
            <a:r>
              <a:rPr lang="en-US" dirty="0"/>
              <a:t>Performing; Highly effective problem solving stage </a:t>
            </a:r>
          </a:p>
          <a:p>
            <a:pPr lvl="1">
              <a:lnSpc>
                <a:spcPct val="150000"/>
              </a:lnSpc>
            </a:pPr>
            <a:r>
              <a:rPr lang="en-US" dirty="0"/>
              <a:t>Closing; </a:t>
            </a:r>
          </a:p>
          <a:p>
            <a:pPr>
              <a:lnSpc>
                <a:spcPct val="150000"/>
              </a:lnSpc>
            </a:pPr>
            <a:r>
              <a:rPr lang="en-US" dirty="0"/>
              <a:t>All teams go through this process but not necessarily in the order above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C:\Users\mschmitz\Desktop\images QI\groupDevelopment.jpg"/>
          <p:cNvPicPr>
            <a:picLocks noChangeAspect="1" noChangeArrowheads="1"/>
          </p:cNvPicPr>
          <p:nvPr/>
        </p:nvPicPr>
        <p:blipFill>
          <a:blip r:embed="rId3">
            <a:extLst>
              <a:ext uri="{28A0092B-C50C-407E-A947-70E740481C1C}">
                <a14:useLocalDpi xmlns:a14="http://schemas.microsoft.com/office/drawing/2010/main" val="0"/>
              </a:ext>
            </a:extLst>
          </a:blip>
          <a:srcRect l="80269" t="61208" r="2805" b="5551"/>
          <a:stretch>
            <a:fillRect/>
          </a:stretch>
        </p:blipFill>
        <p:spPr bwMode="auto">
          <a:xfrm>
            <a:off x="8586439" y="5411246"/>
            <a:ext cx="2386361" cy="137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C:\Users\mschmitz\Desktop\images QI\groupDevelopment.jpg"/>
          <p:cNvPicPr>
            <a:picLocks noChangeAspect="1" noChangeArrowheads="1"/>
          </p:cNvPicPr>
          <p:nvPr/>
        </p:nvPicPr>
        <p:blipFill>
          <a:blip r:embed="rId3">
            <a:extLst>
              <a:ext uri="{28A0092B-C50C-407E-A947-70E740481C1C}">
                <a14:useLocalDpi xmlns:a14="http://schemas.microsoft.com/office/drawing/2010/main" val="0"/>
              </a:ext>
            </a:extLst>
          </a:blip>
          <a:srcRect l="21803" t="71126" r="59103" b="1352"/>
          <a:stretch>
            <a:fillRect/>
          </a:stretch>
        </p:blipFill>
        <p:spPr bwMode="auto">
          <a:xfrm>
            <a:off x="4456906" y="2269888"/>
            <a:ext cx="1634367" cy="135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
          <p:cNvSpPr>
            <a:spLocks noChangeArrowheads="1"/>
          </p:cNvSpPr>
          <p:nvPr/>
        </p:nvSpPr>
        <p:spPr bwMode="auto">
          <a:xfrm>
            <a:off x="348230" y="1751013"/>
            <a:ext cx="1706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altLang="en-US" sz="3200" b="1" dirty="0">
                <a:solidFill>
                  <a:prstClr val="black"/>
                </a:solidFill>
                <a:latin typeface="+mn-lt"/>
              </a:rPr>
              <a:t>Forming</a:t>
            </a:r>
            <a:endParaRPr lang="en-US" altLang="en-US" b="1" dirty="0">
              <a:solidFill>
                <a:prstClr val="black"/>
              </a:solidFill>
              <a:latin typeface="+mn-lt"/>
            </a:endParaRPr>
          </a:p>
        </p:txBody>
      </p:sp>
      <p:sp>
        <p:nvSpPr>
          <p:cNvPr id="6154" name="Rectangle 2"/>
          <p:cNvSpPr>
            <a:spLocks noChangeArrowheads="1"/>
          </p:cNvSpPr>
          <p:nvPr/>
        </p:nvSpPr>
        <p:spPr bwMode="auto">
          <a:xfrm>
            <a:off x="2620537" y="2968625"/>
            <a:ext cx="1918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altLang="en-US" sz="3200" b="1" dirty="0">
                <a:solidFill>
                  <a:prstClr val="black"/>
                </a:solidFill>
                <a:latin typeface="+mn-lt"/>
              </a:rPr>
              <a:t>Storming</a:t>
            </a:r>
          </a:p>
        </p:txBody>
      </p:sp>
      <p:sp>
        <p:nvSpPr>
          <p:cNvPr id="6155" name="Rectangle 3"/>
          <p:cNvSpPr>
            <a:spLocks noChangeArrowheads="1"/>
          </p:cNvSpPr>
          <p:nvPr/>
        </p:nvSpPr>
        <p:spPr bwMode="auto">
          <a:xfrm>
            <a:off x="4170436" y="4161677"/>
            <a:ext cx="2009909" cy="61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10000"/>
              </a:lnSpc>
              <a:spcBef>
                <a:spcPct val="0"/>
              </a:spcBef>
              <a:spcAft>
                <a:spcPts val="2400"/>
              </a:spcAft>
              <a:defRPr/>
            </a:pPr>
            <a:r>
              <a:rPr lang="en-US" altLang="en-US" sz="3200" b="1" dirty="0">
                <a:solidFill>
                  <a:prstClr val="black"/>
                </a:solidFill>
                <a:latin typeface="+mn-lt"/>
              </a:rPr>
              <a:t>Norming</a:t>
            </a:r>
          </a:p>
        </p:txBody>
      </p:sp>
      <p:sp>
        <p:nvSpPr>
          <p:cNvPr id="6156" name="Rectangle 4"/>
          <p:cNvSpPr>
            <a:spLocks noChangeArrowheads="1"/>
          </p:cNvSpPr>
          <p:nvPr/>
        </p:nvSpPr>
        <p:spPr bwMode="auto">
          <a:xfrm>
            <a:off x="5348759" y="5078048"/>
            <a:ext cx="2386361" cy="61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10000"/>
              </a:lnSpc>
              <a:spcBef>
                <a:spcPct val="0"/>
              </a:spcBef>
              <a:spcAft>
                <a:spcPts val="2400"/>
              </a:spcAft>
              <a:defRPr/>
            </a:pPr>
            <a:r>
              <a:rPr lang="en-US" altLang="en-US" sz="3200" b="1" dirty="0">
                <a:solidFill>
                  <a:prstClr val="black"/>
                </a:solidFill>
                <a:latin typeface="+mn-lt"/>
              </a:rPr>
              <a:t>Performing</a:t>
            </a:r>
          </a:p>
        </p:txBody>
      </p:sp>
      <p:sp>
        <p:nvSpPr>
          <p:cNvPr id="6157" name="Rectangle 10"/>
          <p:cNvSpPr>
            <a:spLocks noChangeArrowheads="1"/>
          </p:cNvSpPr>
          <p:nvPr/>
        </p:nvSpPr>
        <p:spPr bwMode="auto">
          <a:xfrm>
            <a:off x="6880302" y="6301330"/>
            <a:ext cx="1797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altLang="en-US" sz="3200" b="1" dirty="0">
                <a:solidFill>
                  <a:prstClr val="black"/>
                </a:solidFill>
                <a:latin typeface="+mn-lt"/>
              </a:rPr>
              <a:t>Closing </a:t>
            </a:r>
            <a:endParaRPr lang="en-US" altLang="en-US" b="1" dirty="0">
              <a:solidFill>
                <a:prstClr val="black"/>
              </a:solidFill>
              <a:latin typeface="+mn-lt"/>
            </a:endParaRPr>
          </a:p>
        </p:txBody>
      </p:sp>
      <p:sp>
        <p:nvSpPr>
          <p:cNvPr id="17" name="Rectangle 16"/>
          <p:cNvSpPr/>
          <p:nvPr/>
        </p:nvSpPr>
        <p:spPr>
          <a:xfrm>
            <a:off x="4948239" y="2160589"/>
            <a:ext cx="644525" cy="185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panose="020F0502020204030204"/>
            </a:endParaRPr>
          </a:p>
        </p:txBody>
      </p:sp>
      <p:pic>
        <p:nvPicPr>
          <p:cNvPr id="6159" name="Picture 5" descr="C:\Users\mschmitz\Desktop\images QI\groupDevelopment.jpg"/>
          <p:cNvPicPr>
            <a:picLocks noChangeAspect="1" noChangeArrowheads="1"/>
          </p:cNvPicPr>
          <p:nvPr/>
        </p:nvPicPr>
        <p:blipFill>
          <a:blip r:embed="rId3">
            <a:extLst>
              <a:ext uri="{28A0092B-C50C-407E-A947-70E740481C1C}">
                <a14:useLocalDpi xmlns:a14="http://schemas.microsoft.com/office/drawing/2010/main" val="0"/>
              </a:ext>
            </a:extLst>
          </a:blip>
          <a:srcRect l="61710" t="69637" r="21158" b="9810"/>
          <a:stretch>
            <a:fillRect/>
          </a:stretch>
        </p:blipFill>
        <p:spPr bwMode="auto">
          <a:xfrm>
            <a:off x="7574891" y="4293970"/>
            <a:ext cx="1797425" cy="111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5" descr="C:\Users\mschmitz\Desktop\images QI\groupDevelopment.jpg"/>
          <p:cNvPicPr>
            <a:picLocks noChangeAspect="1" noChangeArrowheads="1"/>
          </p:cNvPicPr>
          <p:nvPr/>
        </p:nvPicPr>
        <p:blipFill>
          <a:blip r:embed="rId3">
            <a:extLst>
              <a:ext uri="{28A0092B-C50C-407E-A947-70E740481C1C}">
                <a14:useLocalDpi xmlns:a14="http://schemas.microsoft.com/office/drawing/2010/main" val="0"/>
              </a:ext>
            </a:extLst>
          </a:blip>
          <a:srcRect l="43858" t="59943" r="40648" b="3545"/>
          <a:stretch>
            <a:fillRect/>
          </a:stretch>
        </p:blipFill>
        <p:spPr bwMode="auto">
          <a:xfrm>
            <a:off x="6034088" y="3344490"/>
            <a:ext cx="1152525" cy="163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5" descr="C:\Users\mschmitz\Desktop\images QI\groupDevelopment.jpg"/>
          <p:cNvPicPr>
            <a:picLocks noChangeAspect="1" noChangeArrowheads="1"/>
          </p:cNvPicPr>
          <p:nvPr/>
        </p:nvPicPr>
        <p:blipFill>
          <a:blip r:embed="rId3">
            <a:extLst>
              <a:ext uri="{28A0092B-C50C-407E-A947-70E740481C1C}">
                <a14:useLocalDpi xmlns:a14="http://schemas.microsoft.com/office/drawing/2010/main" val="0"/>
              </a:ext>
            </a:extLst>
          </a:blip>
          <a:srcRect l="1395" t="68417" r="81267" b="3883"/>
          <a:stretch>
            <a:fillRect/>
          </a:stretch>
        </p:blipFill>
        <p:spPr bwMode="auto">
          <a:xfrm>
            <a:off x="2012120" y="1751013"/>
            <a:ext cx="170694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a:extLst>
              <a:ext uri="{FF2B5EF4-FFF2-40B4-BE49-F238E27FC236}">
                <a16:creationId xmlns:a16="http://schemas.microsoft.com/office/drawing/2014/main" id="{907D8ABD-F14C-C3E3-ADA3-14FBADFF23B8}"/>
              </a:ext>
            </a:extLst>
          </p:cNvPr>
          <p:cNvSpPr txBox="1">
            <a:spLocks noChangeArrowheads="1"/>
          </p:cNvSpPr>
          <p:nvPr/>
        </p:nvSpPr>
        <p:spPr>
          <a:xfrm>
            <a:off x="758109" y="306622"/>
            <a:ext cx="10551957" cy="11172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altLang="en-US" sz="4800" b="1" dirty="0">
                <a:latin typeface="+mn-lt"/>
              </a:rPr>
              <a:t>Stages of team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Effect transition="in" filter="fade">
                                      <p:cBhvr>
                                        <p:cTn id="7" dur="2000"/>
                                        <p:tgtEl>
                                          <p:spTgt spid="6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54">
                                            <p:txEl>
                                              <p:pRg st="0" end="0"/>
                                            </p:txEl>
                                          </p:spTgt>
                                        </p:tgtEl>
                                        <p:attrNameLst>
                                          <p:attrName>style.visibility</p:attrName>
                                        </p:attrNameLst>
                                      </p:cBhvr>
                                      <p:to>
                                        <p:strVal val="visible"/>
                                      </p:to>
                                    </p:set>
                                    <p:animEffect transition="in" filter="fade">
                                      <p:cBhvr>
                                        <p:cTn id="12" dur="2000"/>
                                        <p:tgtEl>
                                          <p:spTgt spid="61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55">
                                            <p:txEl>
                                              <p:pRg st="0" end="0"/>
                                            </p:txEl>
                                          </p:spTgt>
                                        </p:tgtEl>
                                        <p:attrNameLst>
                                          <p:attrName>style.visibility</p:attrName>
                                        </p:attrNameLst>
                                      </p:cBhvr>
                                      <p:to>
                                        <p:strVal val="visible"/>
                                      </p:to>
                                    </p:set>
                                    <p:animEffect transition="in" filter="fade">
                                      <p:cBhvr>
                                        <p:cTn id="17" dur="2000"/>
                                        <p:tgtEl>
                                          <p:spTgt spid="61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56">
                                            <p:txEl>
                                              <p:pRg st="0" end="0"/>
                                            </p:txEl>
                                          </p:spTgt>
                                        </p:tgtEl>
                                        <p:attrNameLst>
                                          <p:attrName>style.visibility</p:attrName>
                                        </p:attrNameLst>
                                      </p:cBhvr>
                                      <p:to>
                                        <p:strVal val="visible"/>
                                      </p:to>
                                    </p:set>
                                    <p:animEffect transition="in" filter="fade">
                                      <p:cBhvr>
                                        <p:cTn id="22" dur="2000"/>
                                        <p:tgtEl>
                                          <p:spTgt spid="61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57">
                                            <p:txEl>
                                              <p:pRg st="0" end="0"/>
                                            </p:txEl>
                                          </p:spTgt>
                                        </p:tgtEl>
                                        <p:attrNameLst>
                                          <p:attrName>style.visibility</p:attrName>
                                        </p:attrNameLst>
                                      </p:cBhvr>
                                      <p:to>
                                        <p:strVal val="visible"/>
                                      </p:to>
                                    </p:set>
                                    <p:animEffect transition="in" filter="fade">
                                      <p:cBhvr>
                                        <p:cTn id="27" dur="2000"/>
                                        <p:tgtEl>
                                          <p:spTgt spid="61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build="p"/>
      <p:bldP spid="6154" grpId="0" build="p"/>
      <p:bldP spid="6155" grpId="0" build="p"/>
      <p:bldP spid="6156" grpId="0" build="p"/>
      <p:bldP spid="61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322" y="465138"/>
            <a:ext cx="10571356" cy="1143000"/>
          </a:xfrm>
          <a:noFill/>
        </p:spPr>
        <p:txBody>
          <a:bodyPr>
            <a:normAutofit/>
          </a:bodyPr>
          <a:lstStyle/>
          <a:p>
            <a:r>
              <a:rPr lang="en-US" sz="4800" b="1" cap="small" dirty="0">
                <a:latin typeface="+mn-lt"/>
              </a:rPr>
              <a:t>Learning Objectives</a:t>
            </a:r>
          </a:p>
        </p:txBody>
      </p:sp>
      <p:sp>
        <p:nvSpPr>
          <p:cNvPr id="3" name="Content Placeholder 2"/>
          <p:cNvSpPr>
            <a:spLocks noGrp="1"/>
          </p:cNvSpPr>
          <p:nvPr>
            <p:ph idx="1"/>
          </p:nvPr>
        </p:nvSpPr>
        <p:spPr>
          <a:xfrm>
            <a:off x="903249" y="1828800"/>
            <a:ext cx="10526751" cy="3810000"/>
          </a:xfrm>
        </p:spPr>
        <p:txBody>
          <a:bodyPr>
            <a:normAutofit/>
          </a:bodyPr>
          <a:lstStyle/>
          <a:p>
            <a:pPr marL="0" indent="0">
              <a:lnSpc>
                <a:spcPct val="150000"/>
              </a:lnSpc>
              <a:buNone/>
            </a:pPr>
            <a:r>
              <a:rPr lang="en-US" dirty="0"/>
              <a:t>By the end of this session, participants will be able to:</a:t>
            </a:r>
          </a:p>
          <a:p>
            <a:pPr lvl="1">
              <a:lnSpc>
                <a:spcPct val="150000"/>
              </a:lnSpc>
              <a:spcBef>
                <a:spcPts val="0"/>
              </a:spcBef>
            </a:pPr>
            <a:r>
              <a:rPr lang="en-US" dirty="0">
                <a:ea typeface="Calibri" panose="020F0502020204030204"/>
                <a:cs typeface="Times New Roman" panose="02020603050405020304"/>
              </a:rPr>
              <a:t>Describe establishing a QI structure</a:t>
            </a:r>
          </a:p>
          <a:p>
            <a:pPr lvl="1">
              <a:lnSpc>
                <a:spcPct val="150000"/>
              </a:lnSpc>
              <a:spcBef>
                <a:spcPts val="0"/>
              </a:spcBef>
            </a:pPr>
            <a:r>
              <a:rPr lang="en-US" dirty="0">
                <a:ea typeface="Calibri" panose="020F0502020204030204"/>
                <a:cs typeface="Times New Roman" panose="02020603050405020304"/>
              </a:rPr>
              <a:t>Define roles and responsibilities of members of a QI Team</a:t>
            </a:r>
          </a:p>
          <a:p>
            <a:pPr lvl="1">
              <a:lnSpc>
                <a:spcPct val="150000"/>
              </a:lnSpc>
              <a:spcBef>
                <a:spcPts val="0"/>
              </a:spcBef>
            </a:pPr>
            <a:r>
              <a:rPr lang="en-US" dirty="0">
                <a:ea typeface="Calibri" panose="020F0502020204030204"/>
                <a:cs typeface="Times New Roman" panose="02020603050405020304"/>
              </a:rPr>
              <a:t>Identify good candidates for QI Team members and leaders</a:t>
            </a:r>
          </a:p>
          <a:p>
            <a:pPr lvl="1"/>
            <a:r>
              <a:rPr lang="en-GB" altLang="en-US" dirty="0"/>
              <a:t>Describing stages of team formation</a:t>
            </a:r>
          </a:p>
          <a:p>
            <a:pPr lvl="1"/>
            <a:r>
              <a:rPr lang="en-GB" altLang="en-US" dirty="0"/>
              <a:t>Attitude and QI success</a:t>
            </a:r>
          </a:p>
          <a:p>
            <a:pPr lvl="1"/>
            <a:r>
              <a:rPr lang="en-GB" altLang="en-US" dirty="0"/>
              <a:t>Describing roles and responsibilities of QITs  &amp; WITs</a:t>
            </a:r>
          </a:p>
          <a:p>
            <a:pPr lvl="1">
              <a:lnSpc>
                <a:spcPct val="150000"/>
              </a:lnSpc>
              <a:spcBef>
                <a:spcPts val="0"/>
              </a:spcBef>
            </a:pPr>
            <a:endParaRPr lang="en-US" dirty="0">
              <a:ea typeface="Calibri" panose="020F0502020204030204"/>
              <a:cs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2625" y="234175"/>
            <a:ext cx="10519316" cy="1417638"/>
          </a:xfrm>
        </p:spPr>
        <p:txBody>
          <a:bodyPr>
            <a:normAutofit/>
          </a:bodyPr>
          <a:lstStyle/>
          <a:p>
            <a:pPr algn="l"/>
            <a:r>
              <a:rPr lang="en-US" altLang="en-US" sz="4800" b="1" dirty="0">
                <a:latin typeface="+mn-lt"/>
              </a:rPr>
              <a:t>Stage 1 - Forming</a:t>
            </a:r>
          </a:p>
        </p:txBody>
      </p:sp>
      <p:sp>
        <p:nvSpPr>
          <p:cNvPr id="7171" name="Rectangle 3"/>
          <p:cNvSpPr>
            <a:spLocks noGrp="1" noChangeArrowheads="1"/>
          </p:cNvSpPr>
          <p:nvPr>
            <p:ph type="body" idx="1"/>
          </p:nvPr>
        </p:nvSpPr>
        <p:spPr>
          <a:xfrm>
            <a:off x="713677" y="1761893"/>
            <a:ext cx="11307337" cy="4248614"/>
          </a:xfrm>
        </p:spPr>
        <p:txBody>
          <a:bodyPr>
            <a:normAutofit/>
          </a:bodyPr>
          <a:lstStyle/>
          <a:p>
            <a:pPr>
              <a:lnSpc>
                <a:spcPct val="90000"/>
              </a:lnSpc>
              <a:buFontTx/>
              <a:buNone/>
            </a:pPr>
            <a:r>
              <a:rPr lang="en-US" altLang="en-US" dirty="0"/>
              <a:t>When a team is forming:</a:t>
            </a:r>
          </a:p>
          <a:p>
            <a:pPr lvl="1"/>
            <a:r>
              <a:rPr lang="en-US" altLang="en-US" dirty="0"/>
              <a:t>Members </a:t>
            </a:r>
            <a:r>
              <a:rPr lang="en-US" altLang="en-US" b="1" dirty="0">
                <a:solidFill>
                  <a:srgbClr val="C00000"/>
                </a:solidFill>
              </a:rPr>
              <a:t>cautiously explore </a:t>
            </a:r>
            <a:r>
              <a:rPr lang="en-US" altLang="en-US" dirty="0"/>
              <a:t>acceptable group behavior</a:t>
            </a:r>
          </a:p>
          <a:p>
            <a:pPr lvl="1"/>
            <a:r>
              <a:rPr lang="en-US" altLang="en-US" dirty="0"/>
              <a:t>People</a:t>
            </a:r>
            <a:r>
              <a:rPr lang="ja-JP" altLang="en-US"/>
              <a:t>’</a:t>
            </a:r>
            <a:r>
              <a:rPr lang="en-US" altLang="ja-JP" dirty="0"/>
              <a:t>s roles change from </a:t>
            </a:r>
            <a:r>
              <a:rPr lang="ja-JP" altLang="en-US"/>
              <a:t>“</a:t>
            </a:r>
            <a:r>
              <a:rPr lang="en-US" altLang="ja-JP" dirty="0"/>
              <a:t>individual</a:t>
            </a:r>
            <a:r>
              <a:rPr lang="ja-JP" altLang="en-US"/>
              <a:t>”</a:t>
            </a:r>
            <a:r>
              <a:rPr lang="en-US" altLang="ja-JP" dirty="0"/>
              <a:t> to </a:t>
            </a:r>
            <a:r>
              <a:rPr lang="ja-JP" altLang="en-US"/>
              <a:t>“</a:t>
            </a:r>
            <a:r>
              <a:rPr lang="en-US" altLang="ja-JP" dirty="0"/>
              <a:t>member</a:t>
            </a:r>
            <a:r>
              <a:rPr lang="ja-JP" altLang="en-US"/>
              <a:t>”</a:t>
            </a:r>
            <a:endParaRPr lang="en-US" altLang="ja-JP" dirty="0"/>
          </a:p>
          <a:p>
            <a:pPr>
              <a:lnSpc>
                <a:spcPct val="90000"/>
              </a:lnSpc>
              <a:buFont typeface="Arial" panose="020B0604020202020204" pitchFamily="34" charset="0"/>
              <a:buNone/>
            </a:pPr>
            <a:endParaRPr lang="en-US" altLang="ja-JP" dirty="0"/>
          </a:p>
          <a:p>
            <a:pPr>
              <a:lnSpc>
                <a:spcPct val="90000"/>
              </a:lnSpc>
            </a:pPr>
            <a:r>
              <a:rPr lang="en-US" altLang="en-US" dirty="0"/>
              <a:t>Members </a:t>
            </a:r>
            <a:r>
              <a:rPr lang="en-US" altLang="en-US" b="1" dirty="0">
                <a:solidFill>
                  <a:srgbClr val="C00000"/>
                </a:solidFill>
              </a:rPr>
              <a:t>may challenge the authority of the leader</a:t>
            </a:r>
            <a:r>
              <a:rPr lang="en-US" altLang="en-US" dirty="0"/>
              <a:t>/coach BUT also tend to depend on them for orientation and direction</a:t>
            </a:r>
          </a:p>
          <a:p>
            <a:pPr lvl="1">
              <a:lnSpc>
                <a:spcPct val="90000"/>
              </a:lnSpc>
              <a:buFontTx/>
              <a:buNone/>
            </a:pPr>
            <a:endParaRPr lang="en-US" altLang="en-US" sz="1000" dirty="0"/>
          </a:p>
          <a:p>
            <a:pPr algn="ctr">
              <a:lnSpc>
                <a:spcPct val="90000"/>
              </a:lnSpc>
              <a:buFontTx/>
              <a:buNone/>
            </a:pPr>
            <a:r>
              <a:rPr lang="en-US" altLang="en-US" b="1" dirty="0">
                <a:solidFill>
                  <a:srgbClr val="383087"/>
                </a:solidFill>
              </a:rPr>
              <a:t>This stage is complete when members begin to think of themselves as part of the team.</a:t>
            </a:r>
          </a:p>
        </p:txBody>
      </p:sp>
      <p:pic>
        <p:nvPicPr>
          <p:cNvPr id="7172" name="Picture 5" descr="C:\Users\mschmitz\Desktop\images QI\groupDevelopment.jpg"/>
          <p:cNvPicPr>
            <a:picLocks noChangeAspect="1" noChangeArrowheads="1"/>
          </p:cNvPicPr>
          <p:nvPr/>
        </p:nvPicPr>
        <p:blipFill>
          <a:blip r:embed="rId2">
            <a:extLst>
              <a:ext uri="{28A0092B-C50C-407E-A947-70E740481C1C}">
                <a14:useLocalDpi xmlns:a14="http://schemas.microsoft.com/office/drawing/2010/main" val="0"/>
              </a:ext>
            </a:extLst>
          </a:blip>
          <a:srcRect l="1395" t="68417" r="81267" b="3883"/>
          <a:stretch>
            <a:fillRect/>
          </a:stretch>
        </p:blipFill>
        <p:spPr bwMode="auto">
          <a:xfrm>
            <a:off x="9220200" y="1761893"/>
            <a:ext cx="19812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20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2000"/>
                                        <p:tgtEl>
                                          <p:spTgt spid="717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Effect transition="in" filter="fade">
                                      <p:cBhvr>
                                        <p:cTn id="18" dur="2000"/>
                                        <p:tgtEl>
                                          <p:spTgt spid="717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Effect transition="in" filter="fade">
                                      <p:cBhvr>
                                        <p:cTn id="23" dur="2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496889"/>
            <a:ext cx="8229600" cy="1219200"/>
          </a:xfrm>
        </p:spPr>
        <p:txBody>
          <a:bodyPr>
            <a:normAutofit/>
          </a:bodyPr>
          <a:lstStyle/>
          <a:p>
            <a:pPr algn="l"/>
            <a:r>
              <a:rPr lang="en-US" altLang="en-US" sz="4800" b="1" dirty="0">
                <a:latin typeface="+mn-lt"/>
              </a:rPr>
              <a:t>Stage 2 - Storming</a:t>
            </a:r>
          </a:p>
        </p:txBody>
      </p:sp>
      <p:sp>
        <p:nvSpPr>
          <p:cNvPr id="8195" name="Rectangle 3"/>
          <p:cNvSpPr>
            <a:spLocks noGrp="1" noChangeArrowheads="1"/>
          </p:cNvSpPr>
          <p:nvPr>
            <p:ph type="body" idx="1"/>
          </p:nvPr>
        </p:nvSpPr>
        <p:spPr>
          <a:xfrm>
            <a:off x="501805" y="1831976"/>
            <a:ext cx="11690195" cy="4189683"/>
          </a:xfrm>
        </p:spPr>
        <p:txBody>
          <a:bodyPr>
            <a:normAutofit fontScale="92500"/>
          </a:bodyPr>
          <a:lstStyle/>
          <a:p>
            <a:pPr>
              <a:lnSpc>
                <a:spcPct val="80000"/>
              </a:lnSpc>
              <a:buFontTx/>
              <a:buNone/>
            </a:pPr>
            <a:r>
              <a:rPr lang="en-US" altLang="en-US" dirty="0"/>
              <a:t>Storming is critical to effective group development</a:t>
            </a:r>
          </a:p>
          <a:p>
            <a:pPr>
              <a:lnSpc>
                <a:spcPct val="80000"/>
              </a:lnSpc>
              <a:buFontTx/>
              <a:buNone/>
            </a:pPr>
            <a:endParaRPr lang="en-US" altLang="en-US" dirty="0"/>
          </a:p>
          <a:p>
            <a:pPr lvl="1">
              <a:lnSpc>
                <a:spcPct val="80000"/>
              </a:lnSpc>
            </a:pPr>
            <a:r>
              <a:rPr lang="en-US" altLang="en-US" dirty="0"/>
              <a:t>Tasks ahead may seem harder than expected</a:t>
            </a:r>
          </a:p>
          <a:p>
            <a:pPr>
              <a:lnSpc>
                <a:spcPct val="80000"/>
              </a:lnSpc>
            </a:pPr>
            <a:endParaRPr lang="en-US" altLang="en-US" sz="2600" dirty="0"/>
          </a:p>
          <a:p>
            <a:pPr lvl="1">
              <a:lnSpc>
                <a:spcPct val="80000"/>
              </a:lnSpc>
            </a:pPr>
            <a:r>
              <a:rPr lang="en-US" altLang="en-US" dirty="0"/>
              <a:t>Some team members may become </a:t>
            </a:r>
            <a:r>
              <a:rPr lang="en-US" altLang="en-US" dirty="0">
                <a:solidFill>
                  <a:srgbClr val="FF0000"/>
                </a:solidFill>
              </a:rPr>
              <a:t>impatient, argumentative and resist collaborating </a:t>
            </a:r>
            <a:r>
              <a:rPr lang="en-US" altLang="en-US" dirty="0"/>
              <a:t>with each other</a:t>
            </a:r>
          </a:p>
          <a:p>
            <a:pPr>
              <a:lnSpc>
                <a:spcPct val="80000"/>
              </a:lnSpc>
            </a:pPr>
            <a:endParaRPr lang="en-US" altLang="en-US" dirty="0"/>
          </a:p>
          <a:p>
            <a:pPr lvl="1">
              <a:lnSpc>
                <a:spcPct val="80000"/>
              </a:lnSpc>
            </a:pPr>
            <a:r>
              <a:rPr lang="en-US" altLang="en-US" dirty="0"/>
              <a:t>This stage provides the opportunity for individuals to establish their own </a:t>
            </a:r>
            <a:r>
              <a:rPr lang="en-US" altLang="en-US" dirty="0">
                <a:solidFill>
                  <a:srgbClr val="FF0000"/>
                </a:solidFill>
              </a:rPr>
              <a:t>expertise</a:t>
            </a:r>
            <a:r>
              <a:rPr lang="en-US" altLang="en-US" dirty="0"/>
              <a:t> within the group</a:t>
            </a:r>
          </a:p>
          <a:p>
            <a:pPr lvl="1">
              <a:lnSpc>
                <a:spcPct val="80000"/>
              </a:lnSpc>
            </a:pPr>
            <a:r>
              <a:rPr lang="en-US" altLang="en-US" dirty="0"/>
              <a:t>They will forge ways of working together and respect each other</a:t>
            </a:r>
            <a:r>
              <a:rPr lang="ja-JP" altLang="en-US"/>
              <a:t>’</a:t>
            </a:r>
            <a:r>
              <a:rPr lang="en-US" altLang="ja-JP" dirty="0"/>
              <a:t>s point of view</a:t>
            </a:r>
          </a:p>
          <a:p>
            <a:pPr lvl="1">
              <a:lnSpc>
                <a:spcPct val="80000"/>
              </a:lnSpc>
              <a:buFontTx/>
              <a:buNone/>
            </a:pPr>
            <a:endParaRPr lang="en-US" altLang="en-US" sz="2100" dirty="0">
              <a:solidFill>
                <a:srgbClr val="0070C0"/>
              </a:solidFill>
            </a:endParaRPr>
          </a:p>
          <a:p>
            <a:pPr algn="ctr">
              <a:lnSpc>
                <a:spcPct val="80000"/>
              </a:lnSpc>
              <a:buFontTx/>
              <a:buNone/>
            </a:pPr>
            <a:r>
              <a:rPr lang="en-US" altLang="en-US" b="1" dirty="0">
                <a:solidFill>
                  <a:srgbClr val="383087"/>
                </a:solidFill>
              </a:rPr>
              <a:t>This stage is complete when there is a relatively clear hierarchy of leadership within the group</a:t>
            </a:r>
          </a:p>
        </p:txBody>
      </p:sp>
      <p:pic>
        <p:nvPicPr>
          <p:cNvPr id="8196" name="Picture 5" descr="C:\Users\mschmitz\Desktop\images QI\groupDevelopment.jpg"/>
          <p:cNvPicPr>
            <a:picLocks noChangeAspect="1" noChangeArrowheads="1"/>
          </p:cNvPicPr>
          <p:nvPr/>
        </p:nvPicPr>
        <p:blipFill>
          <a:blip r:embed="rId2">
            <a:extLst>
              <a:ext uri="{28A0092B-C50C-407E-A947-70E740481C1C}">
                <a14:useLocalDpi xmlns:a14="http://schemas.microsoft.com/office/drawing/2010/main" val="0"/>
              </a:ext>
            </a:extLst>
          </a:blip>
          <a:srcRect l="21803" t="71126" r="59103" b="1352"/>
          <a:stretch>
            <a:fillRect/>
          </a:stretch>
        </p:blipFill>
        <p:spPr bwMode="auto">
          <a:xfrm>
            <a:off x="9155150" y="1716089"/>
            <a:ext cx="1929161" cy="17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155150" y="1752719"/>
            <a:ext cx="914400" cy="268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fade">
                                      <p:cBhvr>
                                        <p:cTn id="10" dur="2000"/>
                                        <p:tgtEl>
                                          <p:spTgt spid="819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animEffect transition="in" filter="fade">
                                      <p:cBhvr>
                                        <p:cTn id="13" dur="2000"/>
                                        <p:tgtEl>
                                          <p:spTgt spid="819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6" end="6"/>
                                            </p:txEl>
                                          </p:spTgt>
                                        </p:tgtEl>
                                        <p:attrNameLst>
                                          <p:attrName>style.visibility</p:attrName>
                                        </p:attrNameLst>
                                      </p:cBhvr>
                                      <p:to>
                                        <p:strVal val="visible"/>
                                      </p:to>
                                    </p:set>
                                    <p:animEffect transition="in" filter="fade">
                                      <p:cBhvr>
                                        <p:cTn id="16" dur="2000"/>
                                        <p:tgtEl>
                                          <p:spTgt spid="819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animEffect transition="in" filter="fade">
                                      <p:cBhvr>
                                        <p:cTn id="19" dur="2000"/>
                                        <p:tgtEl>
                                          <p:spTgt spid="8195">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5">
                                            <p:txEl>
                                              <p:pRg st="9" end="9"/>
                                            </p:txEl>
                                          </p:spTgt>
                                        </p:tgtEl>
                                        <p:attrNameLst>
                                          <p:attrName>style.visibility</p:attrName>
                                        </p:attrNameLst>
                                      </p:cBhvr>
                                      <p:to>
                                        <p:strVal val="visible"/>
                                      </p:to>
                                    </p:set>
                                    <p:animEffect transition="in" filter="fade">
                                      <p:cBhvr>
                                        <p:cTn id="24" dur="2000"/>
                                        <p:tgtEl>
                                          <p:spTgt spid="81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Users\mschmitz\Desktop\images QI\groupDevelopment.jpg"/>
          <p:cNvPicPr>
            <a:picLocks noChangeAspect="1" noChangeArrowheads="1"/>
          </p:cNvPicPr>
          <p:nvPr/>
        </p:nvPicPr>
        <p:blipFill>
          <a:blip r:embed="rId2">
            <a:extLst>
              <a:ext uri="{28A0092B-C50C-407E-A947-70E740481C1C}">
                <a14:useLocalDpi xmlns:a14="http://schemas.microsoft.com/office/drawing/2010/main" val="0"/>
              </a:ext>
            </a:extLst>
          </a:blip>
          <a:srcRect l="43858" t="59943" r="40648" b="3545"/>
          <a:stretch>
            <a:fillRect/>
          </a:stretch>
        </p:blipFill>
        <p:spPr bwMode="auto">
          <a:xfrm>
            <a:off x="9556595" y="1734014"/>
            <a:ext cx="1918010" cy="281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xfrm>
            <a:off x="810322" y="457200"/>
            <a:ext cx="8229600" cy="1066800"/>
          </a:xfrm>
        </p:spPr>
        <p:txBody>
          <a:bodyPr>
            <a:normAutofit/>
          </a:bodyPr>
          <a:lstStyle/>
          <a:p>
            <a:pPr algn="l"/>
            <a:r>
              <a:rPr lang="en-US" altLang="en-US" sz="4800" b="1" dirty="0">
                <a:latin typeface="+mn-lt"/>
              </a:rPr>
              <a:t>Stage 3 - Norming</a:t>
            </a:r>
          </a:p>
        </p:txBody>
      </p:sp>
      <p:sp>
        <p:nvSpPr>
          <p:cNvPr id="39939" name="Rectangle 3"/>
          <p:cNvSpPr>
            <a:spLocks noGrp="1" noChangeArrowheads="1"/>
          </p:cNvSpPr>
          <p:nvPr>
            <p:ph type="body" idx="1"/>
          </p:nvPr>
        </p:nvSpPr>
        <p:spPr>
          <a:xfrm>
            <a:off x="390293" y="1828800"/>
            <a:ext cx="11801707" cy="4471639"/>
          </a:xfrm>
        </p:spPr>
        <p:txBody>
          <a:bodyPr>
            <a:normAutofit/>
          </a:bodyPr>
          <a:lstStyle/>
          <a:p>
            <a:pPr marL="0" indent="0">
              <a:lnSpc>
                <a:spcPct val="80000"/>
              </a:lnSpc>
              <a:buNone/>
              <a:defRPr/>
            </a:pPr>
            <a:r>
              <a:rPr lang="en-US" altLang="en-US" dirty="0">
                <a:ea typeface="MS PGothic" panose="020B0600070205080204" pitchFamily="34" charset="-128"/>
              </a:rPr>
              <a:t>During this stage members realize their:</a:t>
            </a:r>
          </a:p>
          <a:p>
            <a:pPr lvl="1">
              <a:lnSpc>
                <a:spcPct val="100000"/>
              </a:lnSpc>
              <a:buFont typeface="Arial" panose="020B0604020202020204" pitchFamily="34" charset="0"/>
              <a:buChar char="–"/>
              <a:defRPr/>
            </a:pPr>
            <a:r>
              <a:rPr lang="en-US" altLang="en-US" sz="2800" dirty="0">
                <a:solidFill>
                  <a:srgbClr val="C00000"/>
                </a:solidFill>
                <a:ea typeface="MS PGothic" panose="020B0600070205080204" pitchFamily="34" charset="-128"/>
              </a:rPr>
              <a:t>Common goals</a:t>
            </a:r>
          </a:p>
          <a:p>
            <a:pPr lvl="1">
              <a:lnSpc>
                <a:spcPct val="100000"/>
              </a:lnSpc>
              <a:buFont typeface="Arial" panose="020B0604020202020204" pitchFamily="34" charset="0"/>
              <a:buChar char="–"/>
              <a:defRPr/>
            </a:pPr>
            <a:r>
              <a:rPr lang="en-US" altLang="en-US" sz="2800" dirty="0">
                <a:ea typeface="MS PGothic" panose="020B0600070205080204" pitchFamily="34" charset="-128"/>
              </a:rPr>
              <a:t>Begin to accept the team </a:t>
            </a:r>
          </a:p>
          <a:p>
            <a:pPr lvl="1">
              <a:lnSpc>
                <a:spcPct val="100000"/>
              </a:lnSpc>
              <a:buFont typeface="Arial" panose="020B0604020202020204" pitchFamily="34" charset="0"/>
              <a:buChar char="–"/>
              <a:defRPr/>
            </a:pPr>
            <a:r>
              <a:rPr lang="en-US" altLang="en-US" sz="2800" dirty="0">
                <a:ea typeface="MS PGothic" panose="020B0600070205080204" pitchFamily="34" charset="-128"/>
              </a:rPr>
              <a:t>Roles and the individuality of fellow members</a:t>
            </a:r>
          </a:p>
          <a:p>
            <a:pPr marL="457200" lvl="1" indent="0">
              <a:lnSpc>
                <a:spcPct val="80000"/>
              </a:lnSpc>
              <a:buNone/>
              <a:defRPr/>
            </a:pPr>
            <a:endParaRPr lang="en-US" altLang="en-US" sz="3000" dirty="0">
              <a:ea typeface="MS PGothic" panose="020B0600070205080204" pitchFamily="34" charset="-128"/>
            </a:endParaRPr>
          </a:p>
          <a:p>
            <a:pPr>
              <a:lnSpc>
                <a:spcPct val="80000"/>
              </a:lnSpc>
              <a:buFontTx/>
              <a:buNone/>
              <a:defRPr/>
            </a:pPr>
            <a:r>
              <a:rPr lang="en-US" altLang="en-US" dirty="0">
                <a:ea typeface="MS PGothic" panose="020B0600070205080204" pitchFamily="34" charset="-128"/>
              </a:rPr>
              <a:t>As a result </a:t>
            </a:r>
            <a:r>
              <a:rPr lang="en-US" altLang="en-US" dirty="0">
                <a:solidFill>
                  <a:srgbClr val="C00000"/>
                </a:solidFill>
                <a:ea typeface="MS PGothic" panose="020B0600070205080204" pitchFamily="34" charset="-128"/>
              </a:rPr>
              <a:t>conflicts are minimal </a:t>
            </a:r>
            <a:r>
              <a:rPr lang="en-US" altLang="en-US" dirty="0">
                <a:ea typeface="MS PGothic" panose="020B0600070205080204" pitchFamily="34" charset="-128"/>
              </a:rPr>
              <a:t>and there is more cooperation </a:t>
            </a:r>
          </a:p>
          <a:p>
            <a:pPr algn="ctr">
              <a:lnSpc>
                <a:spcPct val="80000"/>
              </a:lnSpc>
              <a:buFontTx/>
              <a:buNone/>
              <a:defRPr/>
            </a:pPr>
            <a:endParaRPr lang="en-US" altLang="en-US" sz="2400" b="1" dirty="0">
              <a:solidFill>
                <a:srgbClr val="383087"/>
              </a:solidFill>
              <a:ea typeface="MS PGothic" panose="020B0600070205080204" pitchFamily="34" charset="-128"/>
            </a:endParaRPr>
          </a:p>
          <a:p>
            <a:pPr algn="ctr">
              <a:lnSpc>
                <a:spcPct val="80000"/>
              </a:lnSpc>
              <a:buFontTx/>
              <a:buNone/>
              <a:defRPr/>
            </a:pPr>
            <a:r>
              <a:rPr lang="en-US" altLang="en-US" sz="2400" b="1" dirty="0">
                <a:solidFill>
                  <a:srgbClr val="383087"/>
                </a:solidFill>
                <a:ea typeface="MS PGothic" panose="020B0600070205080204" pitchFamily="34" charset="-128"/>
              </a:rPr>
              <a:t>This stage is complete when the group structure becomes established and the team develops a shared understanding of how a team member should behave.</a:t>
            </a:r>
            <a:endParaRPr lang="en-US" altLang="en-US" b="1" dirty="0">
              <a:solidFill>
                <a:srgbClr val="383087"/>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20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fade">
                                      <p:cBhvr>
                                        <p:cTn id="12" dur="20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fade">
                                      <p:cBhvr>
                                        <p:cTn id="17" dur="20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fade">
                                      <p:cBhvr>
                                        <p:cTn id="22" dur="20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animEffect transition="in" filter="fade">
                                      <p:cBhvr>
                                        <p:cTn id="27" dur="2000"/>
                                        <p:tgtEl>
                                          <p:spTgt spid="399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939">
                                            <p:txEl>
                                              <p:pRg st="7" end="7"/>
                                            </p:txEl>
                                          </p:spTgt>
                                        </p:tgtEl>
                                        <p:attrNameLst>
                                          <p:attrName>style.visibility</p:attrName>
                                        </p:attrNameLst>
                                      </p:cBhvr>
                                      <p:to>
                                        <p:strVal val="visible"/>
                                      </p:to>
                                    </p:set>
                                    <p:animEffect transition="in" filter="fade">
                                      <p:cBhvr>
                                        <p:cTn id="32" dur="20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2625" y="265113"/>
            <a:ext cx="8229600" cy="1417638"/>
          </a:xfrm>
        </p:spPr>
        <p:txBody>
          <a:bodyPr>
            <a:normAutofit/>
          </a:bodyPr>
          <a:lstStyle/>
          <a:p>
            <a:pPr algn="l"/>
            <a:r>
              <a:rPr lang="en-US" altLang="en-US" sz="4800" b="1" dirty="0">
                <a:latin typeface="+mn-lt"/>
              </a:rPr>
              <a:t>Stage 4 - Performing</a:t>
            </a:r>
          </a:p>
        </p:txBody>
      </p:sp>
      <p:sp>
        <p:nvSpPr>
          <p:cNvPr id="10243" name="Rectangle 3"/>
          <p:cNvSpPr>
            <a:spLocks noGrp="1" noChangeArrowheads="1"/>
          </p:cNvSpPr>
          <p:nvPr>
            <p:ph type="body" idx="1"/>
          </p:nvPr>
        </p:nvSpPr>
        <p:spPr>
          <a:xfrm>
            <a:off x="442332" y="1901825"/>
            <a:ext cx="11307336" cy="4575175"/>
          </a:xfrm>
        </p:spPr>
        <p:txBody>
          <a:bodyPr/>
          <a:lstStyle/>
          <a:p>
            <a:r>
              <a:rPr lang="en-US" altLang="en-US" sz="3600" dirty="0"/>
              <a:t>During this stage:</a:t>
            </a:r>
          </a:p>
          <a:p>
            <a:pPr lvl="2">
              <a:buFontTx/>
              <a:buChar char="-"/>
            </a:pPr>
            <a:r>
              <a:rPr lang="en-US" altLang="en-US" sz="2800" dirty="0"/>
              <a:t>The team starts </a:t>
            </a:r>
            <a:r>
              <a:rPr lang="en-US" altLang="en-US" sz="2800" dirty="0">
                <a:solidFill>
                  <a:srgbClr val="C00000"/>
                </a:solidFill>
              </a:rPr>
              <a:t>identifying, solving problems, choosing and implementing </a:t>
            </a:r>
            <a:r>
              <a:rPr lang="en-US" altLang="en-US" sz="2800" dirty="0"/>
              <a:t>changes</a:t>
            </a:r>
          </a:p>
          <a:p>
            <a:pPr lvl="2">
              <a:buFontTx/>
              <a:buChar char="-"/>
            </a:pPr>
            <a:r>
              <a:rPr lang="en-US" altLang="en-US" sz="3200" dirty="0"/>
              <a:t>Members accept each other</a:t>
            </a:r>
            <a:r>
              <a:rPr lang="ja-JP" altLang="en-US" sz="3200"/>
              <a:t>’</a:t>
            </a:r>
            <a:r>
              <a:rPr lang="en-US" altLang="ja-JP" sz="3200" dirty="0"/>
              <a:t>s strengths, weaknesses, and know their own roles</a:t>
            </a:r>
          </a:p>
          <a:p>
            <a:pPr marL="457200" lvl="1" indent="0">
              <a:buNone/>
            </a:pPr>
            <a:endParaRPr lang="en-US" altLang="en-US" sz="2000" dirty="0"/>
          </a:p>
          <a:p>
            <a:pPr algn="ctr">
              <a:buFontTx/>
              <a:buNone/>
            </a:pPr>
            <a:r>
              <a:rPr lang="en-US" altLang="en-US" b="1" dirty="0">
                <a:solidFill>
                  <a:srgbClr val="383087"/>
                </a:solidFill>
              </a:rPr>
              <a:t>It is during this stage that the team performs at its best.</a:t>
            </a:r>
          </a:p>
        </p:txBody>
      </p:sp>
      <p:pic>
        <p:nvPicPr>
          <p:cNvPr id="10244" name="Picture 5" descr="C:\Users\mschmitz\Desktop\images QI\groupDevelopment.jpg"/>
          <p:cNvPicPr>
            <a:picLocks noChangeAspect="1" noChangeArrowheads="1"/>
          </p:cNvPicPr>
          <p:nvPr/>
        </p:nvPicPr>
        <p:blipFill>
          <a:blip r:embed="rId2">
            <a:extLst>
              <a:ext uri="{28A0092B-C50C-407E-A947-70E740481C1C}">
                <a14:useLocalDpi xmlns:a14="http://schemas.microsoft.com/office/drawing/2010/main" val="0"/>
              </a:ext>
            </a:extLst>
          </a:blip>
          <a:srcRect l="61710" t="69637" r="21158" b="9810"/>
          <a:stretch>
            <a:fillRect/>
          </a:stretch>
        </p:blipFill>
        <p:spPr bwMode="auto">
          <a:xfrm>
            <a:off x="8385717" y="5040351"/>
            <a:ext cx="2888165" cy="179283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2000"/>
                                        <p:tgtEl>
                                          <p:spTgt spid="10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3">
                                            <p:txEl>
                                              <p:pRg st="4" end="4"/>
                                            </p:txEl>
                                          </p:spTgt>
                                        </p:tgtEl>
                                        <p:attrNameLst>
                                          <p:attrName>style.visibility</p:attrName>
                                        </p:attrNameLst>
                                      </p:cBhvr>
                                      <p:to>
                                        <p:strVal val="visible"/>
                                      </p:to>
                                    </p:set>
                                    <p:animEffect transition="in" filter="fade">
                                      <p:cBhvr>
                                        <p:cTn id="16"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02888" y="419100"/>
            <a:ext cx="8722112" cy="1143000"/>
          </a:xfrm>
        </p:spPr>
        <p:txBody>
          <a:bodyPr>
            <a:normAutofit/>
          </a:bodyPr>
          <a:lstStyle/>
          <a:p>
            <a:pPr algn="l"/>
            <a:r>
              <a:rPr lang="en-US" altLang="en-US" sz="4800" b="1" dirty="0">
                <a:latin typeface="+mn-lt"/>
              </a:rPr>
              <a:t>Stage 5 - Closing</a:t>
            </a:r>
          </a:p>
        </p:txBody>
      </p:sp>
      <p:sp>
        <p:nvSpPr>
          <p:cNvPr id="11267" name="Rectangle 3"/>
          <p:cNvSpPr>
            <a:spLocks noGrp="1" noChangeArrowheads="1"/>
          </p:cNvSpPr>
          <p:nvPr>
            <p:ph type="body" idx="1"/>
          </p:nvPr>
        </p:nvSpPr>
        <p:spPr>
          <a:xfrm>
            <a:off x="680224" y="1752600"/>
            <a:ext cx="11385396" cy="5105400"/>
          </a:xfrm>
        </p:spPr>
        <p:txBody>
          <a:bodyPr>
            <a:normAutofit/>
          </a:bodyPr>
          <a:lstStyle/>
          <a:p>
            <a:pPr>
              <a:lnSpc>
                <a:spcPct val="80000"/>
              </a:lnSpc>
              <a:buFontTx/>
              <a:buNone/>
            </a:pPr>
            <a:r>
              <a:rPr lang="en-US" altLang="en-US" dirty="0"/>
              <a:t>The work of a problem-solving or quality improvement team is intended to end when </a:t>
            </a:r>
            <a:r>
              <a:rPr lang="en-US" altLang="en-US" dirty="0">
                <a:solidFill>
                  <a:srgbClr val="C00000"/>
                </a:solidFill>
              </a:rPr>
              <a:t>process improvements are in place</a:t>
            </a:r>
          </a:p>
          <a:p>
            <a:pPr>
              <a:lnSpc>
                <a:spcPct val="80000"/>
              </a:lnSpc>
              <a:buFontTx/>
              <a:buNone/>
            </a:pPr>
            <a:endParaRPr lang="en-US" altLang="en-US" sz="1000" dirty="0"/>
          </a:p>
          <a:p>
            <a:pPr lvl="1">
              <a:lnSpc>
                <a:spcPct val="100000"/>
              </a:lnSpc>
            </a:pPr>
            <a:r>
              <a:rPr lang="en-US" altLang="en-US" dirty="0"/>
              <a:t>The team must </a:t>
            </a:r>
            <a:r>
              <a:rPr lang="en-US" altLang="en-US" dirty="0">
                <a:solidFill>
                  <a:srgbClr val="C00000"/>
                </a:solidFill>
              </a:rPr>
              <a:t>deal with either the success or failure of their efforts</a:t>
            </a:r>
            <a:r>
              <a:rPr lang="en-US" altLang="en-US" dirty="0">
                <a:solidFill>
                  <a:srgbClr val="FF0000"/>
                </a:solidFill>
              </a:rPr>
              <a:t> </a:t>
            </a:r>
            <a:r>
              <a:rPr lang="en-US" altLang="en-US" dirty="0"/>
              <a:t>and the dissolution of the team </a:t>
            </a:r>
          </a:p>
          <a:p>
            <a:pPr lvl="1">
              <a:lnSpc>
                <a:spcPct val="100000"/>
              </a:lnSpc>
            </a:pPr>
            <a:r>
              <a:rPr lang="en-US" altLang="en-US" dirty="0"/>
              <a:t>The team should </a:t>
            </a:r>
            <a:r>
              <a:rPr lang="en-US" altLang="en-US" dirty="0">
                <a:solidFill>
                  <a:srgbClr val="C00000"/>
                </a:solidFill>
              </a:rPr>
              <a:t>identify lessons learned </a:t>
            </a:r>
            <a:r>
              <a:rPr lang="en-US" altLang="en-US" dirty="0"/>
              <a:t>and plan how they will be communicated</a:t>
            </a:r>
          </a:p>
          <a:p>
            <a:pPr>
              <a:lnSpc>
                <a:spcPct val="80000"/>
              </a:lnSpc>
              <a:buFontTx/>
              <a:buNone/>
            </a:pPr>
            <a:endParaRPr lang="en-US" altLang="en-US" sz="2400" dirty="0"/>
          </a:p>
          <a:p>
            <a:pPr algn="ctr">
              <a:lnSpc>
                <a:spcPct val="80000"/>
              </a:lnSpc>
              <a:buFontTx/>
              <a:buNone/>
            </a:pPr>
            <a:r>
              <a:rPr lang="en-US" altLang="en-US" sz="2400" b="1" dirty="0">
                <a:solidFill>
                  <a:srgbClr val="383087"/>
                </a:solidFill>
              </a:rPr>
              <a:t>The leader and team celebrate their successes and provide support if the project has not been successful</a:t>
            </a:r>
          </a:p>
        </p:txBody>
      </p:sp>
      <p:pic>
        <p:nvPicPr>
          <p:cNvPr id="11268" name="Picture 3" descr="C:\Users\mschmitz\Desktop\images QI\groupDevelopment.jpg"/>
          <p:cNvPicPr>
            <a:picLocks noChangeAspect="1" noChangeArrowheads="1"/>
          </p:cNvPicPr>
          <p:nvPr/>
        </p:nvPicPr>
        <p:blipFill>
          <a:blip r:embed="rId2">
            <a:extLst>
              <a:ext uri="{28A0092B-C50C-407E-A947-70E740481C1C}">
                <a14:useLocalDpi xmlns:a14="http://schemas.microsoft.com/office/drawing/2010/main" val="0"/>
              </a:ext>
            </a:extLst>
          </a:blip>
          <a:srcRect l="80269" t="61208" r="2805" b="5551"/>
          <a:stretch>
            <a:fillRect/>
          </a:stretch>
        </p:blipFill>
        <p:spPr bwMode="auto">
          <a:xfrm>
            <a:off x="8408020" y="4834983"/>
            <a:ext cx="253504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fade">
                                      <p:cBhvr>
                                        <p:cTn id="10" dur="2000"/>
                                        <p:tgtEl>
                                          <p:spTgt spid="1126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fade">
                                      <p:cBhvr>
                                        <p:cTn id="13" dur="2000"/>
                                        <p:tgtEl>
                                          <p:spTgt spid="11267">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5" end="5"/>
                                            </p:txEl>
                                          </p:spTgt>
                                        </p:tgtEl>
                                        <p:attrNameLst>
                                          <p:attrName>style.visibility</p:attrName>
                                        </p:attrNameLst>
                                      </p:cBhvr>
                                      <p:to>
                                        <p:strVal val="visible"/>
                                      </p:to>
                                    </p:set>
                                    <p:animEffect transition="in" filter="fade">
                                      <p:cBhvr>
                                        <p:cTn id="16"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508001" y="145143"/>
            <a:ext cx="11495314" cy="5073877"/>
          </a:xfrm>
        </p:spPr>
        <p:txBody>
          <a:bodyPr>
            <a:normAutofit/>
          </a:bodyPr>
          <a:lstStyle/>
          <a:p>
            <a:pPr eaLnBrk="1" hangingPunct="1">
              <a:lnSpc>
                <a:spcPct val="100000"/>
              </a:lnSpc>
              <a:buFontTx/>
              <a:buNone/>
            </a:pPr>
            <a:r>
              <a:rPr lang="fr-FR" altLang="en-US" sz="3200" dirty="0">
                <a:solidFill>
                  <a:srgbClr val="002060"/>
                </a:solidFill>
                <a:latin typeface="+mn-lt"/>
                <a:cs typeface="Times New Roman" panose="02020603050405020304" pitchFamily="18" charset="0"/>
              </a:rPr>
              <a:t> </a:t>
            </a:r>
            <a:r>
              <a:rPr lang="en-US" altLang="en-US" sz="4000" dirty="0">
                <a:latin typeface="+mn-lt"/>
                <a:cs typeface="Times New Roman" panose="02020603050405020304" pitchFamily="18" charset="0"/>
              </a:rPr>
              <a:t>Success</a:t>
            </a:r>
            <a:r>
              <a:rPr lang="fr-FR" altLang="en-US" sz="4000" dirty="0">
                <a:latin typeface="+mn-lt"/>
                <a:cs typeface="Times New Roman" panose="02020603050405020304" pitchFamily="18" charset="0"/>
              </a:rPr>
              <a:t> of </a:t>
            </a:r>
            <a:r>
              <a:rPr lang="fr-FR" altLang="en-US" sz="4000" b="1" dirty="0">
                <a:latin typeface="+mn-lt"/>
                <a:cs typeface="Times New Roman" panose="02020603050405020304" pitchFamily="18" charset="0"/>
              </a:rPr>
              <a:t>KQMH-5S-CQI</a:t>
            </a:r>
            <a:r>
              <a:rPr lang="fr-FR" altLang="en-US" sz="4000" dirty="0">
                <a:latin typeface="+mn-lt"/>
                <a:cs typeface="Times New Roman" panose="02020603050405020304" pitchFamily="18" charset="0"/>
              </a:rPr>
              <a:t> (KAIZEN) </a:t>
            </a:r>
            <a:r>
              <a:rPr lang="en-US" altLang="en-US" sz="4000" dirty="0">
                <a:latin typeface="+mn-lt"/>
                <a:cs typeface="Times New Roman" panose="02020603050405020304" pitchFamily="18" charset="0"/>
              </a:rPr>
              <a:t>implementation</a:t>
            </a:r>
            <a:r>
              <a:rPr lang="fr-FR" altLang="en-US" sz="4000" dirty="0">
                <a:latin typeface="+mn-lt"/>
                <a:cs typeface="Times New Roman" panose="02020603050405020304" pitchFamily="18" charset="0"/>
              </a:rPr>
              <a:t> </a:t>
            </a:r>
            <a:r>
              <a:rPr lang="en-US" altLang="en-US" sz="4000" dirty="0">
                <a:latin typeface="+mn-lt"/>
                <a:cs typeface="Times New Roman" panose="02020603050405020304" pitchFamily="18" charset="0"/>
              </a:rPr>
              <a:t>depends</a:t>
            </a:r>
            <a:r>
              <a:rPr lang="fr-FR" altLang="en-US" sz="4000" dirty="0">
                <a:latin typeface="+mn-lt"/>
                <a:cs typeface="Times New Roman" panose="02020603050405020304" pitchFamily="18" charset="0"/>
              </a:rPr>
              <a:t> on:</a:t>
            </a:r>
          </a:p>
          <a:p>
            <a:pPr eaLnBrk="1" hangingPunct="1">
              <a:lnSpc>
                <a:spcPct val="100000"/>
              </a:lnSpc>
              <a:buFontTx/>
              <a:buNone/>
            </a:pPr>
            <a:endParaRPr lang="fr-FR" altLang="en-US" sz="4000" dirty="0">
              <a:solidFill>
                <a:srgbClr val="002060"/>
              </a:solidFill>
              <a:latin typeface="+mn-lt"/>
              <a:cs typeface="Times New Roman" panose="02020603050405020304" pitchFamily="18" charset="0"/>
            </a:endParaRPr>
          </a:p>
          <a:p>
            <a:pPr lvl="2" eaLnBrk="1" hangingPunct="1">
              <a:lnSpc>
                <a:spcPct val="150000"/>
              </a:lnSpc>
            </a:pPr>
            <a:r>
              <a:rPr lang="fr-FR" altLang="en-US" sz="3600" dirty="0">
                <a:latin typeface="+mn-lt"/>
                <a:cs typeface="Times New Roman" panose="02020603050405020304" pitchFamily="18" charset="0"/>
              </a:rPr>
              <a:t>Leadership</a:t>
            </a:r>
          </a:p>
          <a:p>
            <a:pPr lvl="2" eaLnBrk="1" hangingPunct="1">
              <a:lnSpc>
                <a:spcPct val="150000"/>
              </a:lnSpc>
            </a:pPr>
            <a:r>
              <a:rPr lang="en-US" altLang="en-US" sz="3600" dirty="0">
                <a:latin typeface="+mn-lt"/>
                <a:cs typeface="Times New Roman" panose="02020603050405020304" pitchFamily="18" charset="0"/>
              </a:rPr>
              <a:t>Commitment</a:t>
            </a:r>
          </a:p>
          <a:p>
            <a:pPr lvl="2" eaLnBrk="1" hangingPunct="1">
              <a:lnSpc>
                <a:spcPct val="150000"/>
              </a:lnSpc>
            </a:pPr>
            <a:r>
              <a:rPr lang="fr-FR" altLang="en-US" sz="3600" b="1" dirty="0">
                <a:solidFill>
                  <a:srgbClr val="C00000"/>
                </a:solidFill>
                <a:latin typeface="+mn-lt"/>
                <a:cs typeface="Times New Roman" panose="02020603050405020304" pitchFamily="18" charset="0"/>
              </a:rPr>
              <a:t>Positive </a:t>
            </a:r>
            <a:r>
              <a:rPr lang="en-US" altLang="en-US" sz="3600" b="1" dirty="0">
                <a:solidFill>
                  <a:srgbClr val="C00000"/>
                </a:solidFill>
                <a:latin typeface="+mn-lt"/>
                <a:cs typeface="Times New Roman" panose="02020603050405020304" pitchFamily="18" charset="0"/>
              </a:rPr>
              <a:t>mindset</a:t>
            </a:r>
            <a:r>
              <a:rPr lang="fr-FR" altLang="en-US" sz="3600" b="1" dirty="0">
                <a:solidFill>
                  <a:srgbClr val="C00000"/>
                </a:solidFill>
                <a:latin typeface="+mn-lt"/>
                <a:cs typeface="Times New Roman" panose="02020603050405020304" pitchFamily="18" charset="0"/>
              </a:rPr>
              <a:t> &amp; </a:t>
            </a:r>
            <a:r>
              <a:rPr lang="en-US" altLang="en-US" sz="3600" b="1" dirty="0">
                <a:solidFill>
                  <a:srgbClr val="C00000"/>
                </a:solidFill>
                <a:latin typeface="+mn-lt"/>
                <a:cs typeface="Times New Roman" panose="02020603050405020304" pitchFamily="18" charset="0"/>
              </a:rPr>
              <a:t>Everyone’s participation </a:t>
            </a:r>
          </a:p>
          <a:p>
            <a:pPr eaLnBrk="1" hangingPunct="1"/>
            <a:endParaRPr lang="fr-FR" altLang="en-US" sz="3200" dirty="0">
              <a:latin typeface="+mn-lt"/>
            </a:endParaRPr>
          </a:p>
          <a:p>
            <a:pPr eaLnBrk="1" hangingPunct="1">
              <a:buFont typeface="Wingdings 2" panose="05020102010507070707" pitchFamily="18" charset="2"/>
              <a:buNone/>
            </a:pPr>
            <a:endParaRPr lang="fr-FR" altLang="en-US"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anim calcmode="lin" valueType="num">
                                      <p:cBhvr additive="base">
                                        <p:cTn id="13"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p:nvPr/>
        </p:nvSpPr>
        <p:spPr>
          <a:xfrm>
            <a:off x="324304" y="28576"/>
            <a:ext cx="11543392" cy="4600575"/>
          </a:xfrm>
          <a:prstGeom prst="rect">
            <a:avLst/>
          </a:prstGeom>
        </p:spPr>
        <p:txBody>
          <a:bodyPr/>
          <a:lstStyle/>
          <a:p>
            <a:pPr marL="342900" indent="-342900" algn="ctr">
              <a:spcBef>
                <a:spcPct val="20000"/>
              </a:spcBef>
              <a:defRPr/>
            </a:pPr>
            <a:r>
              <a:rPr lang="en-GB" sz="4000" dirty="0">
                <a:solidFill>
                  <a:prstClr val="black"/>
                </a:solidFill>
              </a:rPr>
              <a:t>	</a:t>
            </a:r>
            <a:r>
              <a:rPr lang="en-GB" sz="4400" b="1" dirty="0">
                <a:solidFill>
                  <a:prstClr val="black"/>
                </a:solidFill>
              </a:rPr>
              <a:t>“Attitude is a little thing that makes a big difference.”  </a:t>
            </a:r>
            <a:r>
              <a:rPr lang="en-GB" sz="3500" b="1" dirty="0">
                <a:solidFill>
                  <a:srgbClr val="FF0000"/>
                </a:solidFill>
              </a:rPr>
              <a:t>~Winston Churchill</a:t>
            </a:r>
            <a:r>
              <a:rPr lang="en-GB" sz="3500" b="1" dirty="0">
                <a:solidFill>
                  <a:prstClr val="black"/>
                </a:solidFill>
              </a:rPr>
              <a:t> </a:t>
            </a:r>
            <a:br>
              <a:rPr lang="en-GB" sz="3200" dirty="0">
                <a:solidFill>
                  <a:prstClr val="black"/>
                </a:solidFill>
              </a:rPr>
            </a:br>
            <a:endParaRPr lang="en-GB" sz="3200" dirty="0">
              <a:solidFill>
                <a:prstClr val="black"/>
              </a:solidFill>
            </a:endParaRPr>
          </a:p>
        </p:txBody>
      </p:sp>
      <p:pic>
        <p:nvPicPr>
          <p:cNvPr id="1026" name="Picture 2" descr="The Kenyan rower in training for the Paralympic Games – in pictures | Art  and design | The Guardian">
            <a:extLst>
              <a:ext uri="{FF2B5EF4-FFF2-40B4-BE49-F238E27FC236}">
                <a16:creationId xmlns:a16="http://schemas.microsoft.com/office/drawing/2014/main" id="{C14A442B-B0C6-E7DA-4E67-86BB777B7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56" y="1789340"/>
            <a:ext cx="5415643" cy="4205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alympian Chelangat, Kibai shortlisted for SOYA - Capital Sports">
            <a:extLst>
              <a:ext uri="{FF2B5EF4-FFF2-40B4-BE49-F238E27FC236}">
                <a16:creationId xmlns:a16="http://schemas.microsoft.com/office/drawing/2014/main" id="{E9EA771E-6D15-D710-5993-7950CE833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954" y="1789340"/>
            <a:ext cx="5834742" cy="5040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7"/>
          <p:cNvSpPr txBox="1"/>
          <p:nvPr/>
        </p:nvSpPr>
        <p:spPr bwMode="auto">
          <a:xfrm>
            <a:off x="495300" y="508000"/>
            <a:ext cx="11493500" cy="4191000"/>
          </a:xfrm>
          <a:prstGeom prst="rect">
            <a:avLst/>
          </a:prstGeom>
          <a:ln w="254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110000"/>
              </a:lnSpc>
              <a:spcBef>
                <a:spcPct val="50000"/>
              </a:spcBef>
              <a:defRPr/>
            </a:pPr>
            <a:endParaRPr lang="en-US" altLang="ja-JP" sz="3200" dirty="0">
              <a:solidFill>
                <a:prstClr val="black"/>
              </a:solidFill>
              <a:ea typeface="MS PGothic" panose="020B0600070205080204" pitchFamily="34" charset="-128"/>
              <a:cs typeface="Times New Roman" panose="02020603050405020304" pitchFamily="18" charset="0"/>
            </a:endParaRPr>
          </a:p>
          <a:p>
            <a:pPr marL="342900" indent="-342900">
              <a:lnSpc>
                <a:spcPct val="110000"/>
              </a:lnSpc>
              <a:spcBef>
                <a:spcPct val="50000"/>
              </a:spcBef>
              <a:defRPr/>
            </a:pPr>
            <a:r>
              <a:rPr lang="en-US" altLang="ja-JP" sz="3200" dirty="0">
                <a:solidFill>
                  <a:prstClr val="black"/>
                </a:solidFill>
                <a:ea typeface="MS PGothic" panose="020B0600070205080204" pitchFamily="34" charset="-128"/>
                <a:cs typeface="Times New Roman" panose="02020603050405020304" pitchFamily="18" charset="0"/>
              </a:rPr>
              <a:t>“</a:t>
            </a:r>
            <a:r>
              <a:rPr lang="en-US" altLang="ja-JP" sz="3600" dirty="0">
                <a:solidFill>
                  <a:prstClr val="black"/>
                </a:solidFill>
                <a:ea typeface="MS PGothic" panose="020B0600070205080204" pitchFamily="34" charset="-128"/>
                <a:cs typeface="Times New Roman" panose="02020603050405020304" pitchFamily="18" charset="0"/>
              </a:rPr>
              <a:t>The greatest discovery of my generation is that human beings can alter their lives by</a:t>
            </a:r>
            <a:r>
              <a:rPr lang="en-US" altLang="ja-JP" sz="3600" b="1" dirty="0">
                <a:solidFill>
                  <a:srgbClr val="FF0000"/>
                </a:solidFill>
                <a:ea typeface="MS PGothic" panose="020B0600070205080204" pitchFamily="34" charset="-128"/>
                <a:cs typeface="Times New Roman" panose="02020603050405020304" pitchFamily="18" charset="0"/>
              </a:rPr>
              <a:t> altering their attitudes of mind</a:t>
            </a:r>
            <a:r>
              <a:rPr lang="en-US" altLang="ja-JP" sz="3600" dirty="0">
                <a:solidFill>
                  <a:srgbClr val="FF0000"/>
                </a:solidFill>
                <a:ea typeface="MS PGothic" panose="020B0600070205080204" pitchFamily="34" charset="-128"/>
                <a:cs typeface="Times New Roman" panose="02020603050405020304" pitchFamily="18" charset="0"/>
              </a:rPr>
              <a:t>”. </a:t>
            </a:r>
            <a:endParaRPr lang="en-US" altLang="ja-JP" sz="3600" dirty="0">
              <a:solidFill>
                <a:srgbClr val="000090"/>
              </a:solidFill>
              <a:ea typeface="MS PGothic" panose="020B0600070205080204" pitchFamily="34" charset="-128"/>
              <a:cs typeface="Times New Roman" panose="02020603050405020304" pitchFamily="18" charset="0"/>
            </a:endParaRPr>
          </a:p>
          <a:p>
            <a:pPr marL="342900" indent="-342900" algn="ctr">
              <a:lnSpc>
                <a:spcPct val="110000"/>
              </a:lnSpc>
              <a:spcBef>
                <a:spcPct val="50000"/>
              </a:spcBef>
              <a:defRPr/>
            </a:pPr>
            <a:r>
              <a:rPr lang="en-US" altLang="ja-JP" sz="3600" dirty="0">
                <a:solidFill>
                  <a:srgbClr val="000090"/>
                </a:solidFill>
                <a:ea typeface="MS PGothic" panose="020B0600070205080204" pitchFamily="34" charset="-128"/>
                <a:cs typeface="Times New Roman" panose="02020603050405020304" pitchFamily="18" charset="0"/>
              </a:rPr>
              <a:t>       </a:t>
            </a:r>
            <a:r>
              <a:rPr lang="en-US" altLang="ja-JP" sz="3600" i="1" dirty="0">
                <a:solidFill>
                  <a:srgbClr val="000090"/>
                </a:solidFill>
                <a:ea typeface="MS PGothic" panose="020B0600070205080204" pitchFamily="34" charset="-128"/>
                <a:cs typeface="Times New Roman" panose="02020603050405020304" pitchFamily="18" charset="0"/>
              </a:rPr>
              <a:t>William James of Harvard University  </a:t>
            </a:r>
          </a:p>
          <a:p>
            <a:pPr marL="342900" indent="-342900">
              <a:lnSpc>
                <a:spcPct val="110000"/>
              </a:lnSpc>
              <a:spcBef>
                <a:spcPct val="50000"/>
              </a:spcBef>
              <a:defRPr/>
            </a:pPr>
            <a:endParaRPr lang="en-US" altLang="ja-JP" sz="3600" dirty="0">
              <a:solidFill>
                <a:prstClr val="white"/>
              </a:solidFill>
              <a:ea typeface="MS PGothic" panose="020B0600070205080204" pitchFamily="34" charset="-128"/>
              <a:cs typeface="Times New Roman" panose="02020603050405020304" pitchFamily="18" charset="0"/>
            </a:endParaRPr>
          </a:p>
          <a:p>
            <a:pPr marL="342900" indent="-342900">
              <a:lnSpc>
                <a:spcPct val="110000"/>
              </a:lnSpc>
              <a:spcBef>
                <a:spcPct val="50000"/>
              </a:spcBef>
              <a:defRPr/>
            </a:pPr>
            <a:endParaRPr lang="en-US" altLang="ja-JP" sz="3600" dirty="0">
              <a:solidFill>
                <a:prstClr val="white"/>
              </a:solidFill>
              <a:ea typeface="MS PGothic" panose="020B0600070205080204" pitchFamily="34" charset="-128"/>
              <a:cs typeface="Times New Roman" panose="02020603050405020304" pitchFamily="18" charset="0"/>
            </a:endParaRPr>
          </a:p>
          <a:p>
            <a:pPr marL="342900" indent="-342900">
              <a:lnSpc>
                <a:spcPct val="110000"/>
              </a:lnSpc>
              <a:spcBef>
                <a:spcPct val="50000"/>
              </a:spcBef>
              <a:defRPr/>
            </a:pPr>
            <a:endParaRPr lang="en-US" altLang="ja-JP" sz="3600" dirty="0">
              <a:solidFill>
                <a:prstClr val="white"/>
              </a:solidFill>
              <a:ea typeface="MS PGothic" panose="020B0600070205080204" pitchFamily="34" charset="-128"/>
              <a:cs typeface="Times New Roman" panose="02020603050405020304" pitchFamily="18" charset="0"/>
            </a:endParaRPr>
          </a:p>
          <a:p>
            <a:pPr marL="342900" indent="-342900">
              <a:spcBef>
                <a:spcPct val="20000"/>
              </a:spcBef>
              <a:buFont typeface="Arial" panose="020B0604020202020204" pitchFamily="34" charset="0"/>
              <a:buChar char="•"/>
              <a:defRPr/>
            </a:pPr>
            <a:endParaRPr lang="ja-JP" altLang="en-US" sz="3200">
              <a:solidFill>
                <a:srgbClr val="000000"/>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20700" y="1524000"/>
            <a:ext cx="1051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ja-JP" sz="4800" b="1" dirty="0">
                <a:latin typeface="+mn-lt"/>
                <a:ea typeface="MS PGothic" panose="020B0600070205080204" pitchFamily="34" charset="-128"/>
              </a:rPr>
              <a:t>“</a:t>
            </a:r>
            <a:r>
              <a:rPr lang="en-US" altLang="ja-JP" sz="4800" b="1" dirty="0">
                <a:latin typeface="+mn-lt"/>
                <a:ea typeface="MS PGothic" panose="020B0600070205080204" pitchFamily="34" charset="-128"/>
                <a:cs typeface="Times New Roman" panose="02020603050405020304" pitchFamily="18" charset="0"/>
              </a:rPr>
              <a:t>Everyone likes to do what he or she likes and not what should be done”</a:t>
            </a:r>
          </a:p>
          <a:p>
            <a:pPr>
              <a:defRPr/>
            </a:pPr>
            <a:endParaRPr lang="en-US" altLang="ja-JP" sz="4800" b="1" dirty="0">
              <a:latin typeface="Calibri" panose="020F0502020204030204" pitchFamily="34" charset="0"/>
              <a:ea typeface="MS PGothic" panose="020B0600070205080204" pitchFamily="34" charset="-128"/>
              <a:cs typeface="Times New Roman" panose="02020603050405020304" pitchFamily="18" charset="0"/>
            </a:endParaRPr>
          </a:p>
          <a:p>
            <a:pPr algn="ctr">
              <a:defRPr/>
            </a:pPr>
            <a:r>
              <a:rPr lang="en-US" altLang="ja-JP" sz="5400" b="1" dirty="0">
                <a:solidFill>
                  <a:srgbClr val="C00000"/>
                </a:solidFill>
                <a:latin typeface="+mn-lt"/>
                <a:ea typeface="MS PGothic" panose="020B0600070205080204" pitchFamily="34" charset="-128"/>
                <a:cs typeface="Times New Roman" panose="02020603050405020304" pitchFamily="18" charset="0"/>
              </a:rPr>
              <a:t>Why?</a:t>
            </a:r>
          </a:p>
        </p:txBody>
      </p:sp>
      <p:pic>
        <p:nvPicPr>
          <p:cNvPr id="28675" name="Picture 3" descr="PE0146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1575" y="2962275"/>
            <a:ext cx="34004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0C21BE19-612E-4594-AE65-E9D645178819}" type="slidenum">
              <a:rPr lang="en-US" altLang="ja-JP">
                <a:solidFill>
                  <a:srgbClr val="898989"/>
                </a:solidFill>
                <a:latin typeface="Calibri" panose="020F0502020204030204" pitchFamily="34" charset="0"/>
                <a:ea typeface="MS PGothic" panose="020B0600070205080204" pitchFamily="34" charset="-128"/>
              </a:rPr>
              <a:pPr>
                <a:defRPr/>
              </a:pPr>
              <a:t>28</a:t>
            </a:fld>
            <a:endParaRPr lang="en-US" altLang="ja-JP">
              <a:solidFill>
                <a:srgbClr val="898989"/>
              </a:solidFill>
              <a:latin typeface="Calibri" panose="020F0502020204030204" pitchFamily="34" charset="0"/>
              <a:ea typeface="MS PGothic" panose="020B0600070205080204" pitchFamily="34" charset="-128"/>
            </a:endParaRPr>
          </a:p>
        </p:txBody>
      </p:sp>
      <p:sp>
        <p:nvSpPr>
          <p:cNvPr id="5" name="Rectangle 4"/>
          <p:cNvSpPr txBox="1">
            <a:spLocks noChangeArrowheads="1"/>
          </p:cNvSpPr>
          <p:nvPr/>
        </p:nvSpPr>
        <p:spPr>
          <a:xfrm>
            <a:off x="838200" y="381000"/>
            <a:ext cx="9144000" cy="1143000"/>
          </a:xfrm>
          <a:prstGeom prst="rect">
            <a:avLst/>
          </a:prstGeom>
          <a:noFill/>
        </p:spPr>
        <p:style>
          <a:lnRef idx="0">
            <a:schemeClr val="accent5"/>
          </a:lnRef>
          <a:fillRef idx="3">
            <a:schemeClr val="accent5"/>
          </a:fillRef>
          <a:effectRef idx="3">
            <a:schemeClr val="accent5"/>
          </a:effectRef>
          <a:fontRef idx="minor">
            <a:schemeClr val="lt1"/>
          </a:fontRef>
        </p:style>
        <p:txBody>
          <a:bodyPr>
            <a:normAutofit/>
          </a:bodyPr>
          <a:lstStyle/>
          <a:p>
            <a:pPr>
              <a:defRPr/>
            </a:pPr>
            <a:r>
              <a:rPr lang="en-US" altLang="ja-JP" sz="5400" b="1">
                <a:solidFill>
                  <a:schemeClr val="tx1"/>
                </a:solidFill>
                <a:ea typeface="MS PGothic" panose="020B0600070205080204" pitchFamily="34" charset="-128"/>
                <a:cs typeface="Times New Roman" panose="02020603050405020304" pitchFamily="18" charset="0"/>
              </a:rPr>
              <a:t>Attitude…………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1+#ppt_w/2"/>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0"/>
          <p:cNvSpPr>
            <a:spLocks noGrp="1"/>
          </p:cNvSpPr>
          <p:nvPr>
            <p:ph type="title"/>
          </p:nvPr>
        </p:nvSpPr>
        <p:spPr/>
        <p:txBody>
          <a:bodyPr>
            <a:normAutofit/>
          </a:bodyPr>
          <a:lstStyle/>
          <a:p>
            <a:pPr eaLnBrk="1" hangingPunct="1"/>
            <a:r>
              <a:rPr lang="en-US" altLang="ja-JP" sz="4800" b="1" dirty="0">
                <a:latin typeface="+mn-lt"/>
                <a:cs typeface="Times New Roman" panose="02020603050405020304" pitchFamily="18" charset="0"/>
              </a:rPr>
              <a:t>Answer is….</a:t>
            </a:r>
            <a:endParaRPr lang="ja-JP" altLang="en-US" sz="4800" b="1">
              <a:latin typeface="+mn-lt"/>
              <a:cs typeface="Times New Roman" panose="02020603050405020304" pitchFamily="18" charset="0"/>
            </a:endParaRPr>
          </a:p>
        </p:txBody>
      </p:sp>
      <p:sp>
        <p:nvSpPr>
          <p:cNvPr id="12" name="コンテンツ プレースホルダ 11"/>
          <p:cNvSpPr>
            <a:spLocks noGrp="1"/>
          </p:cNvSpPr>
          <p:nvPr>
            <p:ph idx="1"/>
          </p:nvPr>
        </p:nvSpPr>
        <p:spPr>
          <a:noFill/>
          <a:ln>
            <a:miter lim="800000"/>
          </a:ln>
        </p:spPr>
        <p:style>
          <a:lnRef idx="0">
            <a:schemeClr val="accent5"/>
          </a:lnRef>
          <a:fillRef idx="3">
            <a:schemeClr val="accent5"/>
          </a:fillRef>
          <a:effectRef idx="3">
            <a:schemeClr val="accent5"/>
          </a:effectRef>
          <a:fontRef idx="minor">
            <a:schemeClr val="lt1"/>
          </a:fontRef>
        </p:style>
        <p:txBody>
          <a:bodyPr rtlCol="0" anchor="ctr">
            <a:normAutofit/>
          </a:bodyPr>
          <a:lstStyle/>
          <a:p>
            <a:pPr algn="ctr">
              <a:buNone/>
              <a:defRPr/>
            </a:pPr>
            <a:r>
              <a:rPr lang="en-US" altLang="ja-JP" sz="4800" dirty="0">
                <a:solidFill>
                  <a:schemeClr val="tx1"/>
                </a:solidFill>
                <a:latin typeface="+mn-lt"/>
              </a:rPr>
              <a:t>“</a:t>
            </a:r>
            <a:r>
              <a:rPr lang="en-US" altLang="ja-JP" sz="4800" dirty="0">
                <a:solidFill>
                  <a:schemeClr val="tx1"/>
                </a:solidFill>
                <a:latin typeface="+mn-lt"/>
                <a:cs typeface="Times New Roman" panose="02020603050405020304" pitchFamily="18" charset="0"/>
              </a:rPr>
              <a:t>Knowledge and Skills aren’t enough.  It’s your positive attitude which makes the difference”.</a:t>
            </a:r>
            <a:endParaRPr lang="ja-JP" altLang="en-US" sz="4800">
              <a:solidFill>
                <a:schemeClr val="tx1"/>
              </a:solidFill>
              <a:latin typeface="+mn-lt"/>
              <a:cs typeface="Times New Roman" panose="02020603050405020304" pitchFamily="18" charset="0"/>
            </a:endParaRPr>
          </a:p>
        </p:txBody>
      </p:sp>
      <p:sp>
        <p:nvSpPr>
          <p:cNvPr id="17414" name="スライド番号プレースホルダ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236E5C44-43CF-46CF-A56D-AF6870E98E97}" type="slidenum">
              <a:rPr lang="en-US" altLang="ja-JP">
                <a:solidFill>
                  <a:srgbClr val="898989"/>
                </a:solidFill>
                <a:latin typeface="Calibri" panose="020F0502020204030204" pitchFamily="34" charset="0"/>
                <a:ea typeface="MS PGothic" panose="020B0600070205080204" pitchFamily="34" charset="-128"/>
              </a:rPr>
              <a:pPr>
                <a:defRPr/>
              </a:pPr>
              <a:t>29</a:t>
            </a:fld>
            <a:endParaRPr lang="en-US" altLang="ja-JP" dirty="0">
              <a:solidFill>
                <a:srgbClr val="898989"/>
              </a:solidFill>
              <a:latin typeface="Calibri" panose="020F0502020204030204" pitchFamily="34" charset="0"/>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19944" y="531019"/>
            <a:ext cx="10515600" cy="1325563"/>
          </a:xfrm>
        </p:spPr>
        <p:txBody>
          <a:bodyPr>
            <a:normAutofit/>
          </a:bodyPr>
          <a:lstStyle/>
          <a:p>
            <a:pPr eaLnBrk="1" hangingPunct="1"/>
            <a:r>
              <a:rPr lang="en-US" altLang="en-US" sz="4800" b="1" dirty="0">
                <a:latin typeface="+mn-lt"/>
              </a:rPr>
              <a:t>ESTABLISHING A QI STRUCTURES</a:t>
            </a:r>
          </a:p>
        </p:txBody>
      </p:sp>
      <p:sp>
        <p:nvSpPr>
          <p:cNvPr id="197635" name="Date Placeholder 3"/>
          <p:cNvSpPr>
            <a:spLocks noGrp="1"/>
          </p:cNvSpPr>
          <p:nvPr>
            <p:ph type="dt" sz="quarter" idx="10"/>
          </p:nvPr>
        </p:nvSpPr>
        <p:spPr bwMode="auto">
          <a:xfrm>
            <a:off x="5562600" y="6324601"/>
            <a:ext cx="1524000" cy="365125"/>
          </a:xfrm>
          <a:ln>
            <a:miter lim="800000"/>
          </a:ln>
        </p:spPr>
        <p:txBody>
          <a:bodyPr wrap="square" numCol="1" anchor="t" anchorCtr="0" compatLnSpc="1"/>
          <a:lstStyle/>
          <a:p>
            <a:pPr algn="ctr">
              <a:defRPr/>
            </a:pPr>
            <a:fld id="{27D4C20B-8D77-44A9-8DB8-4011B0393E43}" type="datetime1">
              <a:rPr lang="en-US">
                <a:solidFill>
                  <a:prstClr val="black">
                    <a:tint val="75000"/>
                  </a:prstClr>
                </a:solidFill>
                <a:latin typeface="Calibri" panose="020F0502020204030204"/>
              </a:rPr>
              <a:pPr algn="ctr">
                <a:defRPr/>
              </a:pPr>
              <a:t>7/3/22</a:t>
            </a:fld>
            <a:endParaRPr lang="es-ES_tradnl">
              <a:solidFill>
                <a:prstClr val="black">
                  <a:tint val="75000"/>
                </a:prstClr>
              </a:solidFill>
              <a:latin typeface="Calibri" panose="020F0502020204030204"/>
            </a:endParaRPr>
          </a:p>
        </p:txBody>
      </p:sp>
      <p:sp>
        <p:nvSpPr>
          <p:cNvPr id="173061"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6A2014F6-2CBF-46CD-B065-B1A292DC1BEE}" type="slidenum">
              <a:rPr lang="es-ES_tradnl" altLang="en-US">
                <a:solidFill>
                  <a:srgbClr val="898989"/>
                </a:solidFill>
                <a:latin typeface="Calibri" panose="020F0502020204030204" pitchFamily="34" charset="0"/>
              </a:rPr>
              <a:pPr eaLnBrk="1" fontAlgn="base" hangingPunct="1">
                <a:spcBef>
                  <a:spcPct val="0"/>
                </a:spcBef>
                <a:spcAft>
                  <a:spcPct val="0"/>
                </a:spcAft>
                <a:defRPr/>
              </a:pPr>
              <a:t>3</a:t>
            </a:fld>
            <a:endParaRPr lang="es-ES_tradnl" altLang="en-US">
              <a:solidFill>
                <a:srgbClr val="898989"/>
              </a:solidFill>
              <a:latin typeface="Calibri" panose="020F0502020204030204" pitchFamily="34" charset="0"/>
            </a:endParaRPr>
          </a:p>
        </p:txBody>
      </p:sp>
      <p:sp>
        <p:nvSpPr>
          <p:cNvPr id="197638" name="Content Placeholder 2"/>
          <p:cNvSpPr>
            <a:spLocks noGrp="1"/>
          </p:cNvSpPr>
          <p:nvPr>
            <p:ph sz="quarter" idx="1"/>
          </p:nvPr>
        </p:nvSpPr>
        <p:spPr>
          <a:xfrm>
            <a:off x="457200" y="3939580"/>
            <a:ext cx="11734800" cy="3292475"/>
          </a:xfrm>
        </p:spPr>
        <p:txBody>
          <a:bodyPr/>
          <a:lstStyle/>
          <a:p>
            <a:pPr eaLnBrk="1" hangingPunct="1">
              <a:buFont typeface="Arial" panose="020B0604020202020204" pitchFamily="34" charset="0"/>
              <a:buNone/>
            </a:pPr>
            <a:r>
              <a:rPr lang="en-US" altLang="en-US" dirty="0"/>
              <a:t>   </a:t>
            </a:r>
            <a:r>
              <a:rPr lang="en-US" altLang="en-US" b="1" dirty="0"/>
              <a:t>How is QIT Formed: </a:t>
            </a:r>
          </a:p>
          <a:p>
            <a:r>
              <a:rPr lang="en-US" altLang="en-US" dirty="0"/>
              <a:t>Nominated by the top leadership and should include members of the </a:t>
            </a:r>
            <a:r>
              <a:rPr lang="en-US" altLang="en-US" dirty="0">
                <a:solidFill>
                  <a:srgbClr val="FF0000"/>
                </a:solidFill>
              </a:rPr>
              <a:t>Health Facility Management Team</a:t>
            </a:r>
            <a:r>
              <a:rPr lang="en-US" altLang="en-US" dirty="0"/>
              <a:t> and </a:t>
            </a:r>
            <a:r>
              <a:rPr lang="en-US" altLang="en-US" dirty="0">
                <a:solidFill>
                  <a:srgbClr val="FF0000"/>
                </a:solidFill>
              </a:rPr>
              <a:t>Middle Management</a:t>
            </a:r>
          </a:p>
        </p:txBody>
      </p:sp>
      <p:sp>
        <p:nvSpPr>
          <p:cNvPr id="6" name="Title 1">
            <a:extLst>
              <a:ext uri="{FF2B5EF4-FFF2-40B4-BE49-F238E27FC236}">
                <a16:creationId xmlns:a16="http://schemas.microsoft.com/office/drawing/2014/main" id="{5F6E235D-F9A4-A176-03E0-0A7ECF07CCE5}"/>
              </a:ext>
            </a:extLst>
          </p:cNvPr>
          <p:cNvSpPr txBox="1">
            <a:spLocks/>
          </p:cNvSpPr>
          <p:nvPr/>
        </p:nvSpPr>
        <p:spPr>
          <a:xfrm>
            <a:off x="457200" y="1587500"/>
            <a:ext cx="11018044" cy="23520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endParaRPr lang="en-US" altLang="en-US" sz="3200" dirty="0">
              <a:latin typeface="+mn-lt"/>
            </a:endParaRPr>
          </a:p>
          <a:p>
            <a:r>
              <a:rPr lang="en-US" sz="2800" b="1" dirty="0">
                <a:latin typeface="+mn-lt"/>
              </a:rPr>
              <a:t>Quality Improvement Team (QITs)</a:t>
            </a:r>
          </a:p>
          <a:p>
            <a:endParaRPr lang="en-US" sz="3200" b="1" dirty="0">
              <a:latin typeface="+mn-lt"/>
            </a:endParaRPr>
          </a:p>
          <a:p>
            <a:pPr marL="457200" indent="-457200">
              <a:buFont typeface="Arial" panose="020B0604020202020204" pitchFamily="34" charset="0"/>
              <a:buChar char="•"/>
            </a:pPr>
            <a:r>
              <a:rPr lang="en-US" sz="2600" dirty="0">
                <a:latin typeface="+mn-lt"/>
              </a:rPr>
              <a:t>The Quality Improvement Teams</a:t>
            </a:r>
            <a:r>
              <a:rPr lang="en-US" altLang="en-US" sz="2600" dirty="0">
                <a:latin typeface="+mn-lt"/>
              </a:rPr>
              <a:t> should aim at</a:t>
            </a:r>
            <a:r>
              <a:rPr lang="en-US" altLang="en-US" sz="2600" dirty="0">
                <a:solidFill>
                  <a:srgbClr val="FF0000"/>
                </a:solidFill>
                <a:latin typeface="+mn-lt"/>
              </a:rPr>
              <a:t> improving the speed of decision-making  and enhance commitment for quality improvement</a:t>
            </a:r>
            <a:r>
              <a:rPr lang="en-US" altLang="en-US" sz="2600" dirty="0">
                <a:latin typeface="+mn-lt"/>
              </a:rPr>
              <a:t> in the hospital/health facility</a:t>
            </a:r>
            <a:endParaRPr lang="en-US" sz="2600" dirty="0">
              <a:latin typeface="+mn-lt"/>
            </a:endParaRPr>
          </a:p>
        </p:txBody>
      </p:sp>
    </p:spTree>
    <p:extLst>
      <p:ext uri="{BB962C8B-B14F-4D97-AF65-F5344CB8AC3E}">
        <p14:creationId xmlns:p14="http://schemas.microsoft.com/office/powerpoint/2010/main" val="2136258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638">
                                            <p:txEl>
                                              <p:pRg st="0" end="0"/>
                                            </p:txEl>
                                          </p:spTgt>
                                        </p:tgtEl>
                                        <p:attrNameLst>
                                          <p:attrName>style.visibility</p:attrName>
                                        </p:attrNameLst>
                                      </p:cBhvr>
                                      <p:to>
                                        <p:strVal val="visible"/>
                                      </p:to>
                                    </p:set>
                                    <p:anim calcmode="lin" valueType="num">
                                      <p:cBhvr additive="base">
                                        <p:cTn id="7" dur="500" fill="hold"/>
                                        <p:tgtEl>
                                          <p:spTgt spid="1976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638">
                                            <p:txEl>
                                              <p:pRg st="1" end="1"/>
                                            </p:txEl>
                                          </p:spTgt>
                                        </p:tgtEl>
                                        <p:attrNameLst>
                                          <p:attrName>style.visibility</p:attrName>
                                        </p:attrNameLst>
                                      </p:cBhvr>
                                      <p:to>
                                        <p:strVal val="visible"/>
                                      </p:to>
                                    </p:set>
                                    <p:anim calcmode="lin" valueType="num">
                                      <p:cBhvr additive="base">
                                        <p:cTn id="13" dur="500" fill="hold"/>
                                        <p:tgtEl>
                                          <p:spTgt spid="1976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63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06400" y="0"/>
            <a:ext cx="11785600" cy="6858000"/>
          </a:xfrm>
        </p:spPr>
        <p:txBody>
          <a:bodyPr>
            <a:normAutofit/>
          </a:bodyPr>
          <a:lstStyle/>
          <a:p>
            <a:pPr eaLnBrk="1" hangingPunct="1">
              <a:lnSpc>
                <a:spcPct val="90000"/>
              </a:lnSpc>
              <a:spcBef>
                <a:spcPct val="50000"/>
              </a:spcBef>
              <a:buFont typeface="Arial" panose="020B0604020202020204" pitchFamily="34" charset="0"/>
              <a:buNone/>
            </a:pPr>
            <a:endParaRPr lang="en-US" altLang="ja-JP" sz="4000" b="1" dirty="0">
              <a:solidFill>
                <a:srgbClr val="000000"/>
              </a:solidFill>
              <a:latin typeface="+mn-lt"/>
              <a:cs typeface="Times New Roman" panose="02020603050405020304" pitchFamily="18" charset="0"/>
            </a:endParaRPr>
          </a:p>
          <a:p>
            <a:pPr eaLnBrk="1" hangingPunct="1">
              <a:lnSpc>
                <a:spcPct val="90000"/>
              </a:lnSpc>
              <a:spcBef>
                <a:spcPct val="50000"/>
              </a:spcBef>
              <a:buFont typeface="Arial" panose="020B0604020202020204" pitchFamily="34" charset="0"/>
              <a:buNone/>
            </a:pPr>
            <a:r>
              <a:rPr lang="en-US" altLang="ja-JP" sz="4000" b="1" dirty="0">
                <a:solidFill>
                  <a:srgbClr val="000000"/>
                </a:solidFill>
                <a:latin typeface="+mn-lt"/>
                <a:cs typeface="Times New Roman" panose="02020603050405020304" pitchFamily="18" charset="0"/>
              </a:rPr>
              <a:t>So, let’s  ask ourselves these important questions…… </a:t>
            </a:r>
            <a:endParaRPr lang="en-US" altLang="ja-JP" sz="3600" b="1" i="1" dirty="0">
              <a:latin typeface="+mn-lt"/>
              <a:cs typeface="Times New Roman" panose="02020603050405020304" pitchFamily="18" charset="0"/>
            </a:endParaRPr>
          </a:p>
          <a:p>
            <a:pPr lvl="1">
              <a:lnSpc>
                <a:spcPct val="110000"/>
              </a:lnSpc>
              <a:spcBef>
                <a:spcPct val="50000"/>
              </a:spcBef>
              <a:buFontTx/>
              <a:buChar char="•"/>
            </a:pPr>
            <a:r>
              <a:rPr lang="en-US" altLang="ja-JP" sz="3600" dirty="0">
                <a:latin typeface="+mn-lt"/>
                <a:cs typeface="Times New Roman" panose="02020603050405020304" pitchFamily="18" charset="0"/>
              </a:rPr>
              <a:t>Can an executive be a good executive without a good attitude? </a:t>
            </a:r>
          </a:p>
          <a:p>
            <a:pPr lvl="1">
              <a:lnSpc>
                <a:spcPct val="110000"/>
              </a:lnSpc>
              <a:spcBef>
                <a:spcPct val="50000"/>
              </a:spcBef>
              <a:buFontTx/>
              <a:buChar char="•"/>
            </a:pPr>
            <a:r>
              <a:rPr lang="en-US" altLang="ja-JP" sz="3600" dirty="0">
                <a:latin typeface="+mn-lt"/>
                <a:cs typeface="Times New Roman" panose="02020603050405020304" pitchFamily="18" charset="0"/>
              </a:rPr>
              <a:t>Can a student be a good student without a good attitude?</a:t>
            </a:r>
          </a:p>
          <a:p>
            <a:pPr lvl="1">
              <a:lnSpc>
                <a:spcPct val="110000"/>
              </a:lnSpc>
              <a:spcBef>
                <a:spcPct val="50000"/>
              </a:spcBef>
              <a:buFontTx/>
              <a:buChar char="•"/>
            </a:pPr>
            <a:r>
              <a:rPr lang="en-US" altLang="ja-JP" sz="3600" dirty="0">
                <a:latin typeface="+mn-lt"/>
                <a:cs typeface="Times New Roman" panose="02020603050405020304" pitchFamily="18" charset="0"/>
              </a:rPr>
              <a:t>Can parents, teachers, employers or employees be good in their roles without a good attitude?</a:t>
            </a:r>
          </a:p>
          <a:p>
            <a:pPr lvl="1" algn="ctr">
              <a:lnSpc>
                <a:spcPct val="110000"/>
              </a:lnSpc>
              <a:spcBef>
                <a:spcPct val="50000"/>
              </a:spcBef>
              <a:buFontTx/>
              <a:buChar char="•"/>
            </a:pPr>
            <a:r>
              <a:rPr lang="en-US" altLang="ja-JP" sz="3800" b="1" i="1" dirty="0" err="1">
                <a:solidFill>
                  <a:srgbClr val="008000"/>
                </a:solidFill>
                <a:latin typeface="+mn-lt"/>
              </a:rPr>
              <a:t>Yatafakari</a:t>
            </a:r>
            <a:r>
              <a:rPr lang="en-US" altLang="ja-JP" sz="3800" b="1" i="1" dirty="0">
                <a:solidFill>
                  <a:srgbClr val="008000"/>
                </a:solidFill>
                <a:latin typeface="+mn-lt"/>
              </a:rPr>
              <a:t> Hayo!!</a:t>
            </a:r>
          </a:p>
          <a:p>
            <a:endParaRPr lang="en-US" altLang="en-US" dirty="0">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762000" y="428626"/>
            <a:ext cx="9144000" cy="1143000"/>
          </a:xfrm>
          <a:noFill/>
          <a:ln>
            <a:miter lim="800000"/>
          </a:ln>
        </p:spPr>
        <p:style>
          <a:lnRef idx="0">
            <a:schemeClr val="accent5"/>
          </a:lnRef>
          <a:fillRef idx="3">
            <a:schemeClr val="accent5"/>
          </a:fillRef>
          <a:effectRef idx="3">
            <a:schemeClr val="accent5"/>
          </a:effectRef>
          <a:fontRef idx="minor">
            <a:schemeClr val="lt1"/>
          </a:fontRef>
        </p:style>
        <p:txBody>
          <a:bodyPr rtlCol="0">
            <a:normAutofit/>
          </a:bodyPr>
          <a:lstStyle/>
          <a:p>
            <a:pPr>
              <a:defRPr/>
            </a:pPr>
            <a:r>
              <a:rPr lang="en-US" altLang="ja-JP" sz="4800" b="1" dirty="0">
                <a:solidFill>
                  <a:schemeClr val="tx1"/>
                </a:solidFill>
                <a:latin typeface="Times New Roman" panose="02020603050405020304" pitchFamily="18" charset="0"/>
                <a:cs typeface="Times New Roman" panose="02020603050405020304" pitchFamily="18" charset="0"/>
              </a:rPr>
              <a:t>What is attitude?</a:t>
            </a:r>
          </a:p>
        </p:txBody>
      </p:sp>
      <p:sp>
        <p:nvSpPr>
          <p:cNvPr id="7" name="コンテンツ プレースホルダ 6"/>
          <p:cNvSpPr>
            <a:spLocks noGrp="1"/>
          </p:cNvSpPr>
          <p:nvPr>
            <p:ph idx="1"/>
          </p:nvPr>
        </p:nvSpPr>
        <p:spPr>
          <a:xfrm>
            <a:off x="762000" y="1828801"/>
            <a:ext cx="10934700" cy="4270374"/>
          </a:xfrm>
          <a:ln>
            <a:noFill/>
          </a:ln>
        </p:spPr>
        <p:style>
          <a:lnRef idx="2">
            <a:schemeClr val="accent3"/>
          </a:lnRef>
          <a:fillRef idx="1">
            <a:schemeClr val="lt1"/>
          </a:fillRef>
          <a:effectRef idx="0">
            <a:schemeClr val="accent3"/>
          </a:effectRef>
          <a:fontRef idx="minor">
            <a:schemeClr val="dk1"/>
          </a:fontRef>
        </p:style>
        <p:txBody>
          <a:bodyPr rtlCol="0">
            <a:normAutofit/>
          </a:bodyPr>
          <a:lstStyle/>
          <a:p>
            <a:pPr lvl="1">
              <a:lnSpc>
                <a:spcPct val="100000"/>
              </a:lnSpc>
              <a:defRPr/>
            </a:pPr>
            <a:r>
              <a:rPr lang="en-US" altLang="ja-JP" dirty="0">
                <a:solidFill>
                  <a:srgbClr val="000000"/>
                </a:solidFill>
                <a:latin typeface="+mn-lt"/>
                <a:cs typeface="Times New Roman" panose="02020603050405020304" pitchFamily="18" charset="0"/>
              </a:rPr>
              <a:t>On the surface, attitude is the way you communicate your mood to others.  When you are optimistic and anticipate successful encounters, you transmit a </a:t>
            </a:r>
            <a:r>
              <a:rPr lang="en-US" altLang="ja-JP" b="1" dirty="0">
                <a:solidFill>
                  <a:srgbClr val="FF0000"/>
                </a:solidFill>
                <a:latin typeface="+mn-lt"/>
                <a:cs typeface="Times New Roman" panose="02020603050405020304" pitchFamily="18" charset="0"/>
              </a:rPr>
              <a:t>positive attitude </a:t>
            </a:r>
            <a:r>
              <a:rPr lang="en-US" altLang="ja-JP" dirty="0">
                <a:solidFill>
                  <a:srgbClr val="000000"/>
                </a:solidFill>
                <a:latin typeface="+mn-lt"/>
                <a:cs typeface="Times New Roman" panose="02020603050405020304" pitchFamily="18" charset="0"/>
              </a:rPr>
              <a:t>and people usually respond favorably.  When you are pessimistic and expect the worst, your attitude is often negative and people tend to avoid you.  </a:t>
            </a:r>
          </a:p>
          <a:p>
            <a:pPr lvl="1">
              <a:lnSpc>
                <a:spcPct val="100000"/>
              </a:lnSpc>
              <a:defRPr/>
            </a:pPr>
            <a:r>
              <a:rPr lang="en-US" altLang="ja-JP" dirty="0">
                <a:solidFill>
                  <a:srgbClr val="000000"/>
                </a:solidFill>
                <a:latin typeface="+mn-lt"/>
                <a:cs typeface="Times New Roman" panose="02020603050405020304" pitchFamily="18" charset="0"/>
              </a:rPr>
              <a:t>Inside your head, where it all starts, attitude is </a:t>
            </a:r>
            <a:r>
              <a:rPr lang="en-US" altLang="ja-JP" b="1" dirty="0">
                <a:solidFill>
                  <a:srgbClr val="FF0000"/>
                </a:solidFill>
                <a:latin typeface="+mn-lt"/>
                <a:cs typeface="Times New Roman" panose="02020603050405020304" pitchFamily="18" charset="0"/>
              </a:rPr>
              <a:t>a mind-set</a:t>
            </a:r>
            <a:r>
              <a:rPr lang="en-US" altLang="ja-JP" dirty="0">
                <a:solidFill>
                  <a:srgbClr val="FF0000"/>
                </a:solidFill>
                <a:latin typeface="+mn-lt"/>
                <a:cs typeface="Times New Roman" panose="02020603050405020304" pitchFamily="18" charset="0"/>
              </a:rPr>
              <a:t>.  </a:t>
            </a:r>
            <a:r>
              <a:rPr lang="en-US" altLang="ja-JP" dirty="0">
                <a:solidFill>
                  <a:srgbClr val="000000"/>
                </a:solidFill>
                <a:latin typeface="+mn-lt"/>
                <a:cs typeface="Times New Roman" panose="02020603050405020304" pitchFamily="18" charset="0"/>
              </a:rPr>
              <a:t>It is the way you look at things mentally.</a:t>
            </a:r>
          </a:p>
          <a:p>
            <a:pPr lvl="1">
              <a:lnSpc>
                <a:spcPct val="100000"/>
              </a:lnSpc>
              <a:defRPr/>
            </a:pPr>
            <a:r>
              <a:rPr lang="en-US" altLang="ja-JP" dirty="0">
                <a:solidFill>
                  <a:srgbClr val="000000"/>
                </a:solidFill>
                <a:latin typeface="+mn-lt"/>
                <a:cs typeface="Times New Roman" panose="02020603050405020304" pitchFamily="18" charset="0"/>
              </a:rPr>
              <a:t>Negative thinking can become a destructive habit.  Watch your thoughts more closely, and aim to turn your negative self-attitude around.</a:t>
            </a:r>
          </a:p>
          <a:p>
            <a:pPr marL="0" indent="0">
              <a:buNone/>
              <a:defRPr/>
            </a:pPr>
            <a:endParaRPr lang="ja-JP" altLang="en-US" sz="2400">
              <a:solidFill>
                <a:srgbClr val="000000"/>
              </a:solidFill>
              <a:latin typeface="+mn-lt"/>
            </a:endParaRPr>
          </a:p>
        </p:txBody>
      </p:sp>
      <p:sp>
        <p:nvSpPr>
          <p:cNvPr id="21510" name="スライド番号プレースホル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E2A3A85B-C237-4162-9640-EE49D94AC8E7}" type="slidenum">
              <a:rPr lang="en-US" altLang="ja-JP">
                <a:solidFill>
                  <a:srgbClr val="898989"/>
                </a:solidFill>
                <a:latin typeface="Calibri" panose="020F0502020204030204" pitchFamily="34" charset="0"/>
                <a:ea typeface="MS PGothic" panose="020B0600070205080204" pitchFamily="34" charset="-128"/>
              </a:rPr>
              <a:pPr>
                <a:defRPr/>
              </a:pPr>
              <a:t>31</a:t>
            </a:fld>
            <a:endParaRPr lang="en-US" altLang="ja-JP">
              <a:solidFill>
                <a:srgbClr val="898989"/>
              </a:solidFill>
              <a:latin typeface="Calibri" panose="020F0502020204030204" pitchFamily="34" charset="0"/>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406401" y="456013"/>
            <a:ext cx="10642600" cy="615859"/>
          </a:xfrm>
          <a:noFill/>
          <a:ln>
            <a:miter lim="800000"/>
          </a:ln>
        </p:spPr>
        <p:style>
          <a:lnRef idx="0">
            <a:schemeClr val="accent5"/>
          </a:lnRef>
          <a:fillRef idx="3">
            <a:schemeClr val="accent5"/>
          </a:fillRef>
          <a:effectRef idx="3">
            <a:schemeClr val="accent5"/>
          </a:effectRef>
          <a:fontRef idx="minor">
            <a:schemeClr val="lt1"/>
          </a:fontRef>
        </p:style>
        <p:txBody>
          <a:bodyPr rtlCol="0">
            <a:normAutofit fontScale="90000"/>
          </a:bodyPr>
          <a:lstStyle/>
          <a:p>
            <a:pPr>
              <a:defRPr/>
            </a:pPr>
            <a:r>
              <a:rPr lang="en-US" altLang="ja-JP" b="1" dirty="0">
                <a:solidFill>
                  <a:schemeClr val="tx1"/>
                </a:solidFill>
              </a:rPr>
              <a:t>WHAT MAKES YOUR LIFE 100% ?</a:t>
            </a:r>
          </a:p>
        </p:txBody>
      </p:sp>
      <p:graphicFrame>
        <p:nvGraphicFramePr>
          <p:cNvPr id="36539" name="Group 699"/>
          <p:cNvGraphicFramePr>
            <a:graphicFrameLocks noGrp="1"/>
          </p:cNvGraphicFramePr>
          <p:nvPr>
            <p:ph sz="quarter" idx="4294967295"/>
            <p:extLst>
              <p:ext uri="{D42A27DB-BD31-4B8C-83A1-F6EECF244321}">
                <p14:modId xmlns:p14="http://schemas.microsoft.com/office/powerpoint/2010/main" val="1560687418"/>
              </p:ext>
            </p:extLst>
          </p:nvPr>
        </p:nvGraphicFramePr>
        <p:xfrm>
          <a:off x="838199" y="1751807"/>
          <a:ext cx="8785220" cy="620712"/>
        </p:xfrm>
        <a:graphic>
          <a:graphicData uri="http://schemas.openxmlformats.org/drawingml/2006/table">
            <a:tbl>
              <a:tblPr/>
              <a:tblGrid>
                <a:gridCol w="338138">
                  <a:extLst>
                    <a:ext uri="{9D8B030D-6E8A-4147-A177-3AD203B41FA5}">
                      <a16:colId xmlns:a16="http://schemas.microsoft.com/office/drawing/2014/main" val="20000"/>
                    </a:ext>
                  </a:extLst>
                </a:gridCol>
                <a:gridCol w="338137">
                  <a:extLst>
                    <a:ext uri="{9D8B030D-6E8A-4147-A177-3AD203B41FA5}">
                      <a16:colId xmlns:a16="http://schemas.microsoft.com/office/drawing/2014/main" val="20001"/>
                    </a:ext>
                  </a:extLst>
                </a:gridCol>
                <a:gridCol w="334962">
                  <a:extLst>
                    <a:ext uri="{9D8B030D-6E8A-4147-A177-3AD203B41FA5}">
                      <a16:colId xmlns:a16="http://schemas.microsoft.com/office/drawing/2014/main" val="20002"/>
                    </a:ext>
                  </a:extLst>
                </a:gridCol>
                <a:gridCol w="339725">
                  <a:extLst>
                    <a:ext uri="{9D8B030D-6E8A-4147-A177-3AD203B41FA5}">
                      <a16:colId xmlns:a16="http://schemas.microsoft.com/office/drawing/2014/main" val="20003"/>
                    </a:ext>
                  </a:extLst>
                </a:gridCol>
                <a:gridCol w="338137">
                  <a:extLst>
                    <a:ext uri="{9D8B030D-6E8A-4147-A177-3AD203B41FA5}">
                      <a16:colId xmlns:a16="http://schemas.microsoft.com/office/drawing/2014/main" val="20004"/>
                    </a:ext>
                  </a:extLst>
                </a:gridCol>
                <a:gridCol w="338138">
                  <a:extLst>
                    <a:ext uri="{9D8B030D-6E8A-4147-A177-3AD203B41FA5}">
                      <a16:colId xmlns:a16="http://schemas.microsoft.com/office/drawing/2014/main" val="20005"/>
                    </a:ext>
                  </a:extLst>
                </a:gridCol>
                <a:gridCol w="338137">
                  <a:extLst>
                    <a:ext uri="{9D8B030D-6E8A-4147-A177-3AD203B41FA5}">
                      <a16:colId xmlns:a16="http://schemas.microsoft.com/office/drawing/2014/main" val="20006"/>
                    </a:ext>
                  </a:extLst>
                </a:gridCol>
                <a:gridCol w="334962">
                  <a:extLst>
                    <a:ext uri="{9D8B030D-6E8A-4147-A177-3AD203B41FA5}">
                      <a16:colId xmlns:a16="http://schemas.microsoft.com/office/drawing/2014/main" val="20007"/>
                    </a:ext>
                  </a:extLst>
                </a:gridCol>
                <a:gridCol w="342900">
                  <a:extLst>
                    <a:ext uri="{9D8B030D-6E8A-4147-A177-3AD203B41FA5}">
                      <a16:colId xmlns:a16="http://schemas.microsoft.com/office/drawing/2014/main" val="20008"/>
                    </a:ext>
                  </a:extLst>
                </a:gridCol>
                <a:gridCol w="333375">
                  <a:extLst>
                    <a:ext uri="{9D8B030D-6E8A-4147-A177-3AD203B41FA5}">
                      <a16:colId xmlns:a16="http://schemas.microsoft.com/office/drawing/2014/main" val="20009"/>
                    </a:ext>
                  </a:extLst>
                </a:gridCol>
                <a:gridCol w="339725">
                  <a:extLst>
                    <a:ext uri="{9D8B030D-6E8A-4147-A177-3AD203B41FA5}">
                      <a16:colId xmlns:a16="http://schemas.microsoft.com/office/drawing/2014/main" val="20010"/>
                    </a:ext>
                  </a:extLst>
                </a:gridCol>
                <a:gridCol w="338137">
                  <a:extLst>
                    <a:ext uri="{9D8B030D-6E8A-4147-A177-3AD203B41FA5}">
                      <a16:colId xmlns:a16="http://schemas.microsoft.com/office/drawing/2014/main" val="20011"/>
                    </a:ext>
                  </a:extLst>
                </a:gridCol>
                <a:gridCol w="339725">
                  <a:extLst>
                    <a:ext uri="{9D8B030D-6E8A-4147-A177-3AD203B41FA5}">
                      <a16:colId xmlns:a16="http://schemas.microsoft.com/office/drawing/2014/main" val="20012"/>
                    </a:ext>
                  </a:extLst>
                </a:gridCol>
                <a:gridCol w="336550">
                  <a:extLst>
                    <a:ext uri="{9D8B030D-6E8A-4147-A177-3AD203B41FA5}">
                      <a16:colId xmlns:a16="http://schemas.microsoft.com/office/drawing/2014/main" val="20013"/>
                    </a:ext>
                  </a:extLst>
                </a:gridCol>
                <a:gridCol w="334962">
                  <a:extLst>
                    <a:ext uri="{9D8B030D-6E8A-4147-A177-3AD203B41FA5}">
                      <a16:colId xmlns:a16="http://schemas.microsoft.com/office/drawing/2014/main" val="20014"/>
                    </a:ext>
                  </a:extLst>
                </a:gridCol>
                <a:gridCol w="339725">
                  <a:extLst>
                    <a:ext uri="{9D8B030D-6E8A-4147-A177-3AD203B41FA5}">
                      <a16:colId xmlns:a16="http://schemas.microsoft.com/office/drawing/2014/main" val="20015"/>
                    </a:ext>
                  </a:extLst>
                </a:gridCol>
                <a:gridCol w="336550">
                  <a:extLst>
                    <a:ext uri="{9D8B030D-6E8A-4147-A177-3AD203B41FA5}">
                      <a16:colId xmlns:a16="http://schemas.microsoft.com/office/drawing/2014/main" val="20016"/>
                    </a:ext>
                  </a:extLst>
                </a:gridCol>
                <a:gridCol w="339725">
                  <a:extLst>
                    <a:ext uri="{9D8B030D-6E8A-4147-A177-3AD203B41FA5}">
                      <a16:colId xmlns:a16="http://schemas.microsoft.com/office/drawing/2014/main" val="20017"/>
                    </a:ext>
                  </a:extLst>
                </a:gridCol>
                <a:gridCol w="338137">
                  <a:extLst>
                    <a:ext uri="{9D8B030D-6E8A-4147-A177-3AD203B41FA5}">
                      <a16:colId xmlns:a16="http://schemas.microsoft.com/office/drawing/2014/main" val="20018"/>
                    </a:ext>
                  </a:extLst>
                </a:gridCol>
                <a:gridCol w="334962">
                  <a:extLst>
                    <a:ext uri="{9D8B030D-6E8A-4147-A177-3AD203B41FA5}">
                      <a16:colId xmlns:a16="http://schemas.microsoft.com/office/drawing/2014/main" val="20019"/>
                    </a:ext>
                  </a:extLst>
                </a:gridCol>
                <a:gridCol w="341312">
                  <a:extLst>
                    <a:ext uri="{9D8B030D-6E8A-4147-A177-3AD203B41FA5}">
                      <a16:colId xmlns:a16="http://schemas.microsoft.com/office/drawing/2014/main" val="20020"/>
                    </a:ext>
                  </a:extLst>
                </a:gridCol>
                <a:gridCol w="334962">
                  <a:extLst>
                    <a:ext uri="{9D8B030D-6E8A-4147-A177-3AD203B41FA5}">
                      <a16:colId xmlns:a16="http://schemas.microsoft.com/office/drawing/2014/main" val="20021"/>
                    </a:ext>
                  </a:extLst>
                </a:gridCol>
                <a:gridCol w="342900">
                  <a:extLst>
                    <a:ext uri="{9D8B030D-6E8A-4147-A177-3AD203B41FA5}">
                      <a16:colId xmlns:a16="http://schemas.microsoft.com/office/drawing/2014/main" val="20022"/>
                    </a:ext>
                  </a:extLst>
                </a:gridCol>
                <a:gridCol w="334962">
                  <a:extLst>
                    <a:ext uri="{9D8B030D-6E8A-4147-A177-3AD203B41FA5}">
                      <a16:colId xmlns:a16="http://schemas.microsoft.com/office/drawing/2014/main" val="20023"/>
                    </a:ext>
                  </a:extLst>
                </a:gridCol>
                <a:gridCol w="338138">
                  <a:extLst>
                    <a:ext uri="{9D8B030D-6E8A-4147-A177-3AD203B41FA5}">
                      <a16:colId xmlns:a16="http://schemas.microsoft.com/office/drawing/2014/main" val="20024"/>
                    </a:ext>
                  </a:extLst>
                </a:gridCol>
                <a:gridCol w="338137">
                  <a:extLst>
                    <a:ext uri="{9D8B030D-6E8A-4147-A177-3AD203B41FA5}">
                      <a16:colId xmlns:a16="http://schemas.microsoft.com/office/drawing/2014/main" val="20025"/>
                    </a:ext>
                  </a:extLst>
                </a:gridCol>
              </a:tblGrid>
              <a:tr h="31035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B</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C</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F</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H</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J</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K</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P</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Q</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S</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V</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X</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Y</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Z</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35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16</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0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26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6553" name="Group 713"/>
          <p:cNvGraphicFramePr>
            <a:graphicFrameLocks noGrp="1"/>
          </p:cNvGraphicFramePr>
          <p:nvPr>
            <p:ph sz="quarter" idx="4294967295"/>
            <p:extLst>
              <p:ext uri="{D42A27DB-BD31-4B8C-83A1-F6EECF244321}">
                <p14:modId xmlns:p14="http://schemas.microsoft.com/office/powerpoint/2010/main" val="1765887906"/>
              </p:ext>
            </p:extLst>
          </p:nvPr>
        </p:nvGraphicFramePr>
        <p:xfrm>
          <a:off x="838198" y="5047412"/>
          <a:ext cx="3352803" cy="853496"/>
        </p:xfrm>
        <a:graphic>
          <a:graphicData uri="http://schemas.openxmlformats.org/drawingml/2006/table">
            <a:tbl>
              <a:tblPr/>
              <a:tblGrid>
                <a:gridCol w="418357">
                  <a:extLst>
                    <a:ext uri="{9D8B030D-6E8A-4147-A177-3AD203B41FA5}">
                      <a16:colId xmlns:a16="http://schemas.microsoft.com/office/drawing/2014/main" val="20000"/>
                    </a:ext>
                  </a:extLst>
                </a:gridCol>
                <a:gridCol w="422322">
                  <a:extLst>
                    <a:ext uri="{9D8B030D-6E8A-4147-A177-3AD203B41FA5}">
                      <a16:colId xmlns:a16="http://schemas.microsoft.com/office/drawing/2014/main" val="20001"/>
                    </a:ext>
                  </a:extLst>
                </a:gridCol>
                <a:gridCol w="414392">
                  <a:extLst>
                    <a:ext uri="{9D8B030D-6E8A-4147-A177-3AD203B41FA5}">
                      <a16:colId xmlns:a16="http://schemas.microsoft.com/office/drawing/2014/main" val="20002"/>
                    </a:ext>
                  </a:extLst>
                </a:gridCol>
                <a:gridCol w="422322">
                  <a:extLst>
                    <a:ext uri="{9D8B030D-6E8A-4147-A177-3AD203B41FA5}">
                      <a16:colId xmlns:a16="http://schemas.microsoft.com/office/drawing/2014/main" val="20003"/>
                    </a:ext>
                  </a:extLst>
                </a:gridCol>
                <a:gridCol w="418357">
                  <a:extLst>
                    <a:ext uri="{9D8B030D-6E8A-4147-A177-3AD203B41FA5}">
                      <a16:colId xmlns:a16="http://schemas.microsoft.com/office/drawing/2014/main" val="20004"/>
                    </a:ext>
                  </a:extLst>
                </a:gridCol>
                <a:gridCol w="422322">
                  <a:extLst>
                    <a:ext uri="{9D8B030D-6E8A-4147-A177-3AD203B41FA5}">
                      <a16:colId xmlns:a16="http://schemas.microsoft.com/office/drawing/2014/main" val="20005"/>
                    </a:ext>
                  </a:extLst>
                </a:gridCol>
                <a:gridCol w="418357">
                  <a:extLst>
                    <a:ext uri="{9D8B030D-6E8A-4147-A177-3AD203B41FA5}">
                      <a16:colId xmlns:a16="http://schemas.microsoft.com/office/drawing/2014/main" val="20006"/>
                    </a:ext>
                  </a:extLst>
                </a:gridCol>
                <a:gridCol w="416374">
                  <a:extLst>
                    <a:ext uri="{9D8B030D-6E8A-4147-A177-3AD203B41FA5}">
                      <a16:colId xmlns:a16="http://schemas.microsoft.com/office/drawing/2014/main" val="20007"/>
                    </a:ext>
                  </a:extLst>
                </a:gridCol>
              </a:tblGrid>
              <a:tr h="2439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A</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73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20</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6558" name="Group 718"/>
          <p:cNvGraphicFramePr>
            <a:graphicFrameLocks noGrp="1"/>
          </p:cNvGraphicFramePr>
          <p:nvPr>
            <p:ph sz="quarter" idx="4294967295"/>
            <p:extLst>
              <p:ext uri="{D42A27DB-BD31-4B8C-83A1-F6EECF244321}">
                <p14:modId xmlns:p14="http://schemas.microsoft.com/office/powerpoint/2010/main" val="1331945391"/>
              </p:ext>
            </p:extLst>
          </p:nvPr>
        </p:nvGraphicFramePr>
        <p:xfrm>
          <a:off x="838198" y="3281464"/>
          <a:ext cx="3352803" cy="857003"/>
        </p:xfrm>
        <a:graphic>
          <a:graphicData uri="http://schemas.openxmlformats.org/drawingml/2006/table">
            <a:tbl>
              <a:tblPr/>
              <a:tblGrid>
                <a:gridCol w="371360">
                  <a:extLst>
                    <a:ext uri="{9D8B030D-6E8A-4147-A177-3AD203B41FA5}">
                      <a16:colId xmlns:a16="http://schemas.microsoft.com/office/drawing/2014/main" val="20000"/>
                    </a:ext>
                  </a:extLst>
                </a:gridCol>
                <a:gridCol w="374881">
                  <a:extLst>
                    <a:ext uri="{9D8B030D-6E8A-4147-A177-3AD203B41FA5}">
                      <a16:colId xmlns:a16="http://schemas.microsoft.com/office/drawing/2014/main" val="20001"/>
                    </a:ext>
                  </a:extLst>
                </a:gridCol>
                <a:gridCol w="367839">
                  <a:extLst>
                    <a:ext uri="{9D8B030D-6E8A-4147-A177-3AD203B41FA5}">
                      <a16:colId xmlns:a16="http://schemas.microsoft.com/office/drawing/2014/main" val="20002"/>
                    </a:ext>
                  </a:extLst>
                </a:gridCol>
                <a:gridCol w="374881">
                  <a:extLst>
                    <a:ext uri="{9D8B030D-6E8A-4147-A177-3AD203B41FA5}">
                      <a16:colId xmlns:a16="http://schemas.microsoft.com/office/drawing/2014/main" val="20003"/>
                    </a:ext>
                  </a:extLst>
                </a:gridCol>
                <a:gridCol w="371360">
                  <a:extLst>
                    <a:ext uri="{9D8B030D-6E8A-4147-A177-3AD203B41FA5}">
                      <a16:colId xmlns:a16="http://schemas.microsoft.com/office/drawing/2014/main" val="20004"/>
                    </a:ext>
                  </a:extLst>
                </a:gridCol>
                <a:gridCol w="374881">
                  <a:extLst>
                    <a:ext uri="{9D8B030D-6E8A-4147-A177-3AD203B41FA5}">
                      <a16:colId xmlns:a16="http://schemas.microsoft.com/office/drawing/2014/main" val="20005"/>
                    </a:ext>
                  </a:extLst>
                </a:gridCol>
                <a:gridCol w="371360">
                  <a:extLst>
                    <a:ext uri="{9D8B030D-6E8A-4147-A177-3AD203B41FA5}">
                      <a16:colId xmlns:a16="http://schemas.microsoft.com/office/drawing/2014/main" val="20006"/>
                    </a:ext>
                  </a:extLst>
                </a:gridCol>
                <a:gridCol w="369600">
                  <a:extLst>
                    <a:ext uri="{9D8B030D-6E8A-4147-A177-3AD203B41FA5}">
                      <a16:colId xmlns:a16="http://schemas.microsoft.com/office/drawing/2014/main" val="20007"/>
                    </a:ext>
                  </a:extLst>
                </a:gridCol>
                <a:gridCol w="376641">
                  <a:extLst>
                    <a:ext uri="{9D8B030D-6E8A-4147-A177-3AD203B41FA5}">
                      <a16:colId xmlns:a16="http://schemas.microsoft.com/office/drawing/2014/main" val="20008"/>
                    </a:ext>
                  </a:extLst>
                </a:gridCol>
              </a:tblGrid>
              <a:tr h="296732">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K</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E</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E</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24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11</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7</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6551" name="Group 711"/>
          <p:cNvGraphicFramePr>
            <a:graphicFrameLocks noGrp="1"/>
          </p:cNvGraphicFramePr>
          <p:nvPr>
            <p:ph sz="quarter" idx="4294967295"/>
            <p:extLst>
              <p:ext uri="{D42A27DB-BD31-4B8C-83A1-F6EECF244321}">
                <p14:modId xmlns:p14="http://schemas.microsoft.com/office/powerpoint/2010/main" val="2407408279"/>
              </p:ext>
            </p:extLst>
          </p:nvPr>
        </p:nvGraphicFramePr>
        <p:xfrm>
          <a:off x="838198" y="4212711"/>
          <a:ext cx="3352803" cy="748165"/>
        </p:xfrm>
        <a:graphic>
          <a:graphicData uri="http://schemas.openxmlformats.org/drawingml/2006/table">
            <a:tbl>
              <a:tblPr/>
              <a:tblGrid>
                <a:gridCol w="371360">
                  <a:extLst>
                    <a:ext uri="{9D8B030D-6E8A-4147-A177-3AD203B41FA5}">
                      <a16:colId xmlns:a16="http://schemas.microsoft.com/office/drawing/2014/main" val="20000"/>
                    </a:ext>
                  </a:extLst>
                </a:gridCol>
                <a:gridCol w="374881">
                  <a:extLst>
                    <a:ext uri="{9D8B030D-6E8A-4147-A177-3AD203B41FA5}">
                      <a16:colId xmlns:a16="http://schemas.microsoft.com/office/drawing/2014/main" val="20001"/>
                    </a:ext>
                  </a:extLst>
                </a:gridCol>
                <a:gridCol w="367840">
                  <a:extLst>
                    <a:ext uri="{9D8B030D-6E8A-4147-A177-3AD203B41FA5}">
                      <a16:colId xmlns:a16="http://schemas.microsoft.com/office/drawing/2014/main" val="20002"/>
                    </a:ext>
                  </a:extLst>
                </a:gridCol>
                <a:gridCol w="374881">
                  <a:extLst>
                    <a:ext uri="{9D8B030D-6E8A-4147-A177-3AD203B41FA5}">
                      <a16:colId xmlns:a16="http://schemas.microsoft.com/office/drawing/2014/main" val="20003"/>
                    </a:ext>
                  </a:extLst>
                </a:gridCol>
                <a:gridCol w="371360">
                  <a:extLst>
                    <a:ext uri="{9D8B030D-6E8A-4147-A177-3AD203B41FA5}">
                      <a16:colId xmlns:a16="http://schemas.microsoft.com/office/drawing/2014/main" val="20004"/>
                    </a:ext>
                  </a:extLst>
                </a:gridCol>
                <a:gridCol w="374881">
                  <a:extLst>
                    <a:ext uri="{9D8B030D-6E8A-4147-A177-3AD203B41FA5}">
                      <a16:colId xmlns:a16="http://schemas.microsoft.com/office/drawing/2014/main" val="20005"/>
                    </a:ext>
                  </a:extLst>
                </a:gridCol>
                <a:gridCol w="371360">
                  <a:extLst>
                    <a:ext uri="{9D8B030D-6E8A-4147-A177-3AD203B41FA5}">
                      <a16:colId xmlns:a16="http://schemas.microsoft.com/office/drawing/2014/main" val="20006"/>
                    </a:ext>
                  </a:extLst>
                </a:gridCol>
                <a:gridCol w="369600">
                  <a:extLst>
                    <a:ext uri="{9D8B030D-6E8A-4147-A177-3AD203B41FA5}">
                      <a16:colId xmlns:a16="http://schemas.microsoft.com/office/drawing/2014/main" val="20007"/>
                    </a:ext>
                  </a:extLst>
                </a:gridCol>
                <a:gridCol w="376640">
                  <a:extLst>
                    <a:ext uri="{9D8B030D-6E8A-4147-A177-3AD203B41FA5}">
                      <a16:colId xmlns:a16="http://schemas.microsoft.com/office/drawing/2014/main" val="20008"/>
                    </a:ext>
                  </a:extLst>
                </a:gridCol>
              </a:tblGrid>
              <a:tr h="28644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H</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A</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D</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endParaRPr kumimoji="0" lang="ja-JP" altLang="en-US" sz="2400" b="1" i="0" u="none" strike="noStrike" cap="none" normalizeH="0" baseline="0">
                        <a:ln>
                          <a:noFill/>
                        </a:ln>
                        <a:solidFill>
                          <a:schemeClr val="tx1"/>
                        </a:solidFill>
                        <a:effectLst/>
                        <a:latin typeface="Arial" panose="020B0604020202020204" pitchFamily="34" charset="0"/>
                        <a:ea typeface="ヒラギノ角ゴ Pro W3"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W</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O</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R</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K</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240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8</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4</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endParaRPr kumimoji="0" lang="ja-JP" altLang="en-US" sz="2400" b="1" i="0" u="none" strike="noStrike" cap="none" normalizeH="0" baseline="0">
                        <a:ln>
                          <a:noFill/>
                        </a:ln>
                        <a:solidFill>
                          <a:schemeClr val="tx1"/>
                        </a:solidFill>
                        <a:effectLst/>
                        <a:latin typeface="Arial" panose="020B0604020202020204" pitchFamily="34" charset="0"/>
                        <a:ea typeface="ヒラギノ角ゴ Pro W3" charset="-128"/>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23</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15</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rPr>
                        <a:t>18</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rPr>
                        <a:t>11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6544" name="Group 704"/>
          <p:cNvGraphicFramePr>
            <a:graphicFrameLocks noGrp="1"/>
          </p:cNvGraphicFramePr>
          <p:nvPr>
            <p:extLst>
              <p:ext uri="{D42A27DB-BD31-4B8C-83A1-F6EECF244321}">
                <p14:modId xmlns:p14="http://schemas.microsoft.com/office/powerpoint/2010/main" val="1172519828"/>
              </p:ext>
            </p:extLst>
          </p:nvPr>
        </p:nvGraphicFramePr>
        <p:xfrm>
          <a:off x="838199" y="2426179"/>
          <a:ext cx="2844803" cy="787974"/>
        </p:xfrm>
        <a:graphic>
          <a:graphicData uri="http://schemas.openxmlformats.org/drawingml/2006/table">
            <a:tbl>
              <a:tblPr/>
              <a:tblGrid>
                <a:gridCol w="473759">
                  <a:extLst>
                    <a:ext uri="{9D8B030D-6E8A-4147-A177-3AD203B41FA5}">
                      <a16:colId xmlns:a16="http://schemas.microsoft.com/office/drawing/2014/main" val="20000"/>
                    </a:ext>
                  </a:extLst>
                </a:gridCol>
                <a:gridCol w="476005">
                  <a:extLst>
                    <a:ext uri="{9D8B030D-6E8A-4147-A177-3AD203B41FA5}">
                      <a16:colId xmlns:a16="http://schemas.microsoft.com/office/drawing/2014/main" val="20001"/>
                    </a:ext>
                  </a:extLst>
                </a:gridCol>
                <a:gridCol w="469270">
                  <a:extLst>
                    <a:ext uri="{9D8B030D-6E8A-4147-A177-3AD203B41FA5}">
                      <a16:colId xmlns:a16="http://schemas.microsoft.com/office/drawing/2014/main" val="20002"/>
                    </a:ext>
                  </a:extLst>
                </a:gridCol>
                <a:gridCol w="476005">
                  <a:extLst>
                    <a:ext uri="{9D8B030D-6E8A-4147-A177-3AD203B41FA5}">
                      <a16:colId xmlns:a16="http://schemas.microsoft.com/office/drawing/2014/main" val="20003"/>
                    </a:ext>
                  </a:extLst>
                </a:gridCol>
                <a:gridCol w="473759">
                  <a:extLst>
                    <a:ext uri="{9D8B030D-6E8A-4147-A177-3AD203B41FA5}">
                      <a16:colId xmlns:a16="http://schemas.microsoft.com/office/drawing/2014/main" val="20004"/>
                    </a:ext>
                  </a:extLst>
                </a:gridCol>
                <a:gridCol w="476005">
                  <a:extLst>
                    <a:ext uri="{9D8B030D-6E8A-4147-A177-3AD203B41FA5}">
                      <a16:colId xmlns:a16="http://schemas.microsoft.com/office/drawing/2014/main" val="20005"/>
                    </a:ext>
                  </a:extLst>
                </a:gridCol>
              </a:tblGrid>
              <a:tr h="271046">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S</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K</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I</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L</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214">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19</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11</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9</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a:ln>
                            <a:noFill/>
                          </a:ln>
                          <a:solidFill>
                            <a:schemeClr val="tx1"/>
                          </a:solidFill>
                          <a:effectLst/>
                          <a:latin typeface="Arial" panose="020B0604020202020204" pitchFamily="34" charset="0"/>
                          <a:ea typeface="ヒラギノ角ゴ Pro W3" charset="-128"/>
                          <a:cs typeface="ヒラギノ角ゴ Pro W3" charset="-128"/>
                        </a:rPr>
                        <a:t>12</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en-US" altLang="ja-JP" sz="2400" b="1" i="0" u="none" strike="noStrike" cap="none" normalizeH="0" baseline="0" dirty="0">
                          <a:ln>
                            <a:noFill/>
                          </a:ln>
                          <a:solidFill>
                            <a:schemeClr val="tx1"/>
                          </a:solidFill>
                          <a:effectLst/>
                          <a:latin typeface="Arial" panose="020B0604020202020204" pitchFamily="34" charset="0"/>
                          <a:ea typeface="ヒラギノ角ゴ Pro W3" charset="-128"/>
                          <a:cs typeface="ヒラギノ角ゴ Pro W3" charset="-128"/>
                        </a:rPr>
                        <a:t>19</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547" name="Text Box 707"/>
          <p:cNvSpPr txBox="1">
            <a:spLocks noChangeArrowheads="1"/>
          </p:cNvSpPr>
          <p:nvPr/>
        </p:nvSpPr>
        <p:spPr bwMode="auto">
          <a:xfrm>
            <a:off x="4298950" y="2495552"/>
            <a:ext cx="1208088" cy="5842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ja-JP" sz="3200">
                <a:solidFill>
                  <a:prstClr val="black"/>
                </a:solidFill>
                <a:latin typeface="Calibri" panose="020F0502020204030204" pitchFamily="34" charset="0"/>
                <a:ea typeface="MS PGothic" panose="020B0600070205080204" pitchFamily="34" charset="-128"/>
              </a:rPr>
              <a:t>=</a:t>
            </a:r>
          </a:p>
        </p:txBody>
      </p:sp>
      <p:sp>
        <p:nvSpPr>
          <p:cNvPr id="36548" name="Text Box 708"/>
          <p:cNvSpPr txBox="1">
            <a:spLocks noChangeArrowheads="1"/>
          </p:cNvSpPr>
          <p:nvPr/>
        </p:nvSpPr>
        <p:spPr bwMode="auto">
          <a:xfrm>
            <a:off x="4298950" y="3376614"/>
            <a:ext cx="1208088" cy="585787"/>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ja-JP" sz="3200">
                <a:solidFill>
                  <a:prstClr val="black"/>
                </a:solidFill>
                <a:latin typeface="Calibri" panose="020F0502020204030204" pitchFamily="34" charset="0"/>
                <a:ea typeface="MS PGothic" panose="020B0600070205080204" pitchFamily="34" charset="-128"/>
              </a:rPr>
              <a:t>=</a:t>
            </a:r>
          </a:p>
        </p:txBody>
      </p:sp>
      <p:sp>
        <p:nvSpPr>
          <p:cNvPr id="36549" name="Text Box 709"/>
          <p:cNvSpPr txBox="1">
            <a:spLocks noChangeArrowheads="1"/>
          </p:cNvSpPr>
          <p:nvPr/>
        </p:nvSpPr>
        <p:spPr bwMode="auto">
          <a:xfrm>
            <a:off x="4298950" y="4259263"/>
            <a:ext cx="1214438" cy="585787"/>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ja-JP" sz="3200" dirty="0">
                <a:solidFill>
                  <a:prstClr val="black"/>
                </a:solidFill>
                <a:latin typeface="Calibri" panose="020F0502020204030204" pitchFamily="34" charset="0"/>
                <a:ea typeface="MS PGothic" panose="020B0600070205080204" pitchFamily="34" charset="-128"/>
              </a:rPr>
              <a:t>=</a:t>
            </a:r>
          </a:p>
        </p:txBody>
      </p:sp>
      <p:sp>
        <p:nvSpPr>
          <p:cNvPr id="36552" name="Text Box 712"/>
          <p:cNvSpPr txBox="1">
            <a:spLocks noChangeArrowheads="1"/>
          </p:cNvSpPr>
          <p:nvPr/>
        </p:nvSpPr>
        <p:spPr bwMode="auto">
          <a:xfrm>
            <a:off x="4321969" y="5268120"/>
            <a:ext cx="1214438" cy="5842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US" altLang="ja-JP" sz="3200">
                <a:solidFill>
                  <a:prstClr val="black"/>
                </a:solidFill>
                <a:latin typeface="Calibri" panose="020F0502020204030204" pitchFamily="34" charset="0"/>
                <a:ea typeface="MS PGothic" panose="020B0600070205080204" pitchFamily="34" charset="-128"/>
              </a:rPr>
              <a:t>=</a:t>
            </a:r>
          </a:p>
        </p:txBody>
      </p:sp>
      <p:sp>
        <p:nvSpPr>
          <p:cNvPr id="36554" name="Text Box 714"/>
          <p:cNvSpPr txBox="1">
            <a:spLocks noChangeArrowheads="1"/>
          </p:cNvSpPr>
          <p:nvPr/>
        </p:nvSpPr>
        <p:spPr bwMode="auto">
          <a:xfrm>
            <a:off x="6095999" y="2470525"/>
            <a:ext cx="1223963" cy="5842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ja-JP" sz="3200" b="1">
                <a:solidFill>
                  <a:prstClr val="black"/>
                </a:solidFill>
                <a:latin typeface="Calibri" panose="020F0502020204030204" pitchFamily="34" charset="0"/>
                <a:ea typeface="MS PGothic" panose="020B0600070205080204" pitchFamily="34" charset="-128"/>
              </a:rPr>
              <a:t>82</a:t>
            </a:r>
          </a:p>
        </p:txBody>
      </p:sp>
      <p:sp>
        <p:nvSpPr>
          <p:cNvPr id="36555" name="Text Box 715"/>
          <p:cNvSpPr txBox="1">
            <a:spLocks noChangeArrowheads="1"/>
          </p:cNvSpPr>
          <p:nvPr/>
        </p:nvSpPr>
        <p:spPr bwMode="auto">
          <a:xfrm>
            <a:off x="6072189" y="3354389"/>
            <a:ext cx="1225550" cy="608012"/>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ja-JP" sz="3200" b="1">
                <a:solidFill>
                  <a:prstClr val="black"/>
                </a:solidFill>
                <a:latin typeface="Calibri" panose="020F0502020204030204" pitchFamily="34" charset="0"/>
                <a:ea typeface="MS PGothic" panose="020B0600070205080204" pitchFamily="34" charset="-128"/>
              </a:rPr>
              <a:t>96</a:t>
            </a:r>
          </a:p>
        </p:txBody>
      </p:sp>
      <p:sp>
        <p:nvSpPr>
          <p:cNvPr id="36556" name="Text Box 716"/>
          <p:cNvSpPr txBox="1">
            <a:spLocks noChangeArrowheads="1"/>
          </p:cNvSpPr>
          <p:nvPr/>
        </p:nvSpPr>
        <p:spPr bwMode="auto">
          <a:xfrm>
            <a:off x="6065839" y="4237038"/>
            <a:ext cx="1225550" cy="608012"/>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ja-JP" sz="3200" b="1">
                <a:solidFill>
                  <a:prstClr val="black"/>
                </a:solidFill>
                <a:latin typeface="Calibri" panose="020F0502020204030204" pitchFamily="34" charset="0"/>
                <a:ea typeface="MS PGothic" panose="020B0600070205080204" pitchFamily="34" charset="-128"/>
              </a:rPr>
              <a:t>98</a:t>
            </a:r>
          </a:p>
        </p:txBody>
      </p:sp>
      <p:sp>
        <p:nvSpPr>
          <p:cNvPr id="36557" name="Text Box 717"/>
          <p:cNvSpPr txBox="1">
            <a:spLocks noChangeArrowheads="1"/>
          </p:cNvSpPr>
          <p:nvPr/>
        </p:nvSpPr>
        <p:spPr bwMode="auto">
          <a:xfrm>
            <a:off x="6072189" y="5316708"/>
            <a:ext cx="1225550" cy="5842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ja-JP" sz="3200" b="1" dirty="0">
                <a:solidFill>
                  <a:srgbClr val="FF0000"/>
                </a:solidFill>
                <a:latin typeface="Calibri" panose="020F0502020204030204" pitchFamily="34" charset="0"/>
                <a:ea typeface="MS PGothic" panose="020B0600070205080204" pitchFamily="34" charset="-128"/>
              </a:rPr>
              <a:t>100</a:t>
            </a:r>
          </a:p>
        </p:txBody>
      </p:sp>
      <p:sp>
        <p:nvSpPr>
          <p:cNvPr id="36559" name="Text Box 719"/>
          <p:cNvSpPr txBox="1">
            <a:spLocks noChangeArrowheads="1"/>
          </p:cNvSpPr>
          <p:nvPr/>
        </p:nvSpPr>
        <p:spPr bwMode="auto">
          <a:xfrm>
            <a:off x="654048" y="1214387"/>
            <a:ext cx="10941049"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r>
              <a:rPr lang="en-US" altLang="ja-JP" sz="2000" dirty="0">
                <a:solidFill>
                  <a:prstClr val="black"/>
                </a:solidFill>
                <a:latin typeface="+mn-lt"/>
                <a:ea typeface="MS PGothic" panose="020B0600070205080204" pitchFamily="34" charset="-128"/>
                <a:cs typeface="Times New Roman" panose="02020603050405020304" pitchFamily="18" charset="0"/>
              </a:rPr>
              <a:t>Let each letter of the alphabet has a value equals to it in the sequence of the alphabetical order:</a:t>
            </a:r>
          </a:p>
        </p:txBody>
      </p:sp>
      <p:sp>
        <p:nvSpPr>
          <p:cNvPr id="29909" name="スライド番号プレースホルダ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6C2F75CF-CB18-4883-AAC1-49120AF475F3}" type="slidenum">
              <a:rPr lang="en-US" altLang="ja-JP">
                <a:solidFill>
                  <a:srgbClr val="898989"/>
                </a:solidFill>
                <a:latin typeface="Calibri" panose="020F0502020204030204" pitchFamily="34" charset="0"/>
                <a:ea typeface="MS PGothic" panose="020B0600070205080204" pitchFamily="34" charset="-128"/>
              </a:rPr>
              <a:pPr>
                <a:defRPr/>
              </a:pPr>
              <a:t>32</a:t>
            </a:fld>
            <a:endParaRPr lang="en-US" altLang="ja-JP">
              <a:solidFill>
                <a:srgbClr val="898989"/>
              </a:solidFill>
              <a:latin typeface="Calibri" panose="020F0502020204030204" pitchFamily="34" charset="0"/>
              <a:ea typeface="MS PGothic" panose="020B0600070205080204" pitchFamily="34" charset="-128"/>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653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654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36547"/>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36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55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36548"/>
                                        </p:tgtEl>
                                        <p:attrNameLst>
                                          <p:attrName>style.visibility</p:attrName>
                                        </p:attrNameLst>
                                      </p:cBhvr>
                                      <p:to>
                                        <p:strVal val="visible"/>
                                      </p:to>
                                    </p:set>
                                  </p:childTnLst>
                                </p:cTn>
                              </p:par>
                              <p:par>
                                <p:cTn id="26" presetID="1" presetClass="entr" presetSubtype="0" fill="hold" grpId="0" nodeType="withEffect">
                                  <p:stCondLst>
                                    <p:cond delay="1000"/>
                                  </p:stCondLst>
                                  <p:childTnLst>
                                    <p:set>
                                      <p:cBhvr>
                                        <p:cTn id="27" dur="1" fill="hold">
                                          <p:stCondLst>
                                            <p:cond delay="0"/>
                                          </p:stCondLst>
                                        </p:cTn>
                                        <p:tgtEl>
                                          <p:spTgt spid="365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655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500"/>
                                  </p:stCondLst>
                                  <p:childTnLst>
                                    <p:set>
                                      <p:cBhvr>
                                        <p:cTn id="34" dur="1" fill="hold">
                                          <p:stCondLst>
                                            <p:cond delay="0"/>
                                          </p:stCondLst>
                                        </p:cTn>
                                        <p:tgtEl>
                                          <p:spTgt spid="36549"/>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365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55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5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47" grpId="0" animBg="1"/>
      <p:bldP spid="36548" grpId="0" animBg="1"/>
      <p:bldP spid="36549" grpId="0" animBg="1"/>
      <p:bldP spid="36552" grpId="0" animBg="1"/>
      <p:bldP spid="36554" grpId="0" animBg="1"/>
      <p:bldP spid="36555" grpId="0" animBg="1"/>
      <p:bldP spid="36556" grpId="0" animBg="1"/>
      <p:bldP spid="36557" grpId="0" animBg="1"/>
      <p:bldP spid="365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p:cNvSpPr>
            <a:spLocks noGrp="1" noChangeArrowheads="1"/>
          </p:cNvSpPr>
          <p:nvPr>
            <p:ph type="title"/>
          </p:nvPr>
        </p:nvSpPr>
        <p:spPr/>
        <p:txBody>
          <a:bodyPr/>
          <a:lstStyle/>
          <a:p>
            <a:pPr eaLnBrk="1" hangingPunct="1"/>
            <a:r>
              <a:rPr lang="en-US" altLang="ja-JP" sz="4000" b="1">
                <a:solidFill>
                  <a:schemeClr val="bg1"/>
                </a:solidFill>
              </a:rPr>
              <a:t>THE ICEBERG</a:t>
            </a:r>
          </a:p>
        </p:txBody>
      </p:sp>
      <p:pic>
        <p:nvPicPr>
          <p:cNvPr id="23557" name="Picture 13" descr="Iceberg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38200" y="1792288"/>
            <a:ext cx="10515600" cy="4279900"/>
          </a:xfrm>
        </p:spPr>
      </p:pic>
      <p:sp>
        <p:nvSpPr>
          <p:cNvPr id="23561"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1" tIns="45720" rIns="91431" bIns="45720" rtlCol="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65412AEA-560E-4633-BA77-8AD5442697AC}" type="slidenum">
              <a:rPr lang="en-US" altLang="ja-JP">
                <a:solidFill>
                  <a:srgbClr val="FFFFFF"/>
                </a:solidFill>
                <a:latin typeface="Calibri" panose="020F0502020204030204" pitchFamily="34" charset="0"/>
              </a:rPr>
              <a:t>33</a:t>
            </a:fld>
            <a:endParaRPr lang="en-US" altLang="ja-JP">
              <a:solidFill>
                <a:srgbClr val="FFFFFF"/>
              </a:solidFill>
              <a:latin typeface="Calibri" panose="020F0502020204030204" pitchFamily="34" charset="0"/>
            </a:endParaRPr>
          </a:p>
        </p:txBody>
      </p:sp>
      <p:sp>
        <p:nvSpPr>
          <p:cNvPr id="23555" name="Rectangle 9"/>
          <p:cNvSpPr>
            <a:spLocks noGrp="1" noChangeArrowheads="1"/>
          </p:cNvSpPr>
          <p:nvPr>
            <p:ph type="body" sz="half" idx="4294967295"/>
          </p:nvPr>
        </p:nvSpPr>
        <p:spPr>
          <a:xfrm>
            <a:off x="838200" y="5354638"/>
            <a:ext cx="9359900" cy="717550"/>
          </a:xfrm>
        </p:spPr>
        <p:txBody>
          <a:bodyPr/>
          <a:lstStyle/>
          <a:p>
            <a:pPr eaLnBrk="1" hangingPunct="1">
              <a:buFont typeface="Wingdings" panose="05000000000000000000" pitchFamily="2" charset="2"/>
              <a:buNone/>
            </a:pPr>
            <a:r>
              <a:rPr lang="en-US" altLang="ja-JP" b="1" dirty="0">
                <a:solidFill>
                  <a:schemeClr val="bg1"/>
                </a:solidFill>
                <a:latin typeface="Times New Roman" panose="02020603050405020304" pitchFamily="18" charset="0"/>
                <a:cs typeface="Times New Roman" panose="02020603050405020304" pitchFamily="18" charset="0"/>
              </a:rPr>
              <a:t>HOW MUCH DO YOU SEE OF AN ICEBERG?</a:t>
            </a:r>
          </a:p>
        </p:txBody>
      </p:sp>
      <p:pic>
        <p:nvPicPr>
          <p:cNvPr id="23556" name="Picture 7" descr="j0282747"/>
          <p:cNvPicPr>
            <a:picLocks noGrp="1" noChangeAspect="1" noChangeArrowheads="1" noCrop="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9918700" y="2191544"/>
            <a:ext cx="1219200" cy="1219200"/>
          </a:xfrm>
        </p:spPr>
      </p:pic>
      <p:sp>
        <p:nvSpPr>
          <p:cNvPr id="6" name="Rectangle 4"/>
          <p:cNvSpPr txBox="1">
            <a:spLocks noChangeArrowheads="1"/>
          </p:cNvSpPr>
          <p:nvPr/>
        </p:nvSpPr>
        <p:spPr>
          <a:xfrm>
            <a:off x="355600" y="623888"/>
            <a:ext cx="10998200" cy="1066800"/>
          </a:xfrm>
          <a:prstGeom prst="rect">
            <a:avLst/>
          </a:prstGeom>
          <a:noFill/>
        </p:spPr>
        <p:style>
          <a:lnRef idx="0">
            <a:schemeClr val="accent5"/>
          </a:lnRef>
          <a:fillRef idx="3">
            <a:schemeClr val="accent5"/>
          </a:fillRef>
          <a:effectRef idx="3">
            <a:schemeClr val="accent5"/>
          </a:effectRef>
          <a:fontRef idx="minor">
            <a:schemeClr val="lt1"/>
          </a:fontRef>
        </p:style>
        <p:txBody>
          <a:bodyPr lIns="91431" tIns="45716" rIns="91431" bIns="45716" anchor="ctr">
            <a:normAutofit/>
          </a:bodyPr>
          <a:lstStyle/>
          <a:p>
            <a:pPr algn="ctr" defTabSz="457200">
              <a:defRPr/>
            </a:pPr>
            <a:r>
              <a:rPr kumimoji="1" lang="en-US" altLang="ja-JP" sz="4800" b="1" dirty="0">
                <a:solidFill>
                  <a:schemeClr val="tx1"/>
                </a:solidFill>
                <a:cs typeface="Times New Roman" panose="02020603050405020304" pitchFamily="18" charset="0"/>
              </a:rPr>
              <a:t>THE ICEBERG EFFECT</a:t>
            </a:r>
          </a:p>
        </p:txBody>
      </p:sp>
    </p:spTree>
  </p:cSld>
  <p:clrMapOvr>
    <a:masterClrMapping/>
  </p:clrMapOvr>
  <p:transition spd="slow">
    <p:cover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altLang="en-US" b="1"/>
              <a:t>Key points</a:t>
            </a:r>
          </a:p>
        </p:txBody>
      </p:sp>
      <p:sp>
        <p:nvSpPr>
          <p:cNvPr id="22531" name="Rectangle 3"/>
          <p:cNvSpPr>
            <a:spLocks noGrp="1" noChangeArrowheads="1"/>
          </p:cNvSpPr>
          <p:nvPr>
            <p:ph type="body" idx="1"/>
          </p:nvPr>
        </p:nvSpPr>
        <p:spPr>
          <a:xfrm>
            <a:off x="838200" y="1905000"/>
            <a:ext cx="8458200" cy="4953000"/>
          </a:xfrm>
        </p:spPr>
        <p:txBody>
          <a:bodyPr/>
          <a:lstStyle/>
          <a:p>
            <a:pPr eaLnBrk="1" hangingPunct="1">
              <a:buFontTx/>
              <a:buNone/>
            </a:pPr>
            <a:r>
              <a:rPr lang="en-US" altLang="en-US" i="1" dirty="0"/>
              <a:t>This session focused on: </a:t>
            </a:r>
          </a:p>
          <a:p>
            <a:pPr eaLnBrk="1" hangingPunct="1"/>
            <a:r>
              <a:rPr lang="en-US" altLang="en-US" dirty="0"/>
              <a:t>Defining team and team work</a:t>
            </a:r>
          </a:p>
          <a:p>
            <a:pPr eaLnBrk="1" hangingPunct="1"/>
            <a:r>
              <a:rPr lang="en-GB" altLang="en-US" dirty="0"/>
              <a:t>Describing stages of team formation</a:t>
            </a:r>
          </a:p>
          <a:p>
            <a:pPr eaLnBrk="1" hangingPunct="1"/>
            <a:r>
              <a:rPr lang="en-GB" altLang="en-US" dirty="0"/>
              <a:t>Attitude and QI success</a:t>
            </a:r>
          </a:p>
          <a:p>
            <a:pPr eaLnBrk="1" hangingPunct="1"/>
            <a:r>
              <a:rPr lang="en-GB" altLang="en-US" dirty="0"/>
              <a:t>Describing roles and responsibilities of QITs  &amp; WITs</a:t>
            </a:r>
          </a:p>
          <a:p>
            <a:pPr eaLnBrk="1" hangingPunct="1">
              <a:buFontTx/>
              <a:buNone/>
            </a:pPr>
            <a:endParaRPr lang="en-US" altLang="en-US" dirty="0"/>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47137" y="2857500"/>
            <a:ext cx="33448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1076" y="2205317"/>
            <a:ext cx="9144000" cy="1438835"/>
          </a:xfrm>
          <a:prstGeom prst="rect">
            <a:avLst/>
          </a:prstGeom>
        </p:spPr>
        <p:txBody>
          <a:bodyPr vert="horz" lIns="91440" tIns="45720" rIns="91440" bIns="45720" rtlCol="0" anchor="ctr">
            <a:normAutofit/>
          </a:bodyPr>
          <a:lstStyle>
            <a:lvl1pPr algn="l" defTabSz="771571" rtl="0" eaLnBrk="1" latinLnBrk="0" hangingPunct="1">
              <a:lnSpc>
                <a:spcPct val="90000"/>
              </a:lnSpc>
              <a:spcBef>
                <a:spcPct val="0"/>
              </a:spcBef>
              <a:buNone/>
              <a:defRPr sz="3713" kern="1200">
                <a:solidFill>
                  <a:schemeClr val="tx1"/>
                </a:solidFill>
                <a:latin typeface="+mj-lt"/>
                <a:ea typeface="+mj-ea"/>
                <a:cs typeface="+mj-cs"/>
              </a:defRPr>
            </a:lvl1pPr>
          </a:lstStyle>
          <a:p>
            <a:pPr algn="ctr" fontAlgn="auto">
              <a:spcAft>
                <a:spcPts val="0"/>
              </a:spcAft>
            </a:pPr>
            <a:r>
              <a:rPr lang="en-US" sz="7200" b="1">
                <a:solidFill>
                  <a:schemeClr val="bg1"/>
                </a:solidFill>
                <a:latin typeface="Gill Sans MT" panose="020B0502020104020203" pitchFamily="34" charset="0"/>
              </a:rPr>
              <a:t>THANK YOU</a:t>
            </a:r>
          </a:p>
        </p:txBody>
      </p:sp>
      <p:sp>
        <p:nvSpPr>
          <p:cNvPr id="3" name="Title 14"/>
          <p:cNvSpPr txBox="1">
            <a:spLocks/>
          </p:cNvSpPr>
          <p:nvPr/>
        </p:nvSpPr>
        <p:spPr>
          <a:xfrm>
            <a:off x="740447" y="3281431"/>
            <a:ext cx="11000935" cy="1182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baseline="0">
                <a:solidFill>
                  <a:schemeClr val="bg1"/>
                </a:solidFill>
                <a:latin typeface="+mj-lt"/>
                <a:ea typeface="+mj-ea"/>
                <a:cs typeface="+mj-cs"/>
              </a:defRPr>
            </a:lvl1pPr>
          </a:lstStyle>
          <a:p>
            <a:r>
              <a:rPr lang="en-US" sz="2000" b="1">
                <a:latin typeface="Garamond" panose="02020404030301010803" pitchFamily="18" charset="0"/>
              </a:rPr>
              <a:t> info@ampathkenya.org </a:t>
            </a:r>
            <a:r>
              <a:rPr lang="en-US" sz="2000" b="1">
                <a:solidFill>
                  <a:srgbClr val="ED2B30"/>
                </a:solidFill>
                <a:latin typeface="Garamond" panose="02020404030301010803" pitchFamily="18" charset="0"/>
              </a:rPr>
              <a:t>|</a:t>
            </a:r>
            <a:r>
              <a:rPr lang="en-US" sz="2000" b="1">
                <a:latin typeface="Garamond" panose="02020404030301010803" pitchFamily="18" charset="0"/>
              </a:rPr>
              <a:t> www.ampathkenya.org</a:t>
            </a:r>
            <a:r>
              <a:rPr lang="en-US" sz="2000" b="1" baseline="0">
                <a:latin typeface="Garamond" panose="02020404030301010803" pitchFamily="18" charset="0"/>
              </a:rPr>
              <a:t> </a:t>
            </a:r>
            <a:r>
              <a:rPr lang="en-US" sz="2000" b="1" baseline="0">
                <a:solidFill>
                  <a:srgbClr val="ED2B30"/>
                </a:solidFill>
                <a:latin typeface="Garamond" panose="02020404030301010803" pitchFamily="18" charset="0"/>
              </a:rPr>
              <a:t>| </a:t>
            </a:r>
            <a:r>
              <a:rPr lang="en-US" sz="2000" b="1">
                <a:latin typeface="Garamond" panose="02020404030301010803" pitchFamily="18" charset="0"/>
              </a:rPr>
              <a:t>@ampathkenya</a:t>
            </a:r>
            <a:endParaRPr lang="en-US" sz="2000" b="1">
              <a:solidFill>
                <a:srgbClr val="ED2B30"/>
              </a:solidFill>
              <a:latin typeface="Garamond" panose="02020404030301010803" pitchFamily="18" charset="0"/>
            </a:endParaRPr>
          </a:p>
        </p:txBody>
      </p:sp>
    </p:spTree>
    <p:extLst>
      <p:ext uri="{BB962C8B-B14F-4D97-AF65-F5344CB8AC3E}">
        <p14:creationId xmlns:p14="http://schemas.microsoft.com/office/powerpoint/2010/main" val="148062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98500" y="947738"/>
            <a:ext cx="10210800" cy="487362"/>
          </a:xfrm>
        </p:spPr>
        <p:txBody>
          <a:bodyPr>
            <a:noAutofit/>
          </a:bodyPr>
          <a:lstStyle/>
          <a:p>
            <a:pPr eaLnBrk="1" hangingPunct="1"/>
            <a:r>
              <a:rPr lang="en-US" altLang="en-US" sz="4800" b="1" dirty="0">
                <a:latin typeface="+mn-lt"/>
              </a:rPr>
              <a:t>ESTABLISHING QI STRUCTURES</a:t>
            </a:r>
          </a:p>
        </p:txBody>
      </p:sp>
      <p:sp>
        <p:nvSpPr>
          <p:cNvPr id="3" name="Content Placeholder 2"/>
          <p:cNvSpPr>
            <a:spLocks noGrp="1"/>
          </p:cNvSpPr>
          <p:nvPr>
            <p:ph idx="1"/>
          </p:nvPr>
        </p:nvSpPr>
        <p:spPr>
          <a:xfrm>
            <a:off x="825500" y="1917701"/>
            <a:ext cx="10566400" cy="4525963"/>
          </a:xfrm>
        </p:spPr>
        <p:txBody>
          <a:bodyPr>
            <a:normAutofit/>
          </a:bodyPr>
          <a:lstStyle/>
          <a:p>
            <a:pPr marL="0" indent="0">
              <a:lnSpc>
                <a:spcPct val="100000"/>
              </a:lnSpc>
              <a:buNone/>
              <a:defRPr/>
            </a:pPr>
            <a:r>
              <a:rPr lang="en-US" altLang="en-US" sz="3200" b="1" dirty="0"/>
              <a:t>Quality Management Infrastructure</a:t>
            </a:r>
          </a:p>
          <a:p>
            <a:pPr marL="457200" lvl="1" indent="0">
              <a:lnSpc>
                <a:spcPct val="100000"/>
              </a:lnSpc>
              <a:buNone/>
              <a:defRPr/>
            </a:pPr>
            <a:r>
              <a:rPr lang="en-US" dirty="0">
                <a:ea typeface="MS PGothic" panose="020B0600070205080204" pitchFamily="34" charset="-128"/>
              </a:rPr>
              <a:t>- </a:t>
            </a:r>
            <a:r>
              <a:rPr lang="en-US" sz="2800" dirty="0">
                <a:ea typeface="MS PGothic" panose="020B0600070205080204" pitchFamily="34" charset="-128"/>
              </a:rPr>
              <a:t>QMT –Sub-county/County…….</a:t>
            </a:r>
          </a:p>
          <a:p>
            <a:pPr marL="0" indent="0">
              <a:lnSpc>
                <a:spcPct val="150000"/>
              </a:lnSpc>
              <a:buNone/>
              <a:defRPr/>
            </a:pPr>
            <a:r>
              <a:rPr lang="en-US" dirty="0">
                <a:ea typeface="MS PGothic" panose="020B0600070205080204" pitchFamily="34" charset="-128"/>
              </a:rPr>
              <a:t>Core facility-based structures in KQMH: </a:t>
            </a:r>
            <a:endParaRPr lang="en-US" b="1" dirty="0">
              <a:ea typeface="MS PGothic" panose="020B0600070205080204" pitchFamily="34" charset="-128"/>
            </a:endParaRPr>
          </a:p>
          <a:p>
            <a:pPr marL="1314450" lvl="1" indent="-857250">
              <a:lnSpc>
                <a:spcPct val="100000"/>
              </a:lnSpc>
              <a:buFont typeface="+mj-lt"/>
              <a:buAutoNum type="romanUcPeriod"/>
              <a:defRPr/>
            </a:pPr>
            <a:r>
              <a:rPr lang="en-US" sz="2800" b="1" dirty="0">
                <a:ea typeface="MS PGothic" panose="020B0600070205080204" pitchFamily="34" charset="-128"/>
              </a:rPr>
              <a:t>Quality Improvement Team (QIT)</a:t>
            </a:r>
          </a:p>
          <a:p>
            <a:pPr marL="1314450" lvl="1" indent="-857250">
              <a:lnSpc>
                <a:spcPct val="100000"/>
              </a:lnSpc>
              <a:buFont typeface="+mj-lt"/>
              <a:buAutoNum type="romanUcPeriod"/>
              <a:defRPr/>
            </a:pPr>
            <a:endParaRPr lang="en-US" sz="2800" b="1" dirty="0">
              <a:ea typeface="MS PGothic" panose="020B0600070205080204" pitchFamily="34" charset="-128"/>
            </a:endParaRPr>
          </a:p>
          <a:p>
            <a:pPr marL="1314450" lvl="1" indent="-857250">
              <a:lnSpc>
                <a:spcPct val="100000"/>
              </a:lnSpc>
              <a:buFont typeface="+mj-lt"/>
              <a:buAutoNum type="romanUcPeriod"/>
              <a:defRPr/>
            </a:pPr>
            <a:r>
              <a:rPr lang="en-US" sz="2800" b="1" dirty="0">
                <a:ea typeface="MS PGothic" panose="020B0600070205080204" pitchFamily="34" charset="-128"/>
              </a:rPr>
              <a:t>Work Improvement Team (WIT)</a:t>
            </a:r>
            <a:endParaRPr lang="en-US" sz="2800" dirty="0">
              <a:ea typeface="MS PGothic" panose="020B0600070205080204" pitchFamily="34" charset="-128"/>
            </a:endParaRPr>
          </a:p>
        </p:txBody>
      </p:sp>
    </p:spTree>
    <p:extLst>
      <p:ext uri="{BB962C8B-B14F-4D97-AF65-F5344CB8AC3E}">
        <p14:creationId xmlns:p14="http://schemas.microsoft.com/office/powerpoint/2010/main" val="364019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04800"/>
            <a:ext cx="11811000" cy="1231900"/>
          </a:xfrm>
        </p:spPr>
        <p:txBody>
          <a:bodyPr>
            <a:noAutofit/>
          </a:bodyPr>
          <a:lstStyle/>
          <a:p>
            <a:pPr eaLnBrk="1" hangingPunct="1"/>
            <a:r>
              <a:rPr lang="en-US" altLang="en-US" b="1" dirty="0">
                <a:latin typeface="+mn-lt"/>
              </a:rPr>
              <a:t>Roles (ToR) of the Quality Improvement Team:</a:t>
            </a:r>
          </a:p>
        </p:txBody>
      </p:sp>
      <p:sp>
        <p:nvSpPr>
          <p:cNvPr id="199683" name="Date Placeholder 3"/>
          <p:cNvSpPr>
            <a:spLocks noGrp="1"/>
          </p:cNvSpPr>
          <p:nvPr>
            <p:ph type="dt" sz="quarter" idx="10"/>
          </p:nvPr>
        </p:nvSpPr>
        <p:spPr bwMode="auto">
          <a:ln>
            <a:miter lim="800000"/>
          </a:ln>
        </p:spPr>
        <p:txBody>
          <a:bodyPr wrap="square" numCol="1" anchor="t" anchorCtr="0" compatLnSpc="1"/>
          <a:lstStyle/>
          <a:p>
            <a:pPr>
              <a:defRPr/>
            </a:pPr>
            <a:fld id="{72271B5A-7C74-4E85-94BE-AC5C3F2F0E58}" type="datetime1">
              <a:rPr lang="en-US">
                <a:solidFill>
                  <a:prstClr val="black">
                    <a:tint val="75000"/>
                  </a:prstClr>
                </a:solidFill>
                <a:latin typeface="Calibri" panose="020F0502020204030204"/>
              </a:rPr>
              <a:pPr>
                <a:defRPr/>
              </a:pPr>
              <a:t>7/3/22</a:t>
            </a:fld>
            <a:endParaRPr lang="es-ES_tradnl">
              <a:solidFill>
                <a:prstClr val="black">
                  <a:tint val="75000"/>
                </a:prstClr>
              </a:solidFill>
              <a:latin typeface="Calibri" panose="020F0502020204030204"/>
            </a:endParaRPr>
          </a:p>
        </p:txBody>
      </p:sp>
      <p:sp>
        <p:nvSpPr>
          <p:cNvPr id="175109"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9AAE8E0A-0EA8-456E-AF2A-CDECDA8207AC}" type="slidenum">
              <a:rPr lang="es-ES_tradnl" altLang="en-US">
                <a:solidFill>
                  <a:srgbClr val="898989"/>
                </a:solidFill>
                <a:latin typeface="Calibri" panose="020F0502020204030204" pitchFamily="34" charset="0"/>
              </a:rPr>
              <a:pPr eaLnBrk="1" fontAlgn="base" hangingPunct="1">
                <a:spcBef>
                  <a:spcPct val="0"/>
                </a:spcBef>
                <a:spcAft>
                  <a:spcPct val="0"/>
                </a:spcAft>
                <a:defRPr/>
              </a:pPr>
              <a:t>5</a:t>
            </a:fld>
            <a:endParaRPr lang="es-ES_tradnl" altLang="en-US">
              <a:solidFill>
                <a:srgbClr val="898989"/>
              </a:solidFill>
              <a:latin typeface="Calibri" panose="020F0502020204030204" pitchFamily="34" charset="0"/>
            </a:endParaRPr>
          </a:p>
        </p:txBody>
      </p:sp>
      <p:sp>
        <p:nvSpPr>
          <p:cNvPr id="199686" name="Content Placeholder 2"/>
          <p:cNvSpPr>
            <a:spLocks noGrp="1"/>
          </p:cNvSpPr>
          <p:nvPr>
            <p:ph sz="quarter" idx="1"/>
          </p:nvPr>
        </p:nvSpPr>
        <p:spPr>
          <a:xfrm>
            <a:off x="685800" y="1816100"/>
            <a:ext cx="11226800" cy="4737100"/>
          </a:xfrm>
        </p:spPr>
        <p:txBody>
          <a:bodyPr>
            <a:normAutofit/>
          </a:bodyPr>
          <a:lstStyle/>
          <a:p>
            <a:pPr eaLnBrk="1" hangingPunct="1"/>
            <a:r>
              <a:rPr lang="en-US" altLang="en-US" sz="3200" b="1" dirty="0">
                <a:cs typeface="Calibri" panose="020F0502020204030204" pitchFamily="34" charset="0"/>
              </a:rPr>
              <a:t>Main roles:</a:t>
            </a:r>
            <a:endParaRPr lang="en-US" altLang="en-US" sz="3200" dirty="0">
              <a:cs typeface="Calibri" panose="020F0502020204030204" pitchFamily="34" charset="0"/>
            </a:endParaRPr>
          </a:p>
          <a:p>
            <a:pPr lvl="1"/>
            <a:r>
              <a:rPr lang="en-US" altLang="en-US" sz="2800" dirty="0">
                <a:solidFill>
                  <a:srgbClr val="C00000"/>
                </a:solidFill>
                <a:cs typeface="Calibri" panose="020F0502020204030204" pitchFamily="34" charset="0"/>
              </a:rPr>
              <a:t>Coordinate planning and implementation of quality improvement activities </a:t>
            </a:r>
          </a:p>
          <a:p>
            <a:pPr lvl="1"/>
            <a:r>
              <a:rPr lang="en-US" altLang="en-US" sz="2800" dirty="0">
                <a:ea typeface="MS PGothic" panose="020B0600070205080204" pitchFamily="34" charset="-128"/>
              </a:rPr>
              <a:t>Sets overall vision for QI in facility</a:t>
            </a:r>
          </a:p>
          <a:p>
            <a:pPr lvl="1"/>
            <a:r>
              <a:rPr lang="en-US" altLang="en-US" sz="2800" dirty="0">
                <a:ea typeface="MS PGothic" panose="020B0600070205080204" pitchFamily="34" charset="-128"/>
              </a:rPr>
              <a:t>Mentorship and coaching to WIT</a:t>
            </a:r>
          </a:p>
          <a:p>
            <a:pPr marL="1325880" lvl="2" indent="-468630"/>
            <a:r>
              <a:rPr lang="en-US" altLang="en-US" sz="2800" dirty="0">
                <a:cs typeface="Calibri" panose="020F0502020204030204" pitchFamily="34" charset="0"/>
              </a:rPr>
              <a:t>Promotes WITs activities</a:t>
            </a:r>
          </a:p>
          <a:p>
            <a:pPr marL="1325880" lvl="2" indent="-468630"/>
            <a:r>
              <a:rPr lang="en-US" altLang="en-US" sz="2800" dirty="0">
                <a:cs typeface="Calibri" panose="020F0502020204030204" pitchFamily="34" charset="0"/>
              </a:rPr>
              <a:t>Selects and appoints WITs facilitators</a:t>
            </a:r>
          </a:p>
          <a:p>
            <a:pPr marL="1325880" lvl="2" indent="-468630"/>
            <a:r>
              <a:rPr lang="en-US" altLang="en-US" sz="2800" dirty="0">
                <a:cs typeface="Calibri" panose="020F0502020204030204" pitchFamily="34" charset="0"/>
              </a:rPr>
              <a:t>Evaluates and rewards WITs activities</a:t>
            </a:r>
          </a:p>
          <a:p>
            <a:pPr marL="1325880" lvl="2" indent="-468630"/>
            <a:r>
              <a:rPr lang="en-US" altLang="en-US" sz="2800" dirty="0">
                <a:cs typeface="Calibri" panose="020F0502020204030204" pitchFamily="34" charset="0"/>
              </a:rPr>
              <a:t>Allocates resources for WITs operation</a:t>
            </a:r>
          </a:p>
          <a:p>
            <a:pPr lvl="1"/>
            <a:r>
              <a:rPr lang="en-US" altLang="en-US" sz="2800" dirty="0">
                <a:ea typeface="MS PGothic" panose="020B0600070205080204" pitchFamily="34" charset="-128"/>
              </a:rPr>
              <a:t>Facilitates “Total Quality Management”</a:t>
            </a:r>
          </a:p>
          <a:p>
            <a:pPr eaLnBrk="1" hangingPunct="1"/>
            <a:endParaRPr lang="en-US" altLang="en-US" sz="3200" b="1" dirty="0">
              <a:cs typeface="Calibri" panose="020F0502020204030204" pitchFamily="34" charset="0"/>
            </a:endParaRPr>
          </a:p>
          <a:p>
            <a:pPr eaLnBrk="1" hangingPunct="1"/>
            <a:endParaRPr lang="en-US" altLang="en-US" sz="3200" dirty="0"/>
          </a:p>
        </p:txBody>
      </p:sp>
    </p:spTree>
    <p:extLst>
      <p:ext uri="{BB962C8B-B14F-4D97-AF65-F5344CB8AC3E}">
        <p14:creationId xmlns:p14="http://schemas.microsoft.com/office/powerpoint/2010/main" val="4143964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9686">
                                            <p:txEl>
                                              <p:pRg st="0" end="0"/>
                                            </p:txEl>
                                          </p:spTgt>
                                        </p:tgtEl>
                                        <p:attrNameLst>
                                          <p:attrName>style.visibility</p:attrName>
                                        </p:attrNameLst>
                                      </p:cBhvr>
                                      <p:to>
                                        <p:strVal val="visible"/>
                                      </p:to>
                                    </p:set>
                                    <p:anim calcmode="lin" valueType="num">
                                      <p:cBhvr additive="base">
                                        <p:cTn id="7" dur="500" fill="hold"/>
                                        <p:tgtEl>
                                          <p:spTgt spid="1996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68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9686">
                                            <p:txEl>
                                              <p:pRg st="1" end="1"/>
                                            </p:txEl>
                                          </p:spTgt>
                                        </p:tgtEl>
                                        <p:attrNameLst>
                                          <p:attrName>style.visibility</p:attrName>
                                        </p:attrNameLst>
                                      </p:cBhvr>
                                      <p:to>
                                        <p:strVal val="visible"/>
                                      </p:to>
                                    </p:set>
                                    <p:anim calcmode="lin" valueType="num">
                                      <p:cBhvr additive="base">
                                        <p:cTn id="11" dur="500" fill="hold"/>
                                        <p:tgtEl>
                                          <p:spTgt spid="19968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96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00100" y="444500"/>
            <a:ext cx="10604500" cy="2209800"/>
          </a:xfrm>
        </p:spPr>
        <p:txBody>
          <a:bodyPr>
            <a:normAutofit fontScale="90000"/>
          </a:bodyPr>
          <a:lstStyle/>
          <a:p>
            <a:pPr algn="l" eaLnBrk="1" hangingPunct="1"/>
            <a:r>
              <a:rPr lang="en-US" altLang="en-US" sz="4800" b="1" dirty="0">
                <a:latin typeface="+mn-lt"/>
              </a:rPr>
              <a:t>Work Improvement Teams (WITs)</a:t>
            </a:r>
            <a:br>
              <a:rPr lang="en-US" altLang="en-US" sz="4000" b="1" dirty="0">
                <a:latin typeface="+mn-lt"/>
              </a:rPr>
            </a:br>
            <a:br>
              <a:rPr lang="en-US" altLang="en-US" sz="4000" b="1" dirty="0">
                <a:latin typeface="+mn-lt"/>
              </a:rPr>
            </a:br>
            <a:r>
              <a:rPr lang="en-US" altLang="en-US" sz="4000" dirty="0">
                <a:latin typeface="+mn-lt"/>
                <a:cs typeface="Calibri" panose="020F0502020204030204" pitchFamily="34" charset="0"/>
              </a:rPr>
              <a:t> </a:t>
            </a:r>
            <a:r>
              <a:rPr lang="en-US" altLang="en-US" sz="3600" dirty="0">
                <a:latin typeface="+mn-lt"/>
                <a:cs typeface="Calibri" panose="020F0502020204030204" pitchFamily="34" charset="0"/>
              </a:rPr>
              <a:t>Essentially </a:t>
            </a:r>
            <a:r>
              <a:rPr lang="en-US" altLang="en-US" sz="3600" dirty="0">
                <a:solidFill>
                  <a:srgbClr val="C00000"/>
                </a:solidFill>
                <a:latin typeface="+mn-lt"/>
                <a:cs typeface="Calibri" panose="020F0502020204030204" pitchFamily="34" charset="0"/>
              </a:rPr>
              <a:t>employee-based (workers/implementors)teams.</a:t>
            </a:r>
            <a:endParaRPr lang="en-US" altLang="en-US" sz="3800" dirty="0">
              <a:solidFill>
                <a:srgbClr val="C00000"/>
              </a:solidFill>
              <a:latin typeface="+mn-lt"/>
            </a:endParaRPr>
          </a:p>
        </p:txBody>
      </p:sp>
      <p:sp>
        <p:nvSpPr>
          <p:cNvPr id="17411" name="Content Placeholder 2"/>
          <p:cNvSpPr>
            <a:spLocks noGrp="1"/>
          </p:cNvSpPr>
          <p:nvPr>
            <p:ph sz="quarter" idx="1"/>
          </p:nvPr>
        </p:nvSpPr>
        <p:spPr>
          <a:xfrm>
            <a:off x="889000" y="2819401"/>
            <a:ext cx="10248900" cy="3225799"/>
          </a:xfrm>
        </p:spPr>
        <p:txBody>
          <a:bodyPr>
            <a:normAutofit/>
          </a:bodyPr>
          <a:lstStyle/>
          <a:p>
            <a:pPr eaLnBrk="1" hangingPunct="1">
              <a:buFontTx/>
              <a:buNone/>
            </a:pPr>
            <a:r>
              <a:rPr lang="en-US" altLang="en-US" sz="3200" b="1" dirty="0">
                <a:ea typeface="MS PGothic" panose="020B0600070205080204" pitchFamily="34" charset="-128"/>
              </a:rPr>
              <a:t>How is WIT Formed?</a:t>
            </a:r>
          </a:p>
          <a:p>
            <a:pPr lvl="1">
              <a:lnSpc>
                <a:spcPct val="150000"/>
              </a:lnSpc>
            </a:pPr>
            <a:r>
              <a:rPr lang="en-US" altLang="en-US" dirty="0">
                <a:ea typeface="MS PGothic" panose="020B0600070205080204" pitchFamily="34" charset="-128"/>
              </a:rPr>
              <a:t>Nominated by QIT and departmental management</a:t>
            </a:r>
          </a:p>
          <a:p>
            <a:pPr lvl="1">
              <a:lnSpc>
                <a:spcPct val="150000"/>
              </a:lnSpc>
            </a:pPr>
            <a:r>
              <a:rPr lang="en-US" altLang="en-US" dirty="0">
                <a:ea typeface="MS PGothic" panose="020B0600070205080204" pitchFamily="34" charset="-128"/>
              </a:rPr>
              <a:t>Should be 3-15 members of same work unit</a:t>
            </a:r>
            <a:r>
              <a:rPr lang="en-US" altLang="en-US" dirty="0"/>
              <a:t> who meet regularly to </a:t>
            </a:r>
            <a:r>
              <a:rPr lang="en-US" altLang="en-US" dirty="0">
                <a:solidFill>
                  <a:srgbClr val="C00000"/>
                </a:solidFill>
              </a:rPr>
              <a:t>identify, analyze and solve problems and improve outputs of their work unit.</a:t>
            </a:r>
            <a:endParaRPr lang="en-US" altLang="en-US" dirty="0">
              <a:solidFill>
                <a:srgbClr val="C00000"/>
              </a:solidFill>
              <a:ea typeface="MS PGothic" panose="020B0600070205080204" pitchFamily="34" charset="-128"/>
            </a:endParaRPr>
          </a:p>
        </p:txBody>
      </p:sp>
    </p:spTree>
    <p:extLst>
      <p:ext uri="{BB962C8B-B14F-4D97-AF65-F5344CB8AC3E}">
        <p14:creationId xmlns:p14="http://schemas.microsoft.com/office/powerpoint/2010/main" val="108614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65125"/>
            <a:ext cx="10515600" cy="1120775"/>
          </a:xfrm>
        </p:spPr>
        <p:txBody>
          <a:bodyPr>
            <a:noAutofit/>
          </a:bodyPr>
          <a:lstStyle/>
          <a:p>
            <a:pPr eaLnBrk="1" hangingPunct="1"/>
            <a:br>
              <a:rPr lang="en-US" altLang="en-US" sz="4800" b="1" dirty="0">
                <a:latin typeface="+mn-lt"/>
                <a:ea typeface="MS PGothic" panose="020B0600070205080204" pitchFamily="34" charset="-128"/>
              </a:rPr>
            </a:br>
            <a:r>
              <a:rPr lang="en-US" altLang="en-US" sz="4800" b="1" dirty="0">
                <a:latin typeface="+mn-lt"/>
                <a:ea typeface="MS PGothic" panose="020B0600070205080204" pitchFamily="34" charset="-128"/>
              </a:rPr>
              <a:t>Primary Roles of WITs: </a:t>
            </a:r>
            <a:br>
              <a:rPr lang="en-US" altLang="en-US" sz="4800" b="1" dirty="0">
                <a:latin typeface="+mn-lt"/>
                <a:ea typeface="MS PGothic" panose="020B0600070205080204" pitchFamily="34" charset="-128"/>
              </a:rPr>
            </a:br>
            <a:endParaRPr lang="en-US" altLang="en-US" sz="4800" dirty="0">
              <a:latin typeface="+mn-lt"/>
            </a:endParaRPr>
          </a:p>
        </p:txBody>
      </p:sp>
      <p:sp>
        <p:nvSpPr>
          <p:cNvPr id="18435" name="Content Placeholder 2"/>
          <p:cNvSpPr>
            <a:spLocks noGrp="1"/>
          </p:cNvSpPr>
          <p:nvPr>
            <p:ph idx="1"/>
          </p:nvPr>
        </p:nvSpPr>
        <p:spPr>
          <a:xfrm>
            <a:off x="838200" y="1816101"/>
            <a:ext cx="10604500" cy="4525963"/>
          </a:xfrm>
        </p:spPr>
        <p:txBody>
          <a:bodyPr/>
          <a:lstStyle/>
          <a:p>
            <a:pPr lvl="1">
              <a:lnSpc>
                <a:spcPct val="150000"/>
              </a:lnSpc>
            </a:pPr>
            <a:r>
              <a:rPr lang="en-US" altLang="en-US" sz="2800" dirty="0">
                <a:ea typeface="MS PGothic" panose="020B0600070205080204" pitchFamily="34" charset="-128"/>
              </a:rPr>
              <a:t>Implement CQI activities at section level (5-S, PDSA) and ongoing performance measurement</a:t>
            </a:r>
          </a:p>
          <a:p>
            <a:pPr marL="457200" lvl="1" indent="0">
              <a:lnSpc>
                <a:spcPct val="150000"/>
              </a:lnSpc>
              <a:buNone/>
            </a:pPr>
            <a:endParaRPr lang="en-US" altLang="en-US" sz="2800" dirty="0">
              <a:ea typeface="MS PGothic" panose="020B0600070205080204" pitchFamily="34" charset="-128"/>
            </a:endParaRPr>
          </a:p>
          <a:p>
            <a:pPr lvl="1">
              <a:lnSpc>
                <a:spcPct val="150000"/>
              </a:lnSpc>
            </a:pPr>
            <a:r>
              <a:rPr lang="en-US" altLang="en-US" sz="2800" dirty="0">
                <a:ea typeface="MS PGothic" panose="020B0600070205080204" pitchFamily="34" charset="-128"/>
              </a:rPr>
              <a:t>Share and disseminate findings</a:t>
            </a:r>
          </a:p>
          <a:p>
            <a:pPr lvl="1">
              <a:lnSpc>
                <a:spcPct val="150000"/>
              </a:lnSpc>
            </a:pPr>
            <a:endParaRPr lang="en-US" altLang="en-US" sz="2800" dirty="0">
              <a:ea typeface="MS PGothic" panose="020B0600070205080204" pitchFamily="34" charset="-128"/>
            </a:endParaRPr>
          </a:p>
          <a:p>
            <a:pPr lvl="1">
              <a:lnSpc>
                <a:spcPct val="150000"/>
              </a:lnSpc>
            </a:pPr>
            <a:r>
              <a:rPr lang="en-US" altLang="en-US" sz="2800" dirty="0">
                <a:ea typeface="MS PGothic" panose="020B0600070205080204" pitchFamily="34" charset="-128"/>
              </a:rPr>
              <a:t>Work with QIT to institutionalize changes</a:t>
            </a:r>
          </a:p>
          <a:p>
            <a:pPr eaLnBrk="1" hangingPunct="1">
              <a:buFont typeface="Arial" panose="020B0604020202020204" pitchFamily="34" charset="0"/>
              <a:buNone/>
            </a:pPr>
            <a:endParaRPr lang="en-US" altLang="en-US" dirty="0">
              <a:ea typeface="MS PGothic" panose="020B0600070205080204" pitchFamily="34" charset="-128"/>
            </a:endParaRPr>
          </a:p>
          <a:p>
            <a:pPr eaLnBrk="1" hangingPunct="1"/>
            <a:endParaRPr lang="en-US" altLang="en-US" dirty="0"/>
          </a:p>
        </p:txBody>
      </p:sp>
    </p:spTree>
    <p:extLst>
      <p:ext uri="{BB962C8B-B14F-4D97-AF65-F5344CB8AC3E}">
        <p14:creationId xmlns:p14="http://schemas.microsoft.com/office/powerpoint/2010/main" val="340545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normAutofit/>
          </a:bodyPr>
          <a:lstStyle/>
          <a:p>
            <a:pPr eaLnBrk="1" hangingPunct="1"/>
            <a:r>
              <a:rPr lang="en-US" altLang="en-US" b="1" dirty="0">
                <a:latin typeface="+mn-lt"/>
              </a:rPr>
              <a:t>What are WITS Objectives?</a:t>
            </a:r>
            <a:endParaRPr lang="en-US" altLang="en-US" dirty="0">
              <a:latin typeface="+mn-lt"/>
            </a:endParaRPr>
          </a:p>
        </p:txBody>
      </p:sp>
      <p:sp>
        <p:nvSpPr>
          <p:cNvPr id="19462" name="Rectangle 3"/>
          <p:cNvSpPr>
            <a:spLocks noGrp="1" noChangeArrowheads="1"/>
          </p:cNvSpPr>
          <p:nvPr>
            <p:ph idx="1"/>
          </p:nvPr>
        </p:nvSpPr>
        <p:spPr>
          <a:xfrm>
            <a:off x="596900" y="1825625"/>
            <a:ext cx="11264900" cy="4351338"/>
          </a:xfrm>
        </p:spPr>
        <p:txBody>
          <a:bodyPr>
            <a:normAutofit fontScale="77500" lnSpcReduction="20000"/>
          </a:bodyPr>
          <a:lstStyle/>
          <a:p>
            <a:pPr marL="468630" indent="-468630">
              <a:buNone/>
            </a:pPr>
            <a:r>
              <a:rPr lang="en-US" altLang="en-US" sz="2500" dirty="0"/>
              <a:t>WITS aim to improve:</a:t>
            </a:r>
          </a:p>
          <a:p>
            <a:pPr marL="468630" indent="-468630">
              <a:buFont typeface="Wingdings 2" panose="05020102010507070707" pitchFamily="18" charset="2"/>
              <a:buChar char=""/>
            </a:pPr>
            <a:r>
              <a:rPr lang="en-US" altLang="en-US" sz="2500" b="1" dirty="0"/>
              <a:t>Performance</a:t>
            </a:r>
          </a:p>
          <a:p>
            <a:pPr marL="468630" indent="-468630">
              <a:buNone/>
            </a:pPr>
            <a:r>
              <a:rPr lang="en-US" altLang="en-US" sz="2500" dirty="0"/>
              <a:t>	-  Quality of service, output</a:t>
            </a:r>
          </a:p>
          <a:p>
            <a:pPr marL="468630" indent="-468630">
              <a:buNone/>
            </a:pPr>
            <a:r>
              <a:rPr lang="en-US" altLang="en-US" sz="2500" dirty="0"/>
              <a:t>     -  Productiveness</a:t>
            </a:r>
          </a:p>
          <a:p>
            <a:pPr marL="468630" indent="-468630">
              <a:buFont typeface="Wingdings 2" panose="05020102010507070707" pitchFamily="18" charset="2"/>
              <a:buChar char=""/>
            </a:pPr>
            <a:r>
              <a:rPr lang="en-US" altLang="en-US" sz="2500" b="1" dirty="0"/>
              <a:t>Motivation</a:t>
            </a:r>
          </a:p>
          <a:p>
            <a:pPr marL="468630" indent="-468630">
              <a:buNone/>
            </a:pPr>
            <a:r>
              <a:rPr lang="en-US" altLang="en-US" sz="2500" dirty="0"/>
              <a:t>	-  Making work more meaningful</a:t>
            </a:r>
          </a:p>
          <a:p>
            <a:pPr marL="468630" indent="-468630">
              <a:buNone/>
            </a:pPr>
            <a:r>
              <a:rPr lang="en-US" altLang="en-US" sz="2500" dirty="0"/>
              <a:t>	-  Providing little challenges here and there</a:t>
            </a:r>
          </a:p>
          <a:p>
            <a:pPr marL="468630" indent="-468630">
              <a:buNone/>
            </a:pPr>
            <a:r>
              <a:rPr lang="en-US" altLang="en-US" sz="2500" dirty="0"/>
              <a:t>	-  Having open and effective communication</a:t>
            </a:r>
          </a:p>
          <a:p>
            <a:pPr marL="468630" indent="-468630">
              <a:buNone/>
            </a:pPr>
            <a:r>
              <a:rPr lang="en-US" altLang="en-US" sz="2500" dirty="0"/>
              <a:t>	-  Developing more positive attitudes</a:t>
            </a:r>
          </a:p>
          <a:p>
            <a:pPr marL="468630" indent="-468630">
              <a:buFont typeface="Wingdings 2" panose="05020102010507070707" pitchFamily="18" charset="2"/>
              <a:buChar char=""/>
            </a:pPr>
            <a:r>
              <a:rPr lang="en-US" altLang="en-US" sz="2500" b="1" dirty="0"/>
              <a:t>The Quality of work life</a:t>
            </a:r>
          </a:p>
          <a:p>
            <a:pPr marL="468630" indent="-468630">
              <a:buNone/>
            </a:pPr>
            <a:r>
              <a:rPr lang="en-US" altLang="en-US" sz="2500" dirty="0"/>
              <a:t>	-  Job satisfaction</a:t>
            </a:r>
          </a:p>
          <a:p>
            <a:pPr marL="468630" indent="-468630">
              <a:buNone/>
            </a:pPr>
            <a:r>
              <a:rPr lang="en-US" altLang="en-US" sz="2500" dirty="0"/>
              <a:t>	-  Work environment</a:t>
            </a:r>
          </a:p>
          <a:p>
            <a:pPr marL="468630" indent="-468630">
              <a:buNone/>
            </a:pPr>
            <a:r>
              <a:rPr lang="en-US" altLang="en-US" sz="2500" dirty="0"/>
              <a:t>	-  Teamwork and human relations</a:t>
            </a:r>
          </a:p>
          <a:p>
            <a:pPr marL="468630" indent="-468630">
              <a:buNone/>
            </a:pPr>
            <a:endParaRPr lang="en-US" altLang="en-US" sz="2900" dirty="0"/>
          </a:p>
        </p:txBody>
      </p:sp>
      <p:sp>
        <p:nvSpPr>
          <p:cNvPr id="205826" name="Date Placeholder 3"/>
          <p:cNvSpPr>
            <a:spLocks noGrp="1"/>
          </p:cNvSpPr>
          <p:nvPr>
            <p:ph type="dt" sz="half" idx="10"/>
          </p:nvPr>
        </p:nvSpPr>
        <p:spPr bwMode="auto">
          <a:ln>
            <a:miter lim="800000"/>
          </a:ln>
        </p:spPr>
        <p:txBody>
          <a:bodyPr wrap="square" numCol="1" anchor="t" anchorCtr="0" compatLnSpc="1"/>
          <a:lstStyle/>
          <a:p>
            <a:pPr>
              <a:defRPr/>
            </a:pPr>
            <a:fld id="{AB4BC799-5FC9-415F-8E0A-5C52CEE1F6AE}" type="datetime1">
              <a:rPr lang="en-US">
                <a:solidFill>
                  <a:prstClr val="black">
                    <a:tint val="75000"/>
                  </a:prstClr>
                </a:solidFill>
                <a:latin typeface="Calibri" panose="020F0502020204030204"/>
              </a:rPr>
              <a:pPr>
                <a:defRPr/>
              </a:pPr>
              <a:t>7/3/22</a:t>
            </a:fld>
            <a:endParaRPr lang="es-ES_tradnl">
              <a:solidFill>
                <a:prstClr val="black">
                  <a:tint val="75000"/>
                </a:prstClr>
              </a:solidFill>
              <a:latin typeface="Calibri" panose="020F0502020204030204"/>
            </a:endParaRPr>
          </a:p>
        </p:txBody>
      </p:sp>
      <p:sp>
        <p:nvSpPr>
          <p:cNvPr id="205827" name="Footer Placeholder 5"/>
          <p:cNvSpPr>
            <a:spLocks noGrp="1"/>
          </p:cNvSpPr>
          <p:nvPr>
            <p:ph type="ftr" sz="quarter" idx="11"/>
          </p:nvPr>
        </p:nvSpPr>
        <p:spPr bwMode="auto">
          <a:ln>
            <a:miter lim="800000"/>
          </a:ln>
        </p:spPr>
        <p:txBody>
          <a:bodyPr wrap="square" numCol="1" anchor="t" anchorCtr="0" compatLnSpc="1"/>
          <a:lstStyle/>
          <a:p>
            <a:pPr>
              <a:defRPr/>
            </a:pPr>
            <a:endParaRPr lang="en-US">
              <a:solidFill>
                <a:prstClr val="black">
                  <a:tint val="75000"/>
                </a:prstClr>
              </a:solidFill>
              <a:latin typeface="Calibri" panose="020F0502020204030204"/>
            </a:endParaRPr>
          </a:p>
        </p:txBody>
      </p:sp>
      <p:sp>
        <p:nvSpPr>
          <p:cNvPr id="205828" name="Slide Number Placeholder 4"/>
          <p:cNvSpPr>
            <a:spLocks noGrp="1"/>
          </p:cNvSpPr>
          <p:nvPr>
            <p:ph type="sldNum" sz="quarter" idx="12"/>
          </p:nvPr>
        </p:nvSpPr>
        <p:spPr bwMode="auto">
          <a:ln>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fld id="{69E490A6-6013-40E0-881C-82D8FD845389}" type="slidenum">
              <a:rPr lang="es-ES_tradnl" altLang="en-US">
                <a:solidFill>
                  <a:srgbClr val="898989"/>
                </a:solidFill>
                <a:latin typeface="Calibri" panose="020F0502020204030204" pitchFamily="34" charset="0"/>
              </a:rPr>
              <a:pPr eaLnBrk="1" fontAlgn="base" hangingPunct="1">
                <a:spcBef>
                  <a:spcPct val="0"/>
                </a:spcBef>
                <a:spcAft>
                  <a:spcPct val="0"/>
                </a:spcAft>
                <a:defRPr/>
              </a:pPr>
              <a:t>8</a:t>
            </a:fld>
            <a:endParaRPr lang="es-ES_tradnl"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4193524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a:xfrm>
            <a:off x="838200" y="744537"/>
            <a:ext cx="7772400" cy="696913"/>
          </a:xfrm>
        </p:spPr>
        <p:txBody>
          <a:bodyPr rtlCol="0">
            <a:noAutofit/>
          </a:bodyPr>
          <a:lstStyle/>
          <a:p>
            <a:pPr>
              <a:defRPr/>
            </a:pPr>
            <a:r>
              <a:rPr lang="en-US" sz="4800" b="1" dirty="0">
                <a:latin typeface="+mn-lt"/>
              </a:rPr>
              <a:t>Composition of Q(W)ITs</a:t>
            </a:r>
          </a:p>
        </p:txBody>
      </p:sp>
      <p:sp>
        <p:nvSpPr>
          <p:cNvPr id="198659" name="Date Placeholder 3"/>
          <p:cNvSpPr>
            <a:spLocks noGrp="1"/>
          </p:cNvSpPr>
          <p:nvPr>
            <p:ph type="dt" sz="quarter" idx="10"/>
          </p:nvPr>
        </p:nvSpPr>
        <p:spPr bwMode="auto">
          <a:ln>
            <a:miter lim="800000"/>
          </a:ln>
        </p:spPr>
        <p:txBody>
          <a:bodyPr wrap="square" numCol="1" anchor="t" anchorCtr="0" compatLnSpc="1"/>
          <a:lstStyle/>
          <a:p>
            <a:pPr>
              <a:defRPr/>
            </a:pPr>
            <a:fld id="{E7435314-92F4-436F-957D-AD5F511D9D8B}" type="datetime1">
              <a:rPr lang="en-US">
                <a:solidFill>
                  <a:prstClr val="black">
                    <a:tint val="75000"/>
                  </a:prstClr>
                </a:solidFill>
                <a:latin typeface="Calibri" panose="020F0502020204030204"/>
              </a:rPr>
              <a:pPr>
                <a:defRPr/>
              </a:pPr>
              <a:t>7/3/22</a:t>
            </a:fld>
            <a:endParaRPr lang="es-ES_tradnl">
              <a:solidFill>
                <a:prstClr val="black">
                  <a:tint val="75000"/>
                </a:prstClr>
              </a:solidFill>
              <a:latin typeface="Calibri" panose="020F0502020204030204"/>
            </a:endParaRPr>
          </a:p>
        </p:txBody>
      </p:sp>
      <p:sp>
        <p:nvSpPr>
          <p:cNvPr id="3" name="Content Placeholder 2"/>
          <p:cNvSpPr>
            <a:spLocks noGrp="1"/>
          </p:cNvSpPr>
          <p:nvPr>
            <p:ph sz="quarter" idx="1"/>
          </p:nvPr>
        </p:nvSpPr>
        <p:spPr>
          <a:xfrm>
            <a:off x="698500" y="1816100"/>
            <a:ext cx="11099800" cy="4165600"/>
          </a:xfrm>
        </p:spPr>
        <p:txBody>
          <a:bodyPr rtlCol="0">
            <a:normAutofit fontScale="92500" lnSpcReduction="20000"/>
          </a:bodyPr>
          <a:lstStyle/>
          <a:p>
            <a:pPr marL="539115" indent="-539115">
              <a:buFont typeface="+mj-lt"/>
              <a:buAutoNum type="arabicPeriod"/>
              <a:defRPr/>
            </a:pPr>
            <a:r>
              <a:rPr lang="en-US" sz="2900" b="1" dirty="0"/>
              <a:t>Patron:</a:t>
            </a:r>
            <a:r>
              <a:rPr lang="en-US" sz="2900" dirty="0"/>
              <a:t> someone with clout   </a:t>
            </a:r>
          </a:p>
          <a:p>
            <a:pPr marL="539115" indent="-539115">
              <a:buFont typeface="+mj-lt"/>
              <a:buAutoNum type="arabicPeriod"/>
              <a:defRPr/>
            </a:pPr>
            <a:r>
              <a:rPr lang="en-US" sz="2900" b="1" dirty="0"/>
              <a:t>Team Leader- </a:t>
            </a:r>
          </a:p>
          <a:p>
            <a:pPr marL="539115" indent="-539115">
              <a:buFont typeface="+mj-lt"/>
              <a:buAutoNum type="arabicPeriod"/>
              <a:defRPr/>
            </a:pPr>
            <a:r>
              <a:rPr lang="en-US" sz="2600" b="1" dirty="0"/>
              <a:t>Sponsor</a:t>
            </a:r>
            <a:r>
              <a:rPr lang="en-US" sz="2900" b="1" dirty="0"/>
              <a:t>/Initiator -</a:t>
            </a:r>
            <a:r>
              <a:rPr lang="en-US" sz="2900" dirty="0"/>
              <a:t> Someone who suggests new ideas. One or more people can have this role at a time.  </a:t>
            </a:r>
          </a:p>
          <a:p>
            <a:pPr marL="539115" indent="-539115">
              <a:buFont typeface="+mj-lt"/>
              <a:buAutoNum type="arabicPeriod"/>
              <a:defRPr/>
            </a:pPr>
            <a:r>
              <a:rPr lang="en-US" sz="2900" b="1" dirty="0"/>
              <a:t>Rapporteur/Secretary</a:t>
            </a:r>
            <a:r>
              <a:rPr lang="en-US" sz="2900" dirty="0"/>
              <a:t>– Documentation of minutes…..</a:t>
            </a:r>
          </a:p>
          <a:p>
            <a:pPr marL="539115" indent="-539115">
              <a:buFont typeface="+mj-lt"/>
              <a:buAutoNum type="arabicPeriod"/>
              <a:defRPr/>
            </a:pPr>
            <a:r>
              <a:rPr lang="en-US" sz="2900" b="1" dirty="0"/>
              <a:t>Devil's Advocate</a:t>
            </a:r>
            <a:r>
              <a:rPr lang="en-US" sz="2900" dirty="0"/>
              <a:t>/Skeptic - This is someone whose responsibility is to look for  potential flaws in an idea.  </a:t>
            </a:r>
          </a:p>
          <a:p>
            <a:pPr marL="539115" indent="-539115">
              <a:buFont typeface="+mj-lt"/>
              <a:buAutoNum type="arabicPeriod"/>
              <a:defRPr/>
            </a:pPr>
            <a:r>
              <a:rPr lang="en-US" sz="2900" b="1" dirty="0"/>
              <a:t>Optimist </a:t>
            </a:r>
            <a:r>
              <a:rPr lang="en-US" sz="2900" dirty="0"/>
              <a:t>- Timekeeper - Someone who tracks time spent on each portion of the meeting.  </a:t>
            </a:r>
          </a:p>
          <a:p>
            <a:pPr marL="539115" indent="-539115">
              <a:buFont typeface="+mj-lt"/>
              <a:buAutoNum type="arabicPeriod"/>
              <a:defRPr/>
            </a:pPr>
            <a:r>
              <a:rPr lang="en-US" sz="2900" dirty="0"/>
              <a:t>Subject matter experts..</a:t>
            </a:r>
          </a:p>
          <a:p>
            <a:pPr marL="539115" indent="-539115">
              <a:buFont typeface="+mj-lt"/>
              <a:buAutoNum type="arabicPeriod"/>
              <a:defRPr/>
            </a:pPr>
            <a:r>
              <a:rPr lang="en-US" sz="2900" b="1" dirty="0"/>
              <a:t>Members</a:t>
            </a:r>
            <a:r>
              <a:rPr lang="en-US" sz="2900" dirty="0"/>
              <a:t>………..</a:t>
            </a:r>
          </a:p>
          <a:p>
            <a:pPr marL="342900" indent="-342900">
              <a:buFont typeface="Wingdings 2" panose="05020102010507070707"/>
              <a:buChar char=""/>
              <a:defRPr/>
            </a:pPr>
            <a:endParaRPr lang="en-US" dirty="0"/>
          </a:p>
        </p:txBody>
      </p:sp>
    </p:spTree>
    <p:extLst>
      <p:ext uri="{BB962C8B-B14F-4D97-AF65-F5344CB8AC3E}">
        <p14:creationId xmlns:p14="http://schemas.microsoft.com/office/powerpoint/2010/main" val="151196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9889</TotalTime>
  <Words>1805</Words>
  <Application>Microsoft Macintosh PowerPoint</Application>
  <PresentationFormat>Widescreen</PresentationFormat>
  <Paragraphs>347</Paragraphs>
  <Slides>35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Franklin Gothic Book</vt:lpstr>
      <vt:lpstr>Garamond</vt:lpstr>
      <vt:lpstr>Gill Sans MT</vt:lpstr>
      <vt:lpstr>Times New Roman</vt:lpstr>
      <vt:lpstr>Wingdings</vt:lpstr>
      <vt:lpstr>Wingdings 2</vt:lpstr>
      <vt:lpstr>Office Theme</vt:lpstr>
      <vt:lpstr>  Establishing QI Structures  </vt:lpstr>
      <vt:lpstr>Learning Objectives</vt:lpstr>
      <vt:lpstr>ESTABLISHING A QI STRUCTURES</vt:lpstr>
      <vt:lpstr>ESTABLISHING QI STRUCTURES</vt:lpstr>
      <vt:lpstr>Roles (ToR) of the Quality Improvement Team:</vt:lpstr>
      <vt:lpstr>Work Improvement Teams (WITs)   Essentially employee-based (workers/implementors)teams.</vt:lpstr>
      <vt:lpstr> Primary Roles of WITs:  </vt:lpstr>
      <vt:lpstr>What are WITS Objectives?</vt:lpstr>
      <vt:lpstr>Composition of Q(W)ITs</vt:lpstr>
      <vt:lpstr>QI TEAM RESPONSIBILITIES: SPONSOR/INITIATOR</vt:lpstr>
      <vt:lpstr>QI team responsibilities: leader</vt:lpstr>
      <vt:lpstr>QI Team Responsibilities: QI Expert</vt:lpstr>
      <vt:lpstr>QI Team Responsibilities: Members</vt:lpstr>
      <vt:lpstr>QI Team Responsibilities: Rapporteur</vt:lpstr>
      <vt:lpstr>  QUALITY IMPROVEMENT TEAMS (QITs) &amp; WORK IMPROVEMENT TEAMS (WITs)   FOR PRODUCTIVITY AND QUALITY IMPROVEMENT </vt:lpstr>
      <vt:lpstr>Definitions</vt:lpstr>
      <vt:lpstr>Team work is not…</vt:lpstr>
      <vt:lpstr>TEAM DYNAMICS</vt:lpstr>
      <vt:lpstr>PowerPoint Presentation</vt:lpstr>
      <vt:lpstr>Stage 1 - Forming</vt:lpstr>
      <vt:lpstr>Stage 2 - Storming</vt:lpstr>
      <vt:lpstr>Stage 3 - Norming</vt:lpstr>
      <vt:lpstr>Stage 4 - Performing</vt:lpstr>
      <vt:lpstr>Stage 5 - Closing</vt:lpstr>
      <vt:lpstr>PowerPoint Presentation</vt:lpstr>
      <vt:lpstr>PowerPoint Presentation</vt:lpstr>
      <vt:lpstr>PowerPoint Presentation</vt:lpstr>
      <vt:lpstr>PowerPoint Presentation</vt:lpstr>
      <vt:lpstr>Answer is….</vt:lpstr>
      <vt:lpstr>PowerPoint Presentation</vt:lpstr>
      <vt:lpstr>What is attitude?</vt:lpstr>
      <vt:lpstr>WHAT MAKES YOUR LIFE 100% ?</vt:lpstr>
      <vt:lpstr>THE ICEBERG</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christabel Bodo</cp:lastModifiedBy>
  <cp:revision>47</cp:revision>
  <dcterms:created xsi:type="dcterms:W3CDTF">2021-11-04T12:08:41Z</dcterms:created>
  <dcterms:modified xsi:type="dcterms:W3CDTF">2022-07-03T06:58:21Z</dcterms:modified>
</cp:coreProperties>
</file>