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318" r:id="rId4"/>
    <p:sldId id="319" r:id="rId5"/>
    <p:sldId id="261" r:id="rId6"/>
    <p:sldId id="262" r:id="rId7"/>
    <p:sldId id="320" r:id="rId8"/>
    <p:sldId id="321" r:id="rId9"/>
    <p:sldId id="322" r:id="rId10"/>
    <p:sldId id="292" r:id="rId11"/>
    <p:sldId id="323" r:id="rId12"/>
    <p:sldId id="324" r:id="rId13"/>
    <p:sldId id="301" r:id="rId14"/>
    <p:sldId id="300" r:id="rId15"/>
    <p:sldId id="277" r:id="rId16"/>
    <p:sldId id="326" r:id="rId17"/>
    <p:sldId id="327" r:id="rId18"/>
    <p:sldId id="328" r:id="rId19"/>
    <p:sldId id="275" r:id="rId20"/>
    <p:sldId id="274" r:id="rId21"/>
    <p:sldId id="27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93C5"/>
    <a:srgbClr val="383087"/>
    <a:srgbClr val="8D8D97"/>
    <a:srgbClr val="2FAA63"/>
    <a:srgbClr val="BBBB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60" autoAdjust="0"/>
    <p:restoredTop sz="94660"/>
  </p:normalViewPr>
  <p:slideViewPr>
    <p:cSldViewPr snapToGrid="0">
      <p:cViewPr varScale="1">
        <p:scale>
          <a:sx n="114" d="100"/>
          <a:sy n="114" d="100"/>
        </p:scale>
        <p:origin x="408"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D4473-E718-A84B-9342-53B9206F77CC}" type="datetimeFigureOut">
              <a:rPr lang="en-KE" smtClean="0"/>
              <a:t>03/07/2022</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6D1E28-D646-3D4E-8E17-BF96C65EC96F}" type="slidenum">
              <a:rPr lang="en-KE" smtClean="0"/>
              <a:t>‹#›</a:t>
            </a:fld>
            <a:endParaRPr lang="en-KE"/>
          </a:p>
        </p:txBody>
      </p:sp>
    </p:spTree>
    <p:extLst>
      <p:ext uri="{BB962C8B-B14F-4D97-AF65-F5344CB8AC3E}">
        <p14:creationId xmlns:p14="http://schemas.microsoft.com/office/powerpoint/2010/main" val="2374347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Refer to activities in the work book.</a:t>
            </a:r>
          </a:p>
        </p:txBody>
      </p:sp>
      <p:sp>
        <p:nvSpPr>
          <p:cNvPr id="153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AEBB821-0287-4F20-9F82-83BB9712842E}" type="slidenum">
              <a:rPr lang="en-US" altLang="en-US">
                <a:latin typeface="Garamond" panose="02020404030301010803" pitchFamily="18" charset="0"/>
              </a:rPr>
              <a:pPr/>
              <a:t>1</a:t>
            </a:fld>
            <a:endParaRPr lang="en-US" altLang="en-US" dirty="0">
              <a:latin typeface="Garamond" panose="02020404030301010803" pitchFamily="18" charset="0"/>
            </a:endParaRPr>
          </a:p>
        </p:txBody>
      </p:sp>
    </p:spTree>
    <p:extLst>
      <p:ext uri="{BB962C8B-B14F-4D97-AF65-F5344CB8AC3E}">
        <p14:creationId xmlns:p14="http://schemas.microsoft.com/office/powerpoint/2010/main" val="3307086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46424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Footer Placeholder 3"/>
          <p:cNvSpPr>
            <a:spLocks noGrp="1"/>
          </p:cNvSpPr>
          <p:nvPr>
            <p:ph type="ftr" sz="quarter" idx="10"/>
          </p:nvPr>
        </p:nvSpPr>
        <p:spPr/>
        <p:txBody>
          <a:bodyPr/>
          <a:lstStyle/>
          <a:p>
            <a:r>
              <a:rPr lang="en-US">
                <a:solidFill>
                  <a:prstClr val="black"/>
                </a:solidFill>
              </a:rPr>
              <a:t>ICAP Columbia University Quality and Quality Improvement Training Course</a:t>
            </a:r>
          </a:p>
        </p:txBody>
      </p:sp>
    </p:spTree>
    <p:extLst>
      <p:ext uri="{BB962C8B-B14F-4D97-AF65-F5344CB8AC3E}">
        <p14:creationId xmlns:p14="http://schemas.microsoft.com/office/powerpoint/2010/main" val="2023484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2838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ea typeface="ＭＳ Ｐゴシック" panose="020B0600070205080204" pitchFamily="34" charset="-128"/>
              </a:rPr>
              <a:t>This is consistent with what has been presented in previous slides</a:t>
            </a: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241F63B-C640-4E6C-9AAE-531AB1EB0E6E}" type="slidenum">
              <a:rPr lang="en-US" altLang="en-US">
                <a:latin typeface="Garamond" panose="02020404030301010803" pitchFamily="18" charset="0"/>
              </a:rPr>
              <a:pPr/>
              <a:t>2</a:t>
            </a:fld>
            <a:endParaRPr lang="en-US" altLang="en-US" dirty="0">
              <a:latin typeface="Garamond" panose="02020404030301010803" pitchFamily="18" charset="0"/>
            </a:endParaRPr>
          </a:p>
        </p:txBody>
      </p:sp>
    </p:spTree>
    <p:extLst>
      <p:ext uri="{BB962C8B-B14F-4D97-AF65-F5344CB8AC3E}">
        <p14:creationId xmlns:p14="http://schemas.microsoft.com/office/powerpoint/2010/main" val="2727494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2"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87043"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solidFill>
                  <a:srgbClr val="000000"/>
                </a:solidFill>
                <a:latin typeface="Garamond" panose="02020404030301010803" pitchFamily="18" charset="0"/>
              </a:rPr>
              <a:t>March 2014</a:t>
            </a:r>
          </a:p>
        </p:txBody>
      </p:sp>
      <p:sp>
        <p:nvSpPr>
          <p:cNvPr id="5" name="Footer Placeholder 4"/>
          <p:cNvSpPr>
            <a:spLocks noGrp="1"/>
          </p:cNvSpPr>
          <p:nvPr>
            <p:ph type="ftr" sz="quarter" idx="4"/>
          </p:nvPr>
        </p:nvSpPr>
        <p:spPr/>
        <p:txBody>
          <a:bodyPr/>
          <a:lstStyle/>
          <a:p>
            <a:pPr>
              <a:defRPr/>
            </a:pPr>
            <a:r>
              <a:rPr lang="en-US">
                <a:solidFill>
                  <a:prstClr val="black"/>
                </a:solidFill>
              </a:rPr>
              <a:t>ICAP Columbia University Introduction to Quality and QI Training Course</a:t>
            </a:r>
          </a:p>
        </p:txBody>
      </p:sp>
      <p:sp>
        <p:nvSpPr>
          <p:cNvPr id="87045" name="Slide Number Placeholder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691EFA2-A46D-4792-909C-7E28F00660C0}" type="slidenum">
              <a:rPr lang="en-US" altLang="en-US">
                <a:solidFill>
                  <a:srgbClr val="000000"/>
                </a:solidFill>
                <a:latin typeface="Garamond" panose="02020404030301010803" pitchFamily="18" charset="0"/>
              </a:rPr>
              <a:pPr/>
              <a:t>3</a:t>
            </a:fld>
            <a:endParaRPr lang="en-US" altLang="en-US"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2567674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80A3686-C911-4381-BC92-8979595A915F}" type="slidenum">
              <a:rPr lang="en-US" altLang="en-US">
                <a:latin typeface="Garamond" panose="02020404030301010803" pitchFamily="18" charset="0"/>
              </a:rPr>
              <a:pPr/>
              <a:t>6</a:t>
            </a:fld>
            <a:endParaRPr lang="en-US" altLang="en-US" dirty="0">
              <a:latin typeface="Garamond" panose="02020404030301010803" pitchFamily="18" charset="0"/>
            </a:endParaRPr>
          </a:p>
        </p:txBody>
      </p:sp>
      <p:sp>
        <p:nvSpPr>
          <p:cNvPr id="21506" name="Rectangle 2"/>
          <p:cNvSpPr>
            <a:spLocks noGrp="1" noRot="1" noChangeAspect="1" noChangeArrowheads="1" noTextEdit="1"/>
          </p:cNvSpPr>
          <p:nvPr>
            <p:ph type="sldImg"/>
          </p:nvPr>
        </p:nvSpPr>
        <p:spPr bwMode="auto">
          <a:xfrm>
            <a:off x="393700" y="693738"/>
            <a:ext cx="6070600" cy="3414712"/>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ea typeface="ＭＳ Ｐゴシック" panose="020B0600070205080204" pitchFamily="34" charset="-128"/>
              </a:rPr>
              <a:t>You may already be familiar with brainstorming from some of the material that you had earlier this semester when you talked about teams.  Teams use brainstorming to generate a lot of ideas in a short time.</a:t>
            </a:r>
          </a:p>
          <a:p>
            <a:pPr eaLnBrk="1" hangingPunct="1">
              <a:spcBef>
                <a:spcPct val="0"/>
              </a:spcBef>
            </a:pPr>
            <a:endParaRPr lang="en-US" altLang="en-US">
              <a:ea typeface="ＭＳ Ｐゴシック" panose="020B0600070205080204" pitchFamily="34" charset="-128"/>
            </a:endParaRPr>
          </a:p>
          <a:p>
            <a:pPr eaLnBrk="1" hangingPunct="1">
              <a:spcBef>
                <a:spcPct val="0"/>
              </a:spcBef>
            </a:pPr>
            <a:r>
              <a:rPr lang="en-US" altLang="en-US">
                <a:ea typeface="ＭＳ Ｐゴシック" panose="020B0600070205080204" pitchFamily="34" charset="-128"/>
              </a:rPr>
              <a:t>Brainstorming can either be structured where each person takes a turn or can pass or unstructured where any member of the group may speak whenever they have an idea.</a:t>
            </a:r>
          </a:p>
          <a:p>
            <a:pPr eaLnBrk="1" hangingPunct="1">
              <a:spcBef>
                <a:spcPct val="0"/>
              </a:spcBef>
            </a:pPr>
            <a:endParaRPr lang="en-US" altLang="en-US">
              <a:ea typeface="ＭＳ Ｐゴシック" panose="020B0600070205080204" pitchFamily="34" charset="-128"/>
            </a:endParaRPr>
          </a:p>
          <a:p>
            <a:pPr eaLnBrk="1" hangingPunct="1">
              <a:spcBef>
                <a:spcPct val="0"/>
              </a:spcBef>
            </a:pPr>
            <a:r>
              <a:rPr lang="en-US" altLang="en-US">
                <a:ea typeface="ＭＳ Ｐゴシック" panose="020B0600070205080204" pitchFamily="34" charset="-128"/>
              </a:rPr>
              <a:t>The format of brainstorming can be either written or verbal.</a:t>
            </a:r>
          </a:p>
          <a:p>
            <a:pPr eaLnBrk="1" hangingPunct="1">
              <a:spcBef>
                <a:spcPct val="0"/>
              </a:spcBef>
            </a:pPr>
            <a:endParaRPr lang="en-US" altLang="en-US">
              <a:ea typeface="ＭＳ Ｐゴシック" panose="020B0600070205080204" pitchFamily="34" charset="-128"/>
            </a:endParaRPr>
          </a:p>
          <a:p>
            <a:pPr eaLnBrk="1" hangingPunct="1">
              <a:spcBef>
                <a:spcPct val="0"/>
              </a:spcBef>
            </a:pPr>
            <a:r>
              <a:rPr lang="en-US" altLang="en-US">
                <a:ea typeface="ＭＳ Ｐゴシック" panose="020B0600070205080204" pitchFamily="34" charset="-128"/>
              </a:rPr>
              <a:t>In verbal brainstorming, the facilitator, team leader, or another individual usually records the ideas on a flipchart as they are called out.</a:t>
            </a:r>
          </a:p>
          <a:p>
            <a:pPr eaLnBrk="1" hangingPunct="1">
              <a:spcBef>
                <a:spcPct val="0"/>
              </a:spcBef>
            </a:pPr>
            <a:endParaRPr lang="en-US" altLang="en-US">
              <a:ea typeface="ＭＳ Ｐゴシック" panose="020B0600070205080204" pitchFamily="34" charset="-128"/>
            </a:endParaRPr>
          </a:p>
          <a:p>
            <a:pPr eaLnBrk="1" hangingPunct="1">
              <a:spcBef>
                <a:spcPct val="0"/>
              </a:spcBef>
            </a:pPr>
            <a:r>
              <a:rPr lang="en-US" altLang="en-US">
                <a:ea typeface="ＭＳ Ｐゴシック" panose="020B0600070205080204" pitchFamily="34" charset="-128"/>
              </a:rPr>
              <a:t>In written brainstorming, members of the group write individual ideas on post it notes.  The notes are then posted on a wall or similar flat surface for all members of the group to see.</a:t>
            </a:r>
          </a:p>
          <a:p>
            <a:pPr eaLnBrk="1" hangingPunct="1">
              <a:spcBef>
                <a:spcPct val="0"/>
              </a:spcBef>
            </a:pPr>
            <a:endParaRPr lang="en-US" altLang="en-US">
              <a:ea typeface="ＭＳ Ｐゴシック" panose="020B0600070205080204" pitchFamily="34" charset="-128"/>
            </a:endParaRPr>
          </a:p>
          <a:p>
            <a:pPr eaLnBrk="1" hangingPunct="1">
              <a:spcBef>
                <a:spcPct val="0"/>
              </a:spcBef>
            </a:pPr>
            <a:endParaRPr lang="en-US" altLang="en-US">
              <a:ea typeface="ＭＳ Ｐゴシック" panose="020B0600070205080204" pitchFamily="34" charset="-128"/>
            </a:endParaRPr>
          </a:p>
          <a:p>
            <a:pPr eaLnBrk="1" hangingPunct="1">
              <a:spcBef>
                <a:spcPct val="0"/>
              </a:spcBef>
            </a:pPr>
            <a:endParaRPr lang="en-US" altLang="en-US">
              <a:ea typeface="ＭＳ Ｐゴシック" panose="020B0600070205080204" pitchFamily="34" charset="-128"/>
            </a:endParaRPr>
          </a:p>
          <a:p>
            <a:pPr eaLnBrk="1" hangingPunct="1">
              <a:spcBef>
                <a:spcPct val="0"/>
              </a:spcBef>
            </a:pPr>
            <a:r>
              <a:rPr lang="en-US" altLang="en-US">
                <a:ea typeface="ＭＳ Ｐゴシック" panose="020B0600070205080204" pitchFamily="34" charset="-128"/>
              </a:rPr>
              <a:t> </a:t>
            </a:r>
          </a:p>
        </p:txBody>
      </p:sp>
    </p:spTree>
    <p:extLst>
      <p:ext uri="{BB962C8B-B14F-4D97-AF65-F5344CB8AC3E}">
        <p14:creationId xmlns:p14="http://schemas.microsoft.com/office/powerpoint/2010/main" val="2537810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15E7437-4B18-4597-A200-B8DB216C02C3}" type="slidenum">
              <a:rPr lang="en-US" altLang="en-US">
                <a:latin typeface="Garamond" panose="02020404030301010803" pitchFamily="18" charset="0"/>
              </a:rPr>
              <a:pPr/>
              <a:t>7</a:t>
            </a:fld>
            <a:endParaRPr lang="en-US" altLang="en-US" dirty="0">
              <a:latin typeface="Garamond" panose="02020404030301010803" pitchFamily="18" charset="0"/>
            </a:endParaRPr>
          </a:p>
        </p:txBody>
      </p:sp>
      <p:sp>
        <p:nvSpPr>
          <p:cNvPr id="23554" name="Rectangle 2"/>
          <p:cNvSpPr>
            <a:spLocks noGrp="1" noRot="1" noChangeAspect="1" noChangeArrowheads="1" noTextEdit="1"/>
          </p:cNvSpPr>
          <p:nvPr>
            <p:ph type="sldImg"/>
          </p:nvPr>
        </p:nvSpPr>
        <p:spPr bwMode="auto">
          <a:xfrm>
            <a:off x="393700" y="693738"/>
            <a:ext cx="6070600" cy="3414712"/>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ea typeface="ＭＳ Ｐゴシック" panose="020B0600070205080204" pitchFamily="34" charset="-128"/>
              </a:rPr>
              <a:t>Bringing a group together to brainstorm can rapidly generate a large number of ideas.</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Individuals are encouraged to </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think outside of the box</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 to come up with creative and innovative ideas.</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Brainstorming draws on the diverse talents and problem-solving abilities of all members of the group.  People who may be reluctant to verbalize their ideas in front of a group often produce a large number of written ideas using post it notes.  All members of the group can </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buy into</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 the problem solving process, too, when they are actively involved in generating ideas.</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Brainstorming is also used to produce ideas for input to other tools.  Flowcharts and cause and effect diagrams, which we will look at, are just two of the tools that can incorporate ideas from brainstorming. </a:t>
            </a:r>
          </a:p>
        </p:txBody>
      </p:sp>
    </p:spTree>
    <p:extLst>
      <p:ext uri="{BB962C8B-B14F-4D97-AF65-F5344CB8AC3E}">
        <p14:creationId xmlns:p14="http://schemas.microsoft.com/office/powerpoint/2010/main" val="3603535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B28EF8A-AD70-42C6-BF1C-475E337DE9BF}" type="slidenum">
              <a:rPr lang="en-US" altLang="en-US">
                <a:latin typeface="Garamond" panose="02020404030301010803" pitchFamily="18" charset="0"/>
              </a:rPr>
              <a:pPr/>
              <a:t>8</a:t>
            </a:fld>
            <a:endParaRPr lang="en-US" altLang="en-US" dirty="0">
              <a:latin typeface="Garamond" panose="02020404030301010803" pitchFamily="18" charset="0"/>
            </a:endParaRPr>
          </a:p>
        </p:txBody>
      </p:sp>
      <p:sp>
        <p:nvSpPr>
          <p:cNvPr id="25602" name="Rectangle 2"/>
          <p:cNvSpPr>
            <a:spLocks noGrp="1" noRot="1" noChangeAspect="1" noChangeArrowheads="1" noTextEdit="1"/>
          </p:cNvSpPr>
          <p:nvPr>
            <p:ph type="sldImg"/>
          </p:nvPr>
        </p:nvSpPr>
        <p:spPr bwMode="auto">
          <a:xfrm>
            <a:off x="393700" y="693738"/>
            <a:ext cx="6070600" cy="3414712"/>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ea typeface="ＭＳ Ｐゴシック" panose="020B0600070205080204" pitchFamily="34" charset="-128"/>
              </a:rPr>
              <a:t>In brainstorming, the more ideas generated and the more creative they are, the better.  This is an activity where right brained individuals can really show their value to the team!  Creativity, not practicality, is the goal and sometimes what may seem to be the most </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off the wall</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 idea can turn out to be the best solution.</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It</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s important during brainstorming not to value or devalue the ideas while they are being generated.  Saying </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Oh, that</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s a great idea!</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 or </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Are you kidding????</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 can limit the potential worth of an idea and may inhibit or limit further ideas.  There are other tools to use to identify which ideas may have the most impact in a given situation.</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Verbal brainstorming also provides the opportunity for </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piggybacking</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 of ideas.  Piggybacking takes place when one person has stated an idea and another person adds on to that idea.  A good visualization might be the small weed in you yard which puts out runners which can also take root.  Pretty soon, from the one small beginning, there are several other weeds </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piggybacked</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 on the first.</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Idea statements should also be kept brief to keep the momentum going and to avoid </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bogging</a:t>
            </a:r>
            <a:r>
              <a:rPr lang="ja-JP" altLang="en-US" dirty="0">
                <a:latin typeface="Garamond" panose="02020404030301010803" pitchFamily="18" charset="0"/>
                <a:ea typeface="ＭＳ Ｐゴシック" panose="020B0600070205080204" pitchFamily="34" charset="-128"/>
              </a:rPr>
              <a:t>”</a:t>
            </a:r>
            <a:r>
              <a:rPr lang="en-US" altLang="ja-JP" dirty="0">
                <a:ea typeface="ＭＳ Ｐゴシック" panose="020B0600070205080204" pitchFamily="34" charset="-128"/>
              </a:rPr>
              <a:t> the group down with a lot of words.  </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566417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5" name="Footer Placeholder 4"/>
          <p:cNvSpPr>
            <a:spLocks noGrp="1"/>
          </p:cNvSpPr>
          <p:nvPr>
            <p:ph type="ftr" sz="quarter" idx="11"/>
          </p:nvPr>
        </p:nvSpPr>
        <p:spPr/>
        <p:txBody>
          <a:bodyPr/>
          <a:lstStyle/>
          <a:p>
            <a:r>
              <a:rPr lang="en-US" dirty="0">
                <a:solidFill>
                  <a:prstClr val="black"/>
                </a:solidFill>
              </a:rPr>
              <a:t>ICAP Columbia University Quality and Quality Improvement Training Course</a:t>
            </a:r>
          </a:p>
        </p:txBody>
      </p:sp>
    </p:spTree>
    <p:extLst>
      <p:ext uri="{BB962C8B-B14F-4D97-AF65-F5344CB8AC3E}">
        <p14:creationId xmlns:p14="http://schemas.microsoft.com/office/powerpoint/2010/main" val="1935806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4996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Footer Placeholder 3"/>
          <p:cNvSpPr>
            <a:spLocks noGrp="1"/>
          </p:cNvSpPr>
          <p:nvPr>
            <p:ph type="ftr" sz="quarter" idx="10"/>
          </p:nvPr>
        </p:nvSpPr>
        <p:spPr/>
        <p:txBody>
          <a:bodyPr/>
          <a:lstStyle/>
          <a:p>
            <a:r>
              <a:rPr lang="en-US">
                <a:solidFill>
                  <a:prstClr val="black"/>
                </a:solidFill>
              </a:rPr>
              <a:t>ICAP Columbia University Quality and Quality Improvement Training Course</a:t>
            </a:r>
          </a:p>
        </p:txBody>
      </p:sp>
    </p:spTree>
    <p:extLst>
      <p:ext uri="{BB962C8B-B14F-4D97-AF65-F5344CB8AC3E}">
        <p14:creationId xmlns:p14="http://schemas.microsoft.com/office/powerpoint/2010/main" val="20234848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40415"/>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EF2770-D6F9-4EE9-A18E-8DD1648F62F9}" type="datetimeFigureOut">
              <a:rPr lang="en-US" smtClean="0"/>
              <a:t>7/3/22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9DD34-8126-45AF-B4F4-2305F3A75729}" type="slidenum">
              <a:rPr lang="en-US" smtClean="0"/>
              <a:t>‹#›</a:t>
            </a:fld>
            <a:endParaRPr lang="en-US"/>
          </a:p>
        </p:txBody>
      </p:sp>
      <p:grpSp>
        <p:nvGrpSpPr>
          <p:cNvPr id="12" name="Group 11"/>
          <p:cNvGrpSpPr/>
          <p:nvPr userDrawn="1"/>
        </p:nvGrpSpPr>
        <p:grpSpPr>
          <a:xfrm>
            <a:off x="1066800" y="4933201"/>
            <a:ext cx="10058400" cy="2087248"/>
            <a:chOff x="-1041448" y="4381619"/>
            <a:chExt cx="14010780" cy="2907420"/>
          </a:xfrm>
        </p:grpSpPr>
        <p:pic>
          <p:nvPicPr>
            <p:cNvPr id="11" name="Picture 10"/>
            <p:cNvPicPr/>
            <p:nvPr userDrawn="1"/>
          </p:nvPicPr>
          <p:blipFill>
            <a:blip r:embed="rId2" cstate="print">
              <a:extLst>
                <a:ext uri="{28A0092B-C50C-407E-A947-70E740481C1C}">
                  <a14:useLocalDpi xmlns:a14="http://schemas.microsoft.com/office/drawing/2010/main" val="0"/>
                </a:ext>
              </a:extLst>
            </a:blip>
            <a:stretch>
              <a:fillRect/>
            </a:stretch>
          </p:blipFill>
          <p:spPr>
            <a:xfrm>
              <a:off x="10777327" y="4833769"/>
              <a:ext cx="2192005" cy="2038816"/>
            </a:xfrm>
            <a:prstGeom prst="rect">
              <a:avLst/>
            </a:prstGeom>
          </p:spPr>
        </p:pic>
        <p:grpSp>
          <p:nvGrpSpPr>
            <p:cNvPr id="7" name="Group 6"/>
            <p:cNvGrpSpPr/>
            <p:nvPr userDrawn="1"/>
          </p:nvGrpSpPr>
          <p:grpSpPr>
            <a:xfrm>
              <a:off x="-1041448" y="4381619"/>
              <a:ext cx="9026021" cy="2907420"/>
              <a:chOff x="-736648" y="154175"/>
              <a:chExt cx="9026021" cy="2907420"/>
            </a:xfrm>
          </p:grpSpPr>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648" y="665163"/>
                <a:ext cx="2303028" cy="1979978"/>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8892" y="154175"/>
                <a:ext cx="3400481" cy="2907420"/>
              </a:xfrm>
              <a:prstGeom prst="rect">
                <a:avLst/>
              </a:prstGeom>
            </p:spPr>
          </p:pic>
        </p:grpSp>
      </p:grpSp>
      <p:grpSp>
        <p:nvGrpSpPr>
          <p:cNvPr id="21" name="Group 20"/>
          <p:cNvGrpSpPr/>
          <p:nvPr userDrawn="1"/>
        </p:nvGrpSpPr>
        <p:grpSpPr>
          <a:xfrm>
            <a:off x="0" y="1457739"/>
            <a:ext cx="12192000" cy="3207027"/>
            <a:chOff x="0" y="1835427"/>
            <a:chExt cx="12192000" cy="2438400"/>
          </a:xfrm>
        </p:grpSpPr>
        <p:cxnSp>
          <p:nvCxnSpPr>
            <p:cNvPr id="13" name="Straight Connector 12"/>
            <p:cNvCxnSpPr/>
            <p:nvPr userDrawn="1"/>
          </p:nvCxnSpPr>
          <p:spPr>
            <a:xfrm>
              <a:off x="7048500" y="4273827"/>
              <a:ext cx="5143500" cy="0"/>
            </a:xfrm>
            <a:prstGeom prst="line">
              <a:avLst/>
            </a:prstGeom>
            <a:ln w="104775">
              <a:solidFill>
                <a:srgbClr val="8393C5"/>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0" y="1835427"/>
              <a:ext cx="4109156" cy="0"/>
            </a:xfrm>
            <a:prstGeom prst="line">
              <a:avLst/>
            </a:prstGeom>
            <a:ln w="104775">
              <a:solidFill>
                <a:srgbClr val="932828"/>
              </a:solidFill>
            </a:ln>
            <a:effectLst/>
          </p:spPr>
          <p:style>
            <a:lnRef idx="1">
              <a:schemeClr val="accent1"/>
            </a:lnRef>
            <a:fillRef idx="0">
              <a:schemeClr val="accent1"/>
            </a:fillRef>
            <a:effectRef idx="0">
              <a:schemeClr val="accent1"/>
            </a:effectRef>
            <a:fontRef idx="minor">
              <a:schemeClr val="tx1"/>
            </a:fontRef>
          </p:style>
        </p:cxnSp>
        <p:sp>
          <p:nvSpPr>
            <p:cNvPr id="15" name="Rectangle 14"/>
            <p:cNvSpPr>
              <a:spLocks noChangeArrowheads="1"/>
            </p:cNvSpPr>
            <p:nvPr userDrawn="1"/>
          </p:nvSpPr>
          <p:spPr bwMode="auto">
            <a:xfrm>
              <a:off x="0" y="1911627"/>
              <a:ext cx="12192000" cy="2286000"/>
            </a:xfrm>
            <a:prstGeom prst="rect">
              <a:avLst/>
            </a:prstGeom>
            <a:solidFill>
              <a:srgbClr val="373185"/>
            </a:solidFill>
            <a:ln w="25400">
              <a:noFill/>
              <a:miter lim="800000"/>
              <a:headEnd/>
              <a:tailEnd/>
            </a:ln>
            <a:effectLst/>
          </p:spPr>
          <p:txBody>
            <a:bodyPr anchor="ctr"/>
            <a:lstStyle/>
            <a:p>
              <a:pPr algn="ctr" defTabSz="457200">
                <a:defRPr/>
              </a:pPr>
              <a:endParaRPr lang="en-US" sz="3700" dirty="0">
                <a:solidFill>
                  <a:schemeClr val="bg1"/>
                </a:solidFill>
                <a:latin typeface="Franklin Gothic Book" pitchFamily="34" charset="0"/>
              </a:endParaRPr>
            </a:p>
          </p:txBody>
        </p:sp>
      </p:grpSp>
      <p:sp>
        <p:nvSpPr>
          <p:cNvPr id="22" name="TextBox 21"/>
          <p:cNvSpPr txBox="1"/>
          <p:nvPr userDrawn="1"/>
        </p:nvSpPr>
        <p:spPr>
          <a:xfrm>
            <a:off x="1364974" y="555090"/>
            <a:ext cx="9462051" cy="584775"/>
          </a:xfrm>
          <a:prstGeom prst="rect">
            <a:avLst/>
          </a:prstGeom>
          <a:noFill/>
        </p:spPr>
        <p:txBody>
          <a:bodyPr wrap="square" rtlCol="0">
            <a:spAutoFit/>
          </a:bodyPr>
          <a:lstStyle/>
          <a:p>
            <a:pPr algn="ctr"/>
            <a:r>
              <a:rPr lang="en-US" sz="3200" b="1" dirty="0">
                <a:solidFill>
                  <a:schemeClr val="tx1"/>
                </a:solidFill>
                <a:latin typeface="Gill Sans MT" panose="020B0502020104020203" pitchFamily="34" charset="0"/>
              </a:rPr>
              <a:t>USAID</a:t>
            </a:r>
            <a:r>
              <a:rPr lang="en-US" sz="3200" b="1" baseline="0" dirty="0">
                <a:solidFill>
                  <a:schemeClr val="tx1"/>
                </a:solidFill>
                <a:latin typeface="Gill Sans MT" panose="020B0502020104020203" pitchFamily="34" charset="0"/>
              </a:rPr>
              <a:t> AMPATH UZIMA</a:t>
            </a:r>
            <a:endParaRPr lang="en-US" sz="3200" b="1" dirty="0">
              <a:solidFill>
                <a:schemeClr val="tx1"/>
              </a:solidFill>
              <a:latin typeface="Gill Sans MT" panose="020B0502020104020203" pitchFamily="34" charset="0"/>
            </a:endParaRPr>
          </a:p>
        </p:txBody>
      </p:sp>
    </p:spTree>
    <p:extLst>
      <p:ext uri="{BB962C8B-B14F-4D97-AF65-F5344CB8AC3E}">
        <p14:creationId xmlns:p14="http://schemas.microsoft.com/office/powerpoint/2010/main" val="4069319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EF2770-D6F9-4EE9-A18E-8DD1648F62F9}" type="datetimeFigureOut">
              <a:rPr lang="en-US" smtClean="0"/>
              <a:t>7/3/22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9DD34-8126-45AF-B4F4-2305F3A75729}" type="slidenum">
              <a:rPr lang="en-US" smtClean="0"/>
              <a:t>‹#›</a:t>
            </a:fld>
            <a:endParaRPr lang="en-US"/>
          </a:p>
        </p:txBody>
      </p:sp>
      <p:sp>
        <p:nvSpPr>
          <p:cNvPr id="7" name="Rectangle 6"/>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832402" y="1686339"/>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sp>
        <p:nvSpPr>
          <p:cNvPr id="26" name="TextBox 25">
            <a:extLst>
              <a:ext uri="{FF2B5EF4-FFF2-40B4-BE49-F238E27FC236}">
                <a16:creationId xmlns:a16="http://schemas.microsoft.com/office/drawing/2014/main" id="{D331157E-6CFF-FB48-A0EB-CF508638C457}"/>
              </a:ext>
            </a:extLst>
          </p:cNvPr>
          <p:cNvSpPr txBox="1"/>
          <p:nvPr userDrawn="1"/>
        </p:nvSpPr>
        <p:spPr>
          <a:xfrm rot="16200000">
            <a:off x="-866522" y="4567997"/>
            <a:ext cx="2940934" cy="276999"/>
          </a:xfrm>
          <a:prstGeom prst="rect">
            <a:avLst/>
          </a:prstGeom>
          <a:noFill/>
        </p:spPr>
        <p:txBody>
          <a:bodyPr wrap="square" rtlCol="0">
            <a:spAutoFit/>
          </a:bodyPr>
          <a:lstStyle/>
          <a:p>
            <a:pPr algn="l"/>
            <a:r>
              <a:rPr lang="en-US" sz="1200" b="1" dirty="0">
                <a:solidFill>
                  <a:schemeClr val="tx1"/>
                </a:solidFill>
                <a:latin typeface="Gill Sans MT" panose="020B0502020104020203" pitchFamily="34" charset="0"/>
              </a:rPr>
              <a:t>USAID</a:t>
            </a:r>
            <a:r>
              <a:rPr lang="en-US" sz="1200" b="1" baseline="0" dirty="0">
                <a:solidFill>
                  <a:schemeClr val="tx1"/>
                </a:solidFill>
                <a:latin typeface="Gill Sans MT" panose="020B0502020104020203" pitchFamily="34" charset="0"/>
              </a:rPr>
              <a:t> AMPATH Uzima</a:t>
            </a:r>
            <a:endParaRPr lang="en-US" sz="1200" b="1" dirty="0">
              <a:solidFill>
                <a:schemeClr val="tx1"/>
              </a:solidFill>
              <a:latin typeface="Gill Sans MT" panose="020B0502020104020203" pitchFamily="34" charset="0"/>
            </a:endParaRPr>
          </a:p>
        </p:txBody>
      </p:sp>
      <p:grpSp>
        <p:nvGrpSpPr>
          <p:cNvPr id="34" name="Group 33">
            <a:extLst>
              <a:ext uri="{FF2B5EF4-FFF2-40B4-BE49-F238E27FC236}">
                <a16:creationId xmlns:a16="http://schemas.microsoft.com/office/drawing/2014/main" id="{683E5B30-6F07-5044-89DC-6618346B9B0C}"/>
              </a:ext>
            </a:extLst>
          </p:cNvPr>
          <p:cNvGrpSpPr/>
          <p:nvPr userDrawn="1"/>
        </p:nvGrpSpPr>
        <p:grpSpPr>
          <a:xfrm>
            <a:off x="1120140" y="5893099"/>
            <a:ext cx="10929890" cy="1069543"/>
            <a:chOff x="982980" y="5790964"/>
            <a:chExt cx="11272790" cy="1103097"/>
          </a:xfrm>
        </p:grpSpPr>
        <p:grpSp>
          <p:nvGrpSpPr>
            <p:cNvPr id="35" name="Group 34">
              <a:extLst>
                <a:ext uri="{FF2B5EF4-FFF2-40B4-BE49-F238E27FC236}">
                  <a16:creationId xmlns:a16="http://schemas.microsoft.com/office/drawing/2014/main" id="{A6793407-0A4D-D24D-8485-2B3FD4FE9FDB}"/>
                </a:ext>
              </a:extLst>
            </p:cNvPr>
            <p:cNvGrpSpPr/>
            <p:nvPr userDrawn="1"/>
          </p:nvGrpSpPr>
          <p:grpSpPr>
            <a:xfrm>
              <a:off x="982980" y="5790964"/>
              <a:ext cx="3681718" cy="1103097"/>
              <a:chOff x="823622" y="5568414"/>
              <a:chExt cx="4695673" cy="1406893"/>
            </a:xfrm>
          </p:grpSpPr>
          <p:pic>
            <p:nvPicPr>
              <p:cNvPr id="37" name="Picture 36">
                <a:extLst>
                  <a:ext uri="{FF2B5EF4-FFF2-40B4-BE49-F238E27FC236}">
                    <a16:creationId xmlns:a16="http://schemas.microsoft.com/office/drawing/2014/main" id="{E189066A-EE2C-3848-AFB7-A8ACB98F9503}"/>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8" name="Group 37">
                <a:extLst>
                  <a:ext uri="{FF2B5EF4-FFF2-40B4-BE49-F238E27FC236}">
                    <a16:creationId xmlns:a16="http://schemas.microsoft.com/office/drawing/2014/main" id="{7A4A350B-0AC9-C145-9C8D-C260FD608754}"/>
                  </a:ext>
                </a:extLst>
              </p:cNvPr>
              <p:cNvGrpSpPr/>
              <p:nvPr userDrawn="1"/>
            </p:nvGrpSpPr>
            <p:grpSpPr>
              <a:xfrm>
                <a:off x="823622" y="5568414"/>
                <a:ext cx="3151610" cy="1406893"/>
                <a:chOff x="823622" y="5455870"/>
                <a:chExt cx="3151610" cy="1406893"/>
              </a:xfrm>
            </p:grpSpPr>
            <p:pic>
              <p:nvPicPr>
                <p:cNvPr id="39" name="Picture 38">
                  <a:extLst>
                    <a:ext uri="{FF2B5EF4-FFF2-40B4-BE49-F238E27FC236}">
                      <a16:creationId xmlns:a16="http://schemas.microsoft.com/office/drawing/2014/main" id="{C92B21D5-1437-1443-A9D6-5323C286053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40" name="Picture 39">
                  <a:extLst>
                    <a:ext uri="{FF2B5EF4-FFF2-40B4-BE49-F238E27FC236}">
                      <a16:creationId xmlns:a16="http://schemas.microsoft.com/office/drawing/2014/main" id="{278BC852-CAE3-9447-A230-6F5C5984BBB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36" name="TextBox 35">
              <a:extLst>
                <a:ext uri="{FF2B5EF4-FFF2-40B4-BE49-F238E27FC236}">
                  <a16:creationId xmlns:a16="http://schemas.microsoft.com/office/drawing/2014/main" id="{AC26AC2E-3EDE-C845-BE04-14E7F3C57E85}"/>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2435406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314" y="-20874"/>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425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rot="16200000">
            <a:off x="5801967" y="3263347"/>
            <a:ext cx="5846694"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2" name="Group 21">
            <a:extLst>
              <a:ext uri="{FF2B5EF4-FFF2-40B4-BE49-F238E27FC236}">
                <a16:creationId xmlns:a16="http://schemas.microsoft.com/office/drawing/2014/main" id="{8A4875F7-4F88-1C42-9E5A-A3769D343D7A}"/>
              </a:ext>
            </a:extLst>
          </p:cNvPr>
          <p:cNvGrpSpPr/>
          <p:nvPr userDrawn="1"/>
        </p:nvGrpSpPr>
        <p:grpSpPr>
          <a:xfrm>
            <a:off x="1120140" y="5893099"/>
            <a:ext cx="10929890" cy="1069543"/>
            <a:chOff x="982980" y="5790964"/>
            <a:chExt cx="11272790" cy="1103097"/>
          </a:xfrm>
        </p:grpSpPr>
        <p:grpSp>
          <p:nvGrpSpPr>
            <p:cNvPr id="23" name="Group 22">
              <a:extLst>
                <a:ext uri="{FF2B5EF4-FFF2-40B4-BE49-F238E27FC236}">
                  <a16:creationId xmlns:a16="http://schemas.microsoft.com/office/drawing/2014/main" id="{B75933DB-9306-6840-9296-71D37F85A498}"/>
                </a:ext>
              </a:extLst>
            </p:cNvPr>
            <p:cNvGrpSpPr/>
            <p:nvPr userDrawn="1"/>
          </p:nvGrpSpPr>
          <p:grpSpPr>
            <a:xfrm>
              <a:off x="982980" y="5790964"/>
              <a:ext cx="3681718" cy="1103097"/>
              <a:chOff x="823622" y="5568414"/>
              <a:chExt cx="4695673" cy="1406893"/>
            </a:xfrm>
          </p:grpSpPr>
          <p:pic>
            <p:nvPicPr>
              <p:cNvPr id="32" name="Picture 31">
                <a:extLst>
                  <a:ext uri="{FF2B5EF4-FFF2-40B4-BE49-F238E27FC236}">
                    <a16:creationId xmlns:a16="http://schemas.microsoft.com/office/drawing/2014/main" id="{ECB87390-991B-C342-B8A5-3167EAE74491}"/>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3" name="Group 32">
                <a:extLst>
                  <a:ext uri="{FF2B5EF4-FFF2-40B4-BE49-F238E27FC236}">
                    <a16:creationId xmlns:a16="http://schemas.microsoft.com/office/drawing/2014/main" id="{D5C7D0E4-2E04-9348-910E-2501B45B25D3}"/>
                  </a:ext>
                </a:extLst>
              </p:cNvPr>
              <p:cNvGrpSpPr/>
              <p:nvPr userDrawn="1"/>
            </p:nvGrpSpPr>
            <p:grpSpPr>
              <a:xfrm>
                <a:off x="823622" y="5568414"/>
                <a:ext cx="3151610" cy="1406893"/>
                <a:chOff x="823622" y="5455870"/>
                <a:chExt cx="3151610" cy="1406893"/>
              </a:xfrm>
            </p:grpSpPr>
            <p:pic>
              <p:nvPicPr>
                <p:cNvPr id="34" name="Picture 33">
                  <a:extLst>
                    <a:ext uri="{FF2B5EF4-FFF2-40B4-BE49-F238E27FC236}">
                      <a16:creationId xmlns:a16="http://schemas.microsoft.com/office/drawing/2014/main" id="{492CB5DF-635C-4443-AEFB-C0F8002C09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5" name="Picture 34">
                  <a:extLst>
                    <a:ext uri="{FF2B5EF4-FFF2-40B4-BE49-F238E27FC236}">
                      <a16:creationId xmlns:a16="http://schemas.microsoft.com/office/drawing/2014/main" id="{068CB87B-FD0E-D743-95B2-67EF5463C28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31" name="TextBox 30">
              <a:extLst>
                <a:ext uri="{FF2B5EF4-FFF2-40B4-BE49-F238E27FC236}">
                  <a16:creationId xmlns:a16="http://schemas.microsoft.com/office/drawing/2014/main" id="{793BC4DF-2569-714A-B413-4C81E0AD7CC1}"/>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280177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Gill Sans MT" panose="020B0502020104020203"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EF2770-D6F9-4EE9-A18E-8DD1648F62F9}" type="datetimeFigureOut">
              <a:rPr lang="en-US" smtClean="0"/>
              <a:t>7/3/22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89DD34-8126-45AF-B4F4-2305F3A75729}" type="slidenum">
              <a:rPr lang="en-US" smtClean="0"/>
              <a:t>‹#›</a:t>
            </a:fld>
            <a:endParaRPr lang="en-US"/>
          </a:p>
        </p:txBody>
      </p:sp>
      <p:sp>
        <p:nvSpPr>
          <p:cNvPr id="13" name="Rectangle 12"/>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userDrawn="1"/>
        </p:nvCxnSpPr>
        <p:spPr>
          <a:xfrm>
            <a:off x="832402" y="1686339"/>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18" name="Group 17">
            <a:extLst>
              <a:ext uri="{FF2B5EF4-FFF2-40B4-BE49-F238E27FC236}">
                <a16:creationId xmlns:a16="http://schemas.microsoft.com/office/drawing/2014/main" id="{FF345236-554B-294B-AC4D-FD606D6FE10A}"/>
              </a:ext>
            </a:extLst>
          </p:cNvPr>
          <p:cNvGrpSpPr/>
          <p:nvPr userDrawn="1"/>
        </p:nvGrpSpPr>
        <p:grpSpPr>
          <a:xfrm>
            <a:off x="1120140" y="5893099"/>
            <a:ext cx="10929890" cy="1069543"/>
            <a:chOff x="982980" y="5790964"/>
            <a:chExt cx="11272790" cy="1103097"/>
          </a:xfrm>
        </p:grpSpPr>
        <p:grpSp>
          <p:nvGrpSpPr>
            <p:cNvPr id="19" name="Group 18">
              <a:extLst>
                <a:ext uri="{FF2B5EF4-FFF2-40B4-BE49-F238E27FC236}">
                  <a16:creationId xmlns:a16="http://schemas.microsoft.com/office/drawing/2014/main" id="{B6C44F7A-37DD-2B4D-97AC-FFEB37BF6AED}"/>
                </a:ext>
              </a:extLst>
            </p:cNvPr>
            <p:cNvGrpSpPr/>
            <p:nvPr userDrawn="1"/>
          </p:nvGrpSpPr>
          <p:grpSpPr>
            <a:xfrm>
              <a:off x="982980" y="5790964"/>
              <a:ext cx="3681718" cy="1103097"/>
              <a:chOff x="823622" y="5568414"/>
              <a:chExt cx="4695673" cy="1406893"/>
            </a:xfrm>
          </p:grpSpPr>
          <p:pic>
            <p:nvPicPr>
              <p:cNvPr id="21" name="Picture 20">
                <a:extLst>
                  <a:ext uri="{FF2B5EF4-FFF2-40B4-BE49-F238E27FC236}">
                    <a16:creationId xmlns:a16="http://schemas.microsoft.com/office/drawing/2014/main" id="{A43018C7-B0FC-E749-B764-2440A20E12AA}"/>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27" name="Group 26">
                <a:extLst>
                  <a:ext uri="{FF2B5EF4-FFF2-40B4-BE49-F238E27FC236}">
                    <a16:creationId xmlns:a16="http://schemas.microsoft.com/office/drawing/2014/main" id="{E74637AD-F91D-A94B-B525-BB22AA89B571}"/>
                  </a:ext>
                </a:extLst>
              </p:cNvPr>
              <p:cNvGrpSpPr/>
              <p:nvPr userDrawn="1"/>
            </p:nvGrpSpPr>
            <p:grpSpPr>
              <a:xfrm>
                <a:off x="823622" y="5568414"/>
                <a:ext cx="3151610" cy="1406893"/>
                <a:chOff x="823622" y="5455870"/>
                <a:chExt cx="3151610" cy="1406893"/>
              </a:xfrm>
            </p:grpSpPr>
            <p:pic>
              <p:nvPicPr>
                <p:cNvPr id="30" name="Picture 29">
                  <a:extLst>
                    <a:ext uri="{FF2B5EF4-FFF2-40B4-BE49-F238E27FC236}">
                      <a16:creationId xmlns:a16="http://schemas.microsoft.com/office/drawing/2014/main" id="{D1D9E429-3B24-E74D-8FEA-1CDA4D608E3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1" name="Picture 30">
                  <a:extLst>
                    <a:ext uri="{FF2B5EF4-FFF2-40B4-BE49-F238E27FC236}">
                      <a16:creationId xmlns:a16="http://schemas.microsoft.com/office/drawing/2014/main" id="{1F6F53A1-8028-4A45-A72A-BC9F317436E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0" name="TextBox 19">
              <a:extLst>
                <a:ext uri="{FF2B5EF4-FFF2-40B4-BE49-F238E27FC236}">
                  <a16:creationId xmlns:a16="http://schemas.microsoft.com/office/drawing/2014/main" id="{CD1F88D8-9B30-FE44-B6F5-055663FE56BA}"/>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780986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Gill Sans MT" panose="020B0502020104020203" pitchFamily="34"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Garamond" panose="02020404030301010803"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0EF2770-D6F9-4EE9-A18E-8DD1648F62F9}" type="datetimeFigureOut">
              <a:rPr lang="en-US" smtClean="0"/>
              <a:t>7/3/22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9DD34-8126-45AF-B4F4-2305F3A75729}" type="slidenum">
              <a:rPr lang="en-US" smtClean="0"/>
              <a:t>‹#›</a:t>
            </a:fld>
            <a:endParaRPr lang="en-US"/>
          </a:p>
        </p:txBody>
      </p:sp>
      <p:sp>
        <p:nvSpPr>
          <p:cNvPr id="12" name="Rectangle 11"/>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userDrawn="1"/>
        </p:nvCxnSpPr>
        <p:spPr>
          <a:xfrm>
            <a:off x="845654" y="4562061"/>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sp>
        <p:nvSpPr>
          <p:cNvPr id="16" name="Content Placeholder 2">
            <a:extLst>
              <a:ext uri="{FF2B5EF4-FFF2-40B4-BE49-F238E27FC236}">
                <a16:creationId xmlns:a16="http://schemas.microsoft.com/office/drawing/2014/main" id="{68FEC8A7-6708-E745-89E5-198EE1050603}"/>
              </a:ext>
            </a:extLst>
          </p:cNvPr>
          <p:cNvSpPr>
            <a:spLocks noGrp="1"/>
          </p:cNvSpPr>
          <p:nvPr>
            <p:ph idx="13"/>
          </p:nvPr>
        </p:nvSpPr>
        <p:spPr>
          <a:xfrm>
            <a:off x="838200" y="1825625"/>
            <a:ext cx="10515600" cy="4351338"/>
          </a:xfrm>
        </p:spPr>
        <p:txBody>
          <a:bodyPr/>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6" name="Group 25">
            <a:extLst>
              <a:ext uri="{FF2B5EF4-FFF2-40B4-BE49-F238E27FC236}">
                <a16:creationId xmlns:a16="http://schemas.microsoft.com/office/drawing/2014/main" id="{BE827C82-ABC7-A04A-8C25-9ABC427DE896}"/>
              </a:ext>
            </a:extLst>
          </p:cNvPr>
          <p:cNvGrpSpPr/>
          <p:nvPr userDrawn="1"/>
        </p:nvGrpSpPr>
        <p:grpSpPr>
          <a:xfrm>
            <a:off x="1120140" y="5893099"/>
            <a:ext cx="10929890" cy="1069543"/>
            <a:chOff x="982980" y="5790964"/>
            <a:chExt cx="11272790" cy="1103097"/>
          </a:xfrm>
        </p:grpSpPr>
        <p:grpSp>
          <p:nvGrpSpPr>
            <p:cNvPr id="27" name="Group 26">
              <a:extLst>
                <a:ext uri="{FF2B5EF4-FFF2-40B4-BE49-F238E27FC236}">
                  <a16:creationId xmlns:a16="http://schemas.microsoft.com/office/drawing/2014/main" id="{C1E3FC34-1790-5F4B-84DD-8297444BB612}"/>
                </a:ext>
              </a:extLst>
            </p:cNvPr>
            <p:cNvGrpSpPr/>
            <p:nvPr userDrawn="1"/>
          </p:nvGrpSpPr>
          <p:grpSpPr>
            <a:xfrm>
              <a:off x="982980" y="5790964"/>
              <a:ext cx="3681718" cy="1103097"/>
              <a:chOff x="823622" y="5568414"/>
              <a:chExt cx="4695673" cy="1406893"/>
            </a:xfrm>
          </p:grpSpPr>
          <p:pic>
            <p:nvPicPr>
              <p:cNvPr id="29" name="Picture 28">
                <a:extLst>
                  <a:ext uri="{FF2B5EF4-FFF2-40B4-BE49-F238E27FC236}">
                    <a16:creationId xmlns:a16="http://schemas.microsoft.com/office/drawing/2014/main" id="{5A383A7C-68BA-C844-AD93-6B35B5A634F4}"/>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0" name="Group 29">
                <a:extLst>
                  <a:ext uri="{FF2B5EF4-FFF2-40B4-BE49-F238E27FC236}">
                    <a16:creationId xmlns:a16="http://schemas.microsoft.com/office/drawing/2014/main" id="{7D087D36-4E2F-EB4C-AD06-0D58BBF4EBCE}"/>
                  </a:ext>
                </a:extLst>
              </p:cNvPr>
              <p:cNvGrpSpPr/>
              <p:nvPr userDrawn="1"/>
            </p:nvGrpSpPr>
            <p:grpSpPr>
              <a:xfrm>
                <a:off x="823622" y="5568414"/>
                <a:ext cx="3151610" cy="1406893"/>
                <a:chOff x="823622" y="5455870"/>
                <a:chExt cx="3151610" cy="1406893"/>
              </a:xfrm>
            </p:grpSpPr>
            <p:pic>
              <p:nvPicPr>
                <p:cNvPr id="31" name="Picture 30">
                  <a:extLst>
                    <a:ext uri="{FF2B5EF4-FFF2-40B4-BE49-F238E27FC236}">
                      <a16:creationId xmlns:a16="http://schemas.microsoft.com/office/drawing/2014/main" id="{3CB8ED09-61A0-B94A-9839-A45AD1D9518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2" name="Picture 31">
                  <a:extLst>
                    <a:ext uri="{FF2B5EF4-FFF2-40B4-BE49-F238E27FC236}">
                      <a16:creationId xmlns:a16="http://schemas.microsoft.com/office/drawing/2014/main" id="{36356D28-6CA6-E541-974C-252A63FAFCD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8" name="TextBox 27">
              <a:extLst>
                <a:ext uri="{FF2B5EF4-FFF2-40B4-BE49-F238E27FC236}">
                  <a16:creationId xmlns:a16="http://schemas.microsoft.com/office/drawing/2014/main" id="{449B3029-6BDB-A545-8016-802F29E6E5CC}"/>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2599643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EF2770-D6F9-4EE9-A18E-8DD1648F62F9}" type="datetimeFigureOut">
              <a:rPr lang="en-US" smtClean="0"/>
              <a:t>7/3/22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9DD34-8126-45AF-B4F4-2305F3A75729}" type="slidenum">
              <a:rPr lang="en-US" smtClean="0"/>
              <a:t>‹#›</a:t>
            </a:fld>
            <a:endParaRPr lang="en-US"/>
          </a:p>
        </p:txBody>
      </p:sp>
      <p:sp>
        <p:nvSpPr>
          <p:cNvPr id="13" name="Rectangle 12"/>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p:cNvCxnSpPr/>
          <p:nvPr userDrawn="1"/>
        </p:nvCxnSpPr>
        <p:spPr>
          <a:xfrm>
            <a:off x="832402" y="1686339"/>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6" name="Group 25">
            <a:extLst>
              <a:ext uri="{FF2B5EF4-FFF2-40B4-BE49-F238E27FC236}">
                <a16:creationId xmlns:a16="http://schemas.microsoft.com/office/drawing/2014/main" id="{A0B3C97A-843E-E240-9B4C-F496C4A7E26A}"/>
              </a:ext>
            </a:extLst>
          </p:cNvPr>
          <p:cNvGrpSpPr/>
          <p:nvPr userDrawn="1"/>
        </p:nvGrpSpPr>
        <p:grpSpPr>
          <a:xfrm>
            <a:off x="1120140" y="5893099"/>
            <a:ext cx="10929890" cy="1069543"/>
            <a:chOff x="982980" y="5790964"/>
            <a:chExt cx="11272790" cy="1103097"/>
          </a:xfrm>
        </p:grpSpPr>
        <p:grpSp>
          <p:nvGrpSpPr>
            <p:cNvPr id="27" name="Group 26">
              <a:extLst>
                <a:ext uri="{FF2B5EF4-FFF2-40B4-BE49-F238E27FC236}">
                  <a16:creationId xmlns:a16="http://schemas.microsoft.com/office/drawing/2014/main" id="{11D0A77E-2B6A-0A47-BE85-7113EA5524EB}"/>
                </a:ext>
              </a:extLst>
            </p:cNvPr>
            <p:cNvGrpSpPr/>
            <p:nvPr userDrawn="1"/>
          </p:nvGrpSpPr>
          <p:grpSpPr>
            <a:xfrm>
              <a:off x="982980" y="5790964"/>
              <a:ext cx="3681718" cy="1103097"/>
              <a:chOff x="823622" y="5568414"/>
              <a:chExt cx="4695673" cy="1406893"/>
            </a:xfrm>
          </p:grpSpPr>
          <p:pic>
            <p:nvPicPr>
              <p:cNvPr id="29" name="Picture 28">
                <a:extLst>
                  <a:ext uri="{FF2B5EF4-FFF2-40B4-BE49-F238E27FC236}">
                    <a16:creationId xmlns:a16="http://schemas.microsoft.com/office/drawing/2014/main" id="{BE086ADD-8A05-134F-BC23-914D2B1FDE6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0" name="Group 29">
                <a:extLst>
                  <a:ext uri="{FF2B5EF4-FFF2-40B4-BE49-F238E27FC236}">
                    <a16:creationId xmlns:a16="http://schemas.microsoft.com/office/drawing/2014/main" id="{064181E0-5C42-3F42-B35B-AFD2C04EFE38}"/>
                  </a:ext>
                </a:extLst>
              </p:cNvPr>
              <p:cNvGrpSpPr/>
              <p:nvPr userDrawn="1"/>
            </p:nvGrpSpPr>
            <p:grpSpPr>
              <a:xfrm>
                <a:off x="823622" y="5568414"/>
                <a:ext cx="3151610" cy="1406893"/>
                <a:chOff x="823622" y="5455870"/>
                <a:chExt cx="3151610" cy="1406893"/>
              </a:xfrm>
            </p:grpSpPr>
            <p:pic>
              <p:nvPicPr>
                <p:cNvPr id="31" name="Picture 30">
                  <a:extLst>
                    <a:ext uri="{FF2B5EF4-FFF2-40B4-BE49-F238E27FC236}">
                      <a16:creationId xmlns:a16="http://schemas.microsoft.com/office/drawing/2014/main" id="{295847C1-1C7A-F645-8CF8-A0A7B7B984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9" name="Picture 38">
                  <a:extLst>
                    <a:ext uri="{FF2B5EF4-FFF2-40B4-BE49-F238E27FC236}">
                      <a16:creationId xmlns:a16="http://schemas.microsoft.com/office/drawing/2014/main" id="{EE35BA1B-9D62-0F4C-BE73-1FB7BBE6F88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8" name="TextBox 27">
              <a:extLst>
                <a:ext uri="{FF2B5EF4-FFF2-40B4-BE49-F238E27FC236}">
                  <a16:creationId xmlns:a16="http://schemas.microsoft.com/office/drawing/2014/main" id="{54C97700-7427-C846-B214-26FE752F77DC}"/>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2841778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EF2770-D6F9-4EE9-A18E-8DD1648F62F9}" type="datetimeFigureOut">
              <a:rPr lang="en-US" smtClean="0"/>
              <a:t>7/3/22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89DD34-8126-45AF-B4F4-2305F3A75729}" type="slidenum">
              <a:rPr lang="en-US" smtClean="0"/>
              <a:t>‹#›</a:t>
            </a:fld>
            <a:endParaRPr lang="en-US"/>
          </a:p>
        </p:txBody>
      </p:sp>
      <p:sp>
        <p:nvSpPr>
          <p:cNvPr id="15" name="Rectangle 14"/>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p:nvPr userDrawn="1"/>
        </p:nvCxnSpPr>
        <p:spPr>
          <a:xfrm>
            <a:off x="832402" y="1686339"/>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8" name="Group 27">
            <a:extLst>
              <a:ext uri="{FF2B5EF4-FFF2-40B4-BE49-F238E27FC236}">
                <a16:creationId xmlns:a16="http://schemas.microsoft.com/office/drawing/2014/main" id="{2FFF4419-7F10-964B-8071-4BF0B61E0C10}"/>
              </a:ext>
            </a:extLst>
          </p:cNvPr>
          <p:cNvGrpSpPr/>
          <p:nvPr userDrawn="1"/>
        </p:nvGrpSpPr>
        <p:grpSpPr>
          <a:xfrm>
            <a:off x="1120140" y="5893099"/>
            <a:ext cx="10929890" cy="1069543"/>
            <a:chOff x="982980" y="5790964"/>
            <a:chExt cx="11272790" cy="1103097"/>
          </a:xfrm>
        </p:grpSpPr>
        <p:grpSp>
          <p:nvGrpSpPr>
            <p:cNvPr id="29" name="Group 28">
              <a:extLst>
                <a:ext uri="{FF2B5EF4-FFF2-40B4-BE49-F238E27FC236}">
                  <a16:creationId xmlns:a16="http://schemas.microsoft.com/office/drawing/2014/main" id="{4C485546-5649-7944-829D-7B302F0F7905}"/>
                </a:ext>
              </a:extLst>
            </p:cNvPr>
            <p:cNvGrpSpPr/>
            <p:nvPr userDrawn="1"/>
          </p:nvGrpSpPr>
          <p:grpSpPr>
            <a:xfrm>
              <a:off x="982980" y="5790964"/>
              <a:ext cx="3681718" cy="1103097"/>
              <a:chOff x="823622" y="5568414"/>
              <a:chExt cx="4695673" cy="1406893"/>
            </a:xfrm>
          </p:grpSpPr>
          <p:pic>
            <p:nvPicPr>
              <p:cNvPr id="31" name="Picture 30">
                <a:extLst>
                  <a:ext uri="{FF2B5EF4-FFF2-40B4-BE49-F238E27FC236}">
                    <a16:creationId xmlns:a16="http://schemas.microsoft.com/office/drawing/2014/main" id="{3558170A-2538-7E4B-9DE1-245A342E07CA}"/>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2" name="Group 31">
                <a:extLst>
                  <a:ext uri="{FF2B5EF4-FFF2-40B4-BE49-F238E27FC236}">
                    <a16:creationId xmlns:a16="http://schemas.microsoft.com/office/drawing/2014/main" id="{7C781FD9-BD72-5144-A550-A6C1090B612C}"/>
                  </a:ext>
                </a:extLst>
              </p:cNvPr>
              <p:cNvGrpSpPr/>
              <p:nvPr userDrawn="1"/>
            </p:nvGrpSpPr>
            <p:grpSpPr>
              <a:xfrm>
                <a:off x="823622" y="5568414"/>
                <a:ext cx="3151610" cy="1406893"/>
                <a:chOff x="823622" y="5455870"/>
                <a:chExt cx="3151610" cy="1406893"/>
              </a:xfrm>
            </p:grpSpPr>
            <p:pic>
              <p:nvPicPr>
                <p:cNvPr id="33" name="Picture 32">
                  <a:extLst>
                    <a:ext uri="{FF2B5EF4-FFF2-40B4-BE49-F238E27FC236}">
                      <a16:creationId xmlns:a16="http://schemas.microsoft.com/office/drawing/2014/main" id="{E98632CC-961E-3945-8A89-7CDCF2E0D69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41" name="Picture 40">
                  <a:extLst>
                    <a:ext uri="{FF2B5EF4-FFF2-40B4-BE49-F238E27FC236}">
                      <a16:creationId xmlns:a16="http://schemas.microsoft.com/office/drawing/2014/main" id="{717096BD-8B8E-D74D-B7E8-E83E8AD9025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30" name="TextBox 29">
              <a:extLst>
                <a:ext uri="{FF2B5EF4-FFF2-40B4-BE49-F238E27FC236}">
                  <a16:creationId xmlns:a16="http://schemas.microsoft.com/office/drawing/2014/main" id="{3207B854-D965-D24F-8AB8-F11735067D4E}"/>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92444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00EF2770-D6F9-4EE9-A18E-8DD1648F62F9}" type="datetimeFigureOut">
              <a:rPr lang="en-US" smtClean="0"/>
              <a:t>7/3/22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89DD34-8126-45AF-B4F4-2305F3A75729}" type="slidenum">
              <a:rPr lang="en-US" smtClean="0"/>
              <a:t>‹#›</a:t>
            </a:fld>
            <a:endParaRPr lang="en-US"/>
          </a:p>
        </p:txBody>
      </p:sp>
      <p:sp>
        <p:nvSpPr>
          <p:cNvPr id="11" name="Rectangle 10"/>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userDrawn="1"/>
        </p:nvCxnSpPr>
        <p:spPr>
          <a:xfrm>
            <a:off x="832402" y="1686339"/>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4" name="Group 23">
            <a:extLst>
              <a:ext uri="{FF2B5EF4-FFF2-40B4-BE49-F238E27FC236}">
                <a16:creationId xmlns:a16="http://schemas.microsoft.com/office/drawing/2014/main" id="{03BC4D22-EC1A-DD42-8C31-70B1723A2DF5}"/>
              </a:ext>
            </a:extLst>
          </p:cNvPr>
          <p:cNvGrpSpPr/>
          <p:nvPr userDrawn="1"/>
        </p:nvGrpSpPr>
        <p:grpSpPr>
          <a:xfrm>
            <a:off x="1120140" y="5893099"/>
            <a:ext cx="10929890" cy="1069543"/>
            <a:chOff x="982980" y="5790964"/>
            <a:chExt cx="11272790" cy="1103097"/>
          </a:xfrm>
        </p:grpSpPr>
        <p:grpSp>
          <p:nvGrpSpPr>
            <p:cNvPr id="25" name="Group 24">
              <a:extLst>
                <a:ext uri="{FF2B5EF4-FFF2-40B4-BE49-F238E27FC236}">
                  <a16:creationId xmlns:a16="http://schemas.microsoft.com/office/drawing/2014/main" id="{6AF0D14C-749D-E24A-A8C1-5EF7EAC6DB29}"/>
                </a:ext>
              </a:extLst>
            </p:cNvPr>
            <p:cNvGrpSpPr/>
            <p:nvPr userDrawn="1"/>
          </p:nvGrpSpPr>
          <p:grpSpPr>
            <a:xfrm>
              <a:off x="982980" y="5790964"/>
              <a:ext cx="3681718" cy="1103097"/>
              <a:chOff x="823622" y="5568414"/>
              <a:chExt cx="4695673" cy="1406893"/>
            </a:xfrm>
          </p:grpSpPr>
          <p:pic>
            <p:nvPicPr>
              <p:cNvPr id="27" name="Picture 26">
                <a:extLst>
                  <a:ext uri="{FF2B5EF4-FFF2-40B4-BE49-F238E27FC236}">
                    <a16:creationId xmlns:a16="http://schemas.microsoft.com/office/drawing/2014/main" id="{55CDD82E-285A-BC45-9CF6-6579AF92B38E}"/>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28" name="Group 27">
                <a:extLst>
                  <a:ext uri="{FF2B5EF4-FFF2-40B4-BE49-F238E27FC236}">
                    <a16:creationId xmlns:a16="http://schemas.microsoft.com/office/drawing/2014/main" id="{7CEC4430-F7D3-D249-B98F-4C73E6AD269B}"/>
                  </a:ext>
                </a:extLst>
              </p:cNvPr>
              <p:cNvGrpSpPr/>
              <p:nvPr userDrawn="1"/>
            </p:nvGrpSpPr>
            <p:grpSpPr>
              <a:xfrm>
                <a:off x="823622" y="5568414"/>
                <a:ext cx="3151610" cy="1406893"/>
                <a:chOff x="823622" y="5455870"/>
                <a:chExt cx="3151610" cy="1406893"/>
              </a:xfrm>
            </p:grpSpPr>
            <p:pic>
              <p:nvPicPr>
                <p:cNvPr id="29" name="Picture 28">
                  <a:extLst>
                    <a:ext uri="{FF2B5EF4-FFF2-40B4-BE49-F238E27FC236}">
                      <a16:creationId xmlns:a16="http://schemas.microsoft.com/office/drawing/2014/main" id="{D1182FFB-D294-C34C-A1A3-3B58F3DDE2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7" name="Picture 36">
                  <a:extLst>
                    <a:ext uri="{FF2B5EF4-FFF2-40B4-BE49-F238E27FC236}">
                      <a16:creationId xmlns:a16="http://schemas.microsoft.com/office/drawing/2014/main" id="{7767AFC1-AE87-2742-92D8-FEF809FB8C4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6" name="TextBox 25">
              <a:extLst>
                <a:ext uri="{FF2B5EF4-FFF2-40B4-BE49-F238E27FC236}">
                  <a16:creationId xmlns:a16="http://schemas.microsoft.com/office/drawing/2014/main" id="{B0A80D42-D98B-0948-B8CC-44AD173D0B21}"/>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4291002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F2770-D6F9-4EE9-A18E-8DD1648F62F9}" type="datetimeFigureOut">
              <a:rPr lang="en-US" smtClean="0"/>
              <a:t>7/3/22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89DD34-8126-45AF-B4F4-2305F3A75729}" type="slidenum">
              <a:rPr lang="en-US" smtClean="0"/>
              <a:t>‹#›</a:t>
            </a:fld>
            <a:endParaRPr lang="en-US"/>
          </a:p>
        </p:txBody>
      </p:sp>
      <p:grpSp>
        <p:nvGrpSpPr>
          <p:cNvPr id="14" name="Group 13"/>
          <p:cNvGrpSpPr/>
          <p:nvPr userDrawn="1"/>
        </p:nvGrpSpPr>
        <p:grpSpPr>
          <a:xfrm>
            <a:off x="0" y="1835427"/>
            <a:ext cx="12192000" cy="2438400"/>
            <a:chOff x="0" y="1835427"/>
            <a:chExt cx="12192000" cy="2438400"/>
          </a:xfrm>
        </p:grpSpPr>
        <p:cxnSp>
          <p:nvCxnSpPr>
            <p:cNvPr id="15" name="Straight Connector 14"/>
            <p:cNvCxnSpPr/>
            <p:nvPr userDrawn="1"/>
          </p:nvCxnSpPr>
          <p:spPr>
            <a:xfrm>
              <a:off x="7048500" y="4273827"/>
              <a:ext cx="5143500" cy="0"/>
            </a:xfrm>
            <a:prstGeom prst="line">
              <a:avLst/>
            </a:prstGeom>
            <a:ln w="104775">
              <a:solidFill>
                <a:srgbClr val="8393C5"/>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0" y="1835427"/>
              <a:ext cx="4109156" cy="0"/>
            </a:xfrm>
            <a:prstGeom prst="line">
              <a:avLst/>
            </a:prstGeom>
            <a:ln w="104775">
              <a:solidFill>
                <a:srgbClr val="932828"/>
              </a:solidFill>
            </a:ln>
            <a:effectLst/>
          </p:spPr>
          <p:style>
            <a:lnRef idx="1">
              <a:schemeClr val="accent1"/>
            </a:lnRef>
            <a:fillRef idx="0">
              <a:schemeClr val="accent1"/>
            </a:fillRef>
            <a:effectRef idx="0">
              <a:schemeClr val="accent1"/>
            </a:effectRef>
            <a:fontRef idx="minor">
              <a:schemeClr val="tx1"/>
            </a:fontRef>
          </p:style>
        </p:cxnSp>
        <p:sp>
          <p:nvSpPr>
            <p:cNvPr id="17" name="Rectangle 16"/>
            <p:cNvSpPr>
              <a:spLocks noChangeArrowheads="1"/>
            </p:cNvSpPr>
            <p:nvPr userDrawn="1"/>
          </p:nvSpPr>
          <p:spPr bwMode="auto">
            <a:xfrm>
              <a:off x="0" y="1911627"/>
              <a:ext cx="12192000" cy="2286000"/>
            </a:xfrm>
            <a:prstGeom prst="rect">
              <a:avLst/>
            </a:prstGeom>
            <a:solidFill>
              <a:srgbClr val="373185"/>
            </a:solidFill>
            <a:ln w="25400">
              <a:noFill/>
              <a:miter lim="800000"/>
              <a:headEnd/>
              <a:tailEnd/>
            </a:ln>
            <a:effectLst/>
          </p:spPr>
          <p:txBody>
            <a:bodyPr anchor="ctr"/>
            <a:lstStyle/>
            <a:p>
              <a:pPr algn="ctr" defTabSz="457200">
                <a:defRPr/>
              </a:pPr>
              <a:endParaRPr lang="en-US" sz="3700" dirty="0">
                <a:solidFill>
                  <a:schemeClr val="bg1"/>
                </a:solidFill>
                <a:latin typeface="Franklin Gothic Book" pitchFamily="34" charset="0"/>
              </a:endParaRPr>
            </a:p>
          </p:txBody>
        </p:sp>
      </p:grpSp>
      <p:grpSp>
        <p:nvGrpSpPr>
          <p:cNvPr id="23" name="Group 22"/>
          <p:cNvGrpSpPr/>
          <p:nvPr userDrawn="1"/>
        </p:nvGrpSpPr>
        <p:grpSpPr>
          <a:xfrm>
            <a:off x="1091727" y="4583469"/>
            <a:ext cx="10040128" cy="2048400"/>
            <a:chOff x="-766753" y="4282114"/>
            <a:chExt cx="13985329" cy="2853307"/>
          </a:xfrm>
        </p:grpSpPr>
        <p:pic>
          <p:nvPicPr>
            <p:cNvPr id="24" name="Picture 23"/>
            <p:cNvPicPr/>
            <p:nvPr userDrawn="1"/>
          </p:nvPicPr>
          <p:blipFill>
            <a:blip r:embed="rId2" cstate="print">
              <a:extLst>
                <a:ext uri="{28A0092B-C50C-407E-A947-70E740481C1C}">
                  <a14:useLocalDpi xmlns:a14="http://schemas.microsoft.com/office/drawing/2010/main" val="0"/>
                </a:ext>
              </a:extLst>
            </a:blip>
            <a:stretch>
              <a:fillRect/>
            </a:stretch>
          </p:blipFill>
          <p:spPr>
            <a:xfrm>
              <a:off x="11116357" y="4779203"/>
              <a:ext cx="2102219" cy="1888844"/>
            </a:xfrm>
            <a:prstGeom prst="rect">
              <a:avLst/>
            </a:prstGeom>
          </p:spPr>
        </p:pic>
        <p:grpSp>
          <p:nvGrpSpPr>
            <p:cNvPr id="25" name="Group 24"/>
            <p:cNvGrpSpPr/>
            <p:nvPr userDrawn="1"/>
          </p:nvGrpSpPr>
          <p:grpSpPr>
            <a:xfrm>
              <a:off x="-766753" y="4282114"/>
              <a:ext cx="8770031" cy="2853307"/>
              <a:chOff x="-461953" y="54670"/>
              <a:chExt cx="8770031" cy="2853307"/>
            </a:xfrm>
          </p:grpSpPr>
          <p:pic>
            <p:nvPicPr>
              <p:cNvPr id="26" name="Picture 2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1953" y="551759"/>
                <a:ext cx="2240980" cy="1926634"/>
              </a:xfrm>
              <a:prstGeom prst="rect">
                <a:avLst/>
              </a:prstGeom>
            </p:spPr>
          </p:pic>
          <p:pic>
            <p:nvPicPr>
              <p:cNvPr id="27" name="Picture 2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70888" y="54670"/>
                <a:ext cx="3337190" cy="2853307"/>
              </a:xfrm>
              <a:prstGeom prst="rect">
                <a:avLst/>
              </a:prstGeom>
            </p:spPr>
          </p:pic>
        </p:grpSp>
      </p:grpSp>
      <p:sp>
        <p:nvSpPr>
          <p:cNvPr id="28" name="TextBox 27"/>
          <p:cNvSpPr txBox="1"/>
          <p:nvPr userDrawn="1"/>
        </p:nvSpPr>
        <p:spPr>
          <a:xfrm>
            <a:off x="1417079" y="792608"/>
            <a:ext cx="9462051" cy="584775"/>
          </a:xfrm>
          <a:prstGeom prst="rect">
            <a:avLst/>
          </a:prstGeom>
          <a:noFill/>
        </p:spPr>
        <p:txBody>
          <a:bodyPr wrap="square" rtlCol="0">
            <a:spAutoFit/>
          </a:bodyPr>
          <a:lstStyle/>
          <a:p>
            <a:pPr algn="ctr"/>
            <a:r>
              <a:rPr lang="en-US" sz="3200" b="1" dirty="0">
                <a:solidFill>
                  <a:schemeClr val="tx1"/>
                </a:solidFill>
                <a:latin typeface="Gill Sans MT" panose="020B0502020104020203" pitchFamily="34" charset="0"/>
              </a:rPr>
              <a:t>USAID</a:t>
            </a:r>
            <a:r>
              <a:rPr lang="en-US" sz="3200" b="1" baseline="0" dirty="0">
                <a:solidFill>
                  <a:schemeClr val="tx1"/>
                </a:solidFill>
                <a:latin typeface="Gill Sans MT" panose="020B0502020104020203" pitchFamily="34" charset="0"/>
              </a:rPr>
              <a:t> AMPATH UZIMA</a:t>
            </a:r>
            <a:endParaRPr lang="en-US" sz="3200" b="1" dirty="0">
              <a:solidFill>
                <a:schemeClr val="tx1"/>
              </a:solidFill>
              <a:latin typeface="Gill Sans MT" panose="020B0502020104020203" pitchFamily="34" charset="0"/>
            </a:endParaRPr>
          </a:p>
        </p:txBody>
      </p:sp>
    </p:spTree>
    <p:extLst>
      <p:ext uri="{BB962C8B-B14F-4D97-AF65-F5344CB8AC3E}">
        <p14:creationId xmlns:p14="http://schemas.microsoft.com/office/powerpoint/2010/main" val="844766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F2770-D6F9-4EE9-A18E-8DD1648F62F9}" type="datetimeFigureOut">
              <a:rPr lang="en-US" smtClean="0"/>
              <a:t>7/3/22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9DD34-8126-45AF-B4F4-2305F3A75729}" type="slidenum">
              <a:rPr lang="en-US" smtClean="0"/>
              <a:t>‹#›</a:t>
            </a:fld>
            <a:endParaRPr lang="en-US"/>
          </a:p>
        </p:txBody>
      </p:sp>
      <p:sp>
        <p:nvSpPr>
          <p:cNvPr id="13" name="Rectangle 12"/>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p:cNvCxnSpPr/>
          <p:nvPr userDrawn="1"/>
        </p:nvCxnSpPr>
        <p:spPr>
          <a:xfrm>
            <a:off x="832402" y="2070652"/>
            <a:ext cx="3978137"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6" name="Group 25">
            <a:extLst>
              <a:ext uri="{FF2B5EF4-FFF2-40B4-BE49-F238E27FC236}">
                <a16:creationId xmlns:a16="http://schemas.microsoft.com/office/drawing/2014/main" id="{513FC5F5-DCD8-3A46-B27B-F53CBA2D7A9E}"/>
              </a:ext>
            </a:extLst>
          </p:cNvPr>
          <p:cNvGrpSpPr/>
          <p:nvPr userDrawn="1"/>
        </p:nvGrpSpPr>
        <p:grpSpPr>
          <a:xfrm>
            <a:off x="1120140" y="5893099"/>
            <a:ext cx="10929890" cy="1069543"/>
            <a:chOff x="982980" y="5790964"/>
            <a:chExt cx="11272790" cy="1103097"/>
          </a:xfrm>
        </p:grpSpPr>
        <p:grpSp>
          <p:nvGrpSpPr>
            <p:cNvPr id="27" name="Group 26">
              <a:extLst>
                <a:ext uri="{FF2B5EF4-FFF2-40B4-BE49-F238E27FC236}">
                  <a16:creationId xmlns:a16="http://schemas.microsoft.com/office/drawing/2014/main" id="{8D0CD705-1217-9F4C-A6DA-870155146AA4}"/>
                </a:ext>
              </a:extLst>
            </p:cNvPr>
            <p:cNvGrpSpPr/>
            <p:nvPr userDrawn="1"/>
          </p:nvGrpSpPr>
          <p:grpSpPr>
            <a:xfrm>
              <a:off x="982980" y="5790964"/>
              <a:ext cx="3681718" cy="1103097"/>
              <a:chOff x="823622" y="5568414"/>
              <a:chExt cx="4695673" cy="1406893"/>
            </a:xfrm>
          </p:grpSpPr>
          <p:pic>
            <p:nvPicPr>
              <p:cNvPr id="29" name="Picture 28">
                <a:extLst>
                  <a:ext uri="{FF2B5EF4-FFF2-40B4-BE49-F238E27FC236}">
                    <a16:creationId xmlns:a16="http://schemas.microsoft.com/office/drawing/2014/main" id="{9DC59CF8-BB84-6D47-B0AC-177C826308D0}"/>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0" name="Group 29">
                <a:extLst>
                  <a:ext uri="{FF2B5EF4-FFF2-40B4-BE49-F238E27FC236}">
                    <a16:creationId xmlns:a16="http://schemas.microsoft.com/office/drawing/2014/main" id="{1D5712B6-00E9-9B4E-AC79-353DD7863B2B}"/>
                  </a:ext>
                </a:extLst>
              </p:cNvPr>
              <p:cNvGrpSpPr/>
              <p:nvPr userDrawn="1"/>
            </p:nvGrpSpPr>
            <p:grpSpPr>
              <a:xfrm>
                <a:off x="823622" y="5568414"/>
                <a:ext cx="3151610" cy="1406893"/>
                <a:chOff x="823622" y="5455870"/>
                <a:chExt cx="3151610" cy="1406893"/>
              </a:xfrm>
            </p:grpSpPr>
            <p:pic>
              <p:nvPicPr>
                <p:cNvPr id="31" name="Picture 30">
                  <a:extLst>
                    <a:ext uri="{FF2B5EF4-FFF2-40B4-BE49-F238E27FC236}">
                      <a16:creationId xmlns:a16="http://schemas.microsoft.com/office/drawing/2014/main" id="{1A38BB98-E08D-A849-96ED-58B99DDCF25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2" name="Picture 31">
                  <a:extLst>
                    <a:ext uri="{FF2B5EF4-FFF2-40B4-BE49-F238E27FC236}">
                      <a16:creationId xmlns:a16="http://schemas.microsoft.com/office/drawing/2014/main" id="{D4A9553E-1CDA-004A-AC43-E54641F820B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8" name="TextBox 27">
              <a:extLst>
                <a:ext uri="{FF2B5EF4-FFF2-40B4-BE49-F238E27FC236}">
                  <a16:creationId xmlns:a16="http://schemas.microsoft.com/office/drawing/2014/main" id="{68250CAC-0B71-6446-9C8E-D730047EB166}"/>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199647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6"/>
            <a:ext cx="6172200" cy="46309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56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3" name="Rectangle 12"/>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userDrawn="1"/>
        </p:nvCxnSpPr>
        <p:spPr>
          <a:xfrm>
            <a:off x="832402" y="2070652"/>
            <a:ext cx="3951633"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4" name="Group 23">
            <a:extLst>
              <a:ext uri="{FF2B5EF4-FFF2-40B4-BE49-F238E27FC236}">
                <a16:creationId xmlns:a16="http://schemas.microsoft.com/office/drawing/2014/main" id="{AC105EE1-7230-D14E-8595-AFFA8A5422C3}"/>
              </a:ext>
            </a:extLst>
          </p:cNvPr>
          <p:cNvGrpSpPr/>
          <p:nvPr userDrawn="1"/>
        </p:nvGrpSpPr>
        <p:grpSpPr>
          <a:xfrm>
            <a:off x="1120140" y="5893099"/>
            <a:ext cx="10929890" cy="1069543"/>
            <a:chOff x="982980" y="5790964"/>
            <a:chExt cx="11272790" cy="1103097"/>
          </a:xfrm>
        </p:grpSpPr>
        <p:grpSp>
          <p:nvGrpSpPr>
            <p:cNvPr id="25" name="Group 24">
              <a:extLst>
                <a:ext uri="{FF2B5EF4-FFF2-40B4-BE49-F238E27FC236}">
                  <a16:creationId xmlns:a16="http://schemas.microsoft.com/office/drawing/2014/main" id="{3E48577C-B4C7-8440-9B9A-1C9E00DFE9C5}"/>
                </a:ext>
              </a:extLst>
            </p:cNvPr>
            <p:cNvGrpSpPr/>
            <p:nvPr userDrawn="1"/>
          </p:nvGrpSpPr>
          <p:grpSpPr>
            <a:xfrm>
              <a:off x="982980" y="5790964"/>
              <a:ext cx="3681718" cy="1103097"/>
              <a:chOff x="823622" y="5568414"/>
              <a:chExt cx="4695673" cy="1406893"/>
            </a:xfrm>
          </p:grpSpPr>
          <p:pic>
            <p:nvPicPr>
              <p:cNvPr id="27" name="Picture 26">
                <a:extLst>
                  <a:ext uri="{FF2B5EF4-FFF2-40B4-BE49-F238E27FC236}">
                    <a16:creationId xmlns:a16="http://schemas.microsoft.com/office/drawing/2014/main" id="{F02A5255-FA03-9F46-9102-74F8AE8F805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28" name="Group 27">
                <a:extLst>
                  <a:ext uri="{FF2B5EF4-FFF2-40B4-BE49-F238E27FC236}">
                    <a16:creationId xmlns:a16="http://schemas.microsoft.com/office/drawing/2014/main" id="{FC5A7764-81B6-4B45-B34A-A195B2D7300C}"/>
                  </a:ext>
                </a:extLst>
              </p:cNvPr>
              <p:cNvGrpSpPr/>
              <p:nvPr userDrawn="1"/>
            </p:nvGrpSpPr>
            <p:grpSpPr>
              <a:xfrm>
                <a:off x="823622" y="5568414"/>
                <a:ext cx="3151610" cy="1406893"/>
                <a:chOff x="823622" y="5455870"/>
                <a:chExt cx="3151610" cy="1406893"/>
              </a:xfrm>
            </p:grpSpPr>
            <p:pic>
              <p:nvPicPr>
                <p:cNvPr id="29" name="Picture 28">
                  <a:extLst>
                    <a:ext uri="{FF2B5EF4-FFF2-40B4-BE49-F238E27FC236}">
                      <a16:creationId xmlns:a16="http://schemas.microsoft.com/office/drawing/2014/main" id="{78BC7AA0-1C18-024A-92E8-AC48BE8D2E7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0" name="Picture 29">
                  <a:extLst>
                    <a:ext uri="{FF2B5EF4-FFF2-40B4-BE49-F238E27FC236}">
                      <a16:creationId xmlns:a16="http://schemas.microsoft.com/office/drawing/2014/main" id="{AA802915-DF05-2040-99FB-3BFBC5A0747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6" name="TextBox 25">
              <a:extLst>
                <a:ext uri="{FF2B5EF4-FFF2-40B4-BE49-F238E27FC236}">
                  <a16:creationId xmlns:a16="http://schemas.microsoft.com/office/drawing/2014/main" id="{F6448776-5F56-254B-AD8F-74C9EB098CEE}"/>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3136399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F2770-D6F9-4EE9-A18E-8DD1648F62F9}" type="datetimeFigureOut">
              <a:rPr lang="en-US" smtClean="0"/>
              <a:t>7/3/22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9DD34-8126-45AF-B4F4-2305F3A75729}" type="slidenum">
              <a:rPr lang="en-US" smtClean="0"/>
              <a:t>‹#›</a:t>
            </a:fld>
            <a:endParaRPr lang="en-US"/>
          </a:p>
        </p:txBody>
      </p:sp>
    </p:spTree>
    <p:extLst>
      <p:ext uri="{BB962C8B-B14F-4D97-AF65-F5344CB8AC3E}">
        <p14:creationId xmlns:p14="http://schemas.microsoft.com/office/powerpoint/2010/main" val="3538703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Gill Sans MT" panose="020B05020201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anose="020204040303010108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anose="020204040303010108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anose="020204040303010108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anose="020204040303010108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anose="020204040303010108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2.wdp"/></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audio" Target="file:///C:/Documents%20and%20Settings/AFAYLOR/My%20Documents/Allied%20Health/SAHP432/Lectures/QualityTools/qt15.wav" TargetMode="External"/><Relationship Id="rId5" Type="http://schemas.openxmlformats.org/officeDocument/2006/relationships/image" Target="../media/image11.jpe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audio" Target="file:///C:/Documents%20and%20Settings/AFAYLOR/My%20Documents/Allied%20Health/SAHP432/Lectures/QualityTools/qt16.wav" TargetMode="Externa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audio" Target="file:///C:/Documents%20and%20Settings/AFAYLOR/My%20Documents/Allied%20Health/SAHP432/Lectures/QualityTools/qt17.wav" TargetMode="Externa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Quality-Control-Tool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790" y="1647460"/>
            <a:ext cx="4999562" cy="2712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ctrTitle"/>
          </p:nvPr>
        </p:nvSpPr>
        <p:spPr>
          <a:xfrm>
            <a:off x="5163015" y="1806498"/>
            <a:ext cx="7028985" cy="2553629"/>
          </a:xfrm>
        </p:spPr>
        <p:txBody>
          <a:bodyPr>
            <a:normAutofit fontScale="90000"/>
          </a:bodyPr>
          <a:lstStyle/>
          <a:p>
            <a:pPr>
              <a:defRPr/>
            </a:pPr>
            <a:r>
              <a:rPr lang="en-US" b="1" dirty="0">
                <a:solidFill>
                  <a:schemeClr val="bg1"/>
                </a:solidFill>
                <a:latin typeface="+mn-lt"/>
              </a:rPr>
              <a:t>Introduction to Quality Improvement Tools:</a:t>
            </a:r>
            <a:br>
              <a:rPr lang="en-US" b="1" dirty="0">
                <a:solidFill>
                  <a:schemeClr val="bg1"/>
                </a:solidFill>
                <a:latin typeface="+mn-lt"/>
              </a:rPr>
            </a:br>
            <a:r>
              <a:rPr lang="en-US" sz="3600" b="1" dirty="0">
                <a:solidFill>
                  <a:schemeClr val="bg1"/>
                </a:solidFill>
                <a:latin typeface="+mn-lt"/>
              </a:rPr>
              <a:t>PRIORITIZATION MATRIX</a:t>
            </a:r>
            <a:endParaRPr lang="en-US" sz="5400" b="1" dirty="0">
              <a:solidFill>
                <a:schemeClr val="bg1"/>
              </a:solidFill>
              <a:latin typeface="+mn-lt"/>
            </a:endParaRPr>
          </a:p>
        </p:txBody>
      </p:sp>
      <p:pic>
        <p:nvPicPr>
          <p:cNvPr id="14339" name="Picture 4" descr="kenyaC.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788" y="74612"/>
            <a:ext cx="97155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431" y="1153929"/>
            <a:ext cx="1547813" cy="1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4FD64195-774A-9C6A-64A6-A03D272A32B1}"/>
              </a:ext>
            </a:extLst>
          </p:cNvPr>
          <p:cNvSpPr txBox="1"/>
          <p:nvPr/>
        </p:nvSpPr>
        <p:spPr>
          <a:xfrm>
            <a:off x="2125362" y="4534930"/>
            <a:ext cx="5189838" cy="923330"/>
          </a:xfrm>
          <a:prstGeom prst="rect">
            <a:avLst/>
          </a:prstGeom>
          <a:noFill/>
        </p:spPr>
        <p:txBody>
          <a:bodyPr wrap="square" rtlCol="0">
            <a:spAutoFit/>
          </a:bodyPr>
          <a:lstStyle/>
          <a:p>
            <a:pPr algn="ctr"/>
            <a:r>
              <a:rPr lang="en-US" b="1" dirty="0"/>
              <a:t>QUALITY IMPROVEMENT TRAINING </a:t>
            </a:r>
          </a:p>
          <a:p>
            <a:pPr algn="ctr"/>
            <a:r>
              <a:rPr lang="en-US" b="1" dirty="0"/>
              <a:t>TRANS NZOIA</a:t>
            </a:r>
          </a:p>
          <a:p>
            <a:pPr algn="ctr"/>
            <a:r>
              <a:rPr lang="en-US" b="1" dirty="0"/>
              <a:t>JULY 2022</a:t>
            </a:r>
          </a:p>
        </p:txBody>
      </p:sp>
    </p:spTree>
    <p:extLst>
      <p:ext uri="{BB962C8B-B14F-4D97-AF65-F5344CB8AC3E}">
        <p14:creationId xmlns:p14="http://schemas.microsoft.com/office/powerpoint/2010/main" val="931300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844550" y="3124200"/>
            <a:ext cx="10502900" cy="1752600"/>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rgbClr val="000066"/>
                </a:solidFill>
                <a:latin typeface="Calibri" pitchFamily="34" charset="0"/>
                <a:ea typeface="+mj-ea"/>
                <a:cs typeface="Calibri" pitchFamily="34" charset="0"/>
              </a:defRPr>
            </a:lvl1pPr>
            <a:lvl2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2pPr>
            <a:lvl3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3pPr>
            <a:lvl4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4pPr>
            <a:lvl5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5pPr>
            <a:lvl6pPr marL="4572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6pPr>
            <a:lvl7pPr marL="9144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7pPr>
            <a:lvl8pPr marL="13716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8pPr>
            <a:lvl9pPr marL="18288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9pPr>
          </a:lstStyle>
          <a:p>
            <a:r>
              <a:rPr lang="en-US" sz="4800" kern="0" cap="small" dirty="0">
                <a:solidFill>
                  <a:schemeClr val="tx1"/>
                </a:solidFill>
                <a:latin typeface="Garamond" panose="02020404030301010803" pitchFamily="18" charset="0"/>
              </a:rPr>
              <a:t>Prioritizing Solutions</a:t>
            </a:r>
          </a:p>
        </p:txBody>
      </p:sp>
    </p:spTree>
    <p:extLst>
      <p:ext uri="{BB962C8B-B14F-4D97-AF65-F5344CB8AC3E}">
        <p14:creationId xmlns:p14="http://schemas.microsoft.com/office/powerpoint/2010/main" val="415104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small" dirty="0">
                <a:latin typeface="+mn-lt"/>
              </a:rPr>
              <a:t>Learning Objectives</a:t>
            </a:r>
          </a:p>
        </p:txBody>
      </p:sp>
      <p:sp>
        <p:nvSpPr>
          <p:cNvPr id="3" name="Content Placeholder 2"/>
          <p:cNvSpPr>
            <a:spLocks noGrp="1"/>
          </p:cNvSpPr>
          <p:nvPr>
            <p:ph idx="1"/>
          </p:nvPr>
        </p:nvSpPr>
        <p:spPr>
          <a:xfrm>
            <a:off x="838199" y="1690688"/>
            <a:ext cx="10515599" cy="2053998"/>
          </a:xfrm>
        </p:spPr>
        <p:txBody>
          <a:bodyPr>
            <a:normAutofit/>
          </a:bodyPr>
          <a:lstStyle/>
          <a:p>
            <a:pPr marL="57150" indent="0">
              <a:lnSpc>
                <a:spcPct val="150000"/>
              </a:lnSpc>
              <a:buNone/>
            </a:pPr>
            <a:r>
              <a:rPr lang="en-US" sz="3600" dirty="0"/>
              <a:t>By the end of this session, participants will be able to:</a:t>
            </a:r>
          </a:p>
          <a:p>
            <a:pPr marL="971550" lvl="1" indent="-457200">
              <a:lnSpc>
                <a:spcPct val="100000"/>
              </a:lnSpc>
            </a:pPr>
            <a:r>
              <a:rPr lang="en-US" sz="2800" dirty="0"/>
              <a:t>Prioritize problems and opportunities for improvement utilizing the </a:t>
            </a:r>
            <a:r>
              <a:rPr lang="en-US" dirty="0"/>
              <a:t>Prioritization</a:t>
            </a:r>
            <a:r>
              <a:rPr lang="en-US" sz="2800" dirty="0"/>
              <a:t> Matrix tool</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4743" y="3915745"/>
            <a:ext cx="4291468" cy="2171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9753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stock-illustration-52689484-multitasking-woman.jpg (190×162)"/>
          <p:cNvPicPr>
            <a:picLocks noChangeAspect="1" noChangeArrowheads="1"/>
          </p:cNvPicPr>
          <p:nvPr/>
        </p:nvPicPr>
        <p:blipFill>
          <a:blip r:embed="rId3">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4760685" y="3637029"/>
            <a:ext cx="3802744" cy="3166542"/>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812800" y="381000"/>
            <a:ext cx="10566400" cy="1143000"/>
          </a:xfrm>
        </p:spPr>
        <p:txBody>
          <a:bodyPr>
            <a:normAutofit/>
          </a:bodyPr>
          <a:lstStyle/>
          <a:p>
            <a:r>
              <a:rPr lang="en-US" sz="4800" b="1" cap="small" dirty="0">
                <a:latin typeface="+mn-lt"/>
              </a:rPr>
              <a:t>Outline</a:t>
            </a:r>
          </a:p>
        </p:txBody>
      </p:sp>
      <p:sp>
        <p:nvSpPr>
          <p:cNvPr id="8" name="Content Placeholder 7"/>
          <p:cNvSpPr>
            <a:spLocks noGrp="1"/>
          </p:cNvSpPr>
          <p:nvPr>
            <p:ph idx="1"/>
          </p:nvPr>
        </p:nvSpPr>
        <p:spPr>
          <a:xfrm>
            <a:off x="812799" y="1771852"/>
            <a:ext cx="6125029" cy="3505200"/>
          </a:xfrm>
        </p:spPr>
        <p:txBody>
          <a:bodyPr>
            <a:normAutofit/>
          </a:bodyPr>
          <a:lstStyle/>
          <a:p>
            <a:pPr>
              <a:lnSpc>
                <a:spcPct val="100000"/>
              </a:lnSpc>
            </a:pPr>
            <a:r>
              <a:rPr lang="en-US" sz="3600" dirty="0"/>
              <a:t>Why Prioritize?</a:t>
            </a:r>
          </a:p>
          <a:p>
            <a:pPr>
              <a:lnSpc>
                <a:spcPct val="100000"/>
              </a:lnSpc>
            </a:pPr>
            <a:r>
              <a:rPr lang="en-US" sz="3600" b="1" dirty="0"/>
              <a:t>QI Tool: </a:t>
            </a:r>
            <a:r>
              <a:rPr lang="en-US" sz="3600" dirty="0"/>
              <a:t>Prioritization matrix</a:t>
            </a:r>
          </a:p>
          <a:p>
            <a:pPr>
              <a:lnSpc>
                <a:spcPct val="100000"/>
              </a:lnSpc>
            </a:pPr>
            <a:r>
              <a:rPr lang="en-US" sz="3600" dirty="0"/>
              <a:t>Group Work  </a:t>
            </a:r>
          </a:p>
          <a:p>
            <a:pPr marL="0" indent="0">
              <a:lnSpc>
                <a:spcPct val="100000"/>
              </a:lnSpc>
              <a:buNone/>
            </a:pPr>
            <a:endParaRPr lang="en-US" dirty="0"/>
          </a:p>
          <a:p>
            <a:pPr>
              <a:lnSpc>
                <a:spcPct val="100000"/>
              </a:lnSpc>
            </a:pPr>
            <a:endParaRPr lang="en-US" dirty="0"/>
          </a:p>
          <a:p>
            <a:pPr>
              <a:lnSpc>
                <a:spcPct val="100000"/>
              </a:lnSpc>
            </a:pPr>
            <a:endParaRPr lang="en-US" dirty="0"/>
          </a:p>
        </p:txBody>
      </p:sp>
    </p:spTree>
    <p:extLst>
      <p:ext uri="{BB962C8B-B14F-4D97-AF65-F5344CB8AC3E}">
        <p14:creationId xmlns:p14="http://schemas.microsoft.com/office/powerpoint/2010/main" val="1542655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cap="small" dirty="0">
                <a:latin typeface="+mn-lt"/>
              </a:rPr>
              <a:t>Discussion Question</a:t>
            </a:r>
          </a:p>
        </p:txBody>
      </p:sp>
      <p:sp>
        <p:nvSpPr>
          <p:cNvPr id="3" name="Content Placeholder 2"/>
          <p:cNvSpPr>
            <a:spLocks noGrp="1"/>
          </p:cNvSpPr>
          <p:nvPr>
            <p:ph idx="1"/>
          </p:nvPr>
        </p:nvSpPr>
        <p:spPr>
          <a:xfrm>
            <a:off x="5486400" y="1981201"/>
            <a:ext cx="5867400" cy="2047875"/>
          </a:xfrm>
        </p:spPr>
        <p:txBody>
          <a:bodyPr>
            <a:normAutofit/>
          </a:bodyPr>
          <a:lstStyle/>
          <a:p>
            <a:pPr marL="0" indent="0" algn="ctr">
              <a:buNone/>
            </a:pPr>
            <a:r>
              <a:rPr lang="en-US" sz="4000" dirty="0">
                <a:solidFill>
                  <a:srgbClr val="383087"/>
                </a:solidFill>
              </a:rPr>
              <a:t>How do you currently </a:t>
            </a:r>
            <a:r>
              <a:rPr lang="en-US" sz="4000" i="1" dirty="0">
                <a:solidFill>
                  <a:srgbClr val="383087"/>
                </a:solidFill>
              </a:rPr>
              <a:t>prioritize </a:t>
            </a:r>
            <a:r>
              <a:rPr lang="en-US" sz="4000" dirty="0">
                <a:solidFill>
                  <a:srgbClr val="383087"/>
                </a:solidFill>
              </a:rPr>
              <a:t>within your current practice?</a:t>
            </a:r>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52601"/>
            <a:ext cx="4057650" cy="4111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5486400" y="4176486"/>
            <a:ext cx="6255657" cy="523220"/>
          </a:xfrm>
          <a:prstGeom prst="rect">
            <a:avLst/>
          </a:prstGeom>
          <a:noFill/>
        </p:spPr>
        <p:txBody>
          <a:bodyPr wrap="square" rtlCol="0">
            <a:spAutoFit/>
          </a:bodyPr>
          <a:lstStyle/>
          <a:p>
            <a:pPr marL="0" lvl="1" algn="ctr"/>
            <a:r>
              <a:rPr lang="en-US" sz="2800" i="1" dirty="0"/>
              <a:t>Personal, clinical or program manager examples</a:t>
            </a:r>
          </a:p>
        </p:txBody>
      </p:sp>
    </p:spTree>
    <p:extLst>
      <p:ext uri="{BB962C8B-B14F-4D97-AF65-F5344CB8AC3E}">
        <p14:creationId xmlns:p14="http://schemas.microsoft.com/office/powerpoint/2010/main" val="1682862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cap="small" dirty="0">
                <a:latin typeface="+mn-lt"/>
              </a:rPr>
              <a:t>Why Prioritize? 	</a:t>
            </a:r>
          </a:p>
        </p:txBody>
      </p:sp>
      <p:sp>
        <p:nvSpPr>
          <p:cNvPr id="3" name="Content Placeholder 2"/>
          <p:cNvSpPr>
            <a:spLocks noGrp="1"/>
          </p:cNvSpPr>
          <p:nvPr>
            <p:ph idx="1"/>
          </p:nvPr>
        </p:nvSpPr>
        <p:spPr>
          <a:xfrm>
            <a:off x="493487" y="1690688"/>
            <a:ext cx="11437256" cy="5167312"/>
          </a:xfrm>
        </p:spPr>
        <p:txBody>
          <a:bodyPr>
            <a:noAutofit/>
          </a:bodyPr>
          <a:lstStyle/>
          <a:p>
            <a:r>
              <a:rPr lang="en-US" sz="2400" dirty="0"/>
              <a:t>Helps a team make decisions </a:t>
            </a:r>
          </a:p>
          <a:p>
            <a:r>
              <a:rPr lang="en-US" sz="2400" b="1" dirty="0">
                <a:solidFill>
                  <a:srgbClr val="C00000"/>
                </a:solidFill>
              </a:rPr>
              <a:t>All problems and/or changes cannot be solved/implemented at once</a:t>
            </a:r>
          </a:p>
          <a:p>
            <a:r>
              <a:rPr lang="en-US" sz="2400" dirty="0"/>
              <a:t>Sometimes, having too many choices leave a team “paralyzed”</a:t>
            </a:r>
          </a:p>
          <a:p>
            <a:r>
              <a:rPr lang="en-US" sz="2400" dirty="0"/>
              <a:t>QI teams may disagree about where to start first </a:t>
            </a:r>
          </a:p>
          <a:p>
            <a:r>
              <a:rPr lang="en-US" sz="2400" dirty="0"/>
              <a:t>A team may identify multiple problems but have limited resources or have to choose which problems have a big impact</a:t>
            </a:r>
          </a:p>
          <a:p>
            <a:r>
              <a:rPr lang="en-US" sz="2400" dirty="0"/>
              <a:t> Many change ideas may seem like a great way forward but prioritizing can help to determine which ones may have the most impact</a:t>
            </a:r>
          </a:p>
          <a:p>
            <a:r>
              <a:rPr lang="en-US" sz="2400" dirty="0"/>
              <a:t>Increases follow through of implementing change ideas by gaining consensus before implementation</a:t>
            </a:r>
          </a:p>
          <a:p>
            <a:r>
              <a:rPr lang="en-US" sz="2400" b="1" dirty="0">
                <a:solidFill>
                  <a:srgbClr val="C00000"/>
                </a:solidFill>
              </a:rPr>
              <a:t>Selection and focus is necessary</a:t>
            </a:r>
          </a:p>
          <a:p>
            <a:endParaRPr lang="en-US" sz="2400" dirty="0"/>
          </a:p>
        </p:txBody>
      </p:sp>
    </p:spTree>
    <p:extLst>
      <p:ext uri="{BB962C8B-B14F-4D97-AF65-F5344CB8AC3E}">
        <p14:creationId xmlns:p14="http://schemas.microsoft.com/office/powerpoint/2010/main" val="3377785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3" y="365125"/>
            <a:ext cx="11088914" cy="1325563"/>
          </a:xfrm>
        </p:spPr>
        <p:txBody>
          <a:bodyPr>
            <a:normAutofit/>
          </a:bodyPr>
          <a:lstStyle/>
          <a:p>
            <a:r>
              <a:rPr lang="en-US" sz="4800" b="1" cap="small" dirty="0">
                <a:latin typeface="+mn-lt"/>
              </a:rPr>
              <a:t>QI Tool: Prioritization Matrix</a:t>
            </a:r>
          </a:p>
        </p:txBody>
      </p:sp>
      <p:sp>
        <p:nvSpPr>
          <p:cNvPr id="6" name="Content Placeholder 5"/>
          <p:cNvSpPr>
            <a:spLocks noGrp="1"/>
          </p:cNvSpPr>
          <p:nvPr>
            <p:ph idx="1"/>
          </p:nvPr>
        </p:nvSpPr>
        <p:spPr>
          <a:xfrm>
            <a:off x="449943" y="1901371"/>
            <a:ext cx="11553371" cy="4238171"/>
          </a:xfrm>
        </p:spPr>
        <p:txBody>
          <a:bodyPr>
            <a:normAutofit fontScale="85000" lnSpcReduction="20000"/>
          </a:bodyPr>
          <a:lstStyle/>
          <a:p>
            <a:r>
              <a:rPr lang="en-US" altLang="en-US" dirty="0">
                <a:ea typeface="ＭＳ Ｐゴシック" panose="020B0600070205080204" pitchFamily="34" charset="-128"/>
              </a:rPr>
              <a:t>QI tool that helps  </a:t>
            </a:r>
            <a:r>
              <a:rPr lang="en-US" altLang="en-US" b="1" i="1" dirty="0">
                <a:solidFill>
                  <a:srgbClr val="C00000"/>
                </a:solidFill>
                <a:ea typeface="ＭＳ Ｐゴシック" panose="020B0600070205080204" pitchFamily="34" charset="-128"/>
              </a:rPr>
              <a:t>prioritize</a:t>
            </a:r>
            <a:r>
              <a:rPr lang="en-US" altLang="en-US" dirty="0">
                <a:solidFill>
                  <a:srgbClr val="FF0000"/>
                </a:solidFill>
                <a:ea typeface="ＭＳ Ｐゴシック" panose="020B0600070205080204" pitchFamily="34" charset="-128"/>
              </a:rPr>
              <a:t> </a:t>
            </a:r>
            <a:r>
              <a:rPr lang="en-US" altLang="en-US" dirty="0">
                <a:solidFill>
                  <a:srgbClr val="383087"/>
                </a:solidFill>
                <a:ea typeface="ＭＳ Ｐゴシック" panose="020B0600070205080204" pitchFamily="34" charset="-128"/>
              </a:rPr>
              <a:t>potential problems/performance gaps or Potential change ideas. </a:t>
            </a:r>
          </a:p>
          <a:p>
            <a:endParaRPr lang="en-US" altLang="en-US" dirty="0">
              <a:solidFill>
                <a:srgbClr val="383087"/>
              </a:solidFill>
              <a:ea typeface="ＭＳ Ｐゴシック" panose="020B0600070205080204" pitchFamily="34" charset="-128"/>
            </a:endParaRPr>
          </a:p>
          <a:p>
            <a:r>
              <a:rPr lang="en-US" altLang="en-US" b="1" dirty="0">
                <a:ea typeface="ＭＳ Ｐゴシック" panose="020B0600070205080204" pitchFamily="34" charset="-128"/>
              </a:rPr>
              <a:t> Aim: </a:t>
            </a:r>
            <a:r>
              <a:rPr lang="en-US" altLang="en-US" dirty="0">
                <a:ea typeface="ＭＳ Ｐゴシック" panose="020B0600070205080204" pitchFamily="34" charset="-128"/>
              </a:rPr>
              <a:t>Helps QIT teams select an </a:t>
            </a:r>
            <a:r>
              <a:rPr lang="en-US" altLang="en-US" b="1" i="1" dirty="0">
                <a:solidFill>
                  <a:srgbClr val="C00000"/>
                </a:solidFill>
                <a:ea typeface="ＭＳ Ｐゴシック" panose="020B0600070205080204" pitchFamily="34" charset="-128"/>
              </a:rPr>
              <a:t>appropriate</a:t>
            </a:r>
            <a:r>
              <a:rPr lang="en-US" altLang="en-US" b="1" i="1" dirty="0">
                <a:solidFill>
                  <a:srgbClr val="FF0000"/>
                </a:solidFill>
                <a:ea typeface="ＭＳ Ｐゴシック" panose="020B0600070205080204" pitchFamily="34" charset="-128"/>
              </a:rPr>
              <a:t> </a:t>
            </a:r>
            <a:r>
              <a:rPr lang="en-US" altLang="en-US" dirty="0">
                <a:ea typeface="ＭＳ Ｐゴシック" panose="020B0600070205080204" pitchFamily="34" charset="-128"/>
              </a:rPr>
              <a:t>problem to undertake in a QI project cycle and/or select feasible potential change ideas.</a:t>
            </a:r>
          </a:p>
          <a:p>
            <a:pPr marL="0" indent="0">
              <a:buNone/>
            </a:pPr>
            <a:endParaRPr lang="en-US" dirty="0"/>
          </a:p>
          <a:p>
            <a:r>
              <a:rPr lang="en-US" dirty="0"/>
              <a:t>Simple tool to sort ideas/problems by: </a:t>
            </a:r>
          </a:p>
          <a:p>
            <a:pPr lvl="1">
              <a:buFont typeface="Garamond" panose="02020404030301010803" pitchFamily="18" charset="0"/>
              <a:buChar char="»"/>
            </a:pPr>
            <a:r>
              <a:rPr lang="en-US" dirty="0"/>
              <a:t>Importance - How much impact they may have</a:t>
            </a:r>
          </a:p>
          <a:p>
            <a:pPr lvl="1">
              <a:buFont typeface="Garamond" panose="02020404030301010803" pitchFamily="18" charset="0"/>
              <a:buChar char="»"/>
            </a:pPr>
            <a:r>
              <a:rPr lang="en-US" dirty="0"/>
              <a:t>Ease of Implementation/Realistic scope - How easy they are to accomplish</a:t>
            </a:r>
          </a:p>
          <a:p>
            <a:pPr lvl="1">
              <a:buFont typeface="Garamond" panose="02020404030301010803" pitchFamily="18" charset="0"/>
              <a:buChar char="»"/>
            </a:pPr>
            <a:r>
              <a:rPr lang="en-US" dirty="0"/>
              <a:t>Likelihood of success through QI</a:t>
            </a:r>
          </a:p>
          <a:p>
            <a:pPr lvl="1">
              <a:buFont typeface="Garamond" panose="02020404030301010803" pitchFamily="18" charset="0"/>
              <a:buChar char="»"/>
            </a:pPr>
            <a:r>
              <a:rPr lang="en-US" dirty="0"/>
              <a:t>Potential Impact of the QI project</a:t>
            </a:r>
          </a:p>
          <a:p>
            <a:r>
              <a:rPr lang="en-US" dirty="0"/>
              <a:t>Provides team a structured decision-making processes</a:t>
            </a:r>
          </a:p>
          <a:p>
            <a:r>
              <a:rPr lang="en-US" dirty="0"/>
              <a:t>Can be helpful for explaining change ideas/problems to stakeholders and/or getting buy-in</a:t>
            </a:r>
          </a:p>
          <a:p>
            <a:endParaRPr lang="en-US" dirty="0"/>
          </a:p>
        </p:txBody>
      </p:sp>
    </p:spTree>
    <p:extLst>
      <p:ext uri="{BB962C8B-B14F-4D97-AF65-F5344CB8AC3E}">
        <p14:creationId xmlns:p14="http://schemas.microsoft.com/office/powerpoint/2010/main" val="1629711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201213263"/>
              </p:ext>
            </p:extLst>
          </p:nvPr>
        </p:nvGraphicFramePr>
        <p:xfrm>
          <a:off x="210457" y="813691"/>
          <a:ext cx="11241314" cy="6066525"/>
        </p:xfrm>
        <a:graphic>
          <a:graphicData uri="http://schemas.openxmlformats.org/drawingml/2006/table">
            <a:tbl>
              <a:tblPr/>
              <a:tblGrid>
                <a:gridCol w="198869">
                  <a:extLst>
                    <a:ext uri="{9D8B030D-6E8A-4147-A177-3AD203B41FA5}">
                      <a16:colId xmlns:a16="http://schemas.microsoft.com/office/drawing/2014/main" val="20000"/>
                    </a:ext>
                  </a:extLst>
                </a:gridCol>
                <a:gridCol w="2438758">
                  <a:extLst>
                    <a:ext uri="{9D8B030D-6E8A-4147-A177-3AD203B41FA5}">
                      <a16:colId xmlns:a16="http://schemas.microsoft.com/office/drawing/2014/main" val="20001"/>
                    </a:ext>
                  </a:extLst>
                </a:gridCol>
                <a:gridCol w="2051488">
                  <a:extLst>
                    <a:ext uri="{9D8B030D-6E8A-4147-A177-3AD203B41FA5}">
                      <a16:colId xmlns:a16="http://schemas.microsoft.com/office/drawing/2014/main" val="20002"/>
                    </a:ext>
                  </a:extLst>
                </a:gridCol>
                <a:gridCol w="1339746">
                  <a:extLst>
                    <a:ext uri="{9D8B030D-6E8A-4147-A177-3AD203B41FA5}">
                      <a16:colId xmlns:a16="http://schemas.microsoft.com/office/drawing/2014/main" val="20003"/>
                    </a:ext>
                  </a:extLst>
                </a:gridCol>
                <a:gridCol w="1808658">
                  <a:extLst>
                    <a:ext uri="{9D8B030D-6E8A-4147-A177-3AD203B41FA5}">
                      <a16:colId xmlns:a16="http://schemas.microsoft.com/office/drawing/2014/main" val="20004"/>
                    </a:ext>
                  </a:extLst>
                </a:gridCol>
                <a:gridCol w="2298504">
                  <a:extLst>
                    <a:ext uri="{9D8B030D-6E8A-4147-A177-3AD203B41FA5}">
                      <a16:colId xmlns:a16="http://schemas.microsoft.com/office/drawing/2014/main" val="20005"/>
                    </a:ext>
                  </a:extLst>
                </a:gridCol>
                <a:gridCol w="906423">
                  <a:extLst>
                    <a:ext uri="{9D8B030D-6E8A-4147-A177-3AD203B41FA5}">
                      <a16:colId xmlns:a16="http://schemas.microsoft.com/office/drawing/2014/main" val="20006"/>
                    </a:ext>
                  </a:extLst>
                </a:gridCol>
                <a:gridCol w="198868">
                  <a:extLst>
                    <a:ext uri="{9D8B030D-6E8A-4147-A177-3AD203B41FA5}">
                      <a16:colId xmlns:a16="http://schemas.microsoft.com/office/drawing/2014/main" val="20007"/>
                    </a:ext>
                  </a:extLst>
                </a:gridCol>
              </a:tblGrid>
              <a:tr h="344080">
                <a:tc gridSpan="7">
                  <a:txBody>
                    <a:bodyPr/>
                    <a:lstStyle/>
                    <a:p>
                      <a:pPr marL="0" marR="0" lvl="0" indent="0" algn="l" defTabSz="4572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a:ln>
                            <a:noFill/>
                          </a:ln>
                          <a:solidFill>
                            <a:schemeClr val="tx1"/>
                          </a:solidFill>
                          <a:effectLst/>
                          <a:latin typeface="Calibri" pitchFamily="34" charset="0"/>
                          <a:ea typeface="MS Mincho" pitchFamily="49" charset="-128"/>
                        </a:rPr>
                        <a:t>Table 6: An example of a decision matrix template</a:t>
                      </a:r>
                      <a:endParaRPr kumimoji="0" lang="en-US" sz="2000" b="0" i="0" u="none" strike="noStrike" cap="none" normalizeH="0" baseline="0">
                        <a:ln>
                          <a:noFill/>
                        </a:ln>
                        <a:solidFill>
                          <a:schemeClr val="tx1"/>
                        </a:solidFill>
                        <a:effectLst/>
                        <a:latin typeface="Cambria" pitchFamily="18" charset="0"/>
                        <a:ea typeface="MS Mincho" pitchFamily="49" charset="-128"/>
                      </a:endParaRPr>
                    </a:p>
                  </a:txBody>
                  <a:tcPr marL="68585" marR="68585" marT="8891"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Cambria" pitchFamily="18" charset="0"/>
                          <a:ea typeface="MS Mincho" pitchFamily="49" charset="-128"/>
                        </a:rPr>
                        <a:t> </a:t>
                      </a:r>
                    </a:p>
                  </a:txBody>
                  <a:tcPr marL="0" marR="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629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Cambria" pitchFamily="18" charset="0"/>
                          <a:ea typeface="MS Mincho" pitchFamily="49" charset="-128"/>
                        </a:rPr>
                        <a:t> </a:t>
                      </a:r>
                    </a:p>
                  </a:txBody>
                  <a:tcPr marL="0" marR="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p>
                      <a:pPr marL="0" marR="0" lvl="0" indent="0" algn="l" defTabSz="4572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a:ln>
                            <a:noFill/>
                          </a:ln>
                          <a:solidFill>
                            <a:schemeClr val="tx1"/>
                          </a:solidFill>
                          <a:effectLst/>
                          <a:latin typeface="Calibri Light" pitchFamily="34" charset="0"/>
                          <a:ea typeface="MS Mincho" pitchFamily="49" charset="-128"/>
                        </a:rPr>
                        <a:t>Potential performance gaps to be addressed </a:t>
                      </a:r>
                      <a:endParaRPr kumimoji="0" lang="en-US" sz="2000" b="0" i="0" u="none" strike="noStrike" cap="none" normalizeH="0" baseline="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DB3E2"/>
                    </a:solidFill>
                  </a:tcPr>
                </a:tc>
                <a:tc gridSpan="6">
                  <a:txBody>
                    <a:bodyPr/>
                    <a:lstStyle/>
                    <a:p>
                      <a:pPr marL="0" marR="0" lvl="0" indent="0" algn="ctr" defTabSz="4572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dirty="0">
                          <a:ln>
                            <a:noFill/>
                          </a:ln>
                          <a:solidFill>
                            <a:schemeClr val="tx1"/>
                          </a:solidFill>
                          <a:effectLst/>
                          <a:latin typeface="Calibri Light" pitchFamily="34" charset="0"/>
                          <a:ea typeface="MS Mincho" pitchFamily="49" charset="-128"/>
                        </a:rPr>
                        <a:t>CRITERIA:  Rank 1-5 where 5=totally meets criteria</a:t>
                      </a:r>
                      <a:endParaRPr kumimoji="0" lang="en-US" sz="2000" b="0" i="0" u="none" strike="noStrike" cap="none" normalizeH="0" baseline="0" dirty="0">
                        <a:ln>
                          <a:noFill/>
                        </a:ln>
                        <a:solidFill>
                          <a:schemeClr val="tx1"/>
                        </a:solidFill>
                        <a:effectLst/>
                        <a:latin typeface="Cambria" pitchFamily="18" charset="0"/>
                        <a:ea typeface="MS Mincho" pitchFamily="49" charset="-128"/>
                      </a:endParaRPr>
                    </a:p>
                  </a:txBody>
                  <a:tcPr marL="68585" marR="68585" marT="889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DB3E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12930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Cambria" pitchFamily="18" charset="0"/>
                          <a:ea typeface="MS Mincho" pitchFamily="49" charset="-128"/>
                        </a:rPr>
                        <a:t> </a:t>
                      </a: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lang="en-US"/>
                    </a:p>
                  </a:txBody>
                  <a:tcPr/>
                </a:tc>
                <a:tc>
                  <a:txBody>
                    <a:bodyPr/>
                    <a:lstStyle/>
                    <a:p>
                      <a:pPr marL="0" marR="0" lvl="0" indent="0" algn="l" defTabSz="4572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a:ln>
                            <a:noFill/>
                          </a:ln>
                          <a:solidFill>
                            <a:schemeClr val="tx1"/>
                          </a:solidFill>
                          <a:effectLst/>
                          <a:latin typeface="Calibri Light" pitchFamily="34" charset="0"/>
                          <a:ea typeface="MS Mincho" pitchFamily="49" charset="-128"/>
                        </a:rPr>
                        <a:t>Issue seen as important* </a:t>
                      </a:r>
                      <a:endParaRPr kumimoji="0" lang="en-US" sz="2000" b="0" i="0" u="none" strike="noStrike" cap="none" normalizeH="0" baseline="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DB3E2"/>
                    </a:solidFill>
                  </a:tcPr>
                </a:tc>
                <a:tc>
                  <a:txBody>
                    <a:bodyPr/>
                    <a:lstStyle/>
                    <a:p>
                      <a:pPr marL="0" marR="0" lvl="0" indent="0" algn="l" defTabSz="4572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a:ln>
                            <a:noFill/>
                          </a:ln>
                          <a:solidFill>
                            <a:schemeClr val="tx1"/>
                          </a:solidFill>
                          <a:effectLst/>
                          <a:latin typeface="Calibri Light" pitchFamily="34" charset="0"/>
                          <a:ea typeface="MS Mincho" pitchFamily="49" charset="-128"/>
                        </a:rPr>
                        <a:t>Realistic scope (Control)*</a:t>
                      </a:r>
                      <a:endParaRPr kumimoji="0" lang="en-US" sz="2000" b="0" i="0" u="none" strike="noStrike" cap="none" normalizeH="0" baseline="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DB3E2"/>
                    </a:solidFill>
                  </a:tcPr>
                </a:tc>
                <a:tc>
                  <a:txBody>
                    <a:bodyPr/>
                    <a:lstStyle/>
                    <a:p>
                      <a:pPr marL="0" marR="0" lvl="0" indent="0" algn="l" defTabSz="4572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a:ln>
                            <a:noFill/>
                          </a:ln>
                          <a:solidFill>
                            <a:schemeClr val="tx1"/>
                          </a:solidFill>
                          <a:effectLst/>
                          <a:latin typeface="Calibri Light" pitchFamily="34" charset="0"/>
                          <a:ea typeface="MS Mincho" pitchFamily="49" charset="-128"/>
                        </a:rPr>
                        <a:t>Likelihood of success via QI*</a:t>
                      </a:r>
                      <a:endParaRPr kumimoji="0" lang="en-US" sz="2000" b="0" i="0" u="none" strike="noStrike" cap="none" normalizeH="0" baseline="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DB3E2"/>
                    </a:solidFill>
                  </a:tcPr>
                </a:tc>
                <a:tc>
                  <a:txBody>
                    <a:bodyPr/>
                    <a:lstStyle/>
                    <a:p>
                      <a:pPr marL="0" marR="0" lvl="0" indent="0" algn="l" defTabSz="4572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a:ln>
                            <a:noFill/>
                          </a:ln>
                          <a:solidFill>
                            <a:schemeClr val="tx1"/>
                          </a:solidFill>
                          <a:effectLst/>
                          <a:latin typeface="Calibri Light" pitchFamily="34" charset="0"/>
                          <a:ea typeface="MS Mincho" pitchFamily="49" charset="-128"/>
                        </a:rPr>
                        <a:t>Potential Impact of QI project *</a:t>
                      </a:r>
                      <a:endParaRPr kumimoji="0" lang="en-US" sz="2000" b="0" i="0" u="none" strike="noStrike" cap="none" normalizeH="0" baseline="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DB3E2"/>
                    </a:solidFill>
                  </a:tcPr>
                </a:tc>
                <a:tc gridSpan="2">
                  <a:txBody>
                    <a:bodyPr/>
                    <a:lstStyle/>
                    <a:p>
                      <a:pPr marL="0" marR="0" lvl="0" indent="0" algn="l" defTabSz="4572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a:ln>
                            <a:noFill/>
                          </a:ln>
                          <a:solidFill>
                            <a:schemeClr val="tx1"/>
                          </a:solidFill>
                          <a:effectLst/>
                          <a:latin typeface="Calibri Light" pitchFamily="34" charset="0"/>
                          <a:ea typeface="MS Mincho" pitchFamily="49" charset="-128"/>
                        </a:rPr>
                        <a:t>TOTAL </a:t>
                      </a:r>
                      <a:endParaRPr kumimoji="0" lang="en-US" sz="2000" b="0" i="0" u="none" strike="noStrike" cap="none" normalizeH="0" baseline="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DB3E2"/>
                    </a:solidFill>
                  </a:tcPr>
                </a:tc>
                <a:tc hMerge="1">
                  <a:txBody>
                    <a:bodyPr/>
                    <a:lstStyle/>
                    <a:p>
                      <a:endParaRPr lang="en-US"/>
                    </a:p>
                  </a:txBody>
                  <a:tcPr/>
                </a:tc>
                <a:extLst>
                  <a:ext uri="{0D108BD9-81ED-4DB2-BD59-A6C34878D82A}">
                    <a16:rowId xmlns:a16="http://schemas.microsoft.com/office/drawing/2014/main" val="10002"/>
                  </a:ext>
                </a:extLst>
              </a:tr>
              <a:tr h="32040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Cambria" pitchFamily="18" charset="0"/>
                          <a:ea typeface="MS Mincho" pitchFamily="49" charset="-128"/>
                        </a:rPr>
                        <a:t> </a:t>
                      </a: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Calibri Light" pitchFamily="34" charset="0"/>
                          <a:ea typeface="MS Mincho" pitchFamily="49" charset="-128"/>
                        </a:rPr>
                        <a:t>1.</a:t>
                      </a:r>
                      <a:endParaRPr kumimoji="0" lang="en-US" sz="2000" b="0" i="0" u="none" strike="noStrike" cap="none" normalizeH="0" baseline="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3"/>
                  </a:ext>
                </a:extLst>
              </a:tr>
              <a:tr h="32040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Cambria" pitchFamily="18" charset="0"/>
                          <a:ea typeface="MS Mincho" pitchFamily="49" charset="-128"/>
                        </a:rPr>
                        <a:t> </a:t>
                      </a: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Calibri Light" pitchFamily="34" charset="0"/>
                          <a:ea typeface="MS Mincho" pitchFamily="49" charset="-128"/>
                        </a:rPr>
                        <a:t>2.</a:t>
                      </a:r>
                      <a:endParaRPr kumimoji="0" lang="en-US" sz="2000" b="0" i="0" u="none" strike="noStrike" cap="none" normalizeH="0" baseline="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4"/>
                  </a:ext>
                </a:extLst>
              </a:tr>
              <a:tr h="32040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Cambria" pitchFamily="18" charset="0"/>
                          <a:ea typeface="MS Mincho" pitchFamily="49" charset="-128"/>
                        </a:rPr>
                        <a:t> </a:t>
                      </a: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Calibri Light" pitchFamily="34" charset="0"/>
                          <a:ea typeface="MS Mincho" pitchFamily="49" charset="-128"/>
                        </a:rPr>
                        <a:t>3.</a:t>
                      </a:r>
                      <a:endParaRPr kumimoji="0" lang="en-US" sz="2000" b="0" i="0" u="none" strike="noStrike" cap="none" normalizeH="0" baseline="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5"/>
                  </a:ext>
                </a:extLst>
              </a:tr>
              <a:tr h="32040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Cambria" pitchFamily="18" charset="0"/>
                          <a:ea typeface="MS Mincho" pitchFamily="49" charset="-128"/>
                        </a:rPr>
                        <a:t> </a:t>
                      </a: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Calibri Light" pitchFamily="34" charset="0"/>
                          <a:ea typeface="MS Mincho" pitchFamily="49" charset="-128"/>
                        </a:rPr>
                        <a:t>4.</a:t>
                      </a:r>
                      <a:endParaRPr kumimoji="0" lang="en-US" sz="2000" b="0" i="0" u="none" strike="noStrike" cap="none" normalizeH="0" baseline="0" dirty="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Cambria" pitchFamily="18" charset="0"/>
                        <a:ea typeface="ＭＳ Ｐゴシック" pitchFamily="34"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6"/>
                  </a:ext>
                </a:extLst>
              </a:tr>
              <a:tr h="284522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Cambria" pitchFamily="18" charset="0"/>
                          <a:ea typeface="MS Mincho" pitchFamily="49" charset="-128"/>
                        </a:rPr>
                        <a:t> </a:t>
                      </a: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7">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Calibri Light" pitchFamily="34" charset="0"/>
                          <a:ea typeface="MS Mincho" pitchFamily="49" charset="-128"/>
                        </a:rPr>
                        <a:t>* Issue seen as important refers to a gap that is crucial or gap that does not meet standards set in National guidelines</a:t>
                      </a:r>
                      <a:endParaRPr kumimoji="0" lang="en-US" sz="2000" b="0" i="0" u="none" strike="noStrike" cap="none" normalizeH="0" baseline="0" dirty="0">
                        <a:ln>
                          <a:noFill/>
                        </a:ln>
                        <a:solidFill>
                          <a:schemeClr val="tx1"/>
                        </a:solidFill>
                        <a:effectLst/>
                        <a:latin typeface="Cambria" pitchFamily="18" charset="0"/>
                        <a:ea typeface="MS Mincho" pitchFamily="49"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Calibri Light" pitchFamily="34" charset="0"/>
                          <a:ea typeface="MS Mincho" pitchFamily="49" charset="-128"/>
                        </a:rPr>
                        <a:t>* Realistic scope (control) refers to gaps that the facility are able to address at a facility level, that do not involve the macrosystem </a:t>
                      </a:r>
                      <a:endParaRPr kumimoji="0" lang="en-US" sz="2000" b="0" i="0" u="none" strike="noStrike" cap="none" normalizeH="0" baseline="0" dirty="0">
                        <a:ln>
                          <a:noFill/>
                        </a:ln>
                        <a:solidFill>
                          <a:schemeClr val="tx1"/>
                        </a:solidFill>
                        <a:effectLst/>
                        <a:latin typeface="Cambria" pitchFamily="18" charset="0"/>
                        <a:ea typeface="MS Mincho" pitchFamily="49"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Calibri Light" pitchFamily="34" charset="0"/>
                          <a:ea typeface="MS Mincho" pitchFamily="49" charset="-128"/>
                        </a:rPr>
                        <a:t>* Likelihood of success refers to performance gaps that can be addressed easily, the so called quick wins</a:t>
                      </a:r>
                      <a:endParaRPr kumimoji="0" lang="en-US" sz="2000" b="0" i="0" u="none" strike="noStrike" cap="none" normalizeH="0" baseline="0" dirty="0">
                        <a:ln>
                          <a:noFill/>
                        </a:ln>
                        <a:solidFill>
                          <a:schemeClr val="tx1"/>
                        </a:solidFill>
                        <a:effectLst/>
                        <a:latin typeface="Cambria" pitchFamily="18" charset="0"/>
                        <a:ea typeface="MS Mincho" pitchFamily="49" charset="-128"/>
                      </a:endParaRPr>
                    </a:p>
                    <a:p>
                      <a:pPr marL="0" marR="0" lvl="0" indent="0" algn="l" defTabSz="4572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a:ln>
                            <a:noFill/>
                          </a:ln>
                          <a:solidFill>
                            <a:schemeClr val="tx1"/>
                          </a:solidFill>
                          <a:effectLst/>
                          <a:latin typeface="Calibri Light" pitchFamily="34" charset="0"/>
                          <a:ea typeface="MS Mincho" pitchFamily="49" charset="-128"/>
                        </a:rPr>
                        <a:t>Potential Impact of QI project refers to performance gaps that if addressed will have the greatest effect</a:t>
                      </a:r>
                    </a:p>
                    <a:p>
                      <a:pPr marL="0" marR="0" lvl="0" indent="0" algn="l" defTabSz="4572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a:ln>
                            <a:noFill/>
                          </a:ln>
                          <a:solidFill>
                            <a:schemeClr val="tx1"/>
                          </a:solidFill>
                          <a:effectLst/>
                          <a:latin typeface="Calibri" pitchFamily="34" charset="0"/>
                          <a:ea typeface="ＭＳ Ｐゴシック" pitchFamily="34" charset="-128"/>
                        </a:rPr>
                        <a:t>Review the rankings and select the project with the highest score</a:t>
                      </a:r>
                    </a:p>
                    <a:p>
                      <a:pPr marL="0" marR="0" lvl="0" indent="0" algn="l" defTabSz="457200" rtl="0" eaLnBrk="1" fontAlgn="base" latinLnBrk="0" hangingPunct="1">
                        <a:lnSpc>
                          <a:spcPct val="100000"/>
                        </a:lnSpc>
                        <a:spcBef>
                          <a:spcPct val="0"/>
                        </a:spcBef>
                        <a:spcAft>
                          <a:spcPct val="0"/>
                        </a:spcAft>
                        <a:buClrTx/>
                        <a:buSzTx/>
                        <a:buFont typeface="Arial" pitchFamily="34" charset="0"/>
                        <a:buChar char="•"/>
                        <a:tabLst/>
                      </a:pPr>
                      <a:endParaRPr kumimoji="0" lang="en-US" sz="2000" b="0" i="0" u="none" strike="noStrike" cap="none" normalizeH="0" baseline="0" dirty="0">
                        <a:ln>
                          <a:noFill/>
                        </a:ln>
                        <a:solidFill>
                          <a:schemeClr val="tx1"/>
                        </a:solidFill>
                        <a:effectLst/>
                        <a:latin typeface="Cambria" pitchFamily="18" charset="0"/>
                        <a:ea typeface="MS Mincho" pitchFamily="49" charset="-128"/>
                      </a:endParaRPr>
                    </a:p>
                  </a:txBody>
                  <a:tcPr marL="68585" marR="68585" marT="8891"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
        <p:nvSpPr>
          <p:cNvPr id="2" name="TextBox 1">
            <a:extLst>
              <a:ext uri="{FF2B5EF4-FFF2-40B4-BE49-F238E27FC236}">
                <a16:creationId xmlns:a16="http://schemas.microsoft.com/office/drawing/2014/main" id="{2F32DFE8-0686-FAFB-B2EA-366297CD4576}"/>
              </a:ext>
            </a:extLst>
          </p:cNvPr>
          <p:cNvSpPr txBox="1"/>
          <p:nvPr/>
        </p:nvSpPr>
        <p:spPr>
          <a:xfrm>
            <a:off x="696686" y="145143"/>
            <a:ext cx="9376228" cy="646331"/>
          </a:xfrm>
          <a:prstGeom prst="rect">
            <a:avLst/>
          </a:prstGeom>
          <a:noFill/>
        </p:spPr>
        <p:txBody>
          <a:bodyPr wrap="square" rtlCol="0">
            <a:spAutoFit/>
          </a:bodyPr>
          <a:lstStyle/>
          <a:p>
            <a:pPr algn="ctr"/>
            <a:r>
              <a:rPr lang="en-US" sz="3600" b="1" dirty="0"/>
              <a:t>PRIORITIZATION MATRIX TEMPLATE</a:t>
            </a:r>
          </a:p>
        </p:txBody>
      </p:sp>
    </p:spTree>
    <p:extLst>
      <p:ext uri="{BB962C8B-B14F-4D97-AF65-F5344CB8AC3E}">
        <p14:creationId xmlns:p14="http://schemas.microsoft.com/office/powerpoint/2010/main" val="1864372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14679" y="2055922"/>
            <a:ext cx="11872687" cy="6463308"/>
          </a:xfrm>
          <a:prstGeom prst="rect">
            <a:avLst/>
          </a:prstGeom>
          <a:noFill/>
        </p:spPr>
        <p:txBody>
          <a:bodyPr wrap="square">
            <a:spAutoFit/>
          </a:bodyPr>
          <a:lstStyle/>
          <a:p>
            <a:pPr>
              <a:defRPr/>
            </a:pPr>
            <a:endParaRPr lang="en-US" b="1" i="1" dirty="0"/>
          </a:p>
          <a:p>
            <a:pPr>
              <a:defRPr/>
            </a:pPr>
            <a:endParaRPr lang="en-US" b="1" i="1" dirty="0"/>
          </a:p>
          <a:p>
            <a:pPr>
              <a:defRPr/>
            </a:pPr>
            <a:endParaRPr lang="en-US" b="1" i="1" dirty="0"/>
          </a:p>
          <a:p>
            <a:pPr>
              <a:defRPr/>
            </a:pPr>
            <a:endParaRPr lang="en-US" b="1" i="1" dirty="0"/>
          </a:p>
          <a:p>
            <a:pPr>
              <a:defRPr/>
            </a:pPr>
            <a:endParaRPr lang="en-US" b="1" i="1" dirty="0"/>
          </a:p>
          <a:p>
            <a:pPr>
              <a:defRPr/>
            </a:pPr>
            <a:endParaRPr lang="en-US" b="1" i="1" dirty="0"/>
          </a:p>
          <a:p>
            <a:pPr>
              <a:defRPr/>
            </a:pPr>
            <a:endParaRPr lang="en-US" b="1" i="1" dirty="0"/>
          </a:p>
          <a:p>
            <a:pPr>
              <a:defRPr/>
            </a:pPr>
            <a:endParaRPr lang="en-US" b="1" i="1" dirty="0"/>
          </a:p>
          <a:p>
            <a:pPr>
              <a:defRPr/>
            </a:pPr>
            <a:endParaRPr lang="en-US" b="1" i="1" dirty="0"/>
          </a:p>
          <a:p>
            <a:pPr>
              <a:defRPr/>
            </a:pPr>
            <a:r>
              <a:rPr lang="en-US" b="1" i="1" dirty="0"/>
              <a:t>Rank the potential QI projects of each criterion on a scale of 1-5 (5= totally meets criteria) </a:t>
            </a:r>
          </a:p>
          <a:p>
            <a:pPr marL="342900" indent="-342900">
              <a:buFontTx/>
              <a:buAutoNum type="alphaLcParenR"/>
              <a:defRPr/>
            </a:pPr>
            <a:r>
              <a:rPr lang="en-US" dirty="0"/>
              <a:t>Under the column entitled ‘potential QI projects,’ make a list of areas or processes that should be considered for quality improvement projects.</a:t>
            </a:r>
          </a:p>
          <a:p>
            <a:pPr marL="342900" indent="-342900">
              <a:buFontTx/>
              <a:buAutoNum type="alphaLcParenR"/>
              <a:defRPr/>
            </a:pPr>
            <a:r>
              <a:rPr lang="en-US" dirty="0"/>
              <a:t>Using a scale from 1-5 (5= totally meets criteria, easily accomplished, doable,) rate each project by using criteria (you may wish to revise criteria to include other items such as cost)</a:t>
            </a:r>
          </a:p>
          <a:p>
            <a:pPr marL="342900" indent="-342900">
              <a:buFontTx/>
              <a:buAutoNum type="alphaLcParenR"/>
              <a:defRPr/>
            </a:pPr>
            <a:r>
              <a:rPr lang="en-US" dirty="0"/>
              <a:t>Undertake the project(s) with the highest scores</a:t>
            </a:r>
          </a:p>
          <a:p>
            <a:pPr marL="342900" indent="-342900">
              <a:buFontTx/>
              <a:buAutoNum type="alphaLcParenR"/>
              <a:defRPr/>
            </a:pPr>
            <a:endParaRPr lang="en-US" dirty="0"/>
          </a:p>
          <a:p>
            <a:pPr marL="342900" indent="-342900">
              <a:buFontTx/>
              <a:buAutoNum type="alphaLcParen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52125312"/>
              </p:ext>
            </p:extLst>
          </p:nvPr>
        </p:nvGraphicFramePr>
        <p:xfrm>
          <a:off x="414679" y="65167"/>
          <a:ext cx="11362641" cy="4360925"/>
        </p:xfrm>
        <a:graphic>
          <a:graphicData uri="http://schemas.openxmlformats.org/drawingml/2006/table">
            <a:tbl>
              <a:tblPr firstRow="1" bandRow="1">
                <a:tableStyleId>{7DF18680-E054-41AD-8BC1-D1AEF772440D}</a:tableStyleId>
              </a:tblPr>
              <a:tblGrid>
                <a:gridCol w="2965902">
                  <a:extLst>
                    <a:ext uri="{9D8B030D-6E8A-4147-A177-3AD203B41FA5}">
                      <a16:colId xmlns:a16="http://schemas.microsoft.com/office/drawing/2014/main" val="20000"/>
                    </a:ext>
                  </a:extLst>
                </a:gridCol>
                <a:gridCol w="1669143">
                  <a:extLst>
                    <a:ext uri="{9D8B030D-6E8A-4147-A177-3AD203B41FA5}">
                      <a16:colId xmlns:a16="http://schemas.microsoft.com/office/drawing/2014/main" val="20001"/>
                    </a:ext>
                  </a:extLst>
                </a:gridCol>
                <a:gridCol w="1669143">
                  <a:extLst>
                    <a:ext uri="{9D8B030D-6E8A-4147-A177-3AD203B41FA5}">
                      <a16:colId xmlns:a16="http://schemas.microsoft.com/office/drawing/2014/main" val="20002"/>
                    </a:ext>
                  </a:extLst>
                </a:gridCol>
                <a:gridCol w="1712685">
                  <a:extLst>
                    <a:ext uri="{9D8B030D-6E8A-4147-A177-3AD203B41FA5}">
                      <a16:colId xmlns:a16="http://schemas.microsoft.com/office/drawing/2014/main" val="20003"/>
                    </a:ext>
                  </a:extLst>
                </a:gridCol>
                <a:gridCol w="1770743">
                  <a:extLst>
                    <a:ext uri="{9D8B030D-6E8A-4147-A177-3AD203B41FA5}">
                      <a16:colId xmlns:a16="http://schemas.microsoft.com/office/drawing/2014/main" val="20004"/>
                    </a:ext>
                  </a:extLst>
                </a:gridCol>
                <a:gridCol w="1088572">
                  <a:extLst>
                    <a:ext uri="{9D8B030D-6E8A-4147-A177-3AD203B41FA5}">
                      <a16:colId xmlns:a16="http://schemas.microsoft.com/office/drawing/2014/main" val="20005"/>
                    </a:ext>
                  </a:extLst>
                </a:gridCol>
                <a:gridCol w="486453">
                  <a:extLst>
                    <a:ext uri="{9D8B030D-6E8A-4147-A177-3AD203B41FA5}">
                      <a16:colId xmlns:a16="http://schemas.microsoft.com/office/drawing/2014/main" val="20006"/>
                    </a:ext>
                  </a:extLst>
                </a:gridCol>
              </a:tblGrid>
              <a:tr h="396315">
                <a:tc gridSpan="7">
                  <a:txBody>
                    <a:bodyPr/>
                    <a:lstStyle/>
                    <a:p>
                      <a:pPr algn="ctr"/>
                      <a:r>
                        <a:rPr lang="en-US" sz="2000" b="1" dirty="0">
                          <a:solidFill>
                            <a:schemeClr val="bg1"/>
                          </a:solidFill>
                        </a:rPr>
                        <a:t>EXAMPLE OF A QI PROJECT DECISION MATRIX</a:t>
                      </a:r>
                    </a:p>
                  </a:txBody>
                  <a:tcPr marL="91437" marR="91437" marT="45729" marB="45729">
                    <a:solidFill>
                      <a:srgbClr val="8393C5"/>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3919">
                <a:tc row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a:t>POTENTIAL</a:t>
                      </a:r>
                      <a:r>
                        <a:rPr lang="en-US" sz="1800" b="1" baseline="0" dirty="0"/>
                        <a:t> PERFORMANCE GAPS TO BE ADDRESSED </a:t>
                      </a:r>
                      <a:endParaRPr lang="en-US" sz="1800" b="1" dirty="0"/>
                    </a:p>
                    <a:p>
                      <a:pPr algn="ctr"/>
                      <a:endParaRPr lang="en-US" sz="1800" b="1" dirty="0"/>
                    </a:p>
                  </a:txBody>
                  <a:tcPr marL="91437" marR="91437" marT="45729" marB="45729"/>
                </a:tc>
                <a:tc gridSpan="6">
                  <a:txBody>
                    <a:bodyPr/>
                    <a:lstStyle/>
                    <a:p>
                      <a:pPr algn="ctr"/>
                      <a:r>
                        <a:rPr lang="en-US" sz="1800" b="1" dirty="0"/>
                        <a:t>CRITERIA</a:t>
                      </a:r>
                    </a:p>
                  </a:txBody>
                  <a:tcPr marL="91437" marR="91437" marT="45729" marB="45729"/>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1101267">
                <a:tc vMerge="1">
                  <a:txBody>
                    <a:bodyPr/>
                    <a:lstStyle/>
                    <a:p>
                      <a:endParaRPr lang="en-US" dirty="0"/>
                    </a:p>
                  </a:txBody>
                  <a:tcPr/>
                </a:tc>
                <a:tc>
                  <a:txBody>
                    <a:bodyPr/>
                    <a:lstStyle/>
                    <a:p>
                      <a:pPr algn="ctr"/>
                      <a:r>
                        <a:rPr lang="en-US" sz="1800" b="1" dirty="0"/>
                        <a:t>ISSUE SEEN AS IMPORTANT</a:t>
                      </a:r>
                    </a:p>
                  </a:txBody>
                  <a:tcPr marL="91437" marR="91437" marT="45729" marB="45729"/>
                </a:tc>
                <a:tc>
                  <a:txBody>
                    <a:bodyPr/>
                    <a:lstStyle/>
                    <a:p>
                      <a:pPr algn="ctr"/>
                      <a:r>
                        <a:rPr lang="en-US" sz="1800" b="1" dirty="0"/>
                        <a:t>REALISTIC SCOPE (CONTROL)</a:t>
                      </a:r>
                    </a:p>
                  </a:txBody>
                  <a:tcPr marL="91437" marR="91437" marT="45729" marB="45729"/>
                </a:tc>
                <a:tc>
                  <a:txBody>
                    <a:bodyPr/>
                    <a:lstStyle/>
                    <a:p>
                      <a:pPr algn="ctr"/>
                      <a:r>
                        <a:rPr lang="en-US" sz="1800" b="1" dirty="0"/>
                        <a:t>LIKELYHOOD OF SUCCESS VIA QI</a:t>
                      </a:r>
                    </a:p>
                  </a:txBody>
                  <a:tcPr marL="91437" marR="91437" marT="45729" marB="45729"/>
                </a:tc>
                <a:tc>
                  <a:txBody>
                    <a:bodyPr/>
                    <a:lstStyle/>
                    <a:p>
                      <a:pPr algn="ctr"/>
                      <a:r>
                        <a:rPr lang="en-US" sz="1800" b="1" dirty="0"/>
                        <a:t>POTENTIAL IMPACT OF QI PROJECT</a:t>
                      </a:r>
                    </a:p>
                  </a:txBody>
                  <a:tcPr marL="91437" marR="91437" marT="45729" marB="45729"/>
                </a:tc>
                <a:tc>
                  <a:txBody>
                    <a:bodyPr/>
                    <a:lstStyle/>
                    <a:p>
                      <a:pPr algn="ctr"/>
                      <a:r>
                        <a:rPr lang="en-US" sz="1800" b="1" dirty="0"/>
                        <a:t>TOTAL</a:t>
                      </a:r>
                    </a:p>
                  </a:txBody>
                  <a:tcPr marL="91437" marR="91437" marT="45729" marB="45729"/>
                </a:tc>
                <a:tc>
                  <a:txBody>
                    <a:bodyPr/>
                    <a:lstStyle/>
                    <a:p>
                      <a:pPr algn="ctr"/>
                      <a:r>
                        <a:rPr lang="en-US" sz="1800" b="1" dirty="0"/>
                        <a:t>RANK</a:t>
                      </a:r>
                    </a:p>
                  </a:txBody>
                  <a:tcPr marL="91437" marR="91437" marT="45729" marB="45729" vert="vert270"/>
                </a:tc>
                <a:extLst>
                  <a:ext uri="{0D108BD9-81ED-4DB2-BD59-A6C34878D82A}">
                    <a16:rowId xmlns:a16="http://schemas.microsoft.com/office/drawing/2014/main" val="10002"/>
                  </a:ext>
                </a:extLst>
              </a:tr>
              <a:tr h="407898">
                <a:tc>
                  <a:txBody>
                    <a:bodyPr/>
                    <a:lstStyle/>
                    <a:p>
                      <a:pPr algn="l"/>
                      <a:r>
                        <a:rPr lang="en-US" sz="1800" b="1" baseline="0" dirty="0"/>
                        <a:t>Poor documentation of ANC registers</a:t>
                      </a:r>
                      <a:endParaRPr lang="en-US" sz="1800" b="1" dirty="0"/>
                    </a:p>
                  </a:txBody>
                  <a:tcPr marL="91437" marR="91437" marT="45729" marB="45729"/>
                </a:tc>
                <a:tc>
                  <a:txBody>
                    <a:bodyPr/>
                    <a:lstStyle/>
                    <a:p>
                      <a:pPr algn="ctr"/>
                      <a:r>
                        <a:rPr lang="en-US" sz="1800" b="1" dirty="0"/>
                        <a:t>5</a:t>
                      </a:r>
                    </a:p>
                  </a:txBody>
                  <a:tcPr marL="91437" marR="91437" marT="45729" marB="45729"/>
                </a:tc>
                <a:tc>
                  <a:txBody>
                    <a:bodyPr/>
                    <a:lstStyle/>
                    <a:p>
                      <a:pPr algn="ctr"/>
                      <a:r>
                        <a:rPr lang="en-US" sz="1800" b="1" dirty="0"/>
                        <a:t>4</a:t>
                      </a:r>
                    </a:p>
                  </a:txBody>
                  <a:tcPr marL="91437" marR="91437" marT="45729" marB="45729"/>
                </a:tc>
                <a:tc>
                  <a:txBody>
                    <a:bodyPr/>
                    <a:lstStyle/>
                    <a:p>
                      <a:pPr algn="ctr"/>
                      <a:r>
                        <a:rPr lang="en-US" sz="1800" b="1" dirty="0"/>
                        <a:t>4</a:t>
                      </a:r>
                    </a:p>
                  </a:txBody>
                  <a:tcPr marL="91437" marR="91437" marT="45729" marB="45729"/>
                </a:tc>
                <a:tc>
                  <a:txBody>
                    <a:bodyPr/>
                    <a:lstStyle/>
                    <a:p>
                      <a:pPr algn="ctr"/>
                      <a:r>
                        <a:rPr lang="en-US" sz="1800" b="1" dirty="0"/>
                        <a:t>5</a:t>
                      </a:r>
                    </a:p>
                  </a:txBody>
                  <a:tcPr marL="91437" marR="91437" marT="45729" marB="45729"/>
                </a:tc>
                <a:tc>
                  <a:txBody>
                    <a:bodyPr/>
                    <a:lstStyle/>
                    <a:p>
                      <a:pPr algn="ctr"/>
                      <a:r>
                        <a:rPr lang="en-US" sz="1800" b="1" dirty="0"/>
                        <a:t>18</a:t>
                      </a:r>
                    </a:p>
                  </a:txBody>
                  <a:tcPr marL="91437" marR="91437" marT="45729" marB="45729"/>
                </a:tc>
                <a:tc>
                  <a:txBody>
                    <a:bodyPr/>
                    <a:lstStyle/>
                    <a:p>
                      <a:pPr algn="ctr"/>
                      <a:r>
                        <a:rPr lang="en-US" sz="1800" b="1" dirty="0">
                          <a:solidFill>
                            <a:srgbClr val="C00000"/>
                          </a:solidFill>
                        </a:rPr>
                        <a:t>1</a:t>
                      </a:r>
                    </a:p>
                  </a:txBody>
                  <a:tcPr marL="91437" marR="91437" marT="45729" marB="45729"/>
                </a:tc>
                <a:extLst>
                  <a:ext uri="{0D108BD9-81ED-4DB2-BD59-A6C34878D82A}">
                    <a16:rowId xmlns:a16="http://schemas.microsoft.com/office/drawing/2014/main" val="10003"/>
                  </a:ext>
                </a:extLst>
              </a:tr>
              <a:tr h="373919">
                <a:tc>
                  <a:txBody>
                    <a:bodyPr/>
                    <a:lstStyle/>
                    <a:p>
                      <a:pPr algn="l"/>
                      <a:r>
                        <a:rPr lang="en-US" sz="1800" b="1" dirty="0"/>
                        <a:t>Low enrolment to LINDA Mama</a:t>
                      </a:r>
                    </a:p>
                  </a:txBody>
                  <a:tcPr marL="91437" marR="91437" marT="45729" marB="45729"/>
                </a:tc>
                <a:tc>
                  <a:txBody>
                    <a:bodyPr/>
                    <a:lstStyle/>
                    <a:p>
                      <a:pPr algn="ctr"/>
                      <a:r>
                        <a:rPr lang="en-US" sz="1800" b="1" dirty="0"/>
                        <a:t>5</a:t>
                      </a:r>
                    </a:p>
                  </a:txBody>
                  <a:tcPr marL="91437" marR="91437" marT="45729" marB="45729"/>
                </a:tc>
                <a:tc>
                  <a:txBody>
                    <a:bodyPr/>
                    <a:lstStyle/>
                    <a:p>
                      <a:pPr algn="ctr"/>
                      <a:r>
                        <a:rPr lang="en-US" sz="1800" b="1" dirty="0"/>
                        <a:t>3</a:t>
                      </a:r>
                    </a:p>
                  </a:txBody>
                  <a:tcPr marL="91437" marR="91437" marT="45729" marB="45729"/>
                </a:tc>
                <a:tc>
                  <a:txBody>
                    <a:bodyPr/>
                    <a:lstStyle/>
                    <a:p>
                      <a:pPr algn="ctr"/>
                      <a:r>
                        <a:rPr lang="en-US" sz="1800" b="1" dirty="0"/>
                        <a:t>3</a:t>
                      </a:r>
                    </a:p>
                  </a:txBody>
                  <a:tcPr marL="91437" marR="91437" marT="45729" marB="45729"/>
                </a:tc>
                <a:tc>
                  <a:txBody>
                    <a:bodyPr/>
                    <a:lstStyle/>
                    <a:p>
                      <a:pPr algn="ctr"/>
                      <a:r>
                        <a:rPr lang="en-US" sz="1800" b="1" dirty="0"/>
                        <a:t>4</a:t>
                      </a:r>
                    </a:p>
                  </a:txBody>
                  <a:tcPr marL="91437" marR="91437" marT="45729" marB="45729"/>
                </a:tc>
                <a:tc>
                  <a:txBody>
                    <a:bodyPr/>
                    <a:lstStyle/>
                    <a:p>
                      <a:pPr algn="ctr"/>
                      <a:r>
                        <a:rPr lang="en-US" sz="1800" b="1" dirty="0"/>
                        <a:t>15</a:t>
                      </a:r>
                    </a:p>
                  </a:txBody>
                  <a:tcPr marL="91437" marR="91437" marT="45729" marB="45729"/>
                </a:tc>
                <a:tc>
                  <a:txBody>
                    <a:bodyPr/>
                    <a:lstStyle/>
                    <a:p>
                      <a:pPr algn="ctr"/>
                      <a:r>
                        <a:rPr lang="en-US" sz="1800" b="1" dirty="0">
                          <a:solidFill>
                            <a:srgbClr val="C00000"/>
                          </a:solidFill>
                        </a:rPr>
                        <a:t>5</a:t>
                      </a:r>
                    </a:p>
                  </a:txBody>
                  <a:tcPr marL="91437" marR="91437" marT="45729" marB="45729"/>
                </a:tc>
                <a:extLst>
                  <a:ext uri="{0D108BD9-81ED-4DB2-BD59-A6C34878D82A}">
                    <a16:rowId xmlns:a16="http://schemas.microsoft.com/office/drawing/2014/main" val="10004"/>
                  </a:ext>
                </a:extLst>
              </a:tr>
              <a:tr h="373919">
                <a:tc>
                  <a:txBody>
                    <a:bodyPr/>
                    <a:lstStyle/>
                    <a:p>
                      <a:pPr algn="l"/>
                      <a:r>
                        <a:rPr lang="en-US" sz="1800" b="1" dirty="0"/>
                        <a:t>Poor CA </a:t>
                      </a:r>
                      <a:r>
                        <a:rPr lang="en-US" sz="1800" b="1" dirty="0" err="1"/>
                        <a:t>Cx</a:t>
                      </a:r>
                      <a:r>
                        <a:rPr lang="en-US" sz="1800" b="1" dirty="0"/>
                        <a:t> Screening</a:t>
                      </a:r>
                    </a:p>
                  </a:txBody>
                  <a:tcPr marL="91437" marR="91437" marT="45729" marB="45729"/>
                </a:tc>
                <a:tc>
                  <a:txBody>
                    <a:bodyPr/>
                    <a:lstStyle/>
                    <a:p>
                      <a:pPr algn="ctr"/>
                      <a:r>
                        <a:rPr lang="en-US" sz="1800" b="1" dirty="0"/>
                        <a:t>5</a:t>
                      </a:r>
                    </a:p>
                  </a:txBody>
                  <a:tcPr marL="91437" marR="91437" marT="45729" marB="45729"/>
                </a:tc>
                <a:tc>
                  <a:txBody>
                    <a:bodyPr/>
                    <a:lstStyle/>
                    <a:p>
                      <a:pPr algn="ctr"/>
                      <a:r>
                        <a:rPr lang="en-US" sz="1800" b="1" dirty="0"/>
                        <a:t>4</a:t>
                      </a:r>
                    </a:p>
                  </a:txBody>
                  <a:tcPr marL="91437" marR="91437" marT="45729" marB="45729"/>
                </a:tc>
                <a:tc>
                  <a:txBody>
                    <a:bodyPr/>
                    <a:lstStyle/>
                    <a:p>
                      <a:pPr algn="ctr"/>
                      <a:r>
                        <a:rPr lang="en-US" sz="1800" b="1" dirty="0"/>
                        <a:t>4</a:t>
                      </a:r>
                    </a:p>
                  </a:txBody>
                  <a:tcPr marL="91437" marR="91437" marT="45729" marB="45729"/>
                </a:tc>
                <a:tc>
                  <a:txBody>
                    <a:bodyPr/>
                    <a:lstStyle/>
                    <a:p>
                      <a:pPr algn="ctr"/>
                      <a:r>
                        <a:rPr lang="en-US" sz="1800" b="1" dirty="0"/>
                        <a:t>4</a:t>
                      </a:r>
                    </a:p>
                  </a:txBody>
                  <a:tcPr marL="91437" marR="91437" marT="45729" marB="45729"/>
                </a:tc>
                <a:tc>
                  <a:txBody>
                    <a:bodyPr/>
                    <a:lstStyle/>
                    <a:p>
                      <a:pPr algn="ctr"/>
                      <a:r>
                        <a:rPr lang="en-US" sz="1800" b="1" dirty="0"/>
                        <a:t>17</a:t>
                      </a:r>
                    </a:p>
                  </a:txBody>
                  <a:tcPr marL="91437" marR="91437" marT="45729" marB="45729"/>
                </a:tc>
                <a:tc>
                  <a:txBody>
                    <a:bodyPr/>
                    <a:lstStyle/>
                    <a:p>
                      <a:pPr algn="ctr"/>
                      <a:r>
                        <a:rPr lang="en-US" sz="1800" b="1" dirty="0">
                          <a:solidFill>
                            <a:srgbClr val="C00000"/>
                          </a:solidFill>
                        </a:rPr>
                        <a:t>2</a:t>
                      </a:r>
                    </a:p>
                  </a:txBody>
                  <a:tcPr marL="91437" marR="91437" marT="45729" marB="45729"/>
                </a:tc>
                <a:extLst>
                  <a:ext uri="{0D108BD9-81ED-4DB2-BD59-A6C34878D82A}">
                    <a16:rowId xmlns:a16="http://schemas.microsoft.com/office/drawing/2014/main" val="10005"/>
                  </a:ext>
                </a:extLst>
              </a:tr>
              <a:tr h="373919">
                <a:tc>
                  <a:txBody>
                    <a:bodyPr/>
                    <a:lstStyle/>
                    <a:p>
                      <a:pPr algn="l"/>
                      <a:r>
                        <a:rPr lang="en-US" sz="1800" b="1" dirty="0"/>
                        <a:t>Low VL testing</a:t>
                      </a:r>
                    </a:p>
                  </a:txBody>
                  <a:tcPr marL="91437" marR="91437" marT="45729" marB="45729"/>
                </a:tc>
                <a:tc>
                  <a:txBody>
                    <a:bodyPr/>
                    <a:lstStyle/>
                    <a:p>
                      <a:pPr algn="ctr"/>
                      <a:r>
                        <a:rPr lang="en-US" sz="1800" b="1" dirty="0"/>
                        <a:t>5</a:t>
                      </a:r>
                    </a:p>
                  </a:txBody>
                  <a:tcPr marL="91437" marR="91437" marT="45729" marB="45729"/>
                </a:tc>
                <a:tc>
                  <a:txBody>
                    <a:bodyPr/>
                    <a:lstStyle/>
                    <a:p>
                      <a:pPr algn="ctr"/>
                      <a:r>
                        <a:rPr lang="en-US" sz="1800" b="1" dirty="0"/>
                        <a:t>3</a:t>
                      </a:r>
                    </a:p>
                  </a:txBody>
                  <a:tcPr marL="91437" marR="91437" marT="45729" marB="45729"/>
                </a:tc>
                <a:tc>
                  <a:txBody>
                    <a:bodyPr/>
                    <a:lstStyle/>
                    <a:p>
                      <a:pPr algn="ctr"/>
                      <a:r>
                        <a:rPr lang="en-US" sz="1800" b="1" dirty="0"/>
                        <a:t>4</a:t>
                      </a:r>
                    </a:p>
                  </a:txBody>
                  <a:tcPr marL="91437" marR="91437" marT="45729" marB="45729"/>
                </a:tc>
                <a:tc>
                  <a:txBody>
                    <a:bodyPr/>
                    <a:lstStyle/>
                    <a:p>
                      <a:pPr algn="ctr"/>
                      <a:r>
                        <a:rPr lang="en-US" sz="1800" b="1" dirty="0"/>
                        <a:t>4</a:t>
                      </a:r>
                    </a:p>
                  </a:txBody>
                  <a:tcPr marL="91437" marR="91437" marT="45729" marB="45729"/>
                </a:tc>
                <a:tc>
                  <a:txBody>
                    <a:bodyPr/>
                    <a:lstStyle/>
                    <a:p>
                      <a:pPr algn="ctr"/>
                      <a:r>
                        <a:rPr lang="en-US" sz="1800" b="1" dirty="0"/>
                        <a:t>16</a:t>
                      </a:r>
                    </a:p>
                  </a:txBody>
                  <a:tcPr marL="91437" marR="91437" marT="45729" marB="45729"/>
                </a:tc>
                <a:tc>
                  <a:txBody>
                    <a:bodyPr/>
                    <a:lstStyle/>
                    <a:p>
                      <a:pPr algn="ctr"/>
                      <a:r>
                        <a:rPr lang="en-US" sz="1800" b="1" dirty="0">
                          <a:solidFill>
                            <a:srgbClr val="C00000"/>
                          </a:solidFill>
                        </a:rPr>
                        <a:t>4</a:t>
                      </a:r>
                    </a:p>
                  </a:txBody>
                  <a:tcPr marL="91437" marR="91437" marT="45729" marB="45729"/>
                </a:tc>
                <a:extLst>
                  <a:ext uri="{0D108BD9-81ED-4DB2-BD59-A6C34878D82A}">
                    <a16:rowId xmlns:a16="http://schemas.microsoft.com/office/drawing/2014/main" val="10006"/>
                  </a:ext>
                </a:extLst>
              </a:tr>
              <a:tr h="373919">
                <a:tc>
                  <a:txBody>
                    <a:bodyPr/>
                    <a:lstStyle/>
                    <a:p>
                      <a:pPr algn="l"/>
                      <a:r>
                        <a:rPr lang="en-US" sz="1800" b="1" dirty="0"/>
                        <a:t>High Neonatal mortality</a:t>
                      </a:r>
                    </a:p>
                  </a:txBody>
                  <a:tcPr marL="91437" marR="91437" marT="45729" marB="45729"/>
                </a:tc>
                <a:tc>
                  <a:txBody>
                    <a:bodyPr/>
                    <a:lstStyle/>
                    <a:p>
                      <a:pPr algn="ctr"/>
                      <a:r>
                        <a:rPr lang="en-US" sz="1800" b="1" dirty="0"/>
                        <a:t>5</a:t>
                      </a:r>
                    </a:p>
                  </a:txBody>
                  <a:tcPr marL="91437" marR="91437" marT="45729" marB="45729"/>
                </a:tc>
                <a:tc>
                  <a:txBody>
                    <a:bodyPr/>
                    <a:lstStyle/>
                    <a:p>
                      <a:pPr algn="ctr"/>
                      <a:r>
                        <a:rPr lang="en-US" sz="1800" b="1" dirty="0"/>
                        <a:t>4</a:t>
                      </a:r>
                    </a:p>
                  </a:txBody>
                  <a:tcPr marL="91437" marR="91437" marT="45729" marB="45729"/>
                </a:tc>
                <a:tc>
                  <a:txBody>
                    <a:bodyPr/>
                    <a:lstStyle/>
                    <a:p>
                      <a:pPr algn="ctr"/>
                      <a:r>
                        <a:rPr lang="en-US" sz="1800" b="1" dirty="0"/>
                        <a:t>5</a:t>
                      </a:r>
                    </a:p>
                  </a:txBody>
                  <a:tcPr marL="91437" marR="91437" marT="45729" marB="45729"/>
                </a:tc>
                <a:tc>
                  <a:txBody>
                    <a:bodyPr/>
                    <a:lstStyle/>
                    <a:p>
                      <a:pPr algn="ctr"/>
                      <a:r>
                        <a:rPr lang="en-US" sz="1800" b="1" dirty="0"/>
                        <a:t>5</a:t>
                      </a:r>
                    </a:p>
                  </a:txBody>
                  <a:tcPr marL="91437" marR="91437" marT="45729" marB="45729"/>
                </a:tc>
                <a:tc>
                  <a:txBody>
                    <a:bodyPr/>
                    <a:lstStyle/>
                    <a:p>
                      <a:pPr algn="ctr"/>
                      <a:r>
                        <a:rPr lang="en-US" sz="1800" b="1" dirty="0"/>
                        <a:t>17</a:t>
                      </a:r>
                    </a:p>
                  </a:txBody>
                  <a:tcPr marL="91437" marR="91437" marT="45729" marB="45729"/>
                </a:tc>
                <a:tc>
                  <a:txBody>
                    <a:bodyPr/>
                    <a:lstStyle/>
                    <a:p>
                      <a:pPr algn="ctr"/>
                      <a:r>
                        <a:rPr lang="en-US" sz="1800" b="1" dirty="0">
                          <a:solidFill>
                            <a:srgbClr val="C00000"/>
                          </a:solidFill>
                        </a:rPr>
                        <a:t>3</a:t>
                      </a:r>
                    </a:p>
                  </a:txBody>
                  <a:tcPr marL="91437" marR="91437" marT="45729" marB="45729"/>
                </a:tc>
                <a:extLst>
                  <a:ext uri="{0D108BD9-81ED-4DB2-BD59-A6C34878D82A}">
                    <a16:rowId xmlns:a16="http://schemas.microsoft.com/office/drawing/2014/main" val="10007"/>
                  </a:ext>
                </a:extLst>
              </a:tr>
            </a:tbl>
          </a:graphicData>
        </a:graphic>
      </p:graphicFrame>
      <p:sp>
        <p:nvSpPr>
          <p:cNvPr id="4" name="Flowchart: Connector 3"/>
          <p:cNvSpPr/>
          <p:nvPr/>
        </p:nvSpPr>
        <p:spPr>
          <a:xfrm>
            <a:off x="10498818" y="2055922"/>
            <a:ext cx="492125" cy="379413"/>
          </a:xfrm>
          <a:prstGeom prst="flowChartConnector">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31175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057400" y="152400"/>
            <a:ext cx="8229600" cy="1143000"/>
          </a:xfrm>
        </p:spPr>
        <p:txBody>
          <a:bodyPr/>
          <a:lstStyle/>
          <a:p>
            <a:r>
              <a:rPr lang="en-US" cap="small" dirty="0"/>
              <a:t>Outline</a:t>
            </a:r>
          </a:p>
        </p:txBody>
      </p:sp>
      <p:sp>
        <p:nvSpPr>
          <p:cNvPr id="8" name="Content Placeholder 7"/>
          <p:cNvSpPr>
            <a:spLocks noGrp="1"/>
          </p:cNvSpPr>
          <p:nvPr>
            <p:ph idx="1"/>
          </p:nvPr>
        </p:nvSpPr>
        <p:spPr>
          <a:xfrm>
            <a:off x="3390900" y="1143000"/>
            <a:ext cx="5410200" cy="3505200"/>
          </a:xfrm>
        </p:spPr>
        <p:txBody>
          <a:bodyPr>
            <a:normAutofit/>
          </a:bodyPr>
          <a:lstStyle/>
          <a:p>
            <a:r>
              <a:rPr lang="en-US" sz="3600" dirty="0"/>
              <a:t>Why Prioritize?</a:t>
            </a:r>
          </a:p>
          <a:p>
            <a:r>
              <a:rPr lang="en-US" sz="3600" dirty="0"/>
              <a:t>QI Tool: Prioritization Matrix</a:t>
            </a:r>
          </a:p>
          <a:p>
            <a:r>
              <a:rPr lang="en-US" sz="3600" b="1" dirty="0">
                <a:solidFill>
                  <a:schemeClr val="accent2"/>
                </a:solidFill>
              </a:rPr>
              <a:t>Group Work  </a:t>
            </a:r>
          </a:p>
          <a:p>
            <a:pPr marL="0" indent="0">
              <a:buNone/>
            </a:pPr>
            <a:endParaRPr lang="en-US" dirty="0"/>
          </a:p>
          <a:p>
            <a:endParaRPr lang="en-US" dirty="0"/>
          </a:p>
          <a:p>
            <a:endParaRPr lang="en-US" dirty="0"/>
          </a:p>
        </p:txBody>
      </p:sp>
      <p:pic>
        <p:nvPicPr>
          <p:cNvPr id="9" name="Picture 5" descr="priorities.jpg (300×2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4489822"/>
            <a:ext cx="2514600" cy="183565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priorities.jpg (300×2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4454652"/>
            <a:ext cx="2514600" cy="1835659"/>
          </a:xfrm>
          <a:prstGeom prst="rect">
            <a:avLst/>
          </a:prstGeom>
          <a:noFill/>
          <a:extLst>
            <a:ext uri="{909E8E84-426E-40DD-AFC4-6F175D3DCCD1}">
              <a14:hiddenFill xmlns:a14="http://schemas.microsoft.com/office/drawing/2010/main">
                <a:solidFill>
                  <a:srgbClr val="FFFFFF"/>
                </a:solidFill>
              </a14:hiddenFill>
            </a:ext>
          </a:extLst>
        </p:spPr>
      </p:pic>
      <p:pic>
        <p:nvPicPr>
          <p:cNvPr id="2253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53400" y="4436100"/>
            <a:ext cx="236220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6006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cap="small" dirty="0">
                <a:latin typeface="+mn-lt"/>
              </a:rPr>
              <a:t>Group Work</a:t>
            </a:r>
          </a:p>
        </p:txBody>
      </p:sp>
      <p:sp>
        <p:nvSpPr>
          <p:cNvPr id="4" name="TextBox 3"/>
          <p:cNvSpPr txBox="1"/>
          <p:nvPr/>
        </p:nvSpPr>
        <p:spPr>
          <a:xfrm>
            <a:off x="3076575" y="1772878"/>
            <a:ext cx="8975725" cy="2462213"/>
          </a:xfrm>
          <a:prstGeom prst="rect">
            <a:avLst/>
          </a:prstGeom>
          <a:noFill/>
        </p:spPr>
        <p:txBody>
          <a:bodyPr wrap="square" rtlCol="0">
            <a:spAutoFit/>
          </a:bodyPr>
          <a:lstStyle/>
          <a:p>
            <a:pPr marL="342900" indent="-342900">
              <a:buFont typeface="Arial" panose="020B0604020202020204" pitchFamily="34" charset="0"/>
              <a:buChar char="•"/>
            </a:pPr>
            <a:r>
              <a:rPr lang="en-US" sz="2400" dirty="0"/>
              <a:t>Teams will work together for 60 minutes to prioritize gaps</a:t>
            </a:r>
          </a:p>
          <a:p>
            <a:pPr marL="285750" indent="-285750">
              <a:spcAft>
                <a:spcPts val="1200"/>
              </a:spcAft>
              <a:buFont typeface="Arial" panose="020B0604020202020204" pitchFamily="34" charset="0"/>
              <a:buChar char="•"/>
            </a:pPr>
            <a:r>
              <a:rPr lang="en-US" sz="2400" dirty="0"/>
              <a:t>Refer to list problems identified in your area of work</a:t>
            </a:r>
          </a:p>
          <a:p>
            <a:pPr marL="914400" indent="-457200">
              <a:buFont typeface="+mj-lt"/>
              <a:buAutoNum type="arabicPeriod"/>
            </a:pPr>
            <a:r>
              <a:rPr lang="en-US" sz="2400" dirty="0"/>
              <a:t>Draw your Prioritization Matrix</a:t>
            </a:r>
          </a:p>
          <a:p>
            <a:pPr marL="914400" indent="-457200">
              <a:buFont typeface="+mj-lt"/>
              <a:buAutoNum type="arabicPeriod"/>
            </a:pPr>
            <a:r>
              <a:rPr lang="en-US" sz="2400" dirty="0"/>
              <a:t>Write Gaps/problems identified on the matrix and, as a team, decide how much weight to allocate each Gap/problem on the Matrix and score to identify which ones are top priority</a:t>
            </a:r>
          </a:p>
        </p:txBody>
      </p:sp>
      <p:pic>
        <p:nvPicPr>
          <p:cNvPr id="5" name="Picture 5" descr="priorities.jpg (300×219)">
            <a:extLst>
              <a:ext uri="{FF2B5EF4-FFF2-40B4-BE49-F238E27FC236}">
                <a16:creationId xmlns:a16="http://schemas.microsoft.com/office/drawing/2014/main" id="{4678D91C-ADC7-8A50-2983-32DAB9F39B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500" y="3769201"/>
            <a:ext cx="2514600" cy="183565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priorities.jpg (300×219)">
            <a:extLst>
              <a:ext uri="{FF2B5EF4-FFF2-40B4-BE49-F238E27FC236}">
                <a16:creationId xmlns:a16="http://schemas.microsoft.com/office/drawing/2014/main" id="{C4CCB3D3-F2EC-344E-1D38-3C9446B3FF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450" y="1901570"/>
            <a:ext cx="2514600" cy="169253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priorities.jpg (300×219)">
            <a:extLst>
              <a:ext uri="{FF2B5EF4-FFF2-40B4-BE49-F238E27FC236}">
                <a16:creationId xmlns:a16="http://schemas.microsoft.com/office/drawing/2014/main" id="{0E70ACB8-6477-C4EF-90CA-858CE5DD82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4378453"/>
            <a:ext cx="3111500" cy="21115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652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normAutofit/>
          </a:bodyPr>
          <a:lstStyle/>
          <a:p>
            <a:pPr eaLnBrk="1" hangingPunct="1"/>
            <a:r>
              <a:rPr lang="en-US" altLang="en-US" sz="4800" b="1" dirty="0">
                <a:latin typeface="+mn-lt"/>
                <a:ea typeface="ＭＳ Ｐゴシック" panose="020B0600070205080204" pitchFamily="34" charset="-128"/>
              </a:rPr>
              <a:t>Session Objectives</a:t>
            </a:r>
          </a:p>
        </p:txBody>
      </p:sp>
      <p:sp>
        <p:nvSpPr>
          <p:cNvPr id="16386" name="Content Placeholder 2"/>
          <p:cNvSpPr>
            <a:spLocks noGrp="1"/>
          </p:cNvSpPr>
          <p:nvPr>
            <p:ph idx="1"/>
          </p:nvPr>
        </p:nvSpPr>
        <p:spPr/>
        <p:txBody>
          <a:bodyPr>
            <a:normAutofit/>
          </a:bodyPr>
          <a:lstStyle/>
          <a:p>
            <a:pPr eaLnBrk="1" hangingPunct="1">
              <a:lnSpc>
                <a:spcPct val="150000"/>
              </a:lnSpc>
              <a:buFont typeface="Arial" panose="020B0604020202020204" pitchFamily="34" charset="0"/>
              <a:buNone/>
            </a:pPr>
            <a:r>
              <a:rPr lang="en-US" altLang="en-US" sz="2600" i="1" dirty="0">
                <a:latin typeface="Garamond" panose="02020404030301010803" pitchFamily="18" charset="0"/>
                <a:ea typeface="ＭＳ Ｐゴシック" panose="020B0600070205080204" pitchFamily="34" charset="-128"/>
                <a:cs typeface="Arial" panose="020B0604020202020204" pitchFamily="34" charset="0"/>
              </a:rPr>
              <a:t>By the end of this session, participants will be able to:</a:t>
            </a:r>
            <a:endParaRPr lang="en-US" altLang="en-US" sz="2600" dirty="0">
              <a:latin typeface="Garamond" panose="02020404030301010803" pitchFamily="18" charset="0"/>
              <a:ea typeface="ＭＳ Ｐゴシック" panose="020B0600070205080204" pitchFamily="34" charset="-128"/>
              <a:cs typeface="Arial" panose="020B0604020202020204" pitchFamily="34" charset="0"/>
            </a:endParaRPr>
          </a:p>
          <a:p>
            <a:pPr eaLnBrk="1" hangingPunct="1">
              <a:lnSpc>
                <a:spcPct val="150000"/>
              </a:lnSpc>
            </a:pPr>
            <a:r>
              <a:rPr lang="en-US" altLang="en-US" sz="2600" dirty="0">
                <a:latin typeface="Garamond" panose="02020404030301010803" pitchFamily="18" charset="0"/>
                <a:ea typeface="ＭＳ Ｐゴシック" panose="020B0600070205080204" pitchFamily="34" charset="-128"/>
                <a:cs typeface="Arial" panose="020B0604020202020204" pitchFamily="34" charset="0"/>
              </a:rPr>
              <a:t>Understand different QI tools</a:t>
            </a:r>
          </a:p>
          <a:p>
            <a:pPr eaLnBrk="1" hangingPunct="1">
              <a:lnSpc>
                <a:spcPct val="150000"/>
              </a:lnSpc>
            </a:pPr>
            <a:r>
              <a:rPr lang="en-US" altLang="en-US" sz="2600" dirty="0">
                <a:latin typeface="Garamond" panose="02020404030301010803" pitchFamily="18" charset="0"/>
                <a:ea typeface="ＭＳ Ｐゴシック" panose="020B0600070205080204" pitchFamily="34" charset="-128"/>
                <a:cs typeface="Arial" panose="020B0604020202020204" pitchFamily="34" charset="0"/>
              </a:rPr>
              <a:t>Know the importance of each QI tool</a:t>
            </a:r>
          </a:p>
          <a:p>
            <a:pPr eaLnBrk="1" hangingPunct="1">
              <a:lnSpc>
                <a:spcPct val="150000"/>
              </a:lnSpc>
            </a:pPr>
            <a:r>
              <a:rPr lang="en-US" altLang="en-US" sz="2600" dirty="0">
                <a:latin typeface="Garamond" panose="02020404030301010803" pitchFamily="18" charset="0"/>
                <a:ea typeface="ＭＳ Ｐゴシック" panose="020B0600070205080204" pitchFamily="34" charset="-128"/>
                <a:cs typeface="Arial" panose="020B0604020202020204" pitchFamily="34" charset="0"/>
              </a:rPr>
              <a:t>Know the applications of Prioritization Matrix</a:t>
            </a:r>
          </a:p>
          <a:p>
            <a:pPr eaLnBrk="1" hangingPunct="1">
              <a:lnSpc>
                <a:spcPct val="150000"/>
              </a:lnSpc>
            </a:pPr>
            <a:endParaRPr lang="en-US" altLang="en-US" sz="2600" dirty="0">
              <a:latin typeface="Garamond" panose="02020404030301010803" pitchFamily="18" charset="0"/>
              <a:ea typeface="ＭＳ Ｐゴシック" panose="020B0600070205080204" pitchFamily="34" charset="-128"/>
              <a:cs typeface="Arial" panose="020B0604020202020204" pitchFamily="34" charset="0"/>
            </a:endParaRPr>
          </a:p>
          <a:p>
            <a:pPr eaLnBrk="1" hangingPunct="1">
              <a:lnSpc>
                <a:spcPct val="150000"/>
              </a:lnSpc>
              <a:buFont typeface="Arial" panose="020B0604020202020204" pitchFamily="34" charset="0"/>
              <a:buNone/>
            </a:pPr>
            <a:endParaRPr lang="en-US" altLang="en-US" sz="2600" dirty="0">
              <a:latin typeface="Garamond" panose="02020404030301010803" pitchFamily="18"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43105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600" y="444500"/>
            <a:ext cx="10490200" cy="1143000"/>
          </a:xfrm>
        </p:spPr>
        <p:txBody>
          <a:bodyPr/>
          <a:lstStyle/>
          <a:p>
            <a:r>
              <a:rPr lang="en-US" b="1" cap="small" dirty="0">
                <a:latin typeface="+mn-lt"/>
              </a:rPr>
              <a:t>Discussion</a:t>
            </a:r>
          </a:p>
        </p:txBody>
      </p:sp>
      <p:sp>
        <p:nvSpPr>
          <p:cNvPr id="3" name="Content Placeholder 2"/>
          <p:cNvSpPr>
            <a:spLocks noGrp="1"/>
          </p:cNvSpPr>
          <p:nvPr>
            <p:ph idx="1"/>
          </p:nvPr>
        </p:nvSpPr>
        <p:spPr>
          <a:xfrm>
            <a:off x="863600" y="1943100"/>
            <a:ext cx="10490200" cy="3848100"/>
          </a:xfrm>
        </p:spPr>
        <p:txBody>
          <a:bodyPr/>
          <a:lstStyle/>
          <a:p>
            <a:endParaRPr lang="en-US" b="1" i="1" dirty="0"/>
          </a:p>
          <a:p>
            <a:pPr>
              <a:lnSpc>
                <a:spcPct val="100000"/>
              </a:lnSpc>
            </a:pPr>
            <a:r>
              <a:rPr lang="en-US" sz="3600" dirty="0"/>
              <a:t>How did this process work for you?</a:t>
            </a:r>
          </a:p>
          <a:p>
            <a:pPr>
              <a:lnSpc>
                <a:spcPct val="100000"/>
              </a:lnSpc>
            </a:pPr>
            <a:r>
              <a:rPr lang="en-US" sz="3600" dirty="0"/>
              <a:t>Did you learn anything new?</a:t>
            </a:r>
          </a:p>
          <a:p>
            <a:pPr>
              <a:lnSpc>
                <a:spcPct val="100000"/>
              </a:lnSpc>
            </a:pPr>
            <a:r>
              <a:rPr lang="en-US" sz="3600" dirty="0"/>
              <a:t>What are some of the pros and cons of using a Prioritization Matrix?</a:t>
            </a:r>
          </a:p>
        </p:txBody>
      </p:sp>
    </p:spTree>
    <p:extLst>
      <p:ext uri="{BB962C8B-B14F-4D97-AF65-F5344CB8AC3E}">
        <p14:creationId xmlns:p14="http://schemas.microsoft.com/office/powerpoint/2010/main" val="1333882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41076" y="2205317"/>
            <a:ext cx="9144000" cy="1438835"/>
          </a:xfrm>
          <a:prstGeom prst="rect">
            <a:avLst/>
          </a:prstGeom>
        </p:spPr>
        <p:txBody>
          <a:bodyPr vert="horz" lIns="91440" tIns="45720" rIns="91440" bIns="45720" rtlCol="0" anchor="ctr">
            <a:normAutofit/>
          </a:bodyPr>
          <a:lstStyle>
            <a:lvl1pPr algn="l" defTabSz="771571" rtl="0" eaLnBrk="1" latinLnBrk="0" hangingPunct="1">
              <a:lnSpc>
                <a:spcPct val="90000"/>
              </a:lnSpc>
              <a:spcBef>
                <a:spcPct val="0"/>
              </a:spcBef>
              <a:buNone/>
              <a:defRPr sz="3713" kern="1200">
                <a:solidFill>
                  <a:schemeClr val="tx1"/>
                </a:solidFill>
                <a:latin typeface="+mj-lt"/>
                <a:ea typeface="+mj-ea"/>
                <a:cs typeface="+mj-cs"/>
              </a:defRPr>
            </a:lvl1pPr>
          </a:lstStyle>
          <a:p>
            <a:pPr algn="ctr" fontAlgn="auto">
              <a:spcAft>
                <a:spcPts val="0"/>
              </a:spcAft>
            </a:pPr>
            <a:r>
              <a:rPr lang="en-US" sz="7200" b="1" dirty="0">
                <a:solidFill>
                  <a:schemeClr val="bg1"/>
                </a:solidFill>
                <a:latin typeface="Gill Sans MT" panose="020B0502020104020203" pitchFamily="34" charset="0"/>
              </a:rPr>
              <a:t>THANK YOU</a:t>
            </a:r>
          </a:p>
        </p:txBody>
      </p:sp>
      <p:sp>
        <p:nvSpPr>
          <p:cNvPr id="3" name="Title 14"/>
          <p:cNvSpPr txBox="1">
            <a:spLocks/>
          </p:cNvSpPr>
          <p:nvPr/>
        </p:nvSpPr>
        <p:spPr>
          <a:xfrm>
            <a:off x="740447" y="3281431"/>
            <a:ext cx="11000935" cy="11823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baseline="0">
                <a:solidFill>
                  <a:schemeClr val="bg1"/>
                </a:solidFill>
                <a:latin typeface="+mj-lt"/>
                <a:ea typeface="+mj-ea"/>
                <a:cs typeface="+mj-cs"/>
              </a:defRPr>
            </a:lvl1pPr>
          </a:lstStyle>
          <a:p>
            <a:r>
              <a:rPr lang="en-US" sz="2000" b="1" dirty="0">
                <a:latin typeface="Garamond" panose="02020404030301010803" pitchFamily="18" charset="0"/>
              </a:rPr>
              <a:t> info@ampathkenya.org </a:t>
            </a:r>
            <a:r>
              <a:rPr lang="en-US" sz="2000" b="1" dirty="0">
                <a:solidFill>
                  <a:srgbClr val="ED2B30"/>
                </a:solidFill>
                <a:latin typeface="Garamond" panose="02020404030301010803" pitchFamily="18" charset="0"/>
              </a:rPr>
              <a:t>|</a:t>
            </a:r>
            <a:r>
              <a:rPr lang="en-US" sz="2000" b="1" dirty="0">
                <a:latin typeface="Garamond" panose="02020404030301010803" pitchFamily="18" charset="0"/>
              </a:rPr>
              <a:t> www.ampathkenya.org</a:t>
            </a:r>
            <a:r>
              <a:rPr lang="en-US" sz="2000" b="1" baseline="0" dirty="0">
                <a:latin typeface="Garamond" panose="02020404030301010803" pitchFamily="18" charset="0"/>
              </a:rPr>
              <a:t> </a:t>
            </a:r>
            <a:r>
              <a:rPr lang="en-US" sz="2000" b="1" baseline="0" dirty="0">
                <a:solidFill>
                  <a:srgbClr val="ED2B30"/>
                </a:solidFill>
                <a:latin typeface="Garamond" panose="02020404030301010803" pitchFamily="18" charset="0"/>
              </a:rPr>
              <a:t>| </a:t>
            </a:r>
            <a:r>
              <a:rPr lang="en-US" sz="2000" b="1" dirty="0">
                <a:latin typeface="Garamond" panose="02020404030301010803" pitchFamily="18" charset="0"/>
              </a:rPr>
              <a:t>@ampathkenya</a:t>
            </a:r>
            <a:endParaRPr lang="en-US" sz="2000" b="1" dirty="0">
              <a:solidFill>
                <a:srgbClr val="ED2B30"/>
              </a:solidFill>
              <a:latin typeface="Garamond" panose="02020404030301010803" pitchFamily="18" charset="0"/>
            </a:endParaRPr>
          </a:p>
        </p:txBody>
      </p:sp>
    </p:spTree>
    <p:extLst>
      <p:ext uri="{BB962C8B-B14F-4D97-AF65-F5344CB8AC3E}">
        <p14:creationId xmlns:p14="http://schemas.microsoft.com/office/powerpoint/2010/main" val="1480621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934826" y="2175180"/>
            <a:ext cx="2425700" cy="1477328"/>
          </a:xfrm>
          <a:prstGeom prst="rect">
            <a:avLst/>
          </a:prstGeom>
          <a:solidFill>
            <a:schemeClr val="tx2">
              <a:lumMod val="75000"/>
            </a:schemeClr>
          </a:solidFill>
        </p:spPr>
        <p:txBody>
          <a:bodyPr>
            <a:spAutoFit/>
          </a:bodyPr>
          <a:lstStyle/>
          <a:p>
            <a:pPr algn="ctr">
              <a:defRPr/>
            </a:pPr>
            <a:r>
              <a:rPr lang="en-US" b="1" dirty="0">
                <a:solidFill>
                  <a:srgbClr val="F79646">
                    <a:lumMod val="60000"/>
                    <a:lumOff val="40000"/>
                  </a:srgbClr>
                </a:solidFill>
                <a:latin typeface="Garamond" panose="02020404030301010803" pitchFamily="18" charset="0"/>
              </a:rPr>
              <a:t>Gather Information:</a:t>
            </a:r>
          </a:p>
          <a:p>
            <a:pPr algn="ctr">
              <a:defRPr/>
            </a:pPr>
            <a:r>
              <a:rPr lang="en-US" b="1" i="1" dirty="0">
                <a:solidFill>
                  <a:prstClr val="white"/>
                </a:solidFill>
                <a:latin typeface="Garamond" panose="02020404030301010803" pitchFamily="18" charset="0"/>
              </a:rPr>
              <a:t>Family of Indicators</a:t>
            </a:r>
          </a:p>
          <a:p>
            <a:pPr algn="ctr">
              <a:defRPr/>
            </a:pPr>
            <a:r>
              <a:rPr lang="en-US" b="1" i="1" dirty="0">
                <a:solidFill>
                  <a:prstClr val="white"/>
                </a:solidFill>
                <a:latin typeface="Garamond" panose="02020404030301010803" pitchFamily="18" charset="0"/>
              </a:rPr>
              <a:t>Targets &amp; Benchmarks</a:t>
            </a:r>
          </a:p>
          <a:p>
            <a:pPr algn="ctr">
              <a:defRPr/>
            </a:pPr>
            <a:r>
              <a:rPr lang="en-US" b="1" i="1" dirty="0">
                <a:solidFill>
                  <a:prstClr val="white"/>
                </a:solidFill>
                <a:latin typeface="Garamond" panose="02020404030301010803" pitchFamily="18" charset="0"/>
              </a:rPr>
              <a:t>Surveys, FGD’S</a:t>
            </a:r>
          </a:p>
        </p:txBody>
      </p:sp>
      <p:sp>
        <p:nvSpPr>
          <p:cNvPr id="86019" name="Line 7"/>
          <p:cNvSpPr>
            <a:spLocks noChangeShapeType="1"/>
          </p:cNvSpPr>
          <p:nvPr/>
        </p:nvSpPr>
        <p:spPr bwMode="auto">
          <a:xfrm>
            <a:off x="4114800" y="1447800"/>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latin typeface="Garamond" panose="02020404030301010803" pitchFamily="18" charset="0"/>
            </a:endParaRPr>
          </a:p>
        </p:txBody>
      </p:sp>
      <p:grpSp>
        <p:nvGrpSpPr>
          <p:cNvPr id="86021" name="Group 39"/>
          <p:cNvGrpSpPr>
            <a:grpSpLocks/>
          </p:cNvGrpSpPr>
          <p:nvPr/>
        </p:nvGrpSpPr>
        <p:grpSpPr bwMode="auto">
          <a:xfrm>
            <a:off x="4060373" y="202533"/>
            <a:ext cx="2590799" cy="1477328"/>
            <a:chOff x="2743200" y="125279"/>
            <a:chExt cx="2095500" cy="1477548"/>
          </a:xfrm>
        </p:grpSpPr>
        <p:sp>
          <p:nvSpPr>
            <p:cNvPr id="11" name="Plaque 10"/>
            <p:cNvSpPr/>
            <p:nvPr/>
          </p:nvSpPr>
          <p:spPr>
            <a:xfrm>
              <a:off x="2743200" y="152271"/>
              <a:ext cx="2095500" cy="1146346"/>
            </a:xfrm>
            <a:prstGeom prst="plaqu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dirty="0">
                <a:solidFill>
                  <a:prstClr val="white"/>
                </a:solidFill>
                <a:latin typeface="Garamond" panose="02020404030301010803" pitchFamily="18" charset="0"/>
              </a:endParaRPr>
            </a:p>
          </p:txBody>
        </p:sp>
        <p:sp>
          <p:nvSpPr>
            <p:cNvPr id="86037" name="TextBox 11"/>
            <p:cNvSpPr txBox="1">
              <a:spLocks noChangeArrowheads="1"/>
            </p:cNvSpPr>
            <p:nvPr/>
          </p:nvSpPr>
          <p:spPr bwMode="auto">
            <a:xfrm>
              <a:off x="2792925" y="125279"/>
              <a:ext cx="1975757" cy="1477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lang="en-US" altLang="en-US" b="1" dirty="0">
                  <a:solidFill>
                    <a:srgbClr val="FAC090"/>
                  </a:solidFill>
                  <a:latin typeface="Garamond" panose="02020404030301010803" pitchFamily="18" charset="0"/>
                </a:rPr>
                <a:t>Understand complexity of Quality Challenge:</a:t>
              </a:r>
            </a:p>
            <a:p>
              <a:pPr algn="ctr"/>
              <a:r>
                <a:rPr lang="en-US" altLang="en-US" b="1" i="1" dirty="0">
                  <a:solidFill>
                    <a:srgbClr val="FFFFFF"/>
                  </a:solidFill>
                  <a:latin typeface="Garamond" panose="02020404030301010803" pitchFamily="18" charset="0"/>
                </a:rPr>
                <a:t>Rich Picture</a:t>
              </a:r>
            </a:p>
          </p:txBody>
        </p:sp>
      </p:grpSp>
      <p:grpSp>
        <p:nvGrpSpPr>
          <p:cNvPr id="86022" name="Group 43"/>
          <p:cNvGrpSpPr>
            <a:grpSpLocks/>
          </p:cNvGrpSpPr>
          <p:nvPr/>
        </p:nvGrpSpPr>
        <p:grpSpPr bwMode="auto">
          <a:xfrm>
            <a:off x="8573799" y="4625074"/>
            <a:ext cx="2349452" cy="1601788"/>
            <a:chOff x="7163349" y="5010823"/>
            <a:chExt cx="2155832" cy="1600956"/>
          </a:xfrm>
        </p:grpSpPr>
        <p:sp>
          <p:nvSpPr>
            <p:cNvPr id="14" name="Regular Pentagon 13"/>
            <p:cNvSpPr/>
            <p:nvPr/>
          </p:nvSpPr>
          <p:spPr>
            <a:xfrm>
              <a:off x="7163349" y="5010823"/>
              <a:ext cx="2133051" cy="1600956"/>
            </a:xfrm>
            <a:prstGeom prst="pentagon">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Garamond" panose="02020404030301010803" pitchFamily="18" charset="0"/>
              </a:endParaRPr>
            </a:p>
          </p:txBody>
        </p:sp>
        <p:sp>
          <p:nvSpPr>
            <p:cNvPr id="86035" name="TextBox 14"/>
            <p:cNvSpPr txBox="1">
              <a:spLocks noChangeArrowheads="1"/>
            </p:cNvSpPr>
            <p:nvPr/>
          </p:nvSpPr>
          <p:spPr bwMode="auto">
            <a:xfrm>
              <a:off x="7163349" y="5474354"/>
              <a:ext cx="215583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lang="en-US" altLang="en-US" sz="1600" b="1" dirty="0">
                  <a:solidFill>
                    <a:srgbClr val="FAC090"/>
                  </a:solidFill>
                  <a:latin typeface="Garamond" panose="02020404030301010803" pitchFamily="18" charset="0"/>
                </a:rPr>
                <a:t>Develop Change Ideas:</a:t>
              </a:r>
            </a:p>
            <a:p>
              <a:pPr algn="ctr"/>
              <a:r>
                <a:rPr lang="en-US" altLang="en-US" sz="1600" b="1" i="1" dirty="0">
                  <a:solidFill>
                    <a:srgbClr val="FFFFFF"/>
                  </a:solidFill>
                  <a:latin typeface="Garamond" panose="02020404030301010803" pitchFamily="18" charset="0"/>
                </a:rPr>
                <a:t>Driver Diagram</a:t>
              </a:r>
            </a:p>
          </p:txBody>
        </p:sp>
      </p:grpSp>
      <p:sp>
        <p:nvSpPr>
          <p:cNvPr id="22" name="TextBox 21"/>
          <p:cNvSpPr txBox="1"/>
          <p:nvPr/>
        </p:nvSpPr>
        <p:spPr>
          <a:xfrm>
            <a:off x="8397263" y="122890"/>
            <a:ext cx="3112112" cy="1476375"/>
          </a:xfrm>
          <a:prstGeom prst="rect">
            <a:avLst/>
          </a:prstGeom>
          <a:solidFill>
            <a:schemeClr val="tx2">
              <a:lumMod val="75000"/>
            </a:schemeClr>
          </a:solidFill>
        </p:spPr>
        <p:txBody>
          <a:bodyPr wrap="square">
            <a:spAutoFit/>
          </a:bodyPr>
          <a:lstStyle/>
          <a:p>
            <a:pPr algn="ctr">
              <a:defRPr/>
            </a:pPr>
            <a:r>
              <a:rPr lang="en-US" b="1" dirty="0">
                <a:solidFill>
                  <a:srgbClr val="F79646">
                    <a:lumMod val="60000"/>
                    <a:lumOff val="40000"/>
                  </a:srgbClr>
                </a:solidFill>
                <a:latin typeface="Garamond" panose="02020404030301010803" pitchFamily="18" charset="0"/>
              </a:rPr>
              <a:t>Prioritize Problems and Solutions:</a:t>
            </a:r>
          </a:p>
          <a:p>
            <a:pPr algn="ctr">
              <a:defRPr/>
            </a:pPr>
            <a:r>
              <a:rPr lang="en-US" b="1" i="1" dirty="0">
                <a:solidFill>
                  <a:prstClr val="white"/>
                </a:solidFill>
                <a:latin typeface="Garamond" panose="02020404030301010803" pitchFamily="18" charset="0"/>
              </a:rPr>
              <a:t>Focusing Matrix</a:t>
            </a:r>
          </a:p>
          <a:p>
            <a:pPr algn="ctr">
              <a:defRPr/>
            </a:pPr>
            <a:r>
              <a:rPr lang="en-US" b="1" i="1" dirty="0">
                <a:solidFill>
                  <a:prstClr val="white"/>
                </a:solidFill>
                <a:latin typeface="Garamond" panose="02020404030301010803" pitchFamily="18" charset="0"/>
              </a:rPr>
              <a:t>Pareto Charts</a:t>
            </a:r>
          </a:p>
          <a:p>
            <a:pPr algn="ctr">
              <a:defRPr/>
            </a:pPr>
            <a:r>
              <a:rPr lang="en-US" b="1" i="1" dirty="0">
                <a:solidFill>
                  <a:prstClr val="white"/>
                </a:solidFill>
                <a:latin typeface="Garamond" panose="02020404030301010803" pitchFamily="18" charset="0"/>
              </a:rPr>
              <a:t>Prioritization Matrix</a:t>
            </a:r>
          </a:p>
        </p:txBody>
      </p:sp>
      <p:grpSp>
        <p:nvGrpSpPr>
          <p:cNvPr id="86024" name="Group 44"/>
          <p:cNvGrpSpPr>
            <a:grpSpLocks/>
          </p:cNvGrpSpPr>
          <p:nvPr/>
        </p:nvGrpSpPr>
        <p:grpSpPr bwMode="auto">
          <a:xfrm>
            <a:off x="8573061" y="2276472"/>
            <a:ext cx="2845787" cy="2083722"/>
            <a:chOff x="6721468" y="2362200"/>
            <a:chExt cx="2117732" cy="1676400"/>
          </a:xfrm>
        </p:grpSpPr>
        <p:sp>
          <p:nvSpPr>
            <p:cNvPr id="29" name="Oval 28"/>
            <p:cNvSpPr/>
            <p:nvPr/>
          </p:nvSpPr>
          <p:spPr>
            <a:xfrm>
              <a:off x="6781793" y="2362200"/>
              <a:ext cx="2057407" cy="1676400"/>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Garamond" panose="02020404030301010803" pitchFamily="18" charset="0"/>
              </a:endParaRPr>
            </a:p>
          </p:txBody>
        </p:sp>
        <p:sp>
          <p:nvSpPr>
            <p:cNvPr id="86033" name="TextBox 29"/>
            <p:cNvSpPr txBox="1">
              <a:spLocks noChangeArrowheads="1"/>
            </p:cNvSpPr>
            <p:nvPr/>
          </p:nvSpPr>
          <p:spPr bwMode="auto">
            <a:xfrm>
              <a:off x="6721468" y="2732180"/>
              <a:ext cx="20574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lang="en-US" altLang="en-US" sz="1600" b="1" dirty="0">
                  <a:solidFill>
                    <a:srgbClr val="FAC090"/>
                  </a:solidFill>
                  <a:latin typeface="Garamond" panose="02020404030301010803" pitchFamily="18" charset="0"/>
                </a:rPr>
                <a:t>Find Root Causes:</a:t>
              </a:r>
            </a:p>
            <a:p>
              <a:pPr algn="ctr"/>
              <a:r>
                <a:rPr lang="en-US" altLang="en-US" sz="1600" b="1" i="1" dirty="0">
                  <a:solidFill>
                    <a:srgbClr val="FFFFFF"/>
                  </a:solidFill>
                  <a:latin typeface="Garamond" panose="02020404030301010803" pitchFamily="18" charset="0"/>
                </a:rPr>
                <a:t>RCA</a:t>
              </a:r>
            </a:p>
            <a:p>
              <a:pPr algn="ctr"/>
              <a:r>
                <a:rPr lang="en-US" altLang="en-US" sz="1600" b="1" i="1" dirty="0">
                  <a:solidFill>
                    <a:srgbClr val="FFFFFF"/>
                  </a:solidFill>
                  <a:latin typeface="Garamond" panose="02020404030301010803" pitchFamily="18" charset="0"/>
                </a:rPr>
                <a:t>Fishbone Diagram</a:t>
              </a:r>
            </a:p>
            <a:p>
              <a:pPr algn="ctr"/>
              <a:r>
                <a:rPr lang="en-US" altLang="en-US" sz="1600" b="1" i="1" dirty="0">
                  <a:solidFill>
                    <a:srgbClr val="FFFFFF"/>
                  </a:solidFill>
                  <a:latin typeface="Garamond" panose="02020404030301010803" pitchFamily="18" charset="0"/>
                </a:rPr>
                <a:t>5 Whys</a:t>
              </a:r>
            </a:p>
          </p:txBody>
        </p:sp>
      </p:grpSp>
      <p:grpSp>
        <p:nvGrpSpPr>
          <p:cNvPr id="86025" name="Group 40"/>
          <p:cNvGrpSpPr>
            <a:grpSpLocks/>
          </p:cNvGrpSpPr>
          <p:nvPr/>
        </p:nvGrpSpPr>
        <p:grpSpPr bwMode="auto">
          <a:xfrm>
            <a:off x="769726" y="4407597"/>
            <a:ext cx="2590800" cy="1096963"/>
            <a:chOff x="7543800" y="2790014"/>
            <a:chExt cx="2590800" cy="1096186"/>
          </a:xfrm>
        </p:grpSpPr>
        <p:sp>
          <p:nvSpPr>
            <p:cNvPr id="32" name="Hexagon 31"/>
            <p:cNvSpPr/>
            <p:nvPr/>
          </p:nvSpPr>
          <p:spPr>
            <a:xfrm>
              <a:off x="7543800" y="2790014"/>
              <a:ext cx="2590800" cy="1096186"/>
            </a:xfrm>
            <a:prstGeom prst="hexag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Garamond" panose="02020404030301010803" pitchFamily="18" charset="0"/>
              </a:endParaRPr>
            </a:p>
          </p:txBody>
        </p:sp>
        <p:sp>
          <p:nvSpPr>
            <p:cNvPr id="86031" name="TextBox 33"/>
            <p:cNvSpPr txBox="1">
              <a:spLocks noChangeArrowheads="1"/>
            </p:cNvSpPr>
            <p:nvPr/>
          </p:nvSpPr>
          <p:spPr bwMode="auto">
            <a:xfrm>
              <a:off x="7772400" y="2876442"/>
              <a:ext cx="2133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lang="en-US" altLang="en-US" sz="1600" b="1" dirty="0">
                  <a:solidFill>
                    <a:srgbClr val="FAC090"/>
                  </a:solidFill>
                  <a:latin typeface="Garamond" panose="02020404030301010803" pitchFamily="18" charset="0"/>
                </a:rPr>
                <a:t>Understand Existing Systems:</a:t>
              </a:r>
            </a:p>
            <a:p>
              <a:pPr algn="ctr"/>
              <a:r>
                <a:rPr lang="en-US" altLang="en-US" sz="1600" b="1" i="1" dirty="0">
                  <a:solidFill>
                    <a:srgbClr val="FFFFFF"/>
                  </a:solidFill>
                  <a:latin typeface="Garamond" panose="02020404030301010803" pitchFamily="18" charset="0"/>
                </a:rPr>
                <a:t>Process Flow Map</a:t>
              </a:r>
            </a:p>
          </p:txBody>
        </p:sp>
      </p:grpSp>
      <p:grpSp>
        <p:nvGrpSpPr>
          <p:cNvPr id="86026" name="Group 41"/>
          <p:cNvGrpSpPr>
            <a:grpSpLocks/>
          </p:cNvGrpSpPr>
          <p:nvPr/>
        </p:nvGrpSpPr>
        <p:grpSpPr bwMode="auto">
          <a:xfrm>
            <a:off x="4482791" y="4967732"/>
            <a:ext cx="2968743" cy="1339849"/>
            <a:chOff x="5372100" y="4876801"/>
            <a:chExt cx="2402883" cy="1340196"/>
          </a:xfrm>
        </p:grpSpPr>
        <p:sp>
          <p:nvSpPr>
            <p:cNvPr id="36" name="Plaque 35"/>
            <p:cNvSpPr/>
            <p:nvPr/>
          </p:nvSpPr>
          <p:spPr>
            <a:xfrm>
              <a:off x="5372100" y="4876801"/>
              <a:ext cx="2171165" cy="1295736"/>
            </a:xfrm>
            <a:prstGeom prst="plaqu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Garamond" panose="02020404030301010803" pitchFamily="18" charset="0"/>
              </a:endParaRPr>
            </a:p>
          </p:txBody>
        </p:sp>
        <p:sp>
          <p:nvSpPr>
            <p:cNvPr id="86029" name="TextBox 36"/>
            <p:cNvSpPr txBox="1">
              <a:spLocks noChangeArrowheads="1"/>
            </p:cNvSpPr>
            <p:nvPr/>
          </p:nvSpPr>
          <p:spPr bwMode="auto">
            <a:xfrm>
              <a:off x="5372101" y="4924335"/>
              <a:ext cx="2402882"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lang="en-US" altLang="en-US" b="1" dirty="0">
                  <a:solidFill>
                    <a:srgbClr val="FAC090"/>
                  </a:solidFill>
                  <a:latin typeface="Garamond" panose="02020404030301010803" pitchFamily="18" charset="0"/>
                </a:rPr>
                <a:t>Translate Data into Information:</a:t>
              </a:r>
            </a:p>
            <a:p>
              <a:pPr algn="ctr"/>
              <a:r>
                <a:rPr lang="en-US" altLang="en-US" sz="1400" b="1" i="1" dirty="0">
                  <a:solidFill>
                    <a:srgbClr val="FFFFFF"/>
                  </a:solidFill>
                  <a:latin typeface="Garamond" panose="02020404030301010803" pitchFamily="18" charset="0"/>
                </a:rPr>
                <a:t>Run Charts</a:t>
              </a:r>
            </a:p>
            <a:p>
              <a:pPr algn="ctr"/>
              <a:r>
                <a:rPr lang="en-US" altLang="en-US" sz="1400" b="1" i="1" dirty="0">
                  <a:solidFill>
                    <a:srgbClr val="FFFFFF"/>
                  </a:solidFill>
                  <a:latin typeface="Garamond" panose="02020404030301010803" pitchFamily="18" charset="0"/>
                </a:rPr>
                <a:t>Histogram/Bar charts</a:t>
              </a:r>
            </a:p>
            <a:p>
              <a:pPr algn="ctr"/>
              <a:r>
                <a:rPr lang="en-US" altLang="en-US" sz="1400" b="1" i="1" dirty="0">
                  <a:solidFill>
                    <a:srgbClr val="FFFFFF"/>
                  </a:solidFill>
                  <a:latin typeface="Garamond" panose="02020404030301010803" pitchFamily="18" charset="0"/>
                </a:rPr>
                <a:t>Control Charts</a:t>
              </a:r>
            </a:p>
          </p:txBody>
        </p:sp>
      </p:grpSp>
      <p:pic>
        <p:nvPicPr>
          <p:cNvPr id="23" name="Picture 2" descr="Quality-Control-Tool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68043" y="1851526"/>
            <a:ext cx="4529220" cy="2773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376EB2D1-8E8E-55FD-5C43-CC99C1AAE425}"/>
              </a:ext>
            </a:extLst>
          </p:cNvPr>
          <p:cNvSpPr txBox="1"/>
          <p:nvPr/>
        </p:nvSpPr>
        <p:spPr>
          <a:xfrm rot="20824149">
            <a:off x="4624888" y="3547228"/>
            <a:ext cx="3828655" cy="830997"/>
          </a:xfrm>
          <a:prstGeom prst="rect">
            <a:avLst/>
          </a:prstGeom>
          <a:noFill/>
        </p:spPr>
        <p:txBody>
          <a:bodyPr wrap="square" rtlCol="0">
            <a:spAutoFit/>
          </a:bodyPr>
          <a:lstStyle/>
          <a:p>
            <a:pPr algn="ctr">
              <a:defRPr/>
            </a:pPr>
            <a:r>
              <a:rPr lang="en-US" sz="2400" b="1" dirty="0">
                <a:solidFill>
                  <a:srgbClr val="C00000"/>
                </a:solidFill>
                <a:latin typeface="Garamond" panose="02020404030301010803" pitchFamily="18" charset="0"/>
              </a:rPr>
              <a:t>QI TOOL BOX </a:t>
            </a:r>
          </a:p>
          <a:p>
            <a:pPr algn="ctr">
              <a:defRPr/>
            </a:pPr>
            <a:r>
              <a:rPr lang="en-US" sz="2400" b="1" dirty="0">
                <a:solidFill>
                  <a:srgbClr val="C00000"/>
                </a:solidFill>
                <a:latin typeface="Garamond" panose="02020404030301010803" pitchFamily="18" charset="0"/>
              </a:rPr>
              <a:t>APPROACH</a:t>
            </a:r>
          </a:p>
        </p:txBody>
      </p:sp>
    </p:spTree>
    <p:extLst>
      <p:ext uri="{BB962C8B-B14F-4D97-AF65-F5344CB8AC3E}">
        <p14:creationId xmlns:p14="http://schemas.microsoft.com/office/powerpoint/2010/main" val="1348229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normAutofit/>
          </a:bodyPr>
          <a:lstStyle/>
          <a:p>
            <a:pPr eaLnBrk="1" hangingPunct="1"/>
            <a:r>
              <a:rPr lang="en-US" altLang="en-US" sz="4800" b="1" dirty="0">
                <a:latin typeface="+mn-lt"/>
                <a:ea typeface="ＭＳ Ｐゴシック" panose="020B0600070205080204" pitchFamily="34" charset="-128"/>
              </a:rPr>
              <a:t>What are QI tools?</a:t>
            </a:r>
          </a:p>
        </p:txBody>
      </p:sp>
      <p:sp>
        <p:nvSpPr>
          <p:cNvPr id="18434" name="Rectangle 3"/>
          <p:cNvSpPr>
            <a:spLocks noGrp="1"/>
          </p:cNvSpPr>
          <p:nvPr>
            <p:ph type="body" idx="1"/>
          </p:nvPr>
        </p:nvSpPr>
        <p:spPr>
          <a:xfrm>
            <a:off x="5965370" y="1814511"/>
            <a:ext cx="6081487" cy="3352800"/>
          </a:xfrm>
        </p:spPr>
        <p:txBody>
          <a:bodyPr>
            <a:normAutofit/>
          </a:bodyPr>
          <a:lstStyle/>
          <a:p>
            <a:pPr eaLnBrk="1" hangingPunct="1">
              <a:buFont typeface="Wingdings" panose="05000000000000000000" pitchFamily="2" charset="2"/>
              <a:buNone/>
            </a:pPr>
            <a:r>
              <a:rPr lang="en-US" altLang="en-US" sz="3600" dirty="0">
                <a:latin typeface="+mn-lt"/>
                <a:ea typeface="ＭＳ Ｐゴシック" panose="020B0600070205080204" pitchFamily="34" charset="-128"/>
              </a:rPr>
              <a:t>These are tools used for problem identification and analysis, developing solutions and monitoring change for QI projects</a:t>
            </a:r>
          </a:p>
          <a:p>
            <a:pPr eaLnBrk="1" hangingPunct="1">
              <a:buFont typeface="Wingdings" panose="05000000000000000000" pitchFamily="2" charset="2"/>
              <a:buNone/>
            </a:pPr>
            <a:endParaRPr lang="en-US" altLang="en-US" sz="3600" dirty="0">
              <a:latin typeface="+mn-lt"/>
              <a:ea typeface="ＭＳ Ｐゴシック" panose="020B0600070205080204" pitchFamily="34" charset="-128"/>
            </a:endParaRPr>
          </a:p>
          <a:p>
            <a:pPr eaLnBrk="1" hangingPunct="1">
              <a:buFont typeface="Wingdings" panose="05000000000000000000" pitchFamily="2" charset="2"/>
              <a:buNone/>
            </a:pPr>
            <a:endParaRPr lang="en-US" altLang="en-US" sz="3600" dirty="0">
              <a:latin typeface="+mn-lt"/>
              <a:ea typeface="ＭＳ Ｐゴシック" panose="020B0600070205080204" pitchFamily="34" charset="-128"/>
            </a:endParaRPr>
          </a:p>
        </p:txBody>
      </p:sp>
      <p:sp>
        <p:nvSpPr>
          <p:cNvPr id="11273" name="TextBox 8"/>
          <p:cNvSpPr txBox="1">
            <a:spLocks noChangeArrowheads="1"/>
          </p:cNvSpPr>
          <p:nvPr/>
        </p:nvSpPr>
        <p:spPr bwMode="auto">
          <a:xfrm>
            <a:off x="406401" y="5457597"/>
            <a:ext cx="11640456" cy="461665"/>
          </a:xfrm>
          <a:prstGeom prst="rect">
            <a:avLst/>
          </a:prstGeom>
          <a:noFill/>
          <a:ln>
            <a:noFill/>
          </a:ln>
        </p:spPr>
        <p:txBody>
          <a:bodyPr wrap="square">
            <a:spAutoFit/>
          </a:bodyPr>
          <a:lstStyle>
            <a:lvl1pPr>
              <a:defRPr>
                <a:solidFill>
                  <a:schemeClr val="tx1"/>
                </a:solidFill>
                <a:latin typeface="Verdana" charset="0"/>
                <a:ea typeface="ＭＳ Ｐゴシック" charset="0"/>
              </a:defRPr>
            </a:lvl1pPr>
            <a:lvl2pPr marL="742950" indent="-285750">
              <a:defRPr>
                <a:solidFill>
                  <a:schemeClr val="tx1"/>
                </a:solidFill>
                <a:latin typeface="Verdana" charset="0"/>
                <a:ea typeface="ＭＳ Ｐゴシック" charset="0"/>
              </a:defRPr>
            </a:lvl2pPr>
            <a:lvl3pPr marL="1143000" indent="-228600">
              <a:defRPr>
                <a:solidFill>
                  <a:schemeClr val="tx1"/>
                </a:solidFill>
                <a:latin typeface="Verdana" charset="0"/>
                <a:ea typeface="ＭＳ Ｐゴシック" charset="0"/>
              </a:defRPr>
            </a:lvl3pPr>
            <a:lvl4pPr marL="1600200" indent="-228600">
              <a:defRPr>
                <a:solidFill>
                  <a:schemeClr val="tx1"/>
                </a:solidFill>
                <a:latin typeface="Verdana" charset="0"/>
                <a:ea typeface="ＭＳ Ｐゴシック" charset="0"/>
              </a:defRPr>
            </a:lvl4pPr>
            <a:lvl5pPr marL="2057400" indent="-228600">
              <a:defRPr>
                <a:solidFill>
                  <a:schemeClr val="tx1"/>
                </a:solidFill>
                <a:latin typeface="Verdana" charset="0"/>
                <a:ea typeface="ＭＳ Ｐゴシック" charset="0"/>
              </a:defRPr>
            </a:lvl5pPr>
            <a:lvl6pPr marL="2514600" indent="-228600" eaLnBrk="0" fontAlgn="base" hangingPunct="0">
              <a:spcBef>
                <a:spcPct val="0"/>
              </a:spcBef>
              <a:spcAft>
                <a:spcPct val="0"/>
              </a:spcAft>
              <a:defRPr>
                <a:solidFill>
                  <a:schemeClr val="tx1"/>
                </a:solidFill>
                <a:latin typeface="Verdana" charset="0"/>
                <a:ea typeface="ＭＳ Ｐゴシック" charset="0"/>
              </a:defRPr>
            </a:lvl6pPr>
            <a:lvl7pPr marL="2971800" indent="-228600" eaLnBrk="0" fontAlgn="base" hangingPunct="0">
              <a:spcBef>
                <a:spcPct val="0"/>
              </a:spcBef>
              <a:spcAft>
                <a:spcPct val="0"/>
              </a:spcAft>
              <a:defRPr>
                <a:solidFill>
                  <a:schemeClr val="tx1"/>
                </a:solidFill>
                <a:latin typeface="Verdana" charset="0"/>
                <a:ea typeface="ＭＳ Ｐゴシック" charset="0"/>
              </a:defRPr>
            </a:lvl7pPr>
            <a:lvl8pPr marL="3429000" indent="-228600" eaLnBrk="0" fontAlgn="base" hangingPunct="0">
              <a:spcBef>
                <a:spcPct val="0"/>
              </a:spcBef>
              <a:spcAft>
                <a:spcPct val="0"/>
              </a:spcAft>
              <a:defRPr>
                <a:solidFill>
                  <a:schemeClr val="tx1"/>
                </a:solidFill>
                <a:latin typeface="Verdana" charset="0"/>
                <a:ea typeface="ＭＳ Ｐゴシック" charset="0"/>
              </a:defRPr>
            </a:lvl8pPr>
            <a:lvl9pPr marL="3886200" indent="-228600" eaLnBrk="0" fontAlgn="base" hangingPunct="0">
              <a:spcBef>
                <a:spcPct val="0"/>
              </a:spcBef>
              <a:spcAft>
                <a:spcPct val="0"/>
              </a:spcAft>
              <a:defRPr>
                <a:solidFill>
                  <a:schemeClr val="tx1"/>
                </a:solidFill>
                <a:latin typeface="Verdana" charset="0"/>
                <a:ea typeface="ＭＳ Ｐゴシック" charset="0"/>
              </a:defRPr>
            </a:lvl9pPr>
          </a:lstStyle>
          <a:p>
            <a:pPr algn="ctr">
              <a:defRPr/>
            </a:pPr>
            <a:r>
              <a:rPr lang="en-GB" sz="2400" b="1" i="1" dirty="0">
                <a:solidFill>
                  <a:srgbClr val="C00000"/>
                </a:solidFill>
                <a:latin typeface="+mn-lt"/>
              </a:rPr>
              <a:t>What tools can help your Health care system analyse information and make decisions?</a:t>
            </a:r>
          </a:p>
        </p:txBody>
      </p:sp>
      <p:pic>
        <p:nvPicPr>
          <p:cNvPr id="18436" name="Picture 7"/>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838201" y="1762918"/>
            <a:ext cx="4923970" cy="333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4431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791029" y="744539"/>
            <a:ext cx="8229600" cy="795337"/>
          </a:xfrm>
        </p:spPr>
        <p:txBody>
          <a:bodyPr>
            <a:normAutofit/>
          </a:bodyPr>
          <a:lstStyle/>
          <a:p>
            <a:pPr eaLnBrk="1" hangingPunct="1"/>
            <a:r>
              <a:rPr lang="en-US" altLang="en-US" sz="4800" b="1" dirty="0">
                <a:latin typeface="+mn-lt"/>
                <a:ea typeface="ＭＳ Ｐゴシック" panose="020B0600070205080204" pitchFamily="34" charset="-128"/>
              </a:rPr>
              <a:t>Examples of some QI Tools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844507108"/>
              </p:ext>
            </p:extLst>
          </p:nvPr>
        </p:nvGraphicFramePr>
        <p:xfrm>
          <a:off x="449943" y="1775799"/>
          <a:ext cx="11567886" cy="5048866"/>
        </p:xfrm>
        <a:graphic>
          <a:graphicData uri="http://schemas.openxmlformats.org/drawingml/2006/table">
            <a:tbl>
              <a:tblPr>
                <a:tableStyleId>{22838BEF-8BB2-4498-84A7-C5851F593DF1}</a:tableStyleId>
              </a:tblPr>
              <a:tblGrid>
                <a:gridCol w="4441371">
                  <a:extLst>
                    <a:ext uri="{9D8B030D-6E8A-4147-A177-3AD203B41FA5}">
                      <a16:colId xmlns:a16="http://schemas.microsoft.com/office/drawing/2014/main" val="20000"/>
                    </a:ext>
                  </a:extLst>
                </a:gridCol>
                <a:gridCol w="2739700">
                  <a:extLst>
                    <a:ext uri="{9D8B030D-6E8A-4147-A177-3AD203B41FA5}">
                      <a16:colId xmlns:a16="http://schemas.microsoft.com/office/drawing/2014/main" val="20001"/>
                    </a:ext>
                  </a:extLst>
                </a:gridCol>
                <a:gridCol w="2424183">
                  <a:extLst>
                    <a:ext uri="{9D8B030D-6E8A-4147-A177-3AD203B41FA5}">
                      <a16:colId xmlns:a16="http://schemas.microsoft.com/office/drawing/2014/main" val="20002"/>
                    </a:ext>
                  </a:extLst>
                </a:gridCol>
                <a:gridCol w="1962632">
                  <a:extLst>
                    <a:ext uri="{9D8B030D-6E8A-4147-A177-3AD203B41FA5}">
                      <a16:colId xmlns:a16="http://schemas.microsoft.com/office/drawing/2014/main" val="20003"/>
                    </a:ext>
                  </a:extLst>
                </a:gridCol>
              </a:tblGrid>
              <a:tr h="90966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Tools</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solidFill>
                      <a:srgbClr val="8393C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Diagnosing and analyzing the problem (Plan)</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horzOverflow="overflow">
                    <a:solidFill>
                      <a:srgbClr val="8393C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Measuring impact and reviewing progress (Study)</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horzOverflow="overflow">
                    <a:solidFill>
                      <a:srgbClr val="8393C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Maintaining improvement (Act)</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horzOverflow="overflow">
                    <a:solidFill>
                      <a:srgbClr val="8393C5"/>
                    </a:solidFill>
                  </a:tcPr>
                </a:tc>
                <a:extLst>
                  <a:ext uri="{0D108BD9-81ED-4DB2-BD59-A6C34878D82A}">
                    <a16:rowId xmlns:a16="http://schemas.microsoft.com/office/drawing/2014/main" val="10000"/>
                  </a:ext>
                </a:extLst>
              </a:tr>
              <a:tr h="331991">
                <a:tc>
                  <a:txBody>
                    <a:bodyPr/>
                    <a:lstStyle/>
                    <a:p>
                      <a:pPr marL="342900" marR="0" lvl="0" indent="-342900" algn="l" defTabSz="457200" rtl="0" eaLnBrk="1" fontAlgn="base" latinLnBrk="0" hangingPunct="1">
                        <a:lnSpc>
                          <a:spcPct val="100000"/>
                        </a:lnSpc>
                        <a:spcBef>
                          <a:spcPct val="0"/>
                        </a:spcBef>
                        <a:spcAft>
                          <a:spcPct val="0"/>
                        </a:spcAft>
                        <a:buClrTx/>
                        <a:buSzTx/>
                        <a:buFont typeface="Calibri" pitchFamily="34" charset="0"/>
                        <a:buAutoNum type="arabicPeriod"/>
                        <a:tabLst/>
                      </a:pPr>
                      <a:r>
                        <a:rPr kumimoji="0" lang="en-US" sz="1800" b="1" u="none" strike="noStrike" cap="none" normalizeH="0" baseline="0" dirty="0">
                          <a:ln>
                            <a:noFill/>
                          </a:ln>
                          <a:solidFill>
                            <a:srgbClr val="000000"/>
                          </a:solidFill>
                          <a:effectLst/>
                        </a:rPr>
                        <a:t>Brainstorming</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01"/>
                  </a:ext>
                </a:extLst>
              </a:tr>
              <a:tr h="331991">
                <a:tc>
                  <a:txBody>
                    <a:bodyPr/>
                    <a:lstStyle/>
                    <a:p>
                      <a:pPr marL="0" marR="0" lvl="0" indent="0" algn="l" defTabSz="457200" rtl="0" eaLnBrk="1" fontAlgn="base" latinLnBrk="0" hangingPunct="1">
                        <a:lnSpc>
                          <a:spcPct val="100000"/>
                        </a:lnSpc>
                        <a:spcBef>
                          <a:spcPct val="0"/>
                        </a:spcBef>
                        <a:spcAft>
                          <a:spcPct val="0"/>
                        </a:spcAft>
                        <a:buClrTx/>
                        <a:buSzTx/>
                        <a:buFont typeface="+mj-lt"/>
                        <a:buNone/>
                        <a:tabLst/>
                      </a:pPr>
                      <a:r>
                        <a:rPr kumimoji="0" lang="en-US" sz="1800" b="1" u="none" strike="noStrike" cap="none" normalizeH="0" baseline="0" dirty="0">
                          <a:ln>
                            <a:noFill/>
                          </a:ln>
                          <a:solidFill>
                            <a:srgbClr val="000000"/>
                          </a:solidFill>
                          <a:effectLst/>
                        </a:rPr>
                        <a:t>2.    Multi-voting</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02"/>
                  </a:ext>
                </a:extLst>
              </a:tr>
              <a:tr h="331991">
                <a:tc>
                  <a:txBody>
                    <a:bodyPr/>
                    <a:lstStyle/>
                    <a:p>
                      <a:pPr marL="0" marR="0" lvl="0" indent="0" algn="l" defTabSz="457200" rtl="0" eaLnBrk="1" fontAlgn="base" latinLnBrk="0" hangingPunct="1">
                        <a:lnSpc>
                          <a:spcPct val="100000"/>
                        </a:lnSpc>
                        <a:spcBef>
                          <a:spcPct val="0"/>
                        </a:spcBef>
                        <a:spcAft>
                          <a:spcPct val="0"/>
                        </a:spcAft>
                        <a:buClrTx/>
                        <a:buSzTx/>
                        <a:buFont typeface="+mj-lt"/>
                        <a:buNone/>
                        <a:tabLst/>
                      </a:pPr>
                      <a:r>
                        <a:rPr kumimoji="0" lang="en-US" sz="1800" b="1" u="none" strike="noStrike" cap="none" normalizeH="0" baseline="0" dirty="0">
                          <a:ln>
                            <a:noFill/>
                          </a:ln>
                          <a:solidFill>
                            <a:srgbClr val="000000"/>
                          </a:solidFill>
                          <a:effectLst/>
                        </a:rPr>
                        <a:t>3.    Decision Matrix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03"/>
                  </a:ext>
                </a:extLst>
              </a:tr>
              <a:tr h="331991">
                <a:tc>
                  <a:txBody>
                    <a:bodyPr/>
                    <a:lstStyle/>
                    <a:p>
                      <a:pPr marL="0" marR="0" lvl="0" indent="0" algn="l" defTabSz="457200" rtl="0" eaLnBrk="1" fontAlgn="base" latinLnBrk="0" hangingPunct="1">
                        <a:lnSpc>
                          <a:spcPct val="100000"/>
                        </a:lnSpc>
                        <a:spcBef>
                          <a:spcPct val="0"/>
                        </a:spcBef>
                        <a:spcAft>
                          <a:spcPct val="0"/>
                        </a:spcAft>
                        <a:buClrTx/>
                        <a:buSzTx/>
                        <a:buFont typeface="+mj-lt"/>
                        <a:buNone/>
                        <a:tabLst/>
                      </a:pPr>
                      <a:r>
                        <a:rPr kumimoji="0" lang="en-US" sz="1800" b="1" u="none" strike="noStrike" cap="none" normalizeH="0" baseline="0" dirty="0">
                          <a:ln>
                            <a:noFill/>
                          </a:ln>
                          <a:solidFill>
                            <a:srgbClr val="000000"/>
                          </a:solidFill>
                          <a:effectLst/>
                        </a:rPr>
                        <a:t>4.    5 - Whys</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04"/>
                  </a:ext>
                </a:extLst>
              </a:tr>
              <a:tr h="331991">
                <a:tc>
                  <a:txBody>
                    <a:bodyPr/>
                    <a:lstStyle/>
                    <a:p>
                      <a:pPr marL="0" marR="0" lvl="0" indent="0" algn="l" defTabSz="457200" rtl="0" eaLnBrk="1" fontAlgn="base" latinLnBrk="0" hangingPunct="1">
                        <a:lnSpc>
                          <a:spcPct val="100000"/>
                        </a:lnSpc>
                        <a:spcBef>
                          <a:spcPct val="0"/>
                        </a:spcBef>
                        <a:spcAft>
                          <a:spcPct val="0"/>
                        </a:spcAft>
                        <a:buClrTx/>
                        <a:buSzTx/>
                        <a:buFont typeface="+mj-lt"/>
                        <a:buNone/>
                        <a:tabLst/>
                      </a:pPr>
                      <a:r>
                        <a:rPr kumimoji="0" lang="en-US" sz="1800" b="1" u="none" strike="noStrike" cap="none" normalizeH="0" baseline="0" dirty="0">
                          <a:ln>
                            <a:noFill/>
                          </a:ln>
                          <a:solidFill>
                            <a:srgbClr val="000000"/>
                          </a:solidFill>
                          <a:effectLst/>
                        </a:rPr>
                        <a:t>5.    Flow chart</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05"/>
                  </a:ext>
                </a:extLst>
              </a:tr>
              <a:tr h="331991">
                <a:tc>
                  <a:txBody>
                    <a:bodyPr/>
                    <a:lstStyle/>
                    <a:p>
                      <a:pPr marL="0" marR="0" lvl="0" indent="0" algn="l" defTabSz="457200" rtl="0" eaLnBrk="1" fontAlgn="base" latinLnBrk="0" hangingPunct="1">
                        <a:lnSpc>
                          <a:spcPct val="100000"/>
                        </a:lnSpc>
                        <a:spcBef>
                          <a:spcPct val="0"/>
                        </a:spcBef>
                        <a:spcAft>
                          <a:spcPct val="0"/>
                        </a:spcAft>
                        <a:buClrTx/>
                        <a:buSzTx/>
                        <a:buFont typeface="+mj-lt"/>
                        <a:buNone/>
                        <a:tabLst/>
                      </a:pPr>
                      <a:r>
                        <a:rPr kumimoji="0" lang="en-US" sz="1800" b="1" u="none" strike="noStrike" cap="none" normalizeH="0" baseline="0" dirty="0">
                          <a:ln>
                            <a:noFill/>
                          </a:ln>
                          <a:solidFill>
                            <a:srgbClr val="000000"/>
                          </a:solidFill>
                          <a:effectLst/>
                        </a:rPr>
                        <a:t>6.    Client focus groups</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06"/>
                  </a:ext>
                </a:extLst>
              </a:tr>
              <a:tr h="494424">
                <a:tc>
                  <a:txBody>
                    <a:bodyPr/>
                    <a:lstStyle/>
                    <a:p>
                      <a:pPr marL="0" marR="0" lvl="0" indent="0" algn="l" defTabSz="457200" rtl="0" eaLnBrk="1" fontAlgn="base" latinLnBrk="0" hangingPunct="1">
                        <a:lnSpc>
                          <a:spcPct val="100000"/>
                        </a:lnSpc>
                        <a:spcBef>
                          <a:spcPct val="0"/>
                        </a:spcBef>
                        <a:spcAft>
                          <a:spcPct val="0"/>
                        </a:spcAft>
                        <a:buClrTx/>
                        <a:buSzTx/>
                        <a:buFont typeface="+mj-lt"/>
                        <a:buNone/>
                        <a:tabLst/>
                      </a:pPr>
                      <a:r>
                        <a:rPr kumimoji="0" lang="en-US" sz="1800" b="1" u="none" strike="noStrike" cap="none" normalizeH="0" baseline="0" dirty="0">
                          <a:ln>
                            <a:noFill/>
                          </a:ln>
                          <a:solidFill>
                            <a:srgbClr val="000000"/>
                          </a:solidFill>
                          <a:effectLst/>
                        </a:rPr>
                        <a:t>7.    Cause and Effect diagram (Fish-Bone)</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07"/>
                  </a:ext>
                </a:extLst>
              </a:tr>
              <a:tr h="331991">
                <a:tc>
                  <a:txBody>
                    <a:bodyPr/>
                    <a:lstStyle/>
                    <a:p>
                      <a:pPr marL="0" marR="0" lvl="0" indent="0" algn="l" defTabSz="457200" rtl="0" eaLnBrk="1" fontAlgn="base" latinLnBrk="0" hangingPunct="1">
                        <a:lnSpc>
                          <a:spcPct val="100000"/>
                        </a:lnSpc>
                        <a:spcBef>
                          <a:spcPct val="0"/>
                        </a:spcBef>
                        <a:spcAft>
                          <a:spcPct val="0"/>
                        </a:spcAft>
                        <a:buClrTx/>
                        <a:buSzTx/>
                        <a:buFont typeface="+mj-lt"/>
                        <a:buNone/>
                        <a:tabLst/>
                      </a:pPr>
                      <a:r>
                        <a:rPr kumimoji="0" lang="en-US" sz="1800" b="1" u="none" strike="noStrike" cap="none" normalizeH="0" baseline="0" dirty="0">
                          <a:ln>
                            <a:noFill/>
                          </a:ln>
                          <a:solidFill>
                            <a:srgbClr val="000000"/>
                          </a:solidFill>
                          <a:effectLst/>
                        </a:rPr>
                        <a:t>8.    Pareto chart</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08"/>
                  </a:ext>
                </a:extLst>
              </a:tr>
              <a:tr h="494424">
                <a:tc>
                  <a:txBody>
                    <a:bodyPr/>
                    <a:lstStyle/>
                    <a:p>
                      <a:pPr marL="0" marR="0" lvl="0" indent="0" algn="l" defTabSz="457200" rtl="0" eaLnBrk="1" fontAlgn="base" latinLnBrk="0" hangingPunct="1">
                        <a:lnSpc>
                          <a:spcPct val="100000"/>
                        </a:lnSpc>
                        <a:spcBef>
                          <a:spcPct val="0"/>
                        </a:spcBef>
                        <a:spcAft>
                          <a:spcPct val="0"/>
                        </a:spcAft>
                        <a:buClrTx/>
                        <a:buSzTx/>
                        <a:buFont typeface="+mj-lt"/>
                        <a:buNone/>
                        <a:tabLst/>
                      </a:pPr>
                      <a:r>
                        <a:rPr kumimoji="0" lang="en-US" sz="1800" b="1" u="none" strike="noStrike" cap="none" normalizeH="0" baseline="0" dirty="0">
                          <a:ln>
                            <a:noFill/>
                          </a:ln>
                          <a:solidFill>
                            <a:srgbClr val="000000"/>
                          </a:solidFill>
                          <a:effectLst/>
                        </a:rPr>
                        <a:t>9.    Bar graph, pie chart, histogram</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09"/>
                  </a:ext>
                </a:extLst>
              </a:tr>
              <a:tr h="331991">
                <a:tc>
                  <a:txBody>
                    <a:bodyPr/>
                    <a:lstStyle/>
                    <a:p>
                      <a:pPr marL="0" marR="0" lvl="0" indent="0" algn="l" defTabSz="457200" rtl="0" eaLnBrk="1" fontAlgn="base" latinLnBrk="0" hangingPunct="1">
                        <a:lnSpc>
                          <a:spcPct val="100000"/>
                        </a:lnSpc>
                        <a:spcBef>
                          <a:spcPct val="0"/>
                        </a:spcBef>
                        <a:spcAft>
                          <a:spcPct val="0"/>
                        </a:spcAft>
                        <a:buClrTx/>
                        <a:buSzTx/>
                        <a:buFont typeface="+mj-lt"/>
                        <a:buNone/>
                        <a:tabLst/>
                      </a:pPr>
                      <a:r>
                        <a:rPr kumimoji="0" lang="en-US" sz="1800" b="1" u="none" strike="noStrike" cap="none" normalizeH="0" baseline="0" dirty="0">
                          <a:ln>
                            <a:noFill/>
                          </a:ln>
                          <a:solidFill>
                            <a:srgbClr val="000000"/>
                          </a:solidFill>
                          <a:effectLst/>
                        </a:rPr>
                        <a:t>10.  Time plot, run chart</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10"/>
                  </a:ext>
                </a:extLst>
              </a:tr>
              <a:tr h="494424">
                <a:tc>
                  <a:txBody>
                    <a:bodyPr/>
                    <a:lstStyle/>
                    <a:p>
                      <a:pPr marL="0" marR="0" lvl="0" indent="0" algn="l" defTabSz="457200" rtl="0" eaLnBrk="1" fontAlgn="base" latinLnBrk="0" hangingPunct="1">
                        <a:lnSpc>
                          <a:spcPct val="100000"/>
                        </a:lnSpc>
                        <a:spcBef>
                          <a:spcPct val="0"/>
                        </a:spcBef>
                        <a:spcAft>
                          <a:spcPct val="0"/>
                        </a:spcAft>
                        <a:buClrTx/>
                        <a:buSzTx/>
                        <a:buFont typeface="+mj-lt"/>
                        <a:buNone/>
                        <a:tabLst/>
                      </a:pPr>
                      <a:r>
                        <a:rPr kumimoji="0" lang="en-US" sz="1800" b="1" u="none" strike="noStrike" cap="none" normalizeH="0" baseline="0" dirty="0">
                          <a:ln>
                            <a:noFill/>
                          </a:ln>
                          <a:solidFill>
                            <a:srgbClr val="000000"/>
                          </a:solidFill>
                          <a:effectLst/>
                        </a:rPr>
                        <a:t>11.  Statistical Process Control (SPC) chart</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 </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a:ln>
                            <a:noFill/>
                          </a:ln>
                          <a:solidFill>
                            <a:srgbClr val="000000"/>
                          </a:solidFill>
                          <a:effectLst/>
                        </a:rPr>
                        <a:t>X</a:t>
                      </a:r>
                      <a:endParaRPr kumimoji="0" lang="en-US" sz="1800" b="1" i="0" u="none" strike="noStrike" cap="none" normalizeH="0" baseline="0" dirty="0">
                        <a:ln>
                          <a:noFill/>
                        </a:ln>
                        <a:solidFill>
                          <a:srgbClr val="000000"/>
                        </a:solidFill>
                        <a:effectLst/>
                        <a:latin typeface="Cambria" pitchFamily="18" charset="0"/>
                        <a:ea typeface="MS Mincho" pitchFamily="49" charset="-128"/>
                      </a:endParaRPr>
                    </a:p>
                  </a:txBody>
                  <a:tcPr marL="68575" marR="68575" marT="0" marB="0" anchor="ctr" horzOverflow="overflow"/>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5047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p:nvPr>
        </p:nvSpPr>
        <p:spPr>
          <a:xfrm>
            <a:off x="812801" y="358775"/>
            <a:ext cx="10522856" cy="1143000"/>
          </a:xfrm>
        </p:spPr>
        <p:txBody>
          <a:bodyPr vert="horz" lIns="92075" tIns="46038" rIns="92075" bIns="46038" rtlCol="0" anchor="ctr">
            <a:normAutofit/>
          </a:bodyPr>
          <a:lstStyle/>
          <a:p>
            <a:pPr eaLnBrk="1" hangingPunct="1"/>
            <a:r>
              <a:rPr lang="en-US" altLang="en-US" b="1" dirty="0">
                <a:latin typeface="+mn-lt"/>
                <a:ea typeface="ＭＳ Ｐゴシック" panose="020B0600070205080204" pitchFamily="34" charset="-128"/>
              </a:rPr>
              <a:t>Brainstorming</a:t>
            </a:r>
          </a:p>
        </p:txBody>
      </p:sp>
      <p:sp>
        <p:nvSpPr>
          <p:cNvPr id="20482" name="Rectangle 3"/>
          <p:cNvSpPr>
            <a:spLocks noGrp="1"/>
          </p:cNvSpPr>
          <p:nvPr>
            <p:ph type="body" idx="1"/>
          </p:nvPr>
        </p:nvSpPr>
        <p:spPr>
          <a:xfrm>
            <a:off x="812801" y="1771310"/>
            <a:ext cx="8399462" cy="4525962"/>
          </a:xfrm>
        </p:spPr>
        <p:txBody>
          <a:bodyPr vert="horz" lIns="92075" tIns="46038" rIns="92075" bIns="46038" rtlCol="0">
            <a:normAutofit/>
          </a:bodyPr>
          <a:lstStyle/>
          <a:p>
            <a:pPr eaLnBrk="1" hangingPunct="1">
              <a:lnSpc>
                <a:spcPct val="150000"/>
              </a:lnSpc>
            </a:pPr>
            <a:r>
              <a:rPr lang="en-US" altLang="en-US" dirty="0">
                <a:ea typeface="ＭＳ Ｐゴシック" panose="020B0600070205080204" pitchFamily="34" charset="-128"/>
              </a:rPr>
              <a:t>An idea generating technique used by teams to generate many ideas in a short period of time.</a:t>
            </a:r>
          </a:p>
          <a:p>
            <a:pPr eaLnBrk="1" hangingPunct="1">
              <a:lnSpc>
                <a:spcPct val="150000"/>
              </a:lnSpc>
            </a:pPr>
            <a:r>
              <a:rPr lang="en-US" altLang="en-US" dirty="0">
                <a:ea typeface="ＭＳ Ｐゴシック" panose="020B0600070205080204" pitchFamily="34" charset="-128"/>
              </a:rPr>
              <a:t>May be </a:t>
            </a:r>
            <a:r>
              <a:rPr lang="en-US" altLang="en-US" i="1" dirty="0">
                <a:ea typeface="ＭＳ Ｐゴシック" panose="020B0600070205080204" pitchFamily="34" charset="-128"/>
              </a:rPr>
              <a:t>structured</a:t>
            </a:r>
            <a:r>
              <a:rPr lang="en-US" altLang="en-US" dirty="0">
                <a:ea typeface="ＭＳ Ｐゴシック" panose="020B0600070205080204" pitchFamily="34" charset="-128"/>
              </a:rPr>
              <a:t> where everyone takes a turn or </a:t>
            </a:r>
            <a:r>
              <a:rPr lang="en-US" altLang="en-US" i="1" dirty="0">
                <a:ea typeface="ＭＳ Ｐゴシック" panose="020B0600070205080204" pitchFamily="34" charset="-128"/>
              </a:rPr>
              <a:t>unstructured</a:t>
            </a:r>
            <a:r>
              <a:rPr lang="en-US" altLang="en-US" dirty="0">
                <a:ea typeface="ＭＳ Ｐゴシック" panose="020B0600070205080204" pitchFamily="34" charset="-128"/>
              </a:rPr>
              <a:t> where group members speak whenever they have an idea.</a:t>
            </a:r>
          </a:p>
          <a:p>
            <a:pPr eaLnBrk="1" hangingPunct="1">
              <a:lnSpc>
                <a:spcPct val="150000"/>
              </a:lnSpc>
            </a:pPr>
            <a:r>
              <a:rPr lang="en-US" altLang="en-US" dirty="0">
                <a:ea typeface="ＭＳ Ｐゴシック" panose="020B0600070205080204" pitchFamily="34" charset="-128"/>
              </a:rPr>
              <a:t>May be verbal or written format</a:t>
            </a:r>
          </a:p>
        </p:txBody>
      </p:sp>
      <p:pic>
        <p:nvPicPr>
          <p:cNvPr id="125956" name="qt15.wav">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10363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Picture 5" descr="C:\Users\mschmitz\Desktop\images QI\photodune-5765980-brainstorming-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2513" y="4445000"/>
            <a:ext cx="3619500"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046863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5956"/>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125956"/>
                                        </p:tgtEl>
                                      </p:cBhvr>
                                    </p:cmd>
                                  </p:childTnLst>
                                </p:cTn>
                              </p:par>
                            </p:childTnLst>
                          </p:cTn>
                        </p:par>
                      </p:childTnLst>
                    </p:cTn>
                  </p:par>
                </p:childTnLst>
              </p:cTn>
              <p:nextCondLst>
                <p:cond evt="onClick" delay="0">
                  <p:tgtEl>
                    <p:spTgt spid="125956"/>
                  </p:tgtEl>
                </p:cond>
              </p:nextCondLst>
            </p:seq>
            <p:audio>
              <p:cMediaNode vol="80000">
                <p:cTn id="7" fill="hold" display="0">
                  <p:stCondLst>
                    <p:cond delay="indefinite"/>
                  </p:stCondLst>
                  <p:endCondLst>
                    <p:cond evt="onStopAudio" delay="0">
                      <p:tgtEl>
                        <p:sldTgt/>
                      </p:tgtEl>
                    </p:cond>
                  </p:endCondLst>
                </p:cTn>
                <p:tgtEl>
                  <p:spTgt spid="125956"/>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832305" y="449261"/>
            <a:ext cx="10532381" cy="1143000"/>
          </a:xfrm>
        </p:spPr>
        <p:txBody>
          <a:bodyPr vert="horz" lIns="92075" tIns="46038" rIns="92075" bIns="46038" rtlCol="0" anchor="ctr">
            <a:normAutofit/>
          </a:bodyPr>
          <a:lstStyle/>
          <a:p>
            <a:pPr eaLnBrk="1" hangingPunct="1"/>
            <a:r>
              <a:rPr lang="en-US" altLang="en-US" sz="4800" b="1" dirty="0">
                <a:latin typeface="+mn-lt"/>
                <a:ea typeface="ＭＳ Ｐゴシック" panose="020B0600070205080204" pitchFamily="34" charset="-128"/>
              </a:rPr>
              <a:t>Benefits of Brainstorming</a:t>
            </a:r>
            <a:endParaRPr lang="en-US" altLang="en-US" sz="5400" dirty="0">
              <a:latin typeface="+mn-lt"/>
              <a:ea typeface="ＭＳ Ｐゴシック" panose="020B0600070205080204" pitchFamily="34" charset="-128"/>
            </a:endParaRPr>
          </a:p>
        </p:txBody>
      </p:sp>
      <p:sp>
        <p:nvSpPr>
          <p:cNvPr id="22530" name="Rectangle 3"/>
          <p:cNvSpPr>
            <a:spLocks noGrp="1"/>
          </p:cNvSpPr>
          <p:nvPr>
            <p:ph type="body" idx="1"/>
          </p:nvPr>
        </p:nvSpPr>
        <p:spPr>
          <a:xfrm>
            <a:off x="832305" y="1882776"/>
            <a:ext cx="10532380" cy="3763281"/>
          </a:xfrm>
        </p:spPr>
        <p:txBody>
          <a:bodyPr vert="horz" lIns="92075" tIns="46038" rIns="92075" bIns="46038" rtlCol="0">
            <a:normAutofit fontScale="92500" lnSpcReduction="20000"/>
          </a:bodyPr>
          <a:lstStyle/>
          <a:p>
            <a:pPr lvl="1">
              <a:lnSpc>
                <a:spcPct val="150000"/>
              </a:lnSpc>
            </a:pPr>
            <a:r>
              <a:rPr lang="en-US" altLang="en-US" sz="3600" dirty="0">
                <a:latin typeface="+mn-lt"/>
                <a:ea typeface="ＭＳ Ｐゴシック" panose="020B0600070205080204" pitchFamily="34" charset="-128"/>
              </a:rPr>
              <a:t>Rapidly produces a large number of ideas</a:t>
            </a:r>
          </a:p>
          <a:p>
            <a:pPr lvl="1">
              <a:lnSpc>
                <a:spcPct val="150000"/>
              </a:lnSpc>
            </a:pPr>
            <a:r>
              <a:rPr lang="en-US" altLang="en-US" sz="3600" dirty="0">
                <a:latin typeface="+mn-lt"/>
                <a:ea typeface="ＭＳ Ｐゴシック" panose="020B0600070205080204" pitchFamily="34" charset="-128"/>
              </a:rPr>
              <a:t>Encourages creativity and innovation</a:t>
            </a:r>
          </a:p>
          <a:p>
            <a:pPr lvl="1">
              <a:lnSpc>
                <a:spcPct val="150000"/>
              </a:lnSpc>
            </a:pPr>
            <a:r>
              <a:rPr lang="en-US" altLang="en-US" sz="3600" dirty="0">
                <a:latin typeface="+mn-lt"/>
                <a:ea typeface="ＭＳ Ｐゴシック" panose="020B0600070205080204" pitchFamily="34" charset="-128"/>
              </a:rPr>
              <a:t>Encourages involvement by all members</a:t>
            </a:r>
          </a:p>
          <a:p>
            <a:pPr lvl="1">
              <a:lnSpc>
                <a:spcPct val="150000"/>
              </a:lnSpc>
            </a:pPr>
            <a:r>
              <a:rPr lang="en-US" altLang="en-US" sz="3600" dirty="0">
                <a:latin typeface="+mn-lt"/>
                <a:ea typeface="ＭＳ Ｐゴシック" panose="020B0600070205080204" pitchFamily="34" charset="-128"/>
              </a:rPr>
              <a:t>Fosters a sense of ownership</a:t>
            </a:r>
          </a:p>
          <a:p>
            <a:pPr lvl="1">
              <a:lnSpc>
                <a:spcPct val="150000"/>
              </a:lnSpc>
            </a:pPr>
            <a:r>
              <a:rPr lang="en-US" altLang="en-US" sz="3600" dirty="0">
                <a:latin typeface="+mn-lt"/>
                <a:ea typeface="ＭＳ Ｐゴシック" panose="020B0600070205080204" pitchFamily="34" charset="-128"/>
              </a:rPr>
              <a:t>Provides input to other tools</a:t>
            </a:r>
          </a:p>
        </p:txBody>
      </p:sp>
      <p:pic>
        <p:nvPicPr>
          <p:cNvPr id="128004" name="qt16.wav">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8229600" y="369432"/>
            <a:ext cx="1669143" cy="1222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603523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8004"/>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128004"/>
                                        </p:tgtEl>
                                      </p:cBhvr>
                                    </p:cmd>
                                  </p:childTnLst>
                                </p:cTn>
                              </p:par>
                            </p:childTnLst>
                          </p:cTn>
                        </p:par>
                      </p:childTnLst>
                    </p:cTn>
                  </p:par>
                </p:childTnLst>
              </p:cTn>
              <p:nextCondLst>
                <p:cond evt="onClick" delay="0">
                  <p:tgtEl>
                    <p:spTgt spid="128004"/>
                  </p:tgtEl>
                </p:cond>
              </p:nextCondLst>
            </p:seq>
            <p:audio>
              <p:cMediaNode vol="80000">
                <p:cTn id="7" fill="hold" display="0">
                  <p:stCondLst>
                    <p:cond delay="indefinite"/>
                  </p:stCondLst>
                  <p:endCondLst>
                    <p:cond evt="onStopAudio" delay="0">
                      <p:tgtEl>
                        <p:sldTgt/>
                      </p:tgtEl>
                    </p:cond>
                  </p:endCondLst>
                </p:cTn>
                <p:tgtEl>
                  <p:spTgt spid="12800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a:xfrm>
            <a:off x="827314" y="358775"/>
            <a:ext cx="10537371" cy="1143000"/>
          </a:xfrm>
        </p:spPr>
        <p:txBody>
          <a:bodyPr vert="horz" lIns="92075" tIns="46038" rIns="92075" bIns="46038" rtlCol="0" anchor="ctr">
            <a:normAutofit/>
          </a:bodyPr>
          <a:lstStyle/>
          <a:p>
            <a:pPr eaLnBrk="1" hangingPunct="1"/>
            <a:r>
              <a:rPr lang="en-US" altLang="en-US" sz="4800" b="1" dirty="0">
                <a:latin typeface="Garamond" panose="02020404030301010803" pitchFamily="18" charset="0"/>
                <a:ea typeface="ＭＳ Ｐゴシック" panose="020B0600070205080204" pitchFamily="34" charset="-128"/>
              </a:rPr>
              <a:t>Rules for Brainstorming</a:t>
            </a:r>
          </a:p>
        </p:txBody>
      </p:sp>
      <p:sp>
        <p:nvSpPr>
          <p:cNvPr id="24578" name="Rectangle 3"/>
          <p:cNvSpPr>
            <a:spLocks noGrp="1"/>
          </p:cNvSpPr>
          <p:nvPr>
            <p:ph type="body" idx="1"/>
          </p:nvPr>
        </p:nvSpPr>
        <p:spPr>
          <a:xfrm>
            <a:off x="827314" y="1841501"/>
            <a:ext cx="10653486" cy="4525963"/>
          </a:xfrm>
        </p:spPr>
        <p:txBody>
          <a:bodyPr vert="horz" lIns="92075" tIns="46038" rIns="92075" bIns="46038" rtlCol="0">
            <a:normAutofit/>
          </a:bodyPr>
          <a:lstStyle/>
          <a:p>
            <a:pPr lvl="1">
              <a:lnSpc>
                <a:spcPct val="150000"/>
              </a:lnSpc>
            </a:pPr>
            <a:r>
              <a:rPr lang="en-US" altLang="en-US" sz="2800" dirty="0">
                <a:ea typeface="ＭＳ Ｐゴシック" panose="020B0600070205080204" pitchFamily="34" charset="-128"/>
              </a:rPr>
              <a:t>Quantity not quality is important</a:t>
            </a:r>
          </a:p>
          <a:p>
            <a:pPr lvl="1">
              <a:lnSpc>
                <a:spcPct val="150000"/>
              </a:lnSpc>
            </a:pPr>
            <a:r>
              <a:rPr lang="en-US" altLang="en-US" sz="2800" dirty="0">
                <a:ea typeface="ＭＳ Ｐゴシック" panose="020B0600070205080204" pitchFamily="34" charset="-128"/>
              </a:rPr>
              <a:t>No discussion, judgment, or criticism during the idea generating process</a:t>
            </a:r>
          </a:p>
          <a:p>
            <a:pPr lvl="1">
              <a:lnSpc>
                <a:spcPct val="150000"/>
              </a:lnSpc>
            </a:pPr>
            <a:r>
              <a:rPr lang="ja-JP" altLang="en-US" sz="2800" dirty="0">
                <a:ea typeface="ＭＳ Ｐゴシック" panose="020B0600070205080204" pitchFamily="34" charset="-128"/>
              </a:rPr>
              <a:t>“</a:t>
            </a:r>
            <a:r>
              <a:rPr lang="en-US" altLang="ja-JP" sz="2800" dirty="0">
                <a:ea typeface="ＭＳ Ｐゴシック" panose="020B0600070205080204" pitchFamily="34" charset="-128"/>
              </a:rPr>
              <a:t>Piggybacking</a:t>
            </a:r>
            <a:r>
              <a:rPr lang="ja-JP" altLang="en-US" sz="2800" dirty="0">
                <a:ea typeface="ＭＳ Ｐゴシック" panose="020B0600070205080204" pitchFamily="34" charset="-128"/>
              </a:rPr>
              <a:t>”</a:t>
            </a:r>
            <a:r>
              <a:rPr lang="en-US" altLang="ja-JP" sz="2800" dirty="0">
                <a:ea typeface="ＭＳ Ｐゴシック" panose="020B0600070205080204" pitchFamily="34" charset="-128"/>
              </a:rPr>
              <a:t> is encouraged</a:t>
            </a:r>
          </a:p>
          <a:p>
            <a:pPr lvl="1">
              <a:lnSpc>
                <a:spcPct val="150000"/>
              </a:lnSpc>
            </a:pPr>
            <a:r>
              <a:rPr lang="en-US" altLang="en-US" sz="2800" dirty="0">
                <a:ea typeface="ＭＳ Ｐゴシック" panose="020B0600070205080204" pitchFamily="34" charset="-128"/>
              </a:rPr>
              <a:t>Creativity, not practicality, is the goal</a:t>
            </a:r>
          </a:p>
          <a:p>
            <a:pPr lvl="1">
              <a:lnSpc>
                <a:spcPct val="150000"/>
              </a:lnSpc>
            </a:pPr>
            <a:r>
              <a:rPr lang="en-US" altLang="en-US" sz="2800" dirty="0">
                <a:ea typeface="ＭＳ Ｐゴシック" panose="020B0600070205080204" pitchFamily="34" charset="-128"/>
              </a:rPr>
              <a:t>Idea statements should be from three to six or seven words long</a:t>
            </a:r>
          </a:p>
        </p:txBody>
      </p:sp>
      <p:pic>
        <p:nvPicPr>
          <p:cNvPr id="130052" name="qt17.wav">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10363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540481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0052"/>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130052"/>
                                        </p:tgtEl>
                                      </p:cBhvr>
                                    </p:cmd>
                                  </p:childTnLst>
                                </p:cTn>
                              </p:par>
                            </p:childTnLst>
                          </p:cTn>
                        </p:par>
                      </p:childTnLst>
                    </p:cTn>
                  </p:par>
                </p:childTnLst>
              </p:cTn>
              <p:nextCondLst>
                <p:cond evt="onClick" delay="0">
                  <p:tgtEl>
                    <p:spTgt spid="130052"/>
                  </p:tgtEl>
                </p:cond>
              </p:nextCondLst>
            </p:seq>
            <p:audio>
              <p:cMediaNode vol="80000">
                <p:cTn id="7" fill="hold" display="0">
                  <p:stCondLst>
                    <p:cond delay="indefinite"/>
                  </p:stCondLst>
                  <p:endCondLst>
                    <p:cond evt="onStopAudio" delay="0">
                      <p:tgtEl>
                        <p:sldTgt/>
                      </p:tgtEl>
                    </p:cond>
                  </p:endCondLst>
                </p:cTn>
                <p:tgtEl>
                  <p:spTgt spid="130052"/>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858837" y="711587"/>
            <a:ext cx="5830887" cy="830262"/>
          </a:xfrm>
        </p:spPr>
        <p:txBody>
          <a:bodyPr/>
          <a:lstStyle/>
          <a:p>
            <a:r>
              <a:rPr lang="en-US" altLang="en-US" b="1" dirty="0">
                <a:latin typeface="+mn-lt"/>
                <a:ea typeface="ＭＳ Ｐゴシック" panose="020B0600070205080204" pitchFamily="34" charset="-128"/>
              </a:rPr>
              <a:t>Multi-Voting</a:t>
            </a:r>
          </a:p>
        </p:txBody>
      </p:sp>
      <p:sp>
        <p:nvSpPr>
          <p:cNvPr id="26626" name="Content Placeholder 2"/>
          <p:cNvSpPr>
            <a:spLocks noGrp="1"/>
          </p:cNvSpPr>
          <p:nvPr>
            <p:ph idx="1"/>
          </p:nvPr>
        </p:nvSpPr>
        <p:spPr>
          <a:xfrm>
            <a:off x="858837" y="2165096"/>
            <a:ext cx="9707563" cy="4069490"/>
          </a:xfrm>
        </p:spPr>
        <p:txBody>
          <a:bodyPr>
            <a:normAutofit/>
          </a:bodyPr>
          <a:lstStyle/>
          <a:p>
            <a:pPr marL="514350" indent="-514350">
              <a:lnSpc>
                <a:spcPct val="100000"/>
              </a:lnSpc>
              <a:buFont typeface="Calibri" panose="020F0502020204030204" pitchFamily="34" charset="0"/>
              <a:buAutoNum type="arabicPeriod"/>
            </a:pPr>
            <a:r>
              <a:rPr lang="en-US" altLang="en-US" dirty="0">
                <a:ea typeface="ＭＳ Ｐゴシック" panose="020B0600070205080204" pitchFamily="34" charset="-128"/>
              </a:rPr>
              <a:t>Number all items </a:t>
            </a:r>
          </a:p>
          <a:p>
            <a:pPr marL="514350" indent="-514350">
              <a:lnSpc>
                <a:spcPct val="100000"/>
              </a:lnSpc>
              <a:buFont typeface="Calibri" panose="020F0502020204030204" pitchFamily="34" charset="0"/>
              <a:buAutoNum type="arabicPeriod"/>
            </a:pPr>
            <a:r>
              <a:rPr lang="en-US" altLang="en-US" dirty="0">
                <a:ea typeface="ＭＳ Ｐゴシック" panose="020B0600070205080204" pitchFamily="34" charset="-128"/>
              </a:rPr>
              <a:t>Combine similar ideas and eliminate duplicative ideas </a:t>
            </a:r>
          </a:p>
          <a:p>
            <a:pPr marL="514350" indent="-514350">
              <a:lnSpc>
                <a:spcPct val="100000"/>
              </a:lnSpc>
              <a:buFont typeface="Calibri" panose="020F0502020204030204" pitchFamily="34" charset="0"/>
              <a:buAutoNum type="arabicPeriod"/>
            </a:pPr>
            <a:r>
              <a:rPr lang="en-US" altLang="en-US" dirty="0">
                <a:ea typeface="ＭＳ Ｐゴシック" panose="020B0600070205080204" pitchFamily="34" charset="-128"/>
              </a:rPr>
              <a:t>Team members vote on whether the item should remain on the list </a:t>
            </a:r>
          </a:p>
          <a:p>
            <a:pPr marL="514350" indent="-514350">
              <a:lnSpc>
                <a:spcPct val="100000"/>
              </a:lnSpc>
              <a:buFont typeface="Calibri" panose="020F0502020204030204" pitchFamily="34" charset="0"/>
              <a:buAutoNum type="arabicPeriod"/>
            </a:pPr>
            <a:r>
              <a:rPr lang="en-US" altLang="en-US" dirty="0">
                <a:ea typeface="ＭＳ Ｐゴシック" panose="020B0600070205080204" pitchFamily="34" charset="-128"/>
              </a:rPr>
              <a:t>After the first round of voting, the items with the fewest votes are eliminated </a:t>
            </a:r>
          </a:p>
          <a:p>
            <a:pPr marL="514350" indent="-514350">
              <a:lnSpc>
                <a:spcPct val="100000"/>
              </a:lnSpc>
              <a:buFont typeface="Calibri" panose="020F0502020204030204" pitchFamily="34" charset="0"/>
              <a:buAutoNum type="arabicPeriod"/>
            </a:pPr>
            <a:r>
              <a:rPr lang="en-US" altLang="en-US" dirty="0">
                <a:ea typeface="ＭＳ Ｐゴシック" panose="020B0600070205080204" pitchFamily="34" charset="-128"/>
              </a:rPr>
              <a:t>Voting is repeated, each time eliminating items with the fewest votes until the team reaches a manageable number of items</a:t>
            </a:r>
          </a:p>
        </p:txBody>
      </p:sp>
      <p:sp>
        <p:nvSpPr>
          <p:cNvPr id="2" name="Rectangle 1"/>
          <p:cNvSpPr/>
          <p:nvPr/>
        </p:nvSpPr>
        <p:spPr>
          <a:xfrm>
            <a:off x="5004934" y="1749598"/>
            <a:ext cx="6328229" cy="830997"/>
          </a:xfrm>
          <a:prstGeom prst="rect">
            <a:avLst/>
          </a:prstGeom>
          <a:solidFill>
            <a:srgbClr val="FFC000"/>
          </a:solidFill>
        </p:spPr>
        <p:txBody>
          <a:bodyPr wrap="square">
            <a:spAutoFit/>
          </a:bodyPr>
          <a:lstStyle/>
          <a:p>
            <a:pPr>
              <a:defRPr/>
            </a:pPr>
            <a:r>
              <a:rPr lang="en-US" sz="2400" b="1" i="1" dirty="0">
                <a:latin typeface="Garamond" panose="02020404030301010803" pitchFamily="18" charset="0"/>
                <a:cs typeface="Arial" panose="020B0604020202020204" pitchFamily="34" charset="0"/>
              </a:rPr>
              <a:t>Helps to narrow down a list and come to a consensus </a:t>
            </a:r>
          </a:p>
        </p:txBody>
      </p:sp>
      <p:pic>
        <p:nvPicPr>
          <p:cNvPr id="26628" name="Picture 5" descr="C:\Users\mschmitz\Desktop\images QI\imagesCAL2YUO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9587" y="130628"/>
            <a:ext cx="4457700"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4792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9801</TotalTime>
  <Words>1789</Words>
  <Application>Microsoft Macintosh PowerPoint</Application>
  <PresentationFormat>Widescreen</PresentationFormat>
  <Paragraphs>292</Paragraphs>
  <Slides>21</Slides>
  <Notes>12</Notes>
  <HiddenSlides>0</HiddenSlides>
  <MMClips>3</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Calibri Light</vt:lpstr>
      <vt:lpstr>Cambria</vt:lpstr>
      <vt:lpstr>Franklin Gothic Book</vt:lpstr>
      <vt:lpstr>Garamond</vt:lpstr>
      <vt:lpstr>Gill Sans MT</vt:lpstr>
      <vt:lpstr>Wingdings</vt:lpstr>
      <vt:lpstr>Office Theme</vt:lpstr>
      <vt:lpstr>Introduction to Quality Improvement Tools: PRIORITIZATION MATRIX</vt:lpstr>
      <vt:lpstr>Session Objectives</vt:lpstr>
      <vt:lpstr>PowerPoint Presentation</vt:lpstr>
      <vt:lpstr>What are QI tools?</vt:lpstr>
      <vt:lpstr>Examples of some QI Tools</vt:lpstr>
      <vt:lpstr>Brainstorming</vt:lpstr>
      <vt:lpstr>Benefits of Brainstorming</vt:lpstr>
      <vt:lpstr>Rules for Brainstorming</vt:lpstr>
      <vt:lpstr>Multi-Voting</vt:lpstr>
      <vt:lpstr>PowerPoint Presentation</vt:lpstr>
      <vt:lpstr>Learning Objectives</vt:lpstr>
      <vt:lpstr>Outline</vt:lpstr>
      <vt:lpstr>Discussion Question</vt:lpstr>
      <vt:lpstr>Why Prioritize?  </vt:lpstr>
      <vt:lpstr>QI Tool: Prioritization Matrix</vt:lpstr>
      <vt:lpstr>PowerPoint Presentation</vt:lpstr>
      <vt:lpstr>PowerPoint Presentation</vt:lpstr>
      <vt:lpstr>Outline</vt:lpstr>
      <vt:lpstr>Group Work</vt:lpstr>
      <vt:lpstr>Discussion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dc:creator>
  <cp:lastModifiedBy>christabel Bodo</cp:lastModifiedBy>
  <cp:revision>33</cp:revision>
  <dcterms:created xsi:type="dcterms:W3CDTF">2021-11-04T12:08:41Z</dcterms:created>
  <dcterms:modified xsi:type="dcterms:W3CDTF">2022-07-03T07:01:16Z</dcterms:modified>
</cp:coreProperties>
</file>