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1" r:id="rId2"/>
    <p:sldId id="298" r:id="rId3"/>
    <p:sldId id="340" r:id="rId4"/>
    <p:sldId id="379" r:id="rId5"/>
    <p:sldId id="380" r:id="rId6"/>
    <p:sldId id="342" r:id="rId7"/>
    <p:sldId id="353" r:id="rId8"/>
    <p:sldId id="300" r:id="rId9"/>
    <p:sldId id="355" r:id="rId10"/>
    <p:sldId id="301" r:id="rId11"/>
    <p:sldId id="343" r:id="rId12"/>
    <p:sldId id="361" r:id="rId13"/>
    <p:sldId id="382" r:id="rId14"/>
    <p:sldId id="383" r:id="rId15"/>
    <p:sldId id="378" r:id="rId16"/>
    <p:sldId id="385" r:id="rId17"/>
    <p:sldId id="386" r:id="rId18"/>
    <p:sldId id="387" r:id="rId19"/>
    <p:sldId id="268" r:id="rId20"/>
    <p:sldId id="388" r:id="rId21"/>
    <p:sldId id="273" r:id="rId22"/>
    <p:sldId id="389" r:id="rId23"/>
    <p:sldId id="390" r:id="rId24"/>
    <p:sldId id="303" r:id="rId25"/>
    <p:sldId id="272" r:id="rId26"/>
    <p:sldId id="391" r:id="rId27"/>
    <p:sldId id="392"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087"/>
    <a:srgbClr val="8393C5"/>
    <a:srgbClr val="8D8D97"/>
    <a:srgbClr val="2FAA63"/>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0" autoAdjust="0"/>
    <p:restoredTop sz="94660"/>
  </p:normalViewPr>
  <p:slideViewPr>
    <p:cSldViewPr snapToGrid="0">
      <p:cViewPr varScale="1">
        <p:scale>
          <a:sx n="114" d="100"/>
          <a:sy n="114" d="100"/>
        </p:scale>
        <p:origin x="408"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99B4F-A1D5-4460-B6ED-B661A44E9C52}" type="doc">
      <dgm:prSet loTypeId="urn:microsoft.com/office/officeart/2005/8/layout/process2" loCatId="process" qsTypeId="urn:microsoft.com/office/officeart/2005/8/quickstyle/simple1" qsCatId="simple" csTypeId="urn:microsoft.com/office/officeart/2005/8/colors/colorful5" csCatId="colorful" phldr="1"/>
      <dgm:spPr/>
    </dgm:pt>
    <dgm:pt modelId="{623708DA-9381-44D3-A147-57F0F602E912}">
      <dgm:prSet phldrT="[Text]"/>
      <dgm:spPr/>
      <dgm:t>
        <a:bodyPr/>
        <a:lstStyle/>
        <a:p>
          <a:r>
            <a:rPr lang="en-US" dirty="0"/>
            <a:t>Why?</a:t>
          </a:r>
        </a:p>
      </dgm:t>
    </dgm:pt>
    <dgm:pt modelId="{9334E91B-4E34-4D26-BF34-97863A0A2105}" type="parTrans" cxnId="{C9CAF8E5-395A-4DD7-9B8F-1CE5121BB7B0}">
      <dgm:prSet/>
      <dgm:spPr/>
      <dgm:t>
        <a:bodyPr/>
        <a:lstStyle/>
        <a:p>
          <a:endParaRPr lang="en-US"/>
        </a:p>
      </dgm:t>
    </dgm:pt>
    <dgm:pt modelId="{C0468E39-A707-49A2-873C-643C60DAD0E1}" type="sibTrans" cxnId="{C9CAF8E5-395A-4DD7-9B8F-1CE5121BB7B0}">
      <dgm:prSet/>
      <dgm:spPr/>
      <dgm:t>
        <a:bodyPr/>
        <a:lstStyle/>
        <a:p>
          <a:endParaRPr lang="en-US"/>
        </a:p>
      </dgm:t>
    </dgm:pt>
    <dgm:pt modelId="{3B075985-799D-4D49-A03B-B5E5D471B7B8}">
      <dgm:prSet phldrT="[Text]"/>
      <dgm:spPr/>
      <dgm:t>
        <a:bodyPr/>
        <a:lstStyle/>
        <a:p>
          <a:r>
            <a:rPr lang="en-US" dirty="0"/>
            <a:t>Why?</a:t>
          </a:r>
        </a:p>
      </dgm:t>
    </dgm:pt>
    <dgm:pt modelId="{E26BDCC7-B317-4429-905C-962F4AE53725}" type="parTrans" cxnId="{14CF8FAD-0929-4950-91DE-027A1CE94630}">
      <dgm:prSet/>
      <dgm:spPr/>
      <dgm:t>
        <a:bodyPr/>
        <a:lstStyle/>
        <a:p>
          <a:endParaRPr lang="en-US"/>
        </a:p>
      </dgm:t>
    </dgm:pt>
    <dgm:pt modelId="{0D9427A3-2239-41C5-B453-58E784ADDB31}" type="sibTrans" cxnId="{14CF8FAD-0929-4950-91DE-027A1CE94630}">
      <dgm:prSet/>
      <dgm:spPr/>
      <dgm:t>
        <a:bodyPr/>
        <a:lstStyle/>
        <a:p>
          <a:endParaRPr lang="en-US"/>
        </a:p>
      </dgm:t>
    </dgm:pt>
    <dgm:pt modelId="{E67070A2-26D6-455D-B3A0-58D5F18261AC}">
      <dgm:prSet phldrT="[Text]"/>
      <dgm:spPr/>
      <dgm:t>
        <a:bodyPr/>
        <a:lstStyle/>
        <a:p>
          <a:r>
            <a:rPr lang="en-US" dirty="0"/>
            <a:t>Why?</a:t>
          </a:r>
        </a:p>
      </dgm:t>
    </dgm:pt>
    <dgm:pt modelId="{62A29D26-6E92-4A35-8B4D-80220E0E9E7E}" type="parTrans" cxnId="{F4075C9D-27AE-4CE5-B5EA-7556BF74AB96}">
      <dgm:prSet/>
      <dgm:spPr/>
      <dgm:t>
        <a:bodyPr/>
        <a:lstStyle/>
        <a:p>
          <a:endParaRPr lang="en-US"/>
        </a:p>
      </dgm:t>
    </dgm:pt>
    <dgm:pt modelId="{ED21AC6C-879A-455C-8EAB-159ACFEEE3C0}" type="sibTrans" cxnId="{F4075C9D-27AE-4CE5-B5EA-7556BF74AB96}">
      <dgm:prSet/>
      <dgm:spPr/>
      <dgm:t>
        <a:bodyPr/>
        <a:lstStyle/>
        <a:p>
          <a:endParaRPr lang="en-US"/>
        </a:p>
      </dgm:t>
    </dgm:pt>
    <dgm:pt modelId="{F48F8078-97BF-47B7-B0E8-158C43D6E9FD}">
      <dgm:prSet phldrT="[Text]"/>
      <dgm:spPr/>
      <dgm:t>
        <a:bodyPr/>
        <a:lstStyle/>
        <a:p>
          <a:r>
            <a:rPr lang="en-US" dirty="0"/>
            <a:t>Why?</a:t>
          </a:r>
        </a:p>
      </dgm:t>
    </dgm:pt>
    <dgm:pt modelId="{851AAFF6-90CD-4985-9311-EDA19FC5754C}" type="parTrans" cxnId="{191AA225-C005-4089-8942-27CE3D4E22EB}">
      <dgm:prSet/>
      <dgm:spPr/>
      <dgm:t>
        <a:bodyPr/>
        <a:lstStyle/>
        <a:p>
          <a:endParaRPr lang="en-US"/>
        </a:p>
      </dgm:t>
    </dgm:pt>
    <dgm:pt modelId="{D1B458FE-9147-4317-B3FE-456C2A41B649}" type="sibTrans" cxnId="{191AA225-C005-4089-8942-27CE3D4E22EB}">
      <dgm:prSet/>
      <dgm:spPr/>
      <dgm:t>
        <a:bodyPr/>
        <a:lstStyle/>
        <a:p>
          <a:endParaRPr lang="en-US"/>
        </a:p>
      </dgm:t>
    </dgm:pt>
    <dgm:pt modelId="{00B09843-A544-4E19-A92E-1ADF0AD63D6F}">
      <dgm:prSet phldrT="[Text]"/>
      <dgm:spPr/>
      <dgm:t>
        <a:bodyPr/>
        <a:lstStyle/>
        <a:p>
          <a:r>
            <a:rPr lang="en-US" dirty="0"/>
            <a:t>Why?</a:t>
          </a:r>
        </a:p>
      </dgm:t>
    </dgm:pt>
    <dgm:pt modelId="{200E0D99-5707-431E-844C-80496BC1C8F8}" type="parTrans" cxnId="{31A2F873-1C0D-4BB1-A87C-3698F54E99F9}">
      <dgm:prSet/>
      <dgm:spPr/>
      <dgm:t>
        <a:bodyPr/>
        <a:lstStyle/>
        <a:p>
          <a:endParaRPr lang="en-US"/>
        </a:p>
      </dgm:t>
    </dgm:pt>
    <dgm:pt modelId="{6F0DEA23-7AD1-4F4E-AE54-CFD789CFA87C}" type="sibTrans" cxnId="{31A2F873-1C0D-4BB1-A87C-3698F54E99F9}">
      <dgm:prSet/>
      <dgm:spPr/>
      <dgm:t>
        <a:bodyPr/>
        <a:lstStyle/>
        <a:p>
          <a:endParaRPr lang="en-US"/>
        </a:p>
      </dgm:t>
    </dgm:pt>
    <dgm:pt modelId="{21C12DC9-26C5-4489-BC7D-0272D357286F}" type="pres">
      <dgm:prSet presAssocID="{DCC99B4F-A1D5-4460-B6ED-B661A44E9C52}" presName="linearFlow" presStyleCnt="0">
        <dgm:presLayoutVars>
          <dgm:resizeHandles val="exact"/>
        </dgm:presLayoutVars>
      </dgm:prSet>
      <dgm:spPr/>
    </dgm:pt>
    <dgm:pt modelId="{FEA83C75-D314-4FA6-80CA-F7FD813E749F}" type="pres">
      <dgm:prSet presAssocID="{623708DA-9381-44D3-A147-57F0F602E912}" presName="node" presStyleLbl="node1" presStyleIdx="0" presStyleCnt="5">
        <dgm:presLayoutVars>
          <dgm:bulletEnabled val="1"/>
        </dgm:presLayoutVars>
      </dgm:prSet>
      <dgm:spPr/>
    </dgm:pt>
    <dgm:pt modelId="{FBA808C3-170F-4132-8CC2-35871C432D31}" type="pres">
      <dgm:prSet presAssocID="{C0468E39-A707-49A2-873C-643C60DAD0E1}" presName="sibTrans" presStyleLbl="sibTrans2D1" presStyleIdx="0" presStyleCnt="4"/>
      <dgm:spPr/>
    </dgm:pt>
    <dgm:pt modelId="{8ED12ECF-FD80-4F25-99FC-224F251BEE67}" type="pres">
      <dgm:prSet presAssocID="{C0468E39-A707-49A2-873C-643C60DAD0E1}" presName="connectorText" presStyleLbl="sibTrans2D1" presStyleIdx="0" presStyleCnt="4"/>
      <dgm:spPr/>
    </dgm:pt>
    <dgm:pt modelId="{7AAAFF80-E8F6-4462-A65C-5CF5CEBFF012}" type="pres">
      <dgm:prSet presAssocID="{3B075985-799D-4D49-A03B-B5E5D471B7B8}" presName="node" presStyleLbl="node1" presStyleIdx="1" presStyleCnt="5">
        <dgm:presLayoutVars>
          <dgm:bulletEnabled val="1"/>
        </dgm:presLayoutVars>
      </dgm:prSet>
      <dgm:spPr/>
    </dgm:pt>
    <dgm:pt modelId="{227D573C-77FF-4057-8BFA-3AE528A5041C}" type="pres">
      <dgm:prSet presAssocID="{0D9427A3-2239-41C5-B453-58E784ADDB31}" presName="sibTrans" presStyleLbl="sibTrans2D1" presStyleIdx="1" presStyleCnt="4"/>
      <dgm:spPr/>
    </dgm:pt>
    <dgm:pt modelId="{D8509934-5583-4F88-9C62-A8927CA3041B}" type="pres">
      <dgm:prSet presAssocID="{0D9427A3-2239-41C5-B453-58E784ADDB31}" presName="connectorText" presStyleLbl="sibTrans2D1" presStyleIdx="1" presStyleCnt="4"/>
      <dgm:spPr/>
    </dgm:pt>
    <dgm:pt modelId="{13AED946-F9C3-4013-A983-5796C7BB61CA}" type="pres">
      <dgm:prSet presAssocID="{00B09843-A544-4E19-A92E-1ADF0AD63D6F}" presName="node" presStyleLbl="node1" presStyleIdx="2" presStyleCnt="5">
        <dgm:presLayoutVars>
          <dgm:bulletEnabled val="1"/>
        </dgm:presLayoutVars>
      </dgm:prSet>
      <dgm:spPr/>
    </dgm:pt>
    <dgm:pt modelId="{92EC42B6-FC56-404A-8926-E208FDA46AE7}" type="pres">
      <dgm:prSet presAssocID="{6F0DEA23-7AD1-4F4E-AE54-CFD789CFA87C}" presName="sibTrans" presStyleLbl="sibTrans2D1" presStyleIdx="2" presStyleCnt="4"/>
      <dgm:spPr/>
    </dgm:pt>
    <dgm:pt modelId="{526E0E3E-8C2E-4508-BD42-3EF1309DEBE7}" type="pres">
      <dgm:prSet presAssocID="{6F0DEA23-7AD1-4F4E-AE54-CFD789CFA87C}" presName="connectorText" presStyleLbl="sibTrans2D1" presStyleIdx="2" presStyleCnt="4"/>
      <dgm:spPr/>
    </dgm:pt>
    <dgm:pt modelId="{815D7148-7A5C-4BC1-9992-818049F4E7D0}" type="pres">
      <dgm:prSet presAssocID="{F48F8078-97BF-47B7-B0E8-158C43D6E9FD}" presName="node" presStyleLbl="node1" presStyleIdx="3" presStyleCnt="5">
        <dgm:presLayoutVars>
          <dgm:bulletEnabled val="1"/>
        </dgm:presLayoutVars>
      </dgm:prSet>
      <dgm:spPr/>
    </dgm:pt>
    <dgm:pt modelId="{74B4FCEB-AC22-4712-A464-214705280E27}" type="pres">
      <dgm:prSet presAssocID="{D1B458FE-9147-4317-B3FE-456C2A41B649}" presName="sibTrans" presStyleLbl="sibTrans2D1" presStyleIdx="3" presStyleCnt="4"/>
      <dgm:spPr/>
    </dgm:pt>
    <dgm:pt modelId="{8CA7B66A-D904-4588-913E-57CF60468C07}" type="pres">
      <dgm:prSet presAssocID="{D1B458FE-9147-4317-B3FE-456C2A41B649}" presName="connectorText" presStyleLbl="sibTrans2D1" presStyleIdx="3" presStyleCnt="4"/>
      <dgm:spPr/>
    </dgm:pt>
    <dgm:pt modelId="{26622D2F-D7C5-4D0A-AF78-6CBD7393BF5C}" type="pres">
      <dgm:prSet presAssocID="{E67070A2-26D6-455D-B3A0-58D5F18261AC}" presName="node" presStyleLbl="node1" presStyleIdx="4" presStyleCnt="5">
        <dgm:presLayoutVars>
          <dgm:bulletEnabled val="1"/>
        </dgm:presLayoutVars>
      </dgm:prSet>
      <dgm:spPr/>
    </dgm:pt>
  </dgm:ptLst>
  <dgm:cxnLst>
    <dgm:cxn modelId="{7ED69818-3155-47B4-9778-F7121DA43AFA}" type="presOf" srcId="{D1B458FE-9147-4317-B3FE-456C2A41B649}" destId="{8CA7B66A-D904-4588-913E-57CF60468C07}" srcOrd="1" destOrd="0" presId="urn:microsoft.com/office/officeart/2005/8/layout/process2"/>
    <dgm:cxn modelId="{D7C60D22-DE8D-48A0-974A-78D36EA24248}" type="presOf" srcId="{3B075985-799D-4D49-A03B-B5E5D471B7B8}" destId="{7AAAFF80-E8F6-4462-A65C-5CF5CEBFF012}" srcOrd="0" destOrd="0" presId="urn:microsoft.com/office/officeart/2005/8/layout/process2"/>
    <dgm:cxn modelId="{191AA225-C005-4089-8942-27CE3D4E22EB}" srcId="{DCC99B4F-A1D5-4460-B6ED-B661A44E9C52}" destId="{F48F8078-97BF-47B7-B0E8-158C43D6E9FD}" srcOrd="3" destOrd="0" parTransId="{851AAFF6-90CD-4985-9311-EDA19FC5754C}" sibTransId="{D1B458FE-9147-4317-B3FE-456C2A41B649}"/>
    <dgm:cxn modelId="{05D64234-FFD8-4B02-9804-87D42CE6F246}" type="presOf" srcId="{DCC99B4F-A1D5-4460-B6ED-B661A44E9C52}" destId="{21C12DC9-26C5-4489-BC7D-0272D357286F}" srcOrd="0" destOrd="0" presId="urn:microsoft.com/office/officeart/2005/8/layout/process2"/>
    <dgm:cxn modelId="{825B923E-7C6D-4D30-A113-4B7D45EF4690}" type="presOf" srcId="{C0468E39-A707-49A2-873C-643C60DAD0E1}" destId="{FBA808C3-170F-4132-8CC2-35871C432D31}" srcOrd="0" destOrd="0" presId="urn:microsoft.com/office/officeart/2005/8/layout/process2"/>
    <dgm:cxn modelId="{A3D11746-FBCD-4979-B2A9-368812960F24}" type="presOf" srcId="{E67070A2-26D6-455D-B3A0-58D5F18261AC}" destId="{26622D2F-D7C5-4D0A-AF78-6CBD7393BF5C}" srcOrd="0" destOrd="0" presId="urn:microsoft.com/office/officeart/2005/8/layout/process2"/>
    <dgm:cxn modelId="{579E4749-C7B6-4E12-B746-5271C3FB8AE2}" type="presOf" srcId="{F48F8078-97BF-47B7-B0E8-158C43D6E9FD}" destId="{815D7148-7A5C-4BC1-9992-818049F4E7D0}" srcOrd="0" destOrd="0" presId="urn:microsoft.com/office/officeart/2005/8/layout/process2"/>
    <dgm:cxn modelId="{E4131256-AF04-4988-90EE-58BD61979213}" type="presOf" srcId="{C0468E39-A707-49A2-873C-643C60DAD0E1}" destId="{8ED12ECF-FD80-4F25-99FC-224F251BEE67}" srcOrd="1" destOrd="0" presId="urn:microsoft.com/office/officeart/2005/8/layout/process2"/>
    <dgm:cxn modelId="{31A2F873-1C0D-4BB1-A87C-3698F54E99F9}" srcId="{DCC99B4F-A1D5-4460-B6ED-B661A44E9C52}" destId="{00B09843-A544-4E19-A92E-1ADF0AD63D6F}" srcOrd="2" destOrd="0" parTransId="{200E0D99-5707-431E-844C-80496BC1C8F8}" sibTransId="{6F0DEA23-7AD1-4F4E-AE54-CFD789CFA87C}"/>
    <dgm:cxn modelId="{6B6C507A-D609-4B11-8451-EE106C1DEB8A}" type="presOf" srcId="{00B09843-A544-4E19-A92E-1ADF0AD63D6F}" destId="{13AED946-F9C3-4013-A983-5796C7BB61CA}" srcOrd="0" destOrd="0" presId="urn:microsoft.com/office/officeart/2005/8/layout/process2"/>
    <dgm:cxn modelId="{A9497484-BE76-4669-AC21-D904187F476D}" type="presOf" srcId="{0D9427A3-2239-41C5-B453-58E784ADDB31}" destId="{D8509934-5583-4F88-9C62-A8927CA3041B}" srcOrd="1" destOrd="0" presId="urn:microsoft.com/office/officeart/2005/8/layout/process2"/>
    <dgm:cxn modelId="{57B7228D-27ED-4E46-9921-AF4F0DCB54B7}" type="presOf" srcId="{6F0DEA23-7AD1-4F4E-AE54-CFD789CFA87C}" destId="{92EC42B6-FC56-404A-8926-E208FDA46AE7}" srcOrd="0" destOrd="0" presId="urn:microsoft.com/office/officeart/2005/8/layout/process2"/>
    <dgm:cxn modelId="{9418559D-4B18-4FD3-BCC9-9AEF054E4DED}" type="presOf" srcId="{0D9427A3-2239-41C5-B453-58E784ADDB31}" destId="{227D573C-77FF-4057-8BFA-3AE528A5041C}" srcOrd="0" destOrd="0" presId="urn:microsoft.com/office/officeart/2005/8/layout/process2"/>
    <dgm:cxn modelId="{F4075C9D-27AE-4CE5-B5EA-7556BF74AB96}" srcId="{DCC99B4F-A1D5-4460-B6ED-B661A44E9C52}" destId="{E67070A2-26D6-455D-B3A0-58D5F18261AC}" srcOrd="4" destOrd="0" parTransId="{62A29D26-6E92-4A35-8B4D-80220E0E9E7E}" sibTransId="{ED21AC6C-879A-455C-8EAB-159ACFEEE3C0}"/>
    <dgm:cxn modelId="{14CF8FAD-0929-4950-91DE-027A1CE94630}" srcId="{DCC99B4F-A1D5-4460-B6ED-B661A44E9C52}" destId="{3B075985-799D-4D49-A03B-B5E5D471B7B8}" srcOrd="1" destOrd="0" parTransId="{E26BDCC7-B317-4429-905C-962F4AE53725}" sibTransId="{0D9427A3-2239-41C5-B453-58E784ADDB31}"/>
    <dgm:cxn modelId="{6ED142C3-BC58-457A-A92A-CABEB925C197}" type="presOf" srcId="{6F0DEA23-7AD1-4F4E-AE54-CFD789CFA87C}" destId="{526E0E3E-8C2E-4508-BD42-3EF1309DEBE7}" srcOrd="1" destOrd="0" presId="urn:microsoft.com/office/officeart/2005/8/layout/process2"/>
    <dgm:cxn modelId="{F4DBECC8-0AE9-437B-B0F4-8E1760D39B76}" type="presOf" srcId="{623708DA-9381-44D3-A147-57F0F602E912}" destId="{FEA83C75-D314-4FA6-80CA-F7FD813E749F}" srcOrd="0" destOrd="0" presId="urn:microsoft.com/office/officeart/2005/8/layout/process2"/>
    <dgm:cxn modelId="{7F53E8D8-4569-4BD7-B70E-C6B9EE05B7EC}" type="presOf" srcId="{D1B458FE-9147-4317-B3FE-456C2A41B649}" destId="{74B4FCEB-AC22-4712-A464-214705280E27}" srcOrd="0" destOrd="0" presId="urn:microsoft.com/office/officeart/2005/8/layout/process2"/>
    <dgm:cxn modelId="{C9CAF8E5-395A-4DD7-9B8F-1CE5121BB7B0}" srcId="{DCC99B4F-A1D5-4460-B6ED-B661A44E9C52}" destId="{623708DA-9381-44D3-A147-57F0F602E912}" srcOrd="0" destOrd="0" parTransId="{9334E91B-4E34-4D26-BF34-97863A0A2105}" sibTransId="{C0468E39-A707-49A2-873C-643C60DAD0E1}"/>
    <dgm:cxn modelId="{09D1AFF4-88C1-438E-BBED-E91D932F8C86}" type="presParOf" srcId="{21C12DC9-26C5-4489-BC7D-0272D357286F}" destId="{FEA83C75-D314-4FA6-80CA-F7FD813E749F}" srcOrd="0" destOrd="0" presId="urn:microsoft.com/office/officeart/2005/8/layout/process2"/>
    <dgm:cxn modelId="{5B77E7A1-AC42-4E9B-BE9D-74A1962FF441}" type="presParOf" srcId="{21C12DC9-26C5-4489-BC7D-0272D357286F}" destId="{FBA808C3-170F-4132-8CC2-35871C432D31}" srcOrd="1" destOrd="0" presId="urn:microsoft.com/office/officeart/2005/8/layout/process2"/>
    <dgm:cxn modelId="{406065A1-4EBB-4337-8611-4025FF20024D}" type="presParOf" srcId="{FBA808C3-170F-4132-8CC2-35871C432D31}" destId="{8ED12ECF-FD80-4F25-99FC-224F251BEE67}" srcOrd="0" destOrd="0" presId="urn:microsoft.com/office/officeart/2005/8/layout/process2"/>
    <dgm:cxn modelId="{0D35094B-886D-4590-AE23-297AD672FAC8}" type="presParOf" srcId="{21C12DC9-26C5-4489-BC7D-0272D357286F}" destId="{7AAAFF80-E8F6-4462-A65C-5CF5CEBFF012}" srcOrd="2" destOrd="0" presId="urn:microsoft.com/office/officeart/2005/8/layout/process2"/>
    <dgm:cxn modelId="{B356C44A-70B4-4F78-8737-3D09E159B439}" type="presParOf" srcId="{21C12DC9-26C5-4489-BC7D-0272D357286F}" destId="{227D573C-77FF-4057-8BFA-3AE528A5041C}" srcOrd="3" destOrd="0" presId="urn:microsoft.com/office/officeart/2005/8/layout/process2"/>
    <dgm:cxn modelId="{2209E18D-59A8-4E62-B089-145542D70E15}" type="presParOf" srcId="{227D573C-77FF-4057-8BFA-3AE528A5041C}" destId="{D8509934-5583-4F88-9C62-A8927CA3041B}" srcOrd="0" destOrd="0" presId="urn:microsoft.com/office/officeart/2005/8/layout/process2"/>
    <dgm:cxn modelId="{BDE14CDD-870E-477A-8C7E-B512852E9C18}" type="presParOf" srcId="{21C12DC9-26C5-4489-BC7D-0272D357286F}" destId="{13AED946-F9C3-4013-A983-5796C7BB61CA}" srcOrd="4" destOrd="0" presId="urn:microsoft.com/office/officeart/2005/8/layout/process2"/>
    <dgm:cxn modelId="{2CFF4221-9B00-4F5D-B880-6985F033E0EC}" type="presParOf" srcId="{21C12DC9-26C5-4489-BC7D-0272D357286F}" destId="{92EC42B6-FC56-404A-8926-E208FDA46AE7}" srcOrd="5" destOrd="0" presId="urn:microsoft.com/office/officeart/2005/8/layout/process2"/>
    <dgm:cxn modelId="{15CEA01F-B6E5-4858-BA3D-E4762EEBF411}" type="presParOf" srcId="{92EC42B6-FC56-404A-8926-E208FDA46AE7}" destId="{526E0E3E-8C2E-4508-BD42-3EF1309DEBE7}" srcOrd="0" destOrd="0" presId="urn:microsoft.com/office/officeart/2005/8/layout/process2"/>
    <dgm:cxn modelId="{4F5CDFD5-320C-482A-992F-BF43808A0389}" type="presParOf" srcId="{21C12DC9-26C5-4489-BC7D-0272D357286F}" destId="{815D7148-7A5C-4BC1-9992-818049F4E7D0}" srcOrd="6" destOrd="0" presId="urn:microsoft.com/office/officeart/2005/8/layout/process2"/>
    <dgm:cxn modelId="{BDF08D9B-DCDA-453C-80EE-20D619407E49}" type="presParOf" srcId="{21C12DC9-26C5-4489-BC7D-0272D357286F}" destId="{74B4FCEB-AC22-4712-A464-214705280E27}" srcOrd="7" destOrd="0" presId="urn:microsoft.com/office/officeart/2005/8/layout/process2"/>
    <dgm:cxn modelId="{5C6D0C87-375B-410B-A2D0-F7B534CD7CD9}" type="presParOf" srcId="{74B4FCEB-AC22-4712-A464-214705280E27}" destId="{8CA7B66A-D904-4588-913E-57CF60468C07}" srcOrd="0" destOrd="0" presId="urn:microsoft.com/office/officeart/2005/8/layout/process2"/>
    <dgm:cxn modelId="{064E6CB3-997E-47F0-93D7-2AFB799E16E1}" type="presParOf" srcId="{21C12DC9-26C5-4489-BC7D-0272D357286F}" destId="{26622D2F-D7C5-4D0A-AF78-6CBD7393BF5C}"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83C75-D314-4FA6-80CA-F7FD813E749F}">
      <dsp:nvSpPr>
        <dsp:cNvPr id="0" name=""/>
        <dsp:cNvSpPr/>
      </dsp:nvSpPr>
      <dsp:spPr>
        <a:xfrm>
          <a:off x="136028" y="402"/>
          <a:ext cx="846970" cy="4705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Why?</a:t>
          </a:r>
        </a:p>
      </dsp:txBody>
      <dsp:txXfrm>
        <a:off x="149810" y="14184"/>
        <a:ext cx="819406" cy="442975"/>
      </dsp:txXfrm>
    </dsp:sp>
    <dsp:sp modelId="{FBA808C3-170F-4132-8CC2-35871C432D31}">
      <dsp:nvSpPr>
        <dsp:cNvPr id="0" name=""/>
        <dsp:cNvSpPr/>
      </dsp:nvSpPr>
      <dsp:spPr>
        <a:xfrm rot="5400000">
          <a:off x="471287" y="482705"/>
          <a:ext cx="176452" cy="2117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95990" y="500350"/>
        <a:ext cx="127046" cy="123516"/>
      </dsp:txXfrm>
    </dsp:sp>
    <dsp:sp modelId="{7AAAFF80-E8F6-4462-A65C-5CF5CEBFF012}">
      <dsp:nvSpPr>
        <dsp:cNvPr id="0" name=""/>
        <dsp:cNvSpPr/>
      </dsp:nvSpPr>
      <dsp:spPr>
        <a:xfrm>
          <a:off x="136028" y="706211"/>
          <a:ext cx="846970" cy="470539"/>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Why?</a:t>
          </a:r>
        </a:p>
      </dsp:txBody>
      <dsp:txXfrm>
        <a:off x="149810" y="719993"/>
        <a:ext cx="819406" cy="442975"/>
      </dsp:txXfrm>
    </dsp:sp>
    <dsp:sp modelId="{227D573C-77FF-4057-8BFA-3AE528A5041C}">
      <dsp:nvSpPr>
        <dsp:cNvPr id="0" name=""/>
        <dsp:cNvSpPr/>
      </dsp:nvSpPr>
      <dsp:spPr>
        <a:xfrm rot="5400000">
          <a:off x="471287" y="1188514"/>
          <a:ext cx="176452" cy="21174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95990" y="1206159"/>
        <a:ext cx="127046" cy="123516"/>
      </dsp:txXfrm>
    </dsp:sp>
    <dsp:sp modelId="{13AED946-F9C3-4013-A983-5796C7BB61CA}">
      <dsp:nvSpPr>
        <dsp:cNvPr id="0" name=""/>
        <dsp:cNvSpPr/>
      </dsp:nvSpPr>
      <dsp:spPr>
        <a:xfrm>
          <a:off x="136028" y="1412020"/>
          <a:ext cx="846970" cy="470539"/>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Why?</a:t>
          </a:r>
        </a:p>
      </dsp:txBody>
      <dsp:txXfrm>
        <a:off x="149810" y="1425802"/>
        <a:ext cx="819406" cy="442975"/>
      </dsp:txXfrm>
    </dsp:sp>
    <dsp:sp modelId="{92EC42B6-FC56-404A-8926-E208FDA46AE7}">
      <dsp:nvSpPr>
        <dsp:cNvPr id="0" name=""/>
        <dsp:cNvSpPr/>
      </dsp:nvSpPr>
      <dsp:spPr>
        <a:xfrm rot="5400000">
          <a:off x="471287" y="1894323"/>
          <a:ext cx="176452" cy="21174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95990" y="1911968"/>
        <a:ext cx="127046" cy="123516"/>
      </dsp:txXfrm>
    </dsp:sp>
    <dsp:sp modelId="{815D7148-7A5C-4BC1-9992-818049F4E7D0}">
      <dsp:nvSpPr>
        <dsp:cNvPr id="0" name=""/>
        <dsp:cNvSpPr/>
      </dsp:nvSpPr>
      <dsp:spPr>
        <a:xfrm>
          <a:off x="136028" y="2117829"/>
          <a:ext cx="846970" cy="470539"/>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Why?</a:t>
          </a:r>
        </a:p>
      </dsp:txBody>
      <dsp:txXfrm>
        <a:off x="149810" y="2131611"/>
        <a:ext cx="819406" cy="442975"/>
      </dsp:txXfrm>
    </dsp:sp>
    <dsp:sp modelId="{74B4FCEB-AC22-4712-A464-214705280E27}">
      <dsp:nvSpPr>
        <dsp:cNvPr id="0" name=""/>
        <dsp:cNvSpPr/>
      </dsp:nvSpPr>
      <dsp:spPr>
        <a:xfrm rot="5400000">
          <a:off x="471287" y="2600132"/>
          <a:ext cx="176452" cy="21174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95990" y="2617777"/>
        <a:ext cx="127046" cy="123516"/>
      </dsp:txXfrm>
    </dsp:sp>
    <dsp:sp modelId="{26622D2F-D7C5-4D0A-AF78-6CBD7393BF5C}">
      <dsp:nvSpPr>
        <dsp:cNvPr id="0" name=""/>
        <dsp:cNvSpPr/>
      </dsp:nvSpPr>
      <dsp:spPr>
        <a:xfrm>
          <a:off x="136028" y="2823638"/>
          <a:ext cx="846970" cy="470539"/>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Why?</a:t>
          </a:r>
        </a:p>
      </dsp:txBody>
      <dsp:txXfrm>
        <a:off x="149810" y="2837420"/>
        <a:ext cx="819406" cy="4429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4473-E718-A84B-9342-53B9206F77CC}" type="datetimeFigureOut">
              <a:rPr lang="en-KE" smtClean="0"/>
              <a:t>03/07/2022</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D1E28-D646-3D4E-8E17-BF96C65EC96F}" type="slidenum">
              <a:rPr lang="en-KE" smtClean="0"/>
              <a:t>‹#›</a:t>
            </a:fld>
            <a:endParaRPr lang="en-KE"/>
          </a:p>
        </p:txBody>
      </p:sp>
    </p:spTree>
    <p:extLst>
      <p:ext uri="{BB962C8B-B14F-4D97-AF65-F5344CB8AC3E}">
        <p14:creationId xmlns:p14="http://schemas.microsoft.com/office/powerpoint/2010/main" val="23743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Iter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5" name="Footer Placeholder 4"/>
          <p:cNvSpPr>
            <a:spLocks noGrp="1"/>
          </p:cNvSpPr>
          <p:nvPr>
            <p:ph type="ftr" sz="quarter" idx="11"/>
          </p:nvPr>
        </p:nvSpPr>
        <p:spPr/>
        <p:txBody>
          <a:bodyPr/>
          <a:lstStyle/>
          <a:p>
            <a:r>
              <a:rPr lang="en-US" dirty="0">
                <a:solidFill>
                  <a:prstClr val="black"/>
                </a:solidFill>
              </a:rPr>
              <a:t>ICAP Columbia University Quality and Quality Improvement Training Course</a:t>
            </a:r>
          </a:p>
        </p:txBody>
      </p:sp>
    </p:spTree>
    <p:extLst>
      <p:ext uri="{BB962C8B-B14F-4D97-AF65-F5344CB8AC3E}">
        <p14:creationId xmlns:p14="http://schemas.microsoft.com/office/powerpoint/2010/main" val="193580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Juliana</a:t>
            </a:r>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92642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b="1" dirty="0"/>
              <a:t>When To</a:t>
            </a:r>
            <a:r>
              <a:rPr lang="en-US" b="1" baseline="0" dirty="0"/>
              <a:t> Use?</a:t>
            </a:r>
          </a:p>
          <a:p>
            <a:pPr marL="173336" indent="-173336">
              <a:buFont typeface="Arial"/>
              <a:buChar char="•"/>
            </a:pPr>
            <a:r>
              <a:rPr lang="en-US" baseline="0" dirty="0"/>
              <a:t> When needing to identify multiple causes for an issue that seems overwhelming.</a:t>
            </a:r>
          </a:p>
          <a:p>
            <a:pPr marL="173336" indent="-173336">
              <a:buFont typeface="Arial"/>
              <a:buChar char="•"/>
            </a:pPr>
            <a:r>
              <a:rPr lang="en-US" baseline="0" dirty="0"/>
              <a:t>Team building technique that can sort all the ideas into useful categories. </a:t>
            </a:r>
          </a:p>
          <a:p>
            <a:pPr marL="173336" indent="-173336" fontAlgn="base">
              <a:buFont typeface="Arial"/>
              <a:buChar char="•"/>
            </a:pPr>
            <a:r>
              <a:rPr lang="en-US" dirty="0"/>
              <a:t>This methodology can be used on any type of problem, and can be tailored by the user to fit the circumstances. Use of this tool has several benefits to process improvement teams:</a:t>
            </a:r>
          </a:p>
          <a:p>
            <a:pPr marL="173336" indent="-173336" fontAlgn="base">
              <a:buFont typeface="Arial"/>
              <a:buChar char="•"/>
            </a:pPr>
            <a:r>
              <a:rPr lang="en-US" dirty="0"/>
              <a:t>Straightforward and easy to learn visual tool.</a:t>
            </a:r>
          </a:p>
          <a:p>
            <a:pPr marL="173336" indent="-173336" fontAlgn="base">
              <a:buFont typeface="Arial"/>
              <a:buChar char="•"/>
            </a:pPr>
            <a:r>
              <a:rPr lang="en-US" dirty="0"/>
              <a:t>Organizes discussion to stay focused on the current issues.</a:t>
            </a:r>
          </a:p>
          <a:p>
            <a:pPr marL="173336" indent="-173336" fontAlgn="base">
              <a:buFont typeface="Arial"/>
              <a:buChar char="•"/>
            </a:pPr>
            <a:r>
              <a:rPr lang="en-US" dirty="0"/>
              <a:t>Promotes "System Thinking" through visual linkages.</a:t>
            </a:r>
          </a:p>
          <a:p>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242396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366094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defTabSz="924458">
              <a:buFont typeface="+mj-lt"/>
              <a:buAutoNum type="arabicPeriod"/>
              <a:defRPr/>
            </a:pPr>
            <a:r>
              <a:rPr lang="en-US" dirty="0">
                <a:solidFill>
                  <a:prstClr val="black"/>
                </a:solidFill>
              </a:rPr>
              <a:t>How do you determine your common cause categories?  Practice, and can be adjusted during the brain storming phase. </a:t>
            </a:r>
          </a:p>
          <a:p>
            <a:pPr defTabSz="924458">
              <a:defRPr/>
            </a:pPr>
            <a:endParaRPr lang="en-US" dirty="0">
              <a:solidFill>
                <a:prstClr val="black"/>
              </a:solidFill>
            </a:endParaRPr>
          </a:p>
          <a:p>
            <a:pPr marL="231115" indent="-231115" defTabSz="924458">
              <a:buFont typeface="+mj-lt"/>
              <a:buAutoNum type="arabicPeriod"/>
              <a:defRPr/>
            </a:pPr>
            <a:r>
              <a:rPr lang="en-US" dirty="0">
                <a:solidFill>
                  <a:prstClr val="black"/>
                </a:solidFill>
              </a:rPr>
              <a:t>The First pass at a FB diagram may not be enough to understand the issues.</a:t>
            </a:r>
          </a:p>
          <a:p>
            <a:pPr defTabSz="924458">
              <a:defRPr/>
            </a:pPr>
            <a:endParaRPr lang="en-US" dirty="0">
              <a:solidFill>
                <a:prstClr val="black"/>
              </a:solidFill>
            </a:endParaRPr>
          </a:p>
          <a:p>
            <a:pPr marL="231115" indent="-231115" defTabSz="924458">
              <a:buFont typeface="+mj-lt"/>
              <a:buAutoNum type="arabicPeriod"/>
              <a:defRPr/>
            </a:pPr>
            <a:r>
              <a:rPr lang="en-US" dirty="0">
                <a:solidFill>
                  <a:prstClr val="black"/>
                </a:solidFill>
              </a:rPr>
              <a:t>It may be necessary to break down cause categories further to achieve finer gradations- increasing the level of detail. </a:t>
            </a:r>
          </a:p>
          <a:p>
            <a:pPr marL="231115" indent="-231115">
              <a:buFont typeface="+mj-lt"/>
              <a:buAutoNum type="arabicPeriod"/>
            </a:pPr>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417547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Tx/>
              <a:buChar char="-"/>
              <a:defRPr/>
            </a:pPr>
            <a:r>
              <a:rPr lang="en-US" dirty="0">
                <a:solidFill>
                  <a:prstClr val="black"/>
                </a:solidFill>
              </a:rPr>
              <a:t>RCA process</a:t>
            </a:r>
          </a:p>
          <a:p>
            <a:pPr marL="173336" indent="-173336" defTabSz="924458">
              <a:buFontTx/>
              <a:buChar char="-"/>
              <a:defRPr/>
            </a:pPr>
            <a:r>
              <a:rPr lang="en-US" dirty="0">
                <a:solidFill>
                  <a:prstClr val="black"/>
                </a:solidFill>
              </a:rPr>
              <a:t>Facility Level Example.</a:t>
            </a:r>
          </a:p>
          <a:p>
            <a:pPr marL="173336" indent="-173336" defTabSz="924458">
              <a:buFontTx/>
              <a:buChar char="-"/>
              <a:defRPr/>
            </a:pPr>
            <a:r>
              <a:rPr lang="en-US" dirty="0">
                <a:solidFill>
                  <a:prstClr val="black"/>
                </a:solidFill>
              </a:rPr>
              <a:t>Note the cause categories</a:t>
            </a:r>
          </a:p>
          <a:p>
            <a:pPr marL="173336" indent="-173336" defTabSz="924458">
              <a:buFontTx/>
              <a:buChar char="-"/>
              <a:defRPr/>
            </a:pPr>
            <a:r>
              <a:rPr lang="en-US" dirty="0">
                <a:solidFill>
                  <a:prstClr val="black"/>
                </a:solidFill>
              </a:rPr>
              <a:t>Who can point out a few of the root causes? Lets highlight them.</a:t>
            </a:r>
          </a:p>
          <a:p>
            <a:endParaRPr lang="en-US" dirty="0"/>
          </a:p>
        </p:txBody>
      </p:sp>
    </p:spTree>
    <p:extLst>
      <p:ext uri="{BB962C8B-B14F-4D97-AF65-F5344CB8AC3E}">
        <p14:creationId xmlns:p14="http://schemas.microsoft.com/office/powerpoint/2010/main" val="40378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320671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Tx/>
              <a:buChar char="-"/>
              <a:defRPr/>
            </a:pPr>
            <a:r>
              <a:rPr lang="en-US" dirty="0">
                <a:solidFill>
                  <a:prstClr val="black"/>
                </a:solidFill>
              </a:rPr>
              <a:t>RCA process</a:t>
            </a:r>
          </a:p>
          <a:p>
            <a:pPr marL="173336" indent="-173336" defTabSz="924458">
              <a:buFontTx/>
              <a:buChar char="-"/>
              <a:defRPr/>
            </a:pPr>
            <a:r>
              <a:rPr lang="en-US" dirty="0">
                <a:solidFill>
                  <a:prstClr val="black"/>
                </a:solidFill>
              </a:rPr>
              <a:t>Facility Level Example.</a:t>
            </a:r>
          </a:p>
          <a:p>
            <a:pPr marL="173336" indent="-173336" defTabSz="924458">
              <a:buFontTx/>
              <a:buChar char="-"/>
              <a:defRPr/>
            </a:pPr>
            <a:r>
              <a:rPr lang="en-US" dirty="0">
                <a:solidFill>
                  <a:prstClr val="black"/>
                </a:solidFill>
              </a:rPr>
              <a:t>Note the cause categories</a:t>
            </a:r>
          </a:p>
          <a:p>
            <a:pPr marL="173336" indent="-173336" defTabSz="924458">
              <a:buFontTx/>
              <a:buChar char="-"/>
              <a:defRPr/>
            </a:pPr>
            <a:r>
              <a:rPr lang="en-US" dirty="0">
                <a:solidFill>
                  <a:prstClr val="black"/>
                </a:solidFill>
              </a:rPr>
              <a:t>Who can point out a few of the root causes? Lets highlight them.</a:t>
            </a:r>
          </a:p>
          <a:p>
            <a:endParaRPr lang="en-US" dirty="0"/>
          </a:p>
        </p:txBody>
      </p:sp>
    </p:spTree>
    <p:extLst>
      <p:ext uri="{BB962C8B-B14F-4D97-AF65-F5344CB8AC3E}">
        <p14:creationId xmlns:p14="http://schemas.microsoft.com/office/powerpoint/2010/main" val="40378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Diagram Regional / National Example</a:t>
            </a:r>
          </a:p>
          <a:p>
            <a:endParaRPr lang="en-US" b="1" baseline="0" dirty="0"/>
          </a:p>
          <a:p>
            <a:endParaRPr lang="en-US" b="1" baseline="0" dirty="0"/>
          </a:p>
          <a:p>
            <a:endParaRPr lang="en-US" b="1" baseline="0" dirty="0"/>
          </a:p>
          <a:p>
            <a:r>
              <a:rPr lang="en-US" b="0" baseline="0" dirty="0"/>
              <a:t>Adapted from: “CQI for Malaria Control in Ghana” 2013</a:t>
            </a:r>
          </a:p>
          <a:p>
            <a:r>
              <a:rPr lang="en-US" b="0" baseline="0" dirty="0"/>
              <a:t>IHI and MOH Ghana</a:t>
            </a:r>
          </a:p>
          <a:p>
            <a:endParaRPr lang="en-US" baseline="0" dirty="0"/>
          </a:p>
          <a:p>
            <a:pPr marL="173336" indent="-173336">
              <a:buFontTx/>
              <a:buChar char="-"/>
            </a:pPr>
            <a:r>
              <a:rPr lang="en-US" baseline="0" dirty="0"/>
              <a:t>Case Study from book “Implementing CQI in Health Care: A global case book.”</a:t>
            </a:r>
          </a:p>
          <a:p>
            <a:endParaRPr lang="en-US" baseline="0" dirty="0"/>
          </a:p>
          <a:p>
            <a:r>
              <a:rPr lang="en-US" baseline="0" dirty="0"/>
              <a:t>1.  Problem statement: “Despite many highly-publicized programs to fight malaria, involving billions of dollars in unilateral and multilateral aid and NGO donor programs. Malaria remains one of the most serious health problems in </a:t>
            </a:r>
            <a:r>
              <a:rPr lang="en-US" baseline="0" dirty="0" err="1"/>
              <a:t>sub-saharan</a:t>
            </a:r>
            <a:r>
              <a:rPr lang="en-US" baseline="0" dirty="0"/>
              <a:t> Africa. While national rates ebb and flow with economic development and government stability overall progress is slow and uneven. </a:t>
            </a:r>
          </a:p>
          <a:p>
            <a:pPr marL="173336" indent="-173336">
              <a:buFontTx/>
              <a:buChar char="-"/>
            </a:pPr>
            <a:r>
              <a:rPr lang="en-US" baseline="0" dirty="0"/>
              <a:t>Nov 2009: National Health Minister reported that cost of treating malaria was crippling Ghana’s health budget: 772 mil (which was the same as the entire health budget.) </a:t>
            </a:r>
          </a:p>
          <a:p>
            <a:pPr marL="173336" indent="-173336">
              <a:buFontTx/>
              <a:buChar char="-"/>
            </a:pPr>
            <a:r>
              <a:rPr lang="en-US" baseline="0" dirty="0"/>
              <a:t>Malaria endemic in Accra. Number one cause of mortality and morbidity. Data provided. </a:t>
            </a:r>
          </a:p>
          <a:p>
            <a:endParaRPr lang="en-US" baseline="0" dirty="0"/>
          </a:p>
          <a:p>
            <a:r>
              <a:rPr lang="en-US" baseline="0" dirty="0"/>
              <a:t>Who can point out some of the root Causes? </a:t>
            </a:r>
          </a:p>
          <a:p>
            <a:r>
              <a:rPr lang="en-US" baseline="0" dirty="0"/>
              <a:t>What are some of the examples of things we have no control over?</a:t>
            </a:r>
          </a:p>
          <a:p>
            <a:r>
              <a:rPr lang="en-US" baseline="0" dirty="0"/>
              <a:t>What are some of the benefits that people see with using this?...</a:t>
            </a:r>
          </a:p>
          <a:p>
            <a:endParaRPr lang="en-US" baseline="0" dirty="0"/>
          </a:p>
          <a:p>
            <a:endParaRPr lang="en-US" baseline="0" dirty="0"/>
          </a:p>
          <a:p>
            <a:endParaRPr lang="en-US" baseline="0" dirty="0"/>
          </a:p>
          <a:p>
            <a:endParaRPr lang="en-US" dirty="0"/>
          </a:p>
          <a:p>
            <a:endParaRPr lang="en-US" dirty="0"/>
          </a:p>
        </p:txBody>
      </p:sp>
    </p:spTree>
    <p:extLst>
      <p:ext uri="{BB962C8B-B14F-4D97-AF65-F5344CB8AC3E}">
        <p14:creationId xmlns:p14="http://schemas.microsoft.com/office/powerpoint/2010/main" val="95727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your fishbone</a:t>
            </a:r>
            <a:r>
              <a:rPr lang="en-US" baseline="0" dirty="0"/>
              <a:t> diagram will look like, Christabel and Irene can take up the teams in </a:t>
            </a:r>
            <a:r>
              <a:rPr lang="en-US" baseline="0" dirty="0" err="1"/>
              <a:t>Machakos</a:t>
            </a:r>
            <a:r>
              <a:rPr lang="en-US" baseline="0" dirty="0"/>
              <a:t> and Mombasa </a:t>
            </a:r>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350546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3AF94-806B-40C1-ACA4-DF20ACB0C288}" type="slidenum">
              <a:rPr lang="en-US" smtClean="0"/>
              <a:pPr/>
              <a:t>26</a:t>
            </a:fld>
            <a:endParaRPr lang="en-US"/>
          </a:p>
        </p:txBody>
      </p:sp>
    </p:spTree>
    <p:extLst>
      <p:ext uri="{BB962C8B-B14F-4D97-AF65-F5344CB8AC3E}">
        <p14:creationId xmlns:p14="http://schemas.microsoft.com/office/powerpoint/2010/main" val="95186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295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179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239601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ICAP Columbia University Quality and Quality Improvement Training Course</a:t>
            </a:r>
          </a:p>
        </p:txBody>
      </p:sp>
    </p:spTree>
    <p:extLst>
      <p:ext uri="{BB962C8B-B14F-4D97-AF65-F5344CB8AC3E}">
        <p14:creationId xmlns:p14="http://schemas.microsoft.com/office/powerpoint/2010/main" val="28115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What is a root cause? </a:t>
            </a:r>
          </a:p>
          <a:p>
            <a:r>
              <a:rPr lang="en-US" b="1" baseline="0" dirty="0"/>
              <a:t>Root Cause- origin of the problem. It</a:t>
            </a:r>
            <a:r>
              <a:rPr lang="fr-FR" b="1" baseline="0" dirty="0"/>
              <a:t>’</a:t>
            </a:r>
            <a:r>
              <a:rPr lang="en-US" b="1" baseline="0" dirty="0"/>
              <a:t>s the initiating cause of a causal chain that leads to an outcome</a:t>
            </a:r>
          </a:p>
          <a:p>
            <a:r>
              <a:rPr lang="en-US" b="1" baseline="0" dirty="0"/>
              <a:t>Should point to a process that is not working, a behavior that is adjustable, gaps in knowledge</a:t>
            </a:r>
            <a:r>
              <a:rPr lang="en-US" b="0" baseline="0" dirty="0"/>
              <a:t>, lack of standards, guidelines, </a:t>
            </a:r>
            <a:endParaRPr lang="en-US" baseline="0" dirty="0"/>
          </a:p>
          <a:p>
            <a:endParaRPr lang="en-US" baseline="0" dirty="0"/>
          </a:p>
          <a:p>
            <a:pPr defTabSz="924458">
              <a:defRPr/>
            </a:pPr>
            <a:r>
              <a:rPr lang="en-US" baseline="0" dirty="0"/>
              <a:t>Our Goal is to uncover and address the root causes. </a:t>
            </a:r>
          </a:p>
          <a:p>
            <a:endParaRPr lang="en-US" baseline="0" dirty="0"/>
          </a:p>
          <a:p>
            <a:r>
              <a:rPr lang="en-US" baseline="0" dirty="0"/>
              <a:t>A few of our QI tools that we will be talking about today, are essentially problem solving tools/ methods to work within a complex adaptive system. </a:t>
            </a:r>
            <a:r>
              <a:rPr lang="en-US" dirty="0"/>
              <a:t>	</a:t>
            </a:r>
          </a:p>
          <a:p>
            <a:r>
              <a:rPr lang="en-US" dirty="0"/>
              <a:t>What</a:t>
            </a:r>
            <a:r>
              <a:rPr lang="en-US" baseline="0" dirty="0"/>
              <a:t> often ends up happening is that we fix… direct or contributing causes and then fail to create </a:t>
            </a:r>
            <a:r>
              <a:rPr lang="en-US" baseline="0" dirty="0" err="1"/>
              <a:t>iniatives</a:t>
            </a:r>
            <a:r>
              <a:rPr lang="en-US" baseline="0" dirty="0"/>
              <a:t> that solve the problem. We keep repeating the same problem over and over again. </a:t>
            </a:r>
          </a:p>
          <a:p>
            <a:endParaRPr lang="en-US" dirty="0"/>
          </a:p>
          <a:p>
            <a:endParaRPr lang="en-US" dirty="0"/>
          </a:p>
        </p:txBody>
      </p:sp>
    </p:spTree>
    <p:extLst>
      <p:ext uri="{BB962C8B-B14F-4D97-AF65-F5344CB8AC3E}">
        <p14:creationId xmlns:p14="http://schemas.microsoft.com/office/powerpoint/2010/main" val="136627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issues we see in QI is that many people have different understanding and interpretation of the concept </a:t>
            </a:r>
          </a:p>
          <a:p>
            <a:endParaRPr lang="en-US" baseline="0" dirty="0"/>
          </a:p>
          <a:p>
            <a:pPr marL="173336" indent="-173336">
              <a:buFontTx/>
              <a:buChar char="-"/>
            </a:pPr>
            <a:r>
              <a:rPr lang="en-US" baseline="0" dirty="0"/>
              <a:t>B/C health care is part of a complex adaptive system, there will be more then one root cause.</a:t>
            </a:r>
          </a:p>
          <a:p>
            <a:pPr marL="173336" indent="-173336">
              <a:buFontTx/>
              <a:buChar char="-"/>
            </a:pPr>
            <a:r>
              <a:rPr lang="en-US" baseline="0" dirty="0"/>
              <a:t>These root causes identify the change solutions that are most appropriate… from simple revisions to entire systems redesign based on the increase level of understanding about the root causes. </a:t>
            </a:r>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5012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defTabSz="924458">
              <a:buFontTx/>
              <a:buAutoNum type="arabicPeriod"/>
              <a:defRPr/>
            </a:pPr>
            <a:r>
              <a:rPr lang="en-US" dirty="0"/>
              <a:t>Improve team communication  and systems thinking competencies </a:t>
            </a:r>
          </a:p>
          <a:p>
            <a:pPr marL="231115" indent="-231115" defTabSz="924458">
              <a:buFontTx/>
              <a:buAutoNum type="arabicPeriod"/>
              <a:defRPr/>
            </a:pPr>
            <a:r>
              <a:rPr lang="en-US" dirty="0"/>
              <a:t>QI</a:t>
            </a:r>
            <a:r>
              <a:rPr lang="en-US" baseline="0" dirty="0"/>
              <a:t> Principals</a:t>
            </a:r>
          </a:p>
          <a:p>
            <a:pPr marL="231115" indent="-231115" defTabSz="924458">
              <a:buFontTx/>
              <a:buAutoNum type="arabicPeriod"/>
              <a:defRPr/>
            </a:pPr>
            <a:endParaRPr lang="en-US" dirty="0"/>
          </a:p>
          <a:p>
            <a:pPr marL="231115" indent="-231115" defTabSz="924458">
              <a:buFontTx/>
              <a:buAutoNum type="arabicPeriod"/>
              <a:defRPr/>
            </a:pPr>
            <a:endParaRPr lang="en-US" dirty="0"/>
          </a:p>
        </p:txBody>
      </p:sp>
      <p:sp>
        <p:nvSpPr>
          <p:cNvPr id="4" name="Footer Placeholder 3"/>
          <p:cNvSpPr>
            <a:spLocks noGrp="1"/>
          </p:cNvSpPr>
          <p:nvPr>
            <p:ph type="ftr" sz="quarter" idx="10"/>
          </p:nvPr>
        </p:nvSpPr>
        <p:spPr/>
        <p:txBody>
          <a:bodyPr/>
          <a:lstStyle/>
          <a:p>
            <a:r>
              <a:rPr lang="en-US"/>
              <a:t>ICAP Columbia University Quality and Quality Improvement Training Course</a:t>
            </a:r>
          </a:p>
        </p:txBody>
      </p:sp>
    </p:spTree>
    <p:extLst>
      <p:ext uri="{BB962C8B-B14F-4D97-AF65-F5344CB8AC3E}">
        <p14:creationId xmlns:p14="http://schemas.microsoft.com/office/powerpoint/2010/main" val="204971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solidFill>
                  <a:prstClr val="black"/>
                </a:solidFill>
              </a:rPr>
              <a:t>Key Messages: </a:t>
            </a:r>
          </a:p>
          <a:p>
            <a:pPr defTabSz="924458">
              <a:defRPr/>
            </a:pPr>
            <a:endParaRPr lang="en-US" b="1" dirty="0">
              <a:solidFill>
                <a:prstClr val="black"/>
              </a:solidFill>
            </a:endParaRPr>
          </a:p>
          <a:p>
            <a:pPr marL="231115" indent="-231115" defTabSz="924458">
              <a:buFontTx/>
              <a:buAutoNum type="arabicPeriod"/>
              <a:defRPr/>
            </a:pPr>
            <a:r>
              <a:rPr lang="en-US" b="1" dirty="0">
                <a:solidFill>
                  <a:prstClr val="black"/>
                </a:solidFill>
              </a:rPr>
              <a:t>Asking “Why?” may be a favorite technique of your three year old child  but for the purposes of today we are using it to find root causes. </a:t>
            </a:r>
          </a:p>
          <a:p>
            <a:pPr defTabSz="924458">
              <a:defRPr/>
            </a:pPr>
            <a:endParaRPr lang="en-US" b="1" dirty="0">
              <a:solidFill>
                <a:prstClr val="black"/>
              </a:solidFill>
            </a:endParaRPr>
          </a:p>
          <a:p>
            <a:pPr defTabSz="924458">
              <a:defRPr/>
            </a:pPr>
            <a:r>
              <a:rPr lang="en-US" b="1" dirty="0">
                <a:solidFill>
                  <a:prstClr val="black"/>
                </a:solidFill>
              </a:rPr>
              <a:t>2. Typically , the fifth why suggests </a:t>
            </a:r>
            <a:r>
              <a:rPr lang="en-US" b="1" dirty="0">
                <a:solidFill>
                  <a:srgbClr val="FFFF00"/>
                </a:solidFill>
              </a:rPr>
              <a:t>a broken process or an alterable behavior</a:t>
            </a:r>
            <a:r>
              <a:rPr lang="en-US" b="1" dirty="0">
                <a:solidFill>
                  <a:prstClr val="black"/>
                </a:solidFill>
              </a:rPr>
              <a:t>, which is indicative of reaching the root-cause level.  A key phrase to keep in mind in any 5 Why exercise is "people do not fail, processes do".</a:t>
            </a:r>
          </a:p>
          <a:p>
            <a:pPr defTabSz="924458">
              <a:defRPr/>
            </a:pPr>
            <a:endParaRPr lang="en-US" b="1" dirty="0">
              <a:solidFill>
                <a:prstClr val="black"/>
              </a:solidFill>
            </a:endParaRPr>
          </a:p>
          <a:p>
            <a:pPr defTabSz="924458">
              <a:defRPr/>
            </a:pPr>
            <a:r>
              <a:rPr lang="en-US" b="1" dirty="0">
                <a:solidFill>
                  <a:prstClr val="black"/>
                </a:solidFill>
              </a:rPr>
              <a:t>3. The questioning for this example could be taken further to a sixth, seventh, or higher level, but </a:t>
            </a:r>
            <a:r>
              <a:rPr lang="en-US" b="1" u="sng" dirty="0">
                <a:solidFill>
                  <a:srgbClr val="000000"/>
                </a:solidFill>
              </a:rPr>
              <a:t>five </a:t>
            </a:r>
            <a:r>
              <a:rPr lang="en-US" b="1" u="sng" dirty="0">
                <a:solidFill>
                  <a:srgbClr val="000000"/>
                </a:solidFill>
                <a:hlinkClick r:id="rId3" tooltip="Iteration"/>
              </a:rPr>
              <a:t>iterations</a:t>
            </a:r>
            <a:r>
              <a:rPr lang="en-US" b="1" u="sng" dirty="0">
                <a:solidFill>
                  <a:srgbClr val="000000"/>
                </a:solidFill>
              </a:rPr>
              <a:t> </a:t>
            </a:r>
            <a:r>
              <a:rPr lang="en-US" b="1" dirty="0">
                <a:solidFill>
                  <a:prstClr val="black"/>
                </a:solidFill>
              </a:rPr>
              <a:t>of asking why is generally sufficient to get to a root cause. </a:t>
            </a:r>
          </a:p>
          <a:p>
            <a:pPr defTabSz="924458">
              <a:defRPr/>
            </a:pPr>
            <a:endParaRPr lang="en-US" b="1" dirty="0">
              <a:solidFill>
                <a:prstClr val="black"/>
              </a:solidFill>
            </a:endParaRPr>
          </a:p>
          <a:p>
            <a:pPr defTabSz="924458">
              <a:defRPr/>
            </a:pPr>
            <a:r>
              <a:rPr lang="en-US" b="1" dirty="0">
                <a:solidFill>
                  <a:prstClr val="black"/>
                </a:solidFill>
              </a:rPr>
              <a:t>4. often observe teams may refer classical answers such as not enough time, not enough investments, or not enough manpower. These answers may be true, but they are out of our control. Therefore, instead of asking the question why?, ask why did the process fail?</a:t>
            </a:r>
          </a:p>
          <a:p>
            <a:endParaRPr lang="en-US" dirty="0"/>
          </a:p>
        </p:txBody>
      </p:sp>
    </p:spTree>
    <p:extLst>
      <p:ext uri="{BB962C8B-B14F-4D97-AF65-F5344CB8AC3E}">
        <p14:creationId xmlns:p14="http://schemas.microsoft.com/office/powerpoint/2010/main" val="398953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done</a:t>
            </a:r>
            <a:r>
              <a:rPr lang="en-US" baseline="0" dirty="0"/>
              <a:t> asking why?</a:t>
            </a:r>
            <a:endParaRPr lang="en-US" dirty="0"/>
          </a:p>
        </p:txBody>
      </p:sp>
      <p:sp>
        <p:nvSpPr>
          <p:cNvPr id="4" name="Slide Number Placeholder 3"/>
          <p:cNvSpPr>
            <a:spLocks noGrp="1"/>
          </p:cNvSpPr>
          <p:nvPr>
            <p:ph type="sldNum" sz="quarter" idx="10"/>
          </p:nvPr>
        </p:nvSpPr>
        <p:spPr/>
        <p:txBody>
          <a:bodyPr/>
          <a:lstStyle/>
          <a:p>
            <a:fld id="{025D24AC-12DF-B04C-94AD-1E32302F6C7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66423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041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grpSp>
        <p:nvGrpSpPr>
          <p:cNvPr id="12" name="Group 11"/>
          <p:cNvGrpSpPr/>
          <p:nvPr userDrawn="1"/>
        </p:nvGrpSpPr>
        <p:grpSpPr>
          <a:xfrm>
            <a:off x="1066800" y="4933201"/>
            <a:ext cx="10058400" cy="2087248"/>
            <a:chOff x="-1041448" y="4381619"/>
            <a:chExt cx="14010780" cy="2907420"/>
          </a:xfrm>
        </p:grpSpPr>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10777327" y="4833769"/>
              <a:ext cx="2192005" cy="2038816"/>
            </a:xfrm>
            <a:prstGeom prst="rect">
              <a:avLst/>
            </a:prstGeom>
          </p:spPr>
        </p:pic>
        <p:grpSp>
          <p:nvGrpSpPr>
            <p:cNvPr id="7" name="Group 6"/>
            <p:cNvGrpSpPr/>
            <p:nvPr userDrawn="1"/>
          </p:nvGrpSpPr>
          <p:grpSpPr>
            <a:xfrm>
              <a:off x="-1041448" y="4381619"/>
              <a:ext cx="9026021" cy="2907420"/>
              <a:chOff x="-736648" y="154175"/>
              <a:chExt cx="9026021" cy="290742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48" y="665163"/>
                <a:ext cx="2303028" cy="19799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8892" y="154175"/>
                <a:ext cx="3400481" cy="2907420"/>
              </a:xfrm>
              <a:prstGeom prst="rect">
                <a:avLst/>
              </a:prstGeom>
            </p:spPr>
          </p:pic>
        </p:grpSp>
      </p:grpSp>
      <p:grpSp>
        <p:nvGrpSpPr>
          <p:cNvPr id="21" name="Group 20"/>
          <p:cNvGrpSpPr/>
          <p:nvPr userDrawn="1"/>
        </p:nvGrpSpPr>
        <p:grpSpPr>
          <a:xfrm>
            <a:off x="0" y="1457739"/>
            <a:ext cx="12192000" cy="3207027"/>
            <a:chOff x="0" y="1835427"/>
            <a:chExt cx="12192000" cy="2438400"/>
          </a:xfrm>
        </p:grpSpPr>
        <p:cxnSp>
          <p:nvCxnSpPr>
            <p:cNvPr id="13" name="Straight Connector 12"/>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sp>
        <p:nvSpPr>
          <p:cNvPr id="22" name="TextBox 21"/>
          <p:cNvSpPr txBox="1"/>
          <p:nvPr userDrawn="1"/>
        </p:nvSpPr>
        <p:spPr>
          <a:xfrm>
            <a:off x="1364974" y="555090"/>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0693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D331157E-6CFF-FB48-A0EB-CF508638C457}"/>
              </a:ext>
            </a:extLst>
          </p:cNvPr>
          <p:cNvSpPr txBox="1"/>
          <p:nvPr userDrawn="1"/>
        </p:nvSpPr>
        <p:spPr>
          <a:xfrm rot="16200000">
            <a:off x="-866522" y="4567997"/>
            <a:ext cx="2940934" cy="276999"/>
          </a:xfrm>
          <a:prstGeom prst="rect">
            <a:avLst/>
          </a:prstGeom>
          <a:noFill/>
        </p:spPr>
        <p:txBody>
          <a:bodyPr wrap="square" rtlCol="0">
            <a:spAutoFit/>
          </a:bodyPr>
          <a:lstStyle/>
          <a:p>
            <a:pPr algn="l"/>
            <a:r>
              <a:rPr lang="en-US" sz="1200" b="1" dirty="0">
                <a:solidFill>
                  <a:schemeClr val="tx1"/>
                </a:solidFill>
                <a:latin typeface="Gill Sans MT" panose="020B0502020104020203" pitchFamily="34" charset="0"/>
              </a:rPr>
              <a:t>USAID</a:t>
            </a:r>
            <a:r>
              <a:rPr lang="en-US" sz="1200" b="1" baseline="0" dirty="0">
                <a:solidFill>
                  <a:schemeClr val="tx1"/>
                </a:solidFill>
                <a:latin typeface="Gill Sans MT" panose="020B0502020104020203" pitchFamily="34" charset="0"/>
              </a:rPr>
              <a:t> AMPATH Uzima</a:t>
            </a:r>
            <a:endParaRPr lang="en-US" sz="1200" b="1" dirty="0">
              <a:solidFill>
                <a:schemeClr val="tx1"/>
              </a:solidFill>
              <a:latin typeface="Gill Sans MT" panose="020B0502020104020203" pitchFamily="34" charset="0"/>
            </a:endParaRPr>
          </a:p>
        </p:txBody>
      </p:sp>
      <p:grpSp>
        <p:nvGrpSpPr>
          <p:cNvPr id="34" name="Group 33">
            <a:extLst>
              <a:ext uri="{FF2B5EF4-FFF2-40B4-BE49-F238E27FC236}">
                <a16:creationId xmlns:a16="http://schemas.microsoft.com/office/drawing/2014/main" id="{683E5B30-6F07-5044-89DC-6618346B9B0C}"/>
              </a:ext>
            </a:extLst>
          </p:cNvPr>
          <p:cNvGrpSpPr/>
          <p:nvPr userDrawn="1"/>
        </p:nvGrpSpPr>
        <p:grpSpPr>
          <a:xfrm>
            <a:off x="1120140" y="5893099"/>
            <a:ext cx="10929890" cy="1069543"/>
            <a:chOff x="982980" y="5790964"/>
            <a:chExt cx="11272790" cy="1103097"/>
          </a:xfrm>
        </p:grpSpPr>
        <p:grpSp>
          <p:nvGrpSpPr>
            <p:cNvPr id="35" name="Group 34">
              <a:extLst>
                <a:ext uri="{FF2B5EF4-FFF2-40B4-BE49-F238E27FC236}">
                  <a16:creationId xmlns:a16="http://schemas.microsoft.com/office/drawing/2014/main" id="{A6793407-0A4D-D24D-8485-2B3FD4FE9FDB}"/>
                </a:ext>
              </a:extLst>
            </p:cNvPr>
            <p:cNvGrpSpPr/>
            <p:nvPr userDrawn="1"/>
          </p:nvGrpSpPr>
          <p:grpSpPr>
            <a:xfrm>
              <a:off x="982980" y="5790964"/>
              <a:ext cx="3681718" cy="1103097"/>
              <a:chOff x="823622" y="5568414"/>
              <a:chExt cx="4695673" cy="1406893"/>
            </a:xfrm>
          </p:grpSpPr>
          <p:pic>
            <p:nvPicPr>
              <p:cNvPr id="37" name="Picture 36">
                <a:extLst>
                  <a:ext uri="{FF2B5EF4-FFF2-40B4-BE49-F238E27FC236}">
                    <a16:creationId xmlns:a16="http://schemas.microsoft.com/office/drawing/2014/main" id="{E189066A-EE2C-3848-AFB7-A8ACB98F950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8" name="Group 37">
                <a:extLst>
                  <a:ext uri="{FF2B5EF4-FFF2-40B4-BE49-F238E27FC236}">
                    <a16:creationId xmlns:a16="http://schemas.microsoft.com/office/drawing/2014/main" id="{7A4A350B-0AC9-C145-9C8D-C260FD608754}"/>
                  </a:ext>
                </a:extLst>
              </p:cNvPr>
              <p:cNvGrpSpPr/>
              <p:nvPr userDrawn="1"/>
            </p:nvGrpSpPr>
            <p:grpSpPr>
              <a:xfrm>
                <a:off x="823622" y="5568414"/>
                <a:ext cx="3151610" cy="1406893"/>
                <a:chOff x="823622" y="5455870"/>
                <a:chExt cx="3151610" cy="1406893"/>
              </a:xfrm>
            </p:grpSpPr>
            <p:pic>
              <p:nvPicPr>
                <p:cNvPr id="39" name="Picture 38">
                  <a:extLst>
                    <a:ext uri="{FF2B5EF4-FFF2-40B4-BE49-F238E27FC236}">
                      <a16:creationId xmlns:a16="http://schemas.microsoft.com/office/drawing/2014/main" id="{C92B21D5-1437-1443-A9D6-5323C28605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0" name="Picture 39">
                  <a:extLst>
                    <a:ext uri="{FF2B5EF4-FFF2-40B4-BE49-F238E27FC236}">
                      <a16:creationId xmlns:a16="http://schemas.microsoft.com/office/drawing/2014/main" id="{278BC852-CAE3-9447-A230-6F5C5984BB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6" name="TextBox 35">
              <a:extLst>
                <a:ext uri="{FF2B5EF4-FFF2-40B4-BE49-F238E27FC236}">
                  <a16:creationId xmlns:a16="http://schemas.microsoft.com/office/drawing/2014/main" id="{AC26AC2E-3EDE-C845-BE04-14E7F3C57E85}"/>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4354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314" y="-20874"/>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425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rot="16200000">
            <a:off x="5801967" y="3263347"/>
            <a:ext cx="5846694"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2" name="Group 21">
            <a:extLst>
              <a:ext uri="{FF2B5EF4-FFF2-40B4-BE49-F238E27FC236}">
                <a16:creationId xmlns:a16="http://schemas.microsoft.com/office/drawing/2014/main" id="{8A4875F7-4F88-1C42-9E5A-A3769D343D7A}"/>
              </a:ext>
            </a:extLst>
          </p:cNvPr>
          <p:cNvGrpSpPr/>
          <p:nvPr userDrawn="1"/>
        </p:nvGrpSpPr>
        <p:grpSpPr>
          <a:xfrm>
            <a:off x="1120140" y="5893099"/>
            <a:ext cx="10929890" cy="1069543"/>
            <a:chOff x="982980" y="5790964"/>
            <a:chExt cx="11272790" cy="1103097"/>
          </a:xfrm>
        </p:grpSpPr>
        <p:grpSp>
          <p:nvGrpSpPr>
            <p:cNvPr id="23" name="Group 22">
              <a:extLst>
                <a:ext uri="{FF2B5EF4-FFF2-40B4-BE49-F238E27FC236}">
                  <a16:creationId xmlns:a16="http://schemas.microsoft.com/office/drawing/2014/main" id="{B75933DB-9306-6840-9296-71D37F85A498}"/>
                </a:ext>
              </a:extLst>
            </p:cNvPr>
            <p:cNvGrpSpPr/>
            <p:nvPr userDrawn="1"/>
          </p:nvGrpSpPr>
          <p:grpSpPr>
            <a:xfrm>
              <a:off x="982980" y="5790964"/>
              <a:ext cx="3681718" cy="1103097"/>
              <a:chOff x="823622" y="5568414"/>
              <a:chExt cx="4695673" cy="1406893"/>
            </a:xfrm>
          </p:grpSpPr>
          <p:pic>
            <p:nvPicPr>
              <p:cNvPr id="32" name="Picture 31">
                <a:extLst>
                  <a:ext uri="{FF2B5EF4-FFF2-40B4-BE49-F238E27FC236}">
                    <a16:creationId xmlns:a16="http://schemas.microsoft.com/office/drawing/2014/main" id="{ECB87390-991B-C342-B8A5-3167EAE7449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3" name="Group 32">
                <a:extLst>
                  <a:ext uri="{FF2B5EF4-FFF2-40B4-BE49-F238E27FC236}">
                    <a16:creationId xmlns:a16="http://schemas.microsoft.com/office/drawing/2014/main" id="{D5C7D0E4-2E04-9348-910E-2501B45B25D3}"/>
                  </a:ext>
                </a:extLst>
              </p:cNvPr>
              <p:cNvGrpSpPr/>
              <p:nvPr userDrawn="1"/>
            </p:nvGrpSpPr>
            <p:grpSpPr>
              <a:xfrm>
                <a:off x="823622" y="5568414"/>
                <a:ext cx="3151610" cy="1406893"/>
                <a:chOff x="823622" y="5455870"/>
                <a:chExt cx="3151610" cy="1406893"/>
              </a:xfrm>
            </p:grpSpPr>
            <p:pic>
              <p:nvPicPr>
                <p:cNvPr id="34" name="Picture 33">
                  <a:extLst>
                    <a:ext uri="{FF2B5EF4-FFF2-40B4-BE49-F238E27FC236}">
                      <a16:creationId xmlns:a16="http://schemas.microsoft.com/office/drawing/2014/main" id="{492CB5DF-635C-4443-AEFB-C0F8002C0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5" name="Picture 34">
                  <a:extLst>
                    <a:ext uri="{FF2B5EF4-FFF2-40B4-BE49-F238E27FC236}">
                      <a16:creationId xmlns:a16="http://schemas.microsoft.com/office/drawing/2014/main" id="{068CB87B-FD0E-D743-95B2-67EF5463C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1" name="TextBox 30">
              <a:extLst>
                <a:ext uri="{FF2B5EF4-FFF2-40B4-BE49-F238E27FC236}">
                  <a16:creationId xmlns:a16="http://schemas.microsoft.com/office/drawing/2014/main" id="{793BC4DF-2569-714A-B413-4C81E0AD7CC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0177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18" name="Group 17">
            <a:extLst>
              <a:ext uri="{FF2B5EF4-FFF2-40B4-BE49-F238E27FC236}">
                <a16:creationId xmlns:a16="http://schemas.microsoft.com/office/drawing/2014/main" id="{FF345236-554B-294B-AC4D-FD606D6FE10A}"/>
              </a:ext>
            </a:extLst>
          </p:cNvPr>
          <p:cNvGrpSpPr/>
          <p:nvPr userDrawn="1"/>
        </p:nvGrpSpPr>
        <p:grpSpPr>
          <a:xfrm>
            <a:off x="1120140" y="5893099"/>
            <a:ext cx="10929890" cy="1069543"/>
            <a:chOff x="982980" y="5790964"/>
            <a:chExt cx="11272790" cy="1103097"/>
          </a:xfrm>
        </p:grpSpPr>
        <p:grpSp>
          <p:nvGrpSpPr>
            <p:cNvPr id="19" name="Group 18">
              <a:extLst>
                <a:ext uri="{FF2B5EF4-FFF2-40B4-BE49-F238E27FC236}">
                  <a16:creationId xmlns:a16="http://schemas.microsoft.com/office/drawing/2014/main" id="{B6C44F7A-37DD-2B4D-97AC-FFEB37BF6AED}"/>
                </a:ext>
              </a:extLst>
            </p:cNvPr>
            <p:cNvGrpSpPr/>
            <p:nvPr userDrawn="1"/>
          </p:nvGrpSpPr>
          <p:grpSpPr>
            <a:xfrm>
              <a:off x="982980" y="5790964"/>
              <a:ext cx="3681718" cy="1103097"/>
              <a:chOff x="823622" y="5568414"/>
              <a:chExt cx="4695673" cy="1406893"/>
            </a:xfrm>
          </p:grpSpPr>
          <p:pic>
            <p:nvPicPr>
              <p:cNvPr id="21" name="Picture 20">
                <a:extLst>
                  <a:ext uri="{FF2B5EF4-FFF2-40B4-BE49-F238E27FC236}">
                    <a16:creationId xmlns:a16="http://schemas.microsoft.com/office/drawing/2014/main" id="{A43018C7-B0FC-E749-B764-2440A20E12A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7" name="Group 26">
                <a:extLst>
                  <a:ext uri="{FF2B5EF4-FFF2-40B4-BE49-F238E27FC236}">
                    <a16:creationId xmlns:a16="http://schemas.microsoft.com/office/drawing/2014/main" id="{E74637AD-F91D-A94B-B525-BB22AA89B571}"/>
                  </a:ext>
                </a:extLst>
              </p:cNvPr>
              <p:cNvGrpSpPr/>
              <p:nvPr userDrawn="1"/>
            </p:nvGrpSpPr>
            <p:grpSpPr>
              <a:xfrm>
                <a:off x="823622" y="5568414"/>
                <a:ext cx="3151610" cy="1406893"/>
                <a:chOff x="823622" y="5455870"/>
                <a:chExt cx="3151610" cy="1406893"/>
              </a:xfrm>
            </p:grpSpPr>
            <p:pic>
              <p:nvPicPr>
                <p:cNvPr id="30" name="Picture 29">
                  <a:extLst>
                    <a:ext uri="{FF2B5EF4-FFF2-40B4-BE49-F238E27FC236}">
                      <a16:creationId xmlns:a16="http://schemas.microsoft.com/office/drawing/2014/main" id="{D1D9E429-3B24-E74D-8FEA-1CDA4D608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1" name="Picture 30">
                  <a:extLst>
                    <a:ext uri="{FF2B5EF4-FFF2-40B4-BE49-F238E27FC236}">
                      <a16:creationId xmlns:a16="http://schemas.microsoft.com/office/drawing/2014/main" id="{1F6F53A1-8028-4A45-A72A-BC9F317436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0" name="TextBox 19">
              <a:extLst>
                <a:ext uri="{FF2B5EF4-FFF2-40B4-BE49-F238E27FC236}">
                  <a16:creationId xmlns:a16="http://schemas.microsoft.com/office/drawing/2014/main" id="{CD1F88D8-9B30-FE44-B6F5-055663FE56BA}"/>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7809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2" name="Rectangle 11"/>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45654" y="4562061"/>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16" name="Content Placeholder 2">
            <a:extLst>
              <a:ext uri="{FF2B5EF4-FFF2-40B4-BE49-F238E27FC236}">
                <a16:creationId xmlns:a16="http://schemas.microsoft.com/office/drawing/2014/main" id="{68FEC8A7-6708-E745-89E5-198EE1050603}"/>
              </a:ext>
            </a:extLst>
          </p:cNvPr>
          <p:cNvSpPr>
            <a:spLocks noGrp="1"/>
          </p:cNvSpPr>
          <p:nvPr>
            <p:ph idx="13"/>
          </p:nvPr>
        </p:nvSpPr>
        <p:spPr>
          <a:xfrm>
            <a:off x="838200" y="1825625"/>
            <a:ext cx="10515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6" name="Group 25">
            <a:extLst>
              <a:ext uri="{FF2B5EF4-FFF2-40B4-BE49-F238E27FC236}">
                <a16:creationId xmlns:a16="http://schemas.microsoft.com/office/drawing/2014/main" id="{BE827C82-ABC7-A04A-8C25-9ABC427DE896}"/>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C1E3FC34-1790-5F4B-84DD-8297444BB612}"/>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5A383A7C-68BA-C844-AD93-6B35B5A634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7D087D36-4E2F-EB4C-AD06-0D58BBF4EBCE}"/>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3CB8ED09-61A0-B94A-9839-A45AD1D95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36356D28-6CA6-E541-974C-252A63FAFC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449B3029-6BDB-A545-8016-802F29E6E5C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5996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2770-D6F9-4EE9-A18E-8DD1648F62F9}" type="datetimeFigureOut">
              <a:rPr lang="en-US" smtClean="0"/>
              <a:t>7/3/22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A0B3C97A-843E-E240-9B4C-F496C4A7E26A}"/>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11D0A77E-2B6A-0A47-BE85-7113EA5524EB}"/>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BE086ADD-8A05-134F-BC23-914D2B1FDE6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064181E0-5C42-3F42-B35B-AFD2C04EFE38}"/>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295847C1-1C7A-F645-8CF8-A0A7B7B984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9" name="Picture 38">
                  <a:extLst>
                    <a:ext uri="{FF2B5EF4-FFF2-40B4-BE49-F238E27FC236}">
                      <a16:creationId xmlns:a16="http://schemas.microsoft.com/office/drawing/2014/main" id="{EE35BA1B-9D62-0F4C-BE73-1FB7BBE6F8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54C97700-7427-C846-B214-26FE752F77D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4177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F2770-D6F9-4EE9-A18E-8DD1648F62F9}" type="datetimeFigureOut">
              <a:rPr lang="en-US" smtClean="0"/>
              <a:t>7/3/22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9DD34-8126-45AF-B4F4-2305F3A75729}" type="slidenum">
              <a:rPr lang="en-US" smtClean="0"/>
              <a:t>‹#›</a:t>
            </a:fld>
            <a:endParaRPr lang="en-US"/>
          </a:p>
        </p:txBody>
      </p:sp>
      <p:sp>
        <p:nvSpPr>
          <p:cNvPr id="15" name="Rectangle 14"/>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8" name="Group 27">
            <a:extLst>
              <a:ext uri="{FF2B5EF4-FFF2-40B4-BE49-F238E27FC236}">
                <a16:creationId xmlns:a16="http://schemas.microsoft.com/office/drawing/2014/main" id="{2FFF4419-7F10-964B-8071-4BF0B61E0C10}"/>
              </a:ext>
            </a:extLst>
          </p:cNvPr>
          <p:cNvGrpSpPr/>
          <p:nvPr userDrawn="1"/>
        </p:nvGrpSpPr>
        <p:grpSpPr>
          <a:xfrm>
            <a:off x="1120140" y="5893099"/>
            <a:ext cx="10929890" cy="1069543"/>
            <a:chOff x="982980" y="5790964"/>
            <a:chExt cx="11272790" cy="1103097"/>
          </a:xfrm>
        </p:grpSpPr>
        <p:grpSp>
          <p:nvGrpSpPr>
            <p:cNvPr id="29" name="Group 28">
              <a:extLst>
                <a:ext uri="{FF2B5EF4-FFF2-40B4-BE49-F238E27FC236}">
                  <a16:creationId xmlns:a16="http://schemas.microsoft.com/office/drawing/2014/main" id="{4C485546-5649-7944-829D-7B302F0F7905}"/>
                </a:ext>
              </a:extLst>
            </p:cNvPr>
            <p:cNvGrpSpPr/>
            <p:nvPr userDrawn="1"/>
          </p:nvGrpSpPr>
          <p:grpSpPr>
            <a:xfrm>
              <a:off x="982980" y="5790964"/>
              <a:ext cx="3681718" cy="1103097"/>
              <a:chOff x="823622" y="5568414"/>
              <a:chExt cx="4695673" cy="1406893"/>
            </a:xfrm>
          </p:grpSpPr>
          <p:pic>
            <p:nvPicPr>
              <p:cNvPr id="31" name="Picture 30">
                <a:extLst>
                  <a:ext uri="{FF2B5EF4-FFF2-40B4-BE49-F238E27FC236}">
                    <a16:creationId xmlns:a16="http://schemas.microsoft.com/office/drawing/2014/main" id="{3558170A-2538-7E4B-9DE1-245A342E07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2" name="Group 31">
                <a:extLst>
                  <a:ext uri="{FF2B5EF4-FFF2-40B4-BE49-F238E27FC236}">
                    <a16:creationId xmlns:a16="http://schemas.microsoft.com/office/drawing/2014/main" id="{7C781FD9-BD72-5144-A550-A6C1090B612C}"/>
                  </a:ext>
                </a:extLst>
              </p:cNvPr>
              <p:cNvGrpSpPr/>
              <p:nvPr userDrawn="1"/>
            </p:nvGrpSpPr>
            <p:grpSpPr>
              <a:xfrm>
                <a:off x="823622" y="5568414"/>
                <a:ext cx="3151610" cy="1406893"/>
                <a:chOff x="823622" y="5455870"/>
                <a:chExt cx="3151610" cy="1406893"/>
              </a:xfrm>
            </p:grpSpPr>
            <p:pic>
              <p:nvPicPr>
                <p:cNvPr id="33" name="Picture 32">
                  <a:extLst>
                    <a:ext uri="{FF2B5EF4-FFF2-40B4-BE49-F238E27FC236}">
                      <a16:creationId xmlns:a16="http://schemas.microsoft.com/office/drawing/2014/main" id="{E98632CC-961E-3945-8A89-7CDCF2E0D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1" name="Picture 40">
                  <a:extLst>
                    <a:ext uri="{FF2B5EF4-FFF2-40B4-BE49-F238E27FC236}">
                      <a16:creationId xmlns:a16="http://schemas.microsoft.com/office/drawing/2014/main" id="{717096BD-8B8E-D74D-B7E8-E83E8AD90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0" name="TextBox 29">
              <a:extLst>
                <a:ext uri="{FF2B5EF4-FFF2-40B4-BE49-F238E27FC236}">
                  <a16:creationId xmlns:a16="http://schemas.microsoft.com/office/drawing/2014/main" id="{3207B854-D965-D24F-8AB8-F11735067D4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92444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0EF2770-D6F9-4EE9-A18E-8DD1648F62F9}" type="datetimeFigureOut">
              <a:rPr lang="en-US" smtClean="0"/>
              <a:t>7/3/22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9DD34-8126-45AF-B4F4-2305F3A75729}" type="slidenum">
              <a:rPr lang="en-US" smtClean="0"/>
              <a:t>‹#›</a:t>
            </a:fld>
            <a:endParaRPr lang="en-US"/>
          </a:p>
        </p:txBody>
      </p:sp>
      <p:sp>
        <p:nvSpPr>
          <p:cNvPr id="11" name="Rectangle 10"/>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03BC4D22-EC1A-DD42-8C31-70B1723A2DF5}"/>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6AF0D14C-749D-E24A-A8C1-5EF7EAC6DB29}"/>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55CDD82E-285A-BC45-9CF6-6579AF92B38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7CEC4430-F7D3-D249-B98F-4C73E6AD269B}"/>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D1182FFB-D294-C34C-A1A3-3B58F3DDE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7" name="Picture 36">
                  <a:extLst>
                    <a:ext uri="{FF2B5EF4-FFF2-40B4-BE49-F238E27FC236}">
                      <a16:creationId xmlns:a16="http://schemas.microsoft.com/office/drawing/2014/main" id="{7767AFC1-AE87-2742-92D8-FEF809FB8C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B0A80D42-D98B-0948-B8CC-44AD173D0B2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429100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2770-D6F9-4EE9-A18E-8DD1648F62F9}" type="datetimeFigureOut">
              <a:rPr lang="en-US" smtClean="0"/>
              <a:t>7/3/22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9DD34-8126-45AF-B4F4-2305F3A75729}" type="slidenum">
              <a:rPr lang="en-US" smtClean="0"/>
              <a:t>‹#›</a:t>
            </a:fld>
            <a:endParaRPr lang="en-US"/>
          </a:p>
        </p:txBody>
      </p:sp>
      <p:grpSp>
        <p:nvGrpSpPr>
          <p:cNvPr id="14" name="Group 13"/>
          <p:cNvGrpSpPr/>
          <p:nvPr userDrawn="1"/>
        </p:nvGrpSpPr>
        <p:grpSpPr>
          <a:xfrm>
            <a:off x="0" y="1835427"/>
            <a:ext cx="12192000" cy="2438400"/>
            <a:chOff x="0" y="1835427"/>
            <a:chExt cx="12192000" cy="2438400"/>
          </a:xfrm>
        </p:grpSpPr>
        <p:cxnSp>
          <p:nvCxnSpPr>
            <p:cNvPr id="15" name="Straight Connector 14"/>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grpSp>
        <p:nvGrpSpPr>
          <p:cNvPr id="23" name="Group 22"/>
          <p:cNvGrpSpPr/>
          <p:nvPr userDrawn="1"/>
        </p:nvGrpSpPr>
        <p:grpSpPr>
          <a:xfrm>
            <a:off x="1091727" y="4583469"/>
            <a:ext cx="10040128" cy="2048400"/>
            <a:chOff x="-766753" y="4282114"/>
            <a:chExt cx="13985329" cy="2853307"/>
          </a:xfrm>
        </p:grpSpPr>
        <p:pic>
          <p:nvPicPr>
            <p:cNvPr id="24" name="Picture 23"/>
            <p:cNvPicPr/>
            <p:nvPr userDrawn="1"/>
          </p:nvPicPr>
          <p:blipFill>
            <a:blip r:embed="rId2" cstate="print">
              <a:extLst>
                <a:ext uri="{28A0092B-C50C-407E-A947-70E740481C1C}">
                  <a14:useLocalDpi xmlns:a14="http://schemas.microsoft.com/office/drawing/2010/main" val="0"/>
                </a:ext>
              </a:extLst>
            </a:blip>
            <a:stretch>
              <a:fillRect/>
            </a:stretch>
          </p:blipFill>
          <p:spPr>
            <a:xfrm>
              <a:off x="11116357" y="4779203"/>
              <a:ext cx="2102219" cy="1888844"/>
            </a:xfrm>
            <a:prstGeom prst="rect">
              <a:avLst/>
            </a:prstGeom>
          </p:spPr>
        </p:pic>
        <p:grpSp>
          <p:nvGrpSpPr>
            <p:cNvPr id="25" name="Group 24"/>
            <p:cNvGrpSpPr/>
            <p:nvPr userDrawn="1"/>
          </p:nvGrpSpPr>
          <p:grpSpPr>
            <a:xfrm>
              <a:off x="-766753" y="4282114"/>
              <a:ext cx="8770031" cy="2853307"/>
              <a:chOff x="-461953" y="54670"/>
              <a:chExt cx="8770031" cy="2853307"/>
            </a:xfrm>
          </p:grpSpPr>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53" y="551759"/>
                <a:ext cx="2240980" cy="1926634"/>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0888" y="54670"/>
                <a:ext cx="3337190" cy="2853307"/>
              </a:xfrm>
              <a:prstGeom prst="rect">
                <a:avLst/>
              </a:prstGeom>
            </p:spPr>
          </p:pic>
        </p:grpSp>
      </p:grpSp>
      <p:sp>
        <p:nvSpPr>
          <p:cNvPr id="28" name="TextBox 27"/>
          <p:cNvSpPr txBox="1"/>
          <p:nvPr userDrawn="1"/>
        </p:nvSpPr>
        <p:spPr>
          <a:xfrm>
            <a:off x="1417079" y="792608"/>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84476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F2770-D6F9-4EE9-A18E-8DD1648F62F9}" type="datetimeFigureOut">
              <a:rPr lang="en-US" smtClean="0"/>
              <a:t>7/3/22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2070652"/>
            <a:ext cx="3978137"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513FC5F5-DCD8-3A46-B27B-F53CBA2D7A9E}"/>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8D0CD705-1217-9F4C-A6DA-870155146AA4}"/>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9DC59CF8-BB84-6D47-B0AC-177C826308D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1D5712B6-00E9-9B4E-AC79-353DD7863B2B}"/>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1A38BB98-E08D-A849-96ED-58B99DDCF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D4A9553E-1CDA-004A-AC43-E54641F820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68250CAC-0B71-6446-9C8E-D730047EB166}"/>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19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30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56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2070652"/>
            <a:ext cx="3951633"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AC105EE1-7230-D14E-8595-AFFA8A5422C3}"/>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3E48577C-B4C7-8440-9B9A-1C9E00DFE9C5}"/>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F02A5255-FA03-9F46-9102-74F8AE8F805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FC5A7764-81B6-4B45-B34A-A195B2D7300C}"/>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78BC7AA0-1C18-024A-92E8-AC48BE8D2E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0" name="Picture 29">
                  <a:extLst>
                    <a:ext uri="{FF2B5EF4-FFF2-40B4-BE49-F238E27FC236}">
                      <a16:creationId xmlns:a16="http://schemas.microsoft.com/office/drawing/2014/main" id="{AA802915-DF05-2040-99FB-3BFBC5A074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F6448776-5F56-254B-AD8F-74C9EB098CE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13639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770-D6F9-4EE9-A18E-8DD1648F62F9}" type="datetimeFigureOut">
              <a:rPr lang="en-US" smtClean="0"/>
              <a:t>7/3/22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9DD34-8126-45AF-B4F4-2305F3A75729}" type="slidenum">
              <a:rPr lang="en-US" smtClean="0"/>
              <a:t>‹#›</a:t>
            </a:fld>
            <a:endParaRPr lang="en-US"/>
          </a:p>
        </p:txBody>
      </p:sp>
    </p:spTree>
    <p:extLst>
      <p:ext uri="{BB962C8B-B14F-4D97-AF65-F5344CB8AC3E}">
        <p14:creationId xmlns:p14="http://schemas.microsoft.com/office/powerpoint/2010/main" val="35387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72575" y="1778619"/>
            <a:ext cx="7995425" cy="2053046"/>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0066"/>
                </a:solidFill>
                <a:latin typeface="Calibri" pitchFamily="34" charset="0"/>
                <a:ea typeface="+mj-ea"/>
                <a:cs typeface="Calibri" pitchFamily="34" charset="0"/>
              </a:defRPr>
            </a:lvl1pPr>
            <a:lvl2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2pPr>
            <a:lvl3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3pPr>
            <a:lvl4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4pPr>
            <a:lvl5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5pPr>
            <a:lvl6pPr marL="4572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6pPr>
            <a:lvl7pPr marL="9144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7pPr>
            <a:lvl8pPr marL="13716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8pPr>
            <a:lvl9pPr marL="18288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9pPr>
          </a:lstStyle>
          <a:p>
            <a:r>
              <a:rPr lang="en-US" sz="6000" kern="0" cap="small" dirty="0">
                <a:solidFill>
                  <a:schemeClr val="bg1"/>
                </a:solidFill>
                <a:latin typeface="+mj-lt"/>
              </a:rPr>
              <a:t>Root Cause Analysis</a:t>
            </a:r>
          </a:p>
        </p:txBody>
      </p:sp>
      <p:sp>
        <p:nvSpPr>
          <p:cNvPr id="5" name="TextBox 4">
            <a:extLst>
              <a:ext uri="{FF2B5EF4-FFF2-40B4-BE49-F238E27FC236}">
                <a16:creationId xmlns:a16="http://schemas.microsoft.com/office/drawing/2014/main" id="{2899708E-5398-D9F3-C111-84CF9D509DB3}"/>
              </a:ext>
            </a:extLst>
          </p:cNvPr>
          <p:cNvSpPr txBox="1"/>
          <p:nvPr/>
        </p:nvSpPr>
        <p:spPr>
          <a:xfrm>
            <a:off x="2125362" y="4534930"/>
            <a:ext cx="5189838" cy="923330"/>
          </a:xfrm>
          <a:prstGeom prst="rect">
            <a:avLst/>
          </a:prstGeom>
          <a:noFill/>
        </p:spPr>
        <p:txBody>
          <a:bodyPr wrap="square" rtlCol="0">
            <a:spAutoFit/>
          </a:bodyPr>
          <a:lstStyle/>
          <a:p>
            <a:pPr algn="ctr"/>
            <a:r>
              <a:rPr lang="en-US" b="1" dirty="0"/>
              <a:t>QUALITY IMPROVEMENT TRAINING </a:t>
            </a:r>
          </a:p>
          <a:p>
            <a:pPr algn="ctr"/>
            <a:r>
              <a:rPr lang="en-US" b="1" dirty="0"/>
              <a:t>TRANS NZOIA</a:t>
            </a:r>
          </a:p>
          <a:p>
            <a:pPr algn="ctr"/>
            <a:r>
              <a:rPr lang="en-US" b="1" dirty="0"/>
              <a:t>JULY 2022</a:t>
            </a:r>
          </a:p>
        </p:txBody>
      </p:sp>
    </p:spTree>
    <p:extLst>
      <p:ext uri="{BB962C8B-B14F-4D97-AF65-F5344CB8AC3E}">
        <p14:creationId xmlns:p14="http://schemas.microsoft.com/office/powerpoint/2010/main" val="419335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26" y="441906"/>
            <a:ext cx="10519317" cy="1143000"/>
          </a:xfrm>
          <a:noFill/>
        </p:spPr>
        <p:txBody>
          <a:bodyPr/>
          <a:lstStyle/>
          <a:p>
            <a:r>
              <a:rPr lang="en-US" b="1" cap="small" dirty="0">
                <a:latin typeface="+mn-lt"/>
              </a:rPr>
              <a:t>Root Cause Analysis</a:t>
            </a:r>
          </a:p>
        </p:txBody>
      </p:sp>
      <p:sp>
        <p:nvSpPr>
          <p:cNvPr id="3" name="Content Placeholder 2"/>
          <p:cNvSpPr>
            <a:spLocks noGrp="1"/>
          </p:cNvSpPr>
          <p:nvPr>
            <p:ph idx="1"/>
          </p:nvPr>
        </p:nvSpPr>
        <p:spPr>
          <a:xfrm>
            <a:off x="854925" y="1728438"/>
            <a:ext cx="10519317" cy="4291361"/>
          </a:xfrm>
        </p:spPr>
        <p:txBody>
          <a:bodyPr>
            <a:normAutofit/>
          </a:bodyPr>
          <a:lstStyle/>
          <a:p>
            <a:pPr>
              <a:lnSpc>
                <a:spcPct val="150000"/>
              </a:lnSpc>
            </a:pPr>
            <a:r>
              <a:rPr lang="en-US" sz="3200" dirty="0"/>
              <a:t>Make issues more clear for everyone to agree</a:t>
            </a:r>
          </a:p>
          <a:p>
            <a:pPr>
              <a:lnSpc>
                <a:spcPct val="150000"/>
              </a:lnSpc>
            </a:pPr>
            <a:r>
              <a:rPr lang="en-US" sz="3200" dirty="0"/>
              <a:t>Gives teams a chance to learn everyone’s perspectives</a:t>
            </a:r>
          </a:p>
          <a:p>
            <a:pPr>
              <a:lnSpc>
                <a:spcPct val="150000"/>
              </a:lnSpc>
            </a:pPr>
            <a:r>
              <a:rPr lang="en-US" sz="3200" dirty="0"/>
              <a:t>Helps the health care team to understand all the different activities going on that they may not be involved directly with</a:t>
            </a:r>
          </a:p>
          <a:p>
            <a:pPr>
              <a:lnSpc>
                <a:spcPct val="150000"/>
              </a:lnSpc>
            </a:pPr>
            <a:r>
              <a:rPr lang="en-US" sz="3200" dirty="0"/>
              <a:t>Provides baseline data</a:t>
            </a:r>
          </a:p>
        </p:txBody>
      </p:sp>
    </p:spTree>
    <p:extLst>
      <p:ext uri="{BB962C8B-B14F-4D97-AF65-F5344CB8AC3E}">
        <p14:creationId xmlns:p14="http://schemas.microsoft.com/office/powerpoint/2010/main" val="71206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09D4A6C-A988-D7E6-E3C6-80652C5606D4}"/>
              </a:ext>
            </a:extLst>
          </p:cNvPr>
          <p:cNvSpPr txBox="1">
            <a:spLocks/>
          </p:cNvSpPr>
          <p:nvPr/>
        </p:nvSpPr>
        <p:spPr>
          <a:xfrm>
            <a:off x="838200" y="3244396"/>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t>QI Tool: The 5 whys and Fishbone Diagram </a:t>
            </a:r>
          </a:p>
          <a:p>
            <a:pPr marL="0" indent="0" algn="ctr">
              <a:buFont typeface="Arial" panose="020B0604020202020204" pitchFamily="34" charset="0"/>
              <a:buNone/>
            </a:pPr>
            <a:endParaRPr lang="en-US" sz="4400" dirty="0"/>
          </a:p>
          <a:p>
            <a:endParaRPr lang="en-US" sz="3200" dirty="0"/>
          </a:p>
        </p:txBody>
      </p:sp>
    </p:spTree>
    <p:extLst>
      <p:ext uri="{BB962C8B-B14F-4D97-AF65-F5344CB8AC3E}">
        <p14:creationId xmlns:p14="http://schemas.microsoft.com/office/powerpoint/2010/main" val="3278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5371" y="648211"/>
            <a:ext cx="10493829" cy="1020163"/>
          </a:xfrm>
          <a:noFill/>
        </p:spPr>
        <p:txBody>
          <a:bodyPr/>
          <a:lstStyle/>
          <a:p>
            <a:r>
              <a:rPr lang="en-US" b="1" cap="small" dirty="0">
                <a:latin typeface="+mn-lt"/>
              </a:rPr>
              <a:t>The “Five Whys” Technique</a:t>
            </a:r>
          </a:p>
        </p:txBody>
      </p:sp>
      <p:sp>
        <p:nvSpPr>
          <p:cNvPr id="5" name="Content Placeholder 2"/>
          <p:cNvSpPr>
            <a:spLocks noGrp="1"/>
          </p:cNvSpPr>
          <p:nvPr>
            <p:ph idx="1"/>
          </p:nvPr>
        </p:nvSpPr>
        <p:spPr>
          <a:xfrm>
            <a:off x="635000" y="3261436"/>
            <a:ext cx="4191000" cy="3426021"/>
          </a:xfrm>
        </p:spPr>
        <p:txBody>
          <a:bodyPr>
            <a:normAutofit/>
          </a:bodyPr>
          <a:lstStyle/>
          <a:p>
            <a:pPr lvl="1">
              <a:lnSpc>
                <a:spcPct val="110000"/>
              </a:lnSpc>
              <a:spcBef>
                <a:spcPts val="0"/>
              </a:spcBef>
            </a:pPr>
            <a:r>
              <a:rPr lang="en-US" sz="2800" dirty="0"/>
              <a:t>May require more than five questions!</a:t>
            </a:r>
          </a:p>
          <a:p>
            <a:pPr lvl="1">
              <a:lnSpc>
                <a:spcPct val="110000"/>
              </a:lnSpc>
              <a:spcBef>
                <a:spcPts val="0"/>
              </a:spcBef>
            </a:pPr>
            <a:r>
              <a:rPr lang="en-US" sz="2800" dirty="0"/>
              <a:t>Who can give me an example of a root cause of a health care challenge?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127" y="1984014"/>
            <a:ext cx="5230904" cy="4501759"/>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85371" y="1859340"/>
            <a:ext cx="4876800" cy="1569660"/>
          </a:xfrm>
          <a:prstGeom prst="rect">
            <a:avLst/>
          </a:prstGeom>
          <a:noFill/>
        </p:spPr>
        <p:txBody>
          <a:bodyPr wrap="square" rtlCol="0">
            <a:spAutoFit/>
          </a:bodyPr>
          <a:lstStyle/>
          <a:p>
            <a:pPr algn="ctr"/>
            <a:r>
              <a:rPr lang="en-US" sz="3200" dirty="0"/>
              <a:t>Repeated question-asking technique used to find the root cause!</a:t>
            </a:r>
          </a:p>
        </p:txBody>
      </p:sp>
      <p:graphicFrame>
        <p:nvGraphicFramePr>
          <p:cNvPr id="8" name="Diagram 7"/>
          <p:cNvGraphicFramePr/>
          <p:nvPr>
            <p:extLst>
              <p:ext uri="{D42A27DB-BD31-4B8C-83A1-F6EECF244321}">
                <p14:modId xmlns:p14="http://schemas.microsoft.com/office/powerpoint/2010/main" val="1772952942"/>
              </p:ext>
            </p:extLst>
          </p:nvPr>
        </p:nvGraphicFramePr>
        <p:xfrm>
          <a:off x="10137517" y="2311400"/>
          <a:ext cx="1119027" cy="3294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912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2175186"/>
              </p:ext>
            </p:extLst>
          </p:nvPr>
        </p:nvGraphicFramePr>
        <p:xfrm>
          <a:off x="539366" y="159657"/>
          <a:ext cx="11113267" cy="6037941"/>
        </p:xfrm>
        <a:graphic>
          <a:graphicData uri="http://schemas.openxmlformats.org/drawingml/2006/table">
            <a:tbl>
              <a:tblPr bandRow="1">
                <a:tableStyleId>{BDBED569-4797-4DF1-A0F4-6AAB3CD982D8}</a:tableStyleId>
              </a:tblPr>
              <a:tblGrid>
                <a:gridCol w="11113267">
                  <a:extLst>
                    <a:ext uri="{9D8B030D-6E8A-4147-A177-3AD203B41FA5}">
                      <a16:colId xmlns:a16="http://schemas.microsoft.com/office/drawing/2014/main" val="20000"/>
                    </a:ext>
                  </a:extLst>
                </a:gridCol>
              </a:tblGrid>
              <a:tr h="464457">
                <a:tc>
                  <a:txBody>
                    <a:bodyPr/>
                    <a:lstStyle/>
                    <a:p>
                      <a:pPr algn="ctr"/>
                      <a:r>
                        <a:rPr lang="en-US" sz="2400" b="1" dirty="0"/>
                        <a:t>Nurses don’t have the supplies they need</a:t>
                      </a:r>
                    </a:p>
                  </a:txBody>
                  <a:tcPr/>
                </a:tc>
                <a:extLst>
                  <a:ext uri="{0D108BD9-81ED-4DB2-BD59-A6C34878D82A}">
                    <a16:rowId xmlns:a16="http://schemas.microsoft.com/office/drawing/2014/main" val="10000"/>
                  </a:ext>
                </a:extLst>
              </a:tr>
              <a:tr h="464457">
                <a:tc>
                  <a:txBody>
                    <a:bodyPr/>
                    <a:lstStyle/>
                    <a:p>
                      <a:pPr algn="ctr"/>
                      <a:r>
                        <a:rPr lang="en-US" sz="2400" b="1" dirty="0">
                          <a:solidFill>
                            <a:srgbClr val="FF0000"/>
                          </a:solidFill>
                        </a:rPr>
                        <a:t>WHY?</a:t>
                      </a:r>
                    </a:p>
                  </a:txBody>
                  <a:tcPr/>
                </a:tc>
                <a:extLst>
                  <a:ext uri="{0D108BD9-81ED-4DB2-BD59-A6C34878D82A}">
                    <a16:rowId xmlns:a16="http://schemas.microsoft.com/office/drawing/2014/main" val="10001"/>
                  </a:ext>
                </a:extLst>
              </a:tr>
              <a:tr h="464457">
                <a:tc>
                  <a:txBody>
                    <a:bodyPr/>
                    <a:lstStyle/>
                    <a:p>
                      <a:pPr algn="ctr"/>
                      <a:endParaRPr lang="en-US" sz="2400" b="1" dirty="0"/>
                    </a:p>
                  </a:txBody>
                  <a:tcPr/>
                </a:tc>
                <a:extLst>
                  <a:ext uri="{0D108BD9-81ED-4DB2-BD59-A6C34878D82A}">
                    <a16:rowId xmlns:a16="http://schemas.microsoft.com/office/drawing/2014/main" val="10002"/>
                  </a:ext>
                </a:extLst>
              </a:tr>
              <a:tr h="464457">
                <a:tc>
                  <a:txBody>
                    <a:bodyPr/>
                    <a:lstStyle/>
                    <a:p>
                      <a:pPr algn="ctr"/>
                      <a:r>
                        <a:rPr lang="en-US" sz="2400" b="1" dirty="0"/>
                        <a:t>Supplies are hard to find</a:t>
                      </a:r>
                    </a:p>
                  </a:txBody>
                  <a:tcPr/>
                </a:tc>
                <a:extLst>
                  <a:ext uri="{0D108BD9-81ED-4DB2-BD59-A6C34878D82A}">
                    <a16:rowId xmlns:a16="http://schemas.microsoft.com/office/drawing/2014/main" val="10003"/>
                  </a:ext>
                </a:extLst>
              </a:tr>
              <a:tr h="464457">
                <a:tc>
                  <a:txBody>
                    <a:bodyPr/>
                    <a:lstStyle/>
                    <a:p>
                      <a:pPr algn="ctr"/>
                      <a:r>
                        <a:rPr lang="en-US" sz="2400" b="1" dirty="0">
                          <a:solidFill>
                            <a:srgbClr val="FF0000"/>
                          </a:solidFill>
                        </a:rPr>
                        <a:t>WHY?</a:t>
                      </a:r>
                    </a:p>
                  </a:txBody>
                  <a:tcPr/>
                </a:tc>
                <a:extLst>
                  <a:ext uri="{0D108BD9-81ED-4DB2-BD59-A6C34878D82A}">
                    <a16:rowId xmlns:a16="http://schemas.microsoft.com/office/drawing/2014/main" val="10004"/>
                  </a:ext>
                </a:extLst>
              </a:tr>
              <a:tr h="464457">
                <a:tc>
                  <a:txBody>
                    <a:bodyPr/>
                    <a:lstStyle/>
                    <a:p>
                      <a:pPr algn="ctr"/>
                      <a:endParaRPr lang="en-US" sz="2400" b="1" dirty="0"/>
                    </a:p>
                  </a:txBody>
                  <a:tcPr/>
                </a:tc>
                <a:extLst>
                  <a:ext uri="{0D108BD9-81ED-4DB2-BD59-A6C34878D82A}">
                    <a16:rowId xmlns:a16="http://schemas.microsoft.com/office/drawing/2014/main" val="10005"/>
                  </a:ext>
                </a:extLst>
              </a:tr>
              <a:tr h="464457">
                <a:tc>
                  <a:txBody>
                    <a:bodyPr/>
                    <a:lstStyle/>
                    <a:p>
                      <a:pPr algn="ctr"/>
                      <a:r>
                        <a:rPr lang="en-US" sz="2400" b="1" dirty="0"/>
                        <a:t>Supplies are stored</a:t>
                      </a:r>
                      <a:r>
                        <a:rPr lang="en-US" sz="2400" b="1" baseline="0" dirty="0"/>
                        <a:t> in different places</a:t>
                      </a:r>
                      <a:endParaRPr lang="en-US" sz="2400" b="1" dirty="0"/>
                    </a:p>
                  </a:txBody>
                  <a:tcPr/>
                </a:tc>
                <a:extLst>
                  <a:ext uri="{0D108BD9-81ED-4DB2-BD59-A6C34878D82A}">
                    <a16:rowId xmlns:a16="http://schemas.microsoft.com/office/drawing/2014/main" val="10006"/>
                  </a:ext>
                </a:extLst>
              </a:tr>
              <a:tr h="464457">
                <a:tc>
                  <a:txBody>
                    <a:bodyPr/>
                    <a:lstStyle/>
                    <a:p>
                      <a:pPr algn="ctr"/>
                      <a:r>
                        <a:rPr lang="en-US" sz="2400" b="1" dirty="0">
                          <a:solidFill>
                            <a:srgbClr val="FF0000"/>
                          </a:solidFill>
                        </a:rPr>
                        <a:t>WHY?</a:t>
                      </a:r>
                    </a:p>
                  </a:txBody>
                  <a:tcPr/>
                </a:tc>
                <a:extLst>
                  <a:ext uri="{0D108BD9-81ED-4DB2-BD59-A6C34878D82A}">
                    <a16:rowId xmlns:a16="http://schemas.microsoft.com/office/drawing/2014/main" val="10007"/>
                  </a:ext>
                </a:extLst>
              </a:tr>
              <a:tr h="464457">
                <a:tc>
                  <a:txBody>
                    <a:bodyPr/>
                    <a:lstStyle/>
                    <a:p>
                      <a:pPr algn="ctr"/>
                      <a:endParaRPr lang="en-US" sz="2400" b="1" dirty="0"/>
                    </a:p>
                  </a:txBody>
                  <a:tcPr/>
                </a:tc>
                <a:extLst>
                  <a:ext uri="{0D108BD9-81ED-4DB2-BD59-A6C34878D82A}">
                    <a16:rowId xmlns:a16="http://schemas.microsoft.com/office/drawing/2014/main" val="10008"/>
                  </a:ext>
                </a:extLst>
              </a:tr>
              <a:tr h="464457">
                <a:tc>
                  <a:txBody>
                    <a:bodyPr/>
                    <a:lstStyle/>
                    <a:p>
                      <a:pPr algn="ctr"/>
                      <a:r>
                        <a:rPr lang="en-US" sz="2400" b="1" dirty="0"/>
                        <a:t>Different people are stocking</a:t>
                      </a:r>
                      <a:r>
                        <a:rPr lang="en-US" sz="2400" b="1" baseline="0" dirty="0"/>
                        <a:t> the supplies in different ways</a:t>
                      </a:r>
                      <a:endParaRPr lang="en-US" sz="2400" b="1" dirty="0"/>
                    </a:p>
                  </a:txBody>
                  <a:tcPr/>
                </a:tc>
                <a:extLst>
                  <a:ext uri="{0D108BD9-81ED-4DB2-BD59-A6C34878D82A}">
                    <a16:rowId xmlns:a16="http://schemas.microsoft.com/office/drawing/2014/main" val="10009"/>
                  </a:ext>
                </a:extLst>
              </a:tr>
              <a:tr h="464457">
                <a:tc>
                  <a:txBody>
                    <a:bodyPr/>
                    <a:lstStyle/>
                    <a:p>
                      <a:pPr algn="ctr"/>
                      <a:r>
                        <a:rPr lang="en-US" sz="2400" b="1" dirty="0">
                          <a:solidFill>
                            <a:srgbClr val="FF0000"/>
                          </a:solidFill>
                        </a:rPr>
                        <a:t>WHY?</a:t>
                      </a:r>
                    </a:p>
                  </a:txBody>
                  <a:tcPr/>
                </a:tc>
                <a:extLst>
                  <a:ext uri="{0D108BD9-81ED-4DB2-BD59-A6C34878D82A}">
                    <a16:rowId xmlns:a16="http://schemas.microsoft.com/office/drawing/2014/main" val="10010"/>
                  </a:ext>
                </a:extLst>
              </a:tr>
              <a:tr h="464457">
                <a:tc>
                  <a:txBody>
                    <a:bodyPr/>
                    <a:lstStyle/>
                    <a:p>
                      <a:pPr algn="ctr"/>
                      <a:endParaRPr lang="en-US" sz="2400" b="1" dirty="0"/>
                    </a:p>
                  </a:txBody>
                  <a:tcPr/>
                </a:tc>
                <a:extLst>
                  <a:ext uri="{0D108BD9-81ED-4DB2-BD59-A6C34878D82A}">
                    <a16:rowId xmlns:a16="http://schemas.microsoft.com/office/drawing/2014/main" val="10011"/>
                  </a:ext>
                </a:extLst>
              </a:tr>
              <a:tr h="464457">
                <a:tc>
                  <a:txBody>
                    <a:bodyPr/>
                    <a:lstStyle/>
                    <a:p>
                      <a:pPr algn="ctr"/>
                      <a:r>
                        <a:rPr lang="en-US" sz="2400" b="1" dirty="0"/>
                        <a:t>There is no standard protocol for supply storage</a:t>
                      </a:r>
                    </a:p>
                  </a:txBody>
                  <a:tcPr/>
                </a:tc>
                <a:extLst>
                  <a:ext uri="{0D108BD9-81ED-4DB2-BD59-A6C34878D82A}">
                    <a16:rowId xmlns:a16="http://schemas.microsoft.com/office/drawing/2014/main" val="10012"/>
                  </a:ext>
                </a:extLst>
              </a:tr>
            </a:tbl>
          </a:graphicData>
        </a:graphic>
      </p:graphicFrame>
      <p:sp>
        <p:nvSpPr>
          <p:cNvPr id="5" name="Down Arrow 4"/>
          <p:cNvSpPr/>
          <p:nvPr/>
        </p:nvSpPr>
        <p:spPr>
          <a:xfrm>
            <a:off x="5771296" y="1104879"/>
            <a:ext cx="649406" cy="461770"/>
          </a:xfrm>
          <a:prstGeom prst="downArrow">
            <a:avLst/>
          </a:prstGeom>
          <a:solidFill>
            <a:srgbClr val="383087"/>
          </a:solidFill>
          <a:ln>
            <a:solidFill>
              <a:srgbClr val="38308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Down Arrow 5"/>
          <p:cNvSpPr/>
          <p:nvPr/>
        </p:nvSpPr>
        <p:spPr>
          <a:xfrm>
            <a:off x="5795650" y="2511871"/>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Down Arrow 6"/>
          <p:cNvSpPr/>
          <p:nvPr/>
        </p:nvSpPr>
        <p:spPr>
          <a:xfrm>
            <a:off x="5780781" y="3884359"/>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Down Arrow 7"/>
          <p:cNvSpPr/>
          <p:nvPr/>
        </p:nvSpPr>
        <p:spPr>
          <a:xfrm>
            <a:off x="5795650" y="5291351"/>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97930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2904911"/>
              </p:ext>
            </p:extLst>
          </p:nvPr>
        </p:nvGraphicFramePr>
        <p:xfrm>
          <a:off x="827314" y="274320"/>
          <a:ext cx="10537372" cy="6309360"/>
        </p:xfrm>
        <a:graphic>
          <a:graphicData uri="http://schemas.openxmlformats.org/drawingml/2006/table">
            <a:tbl>
              <a:tblPr bandRow="1">
                <a:tableStyleId>{BDBED569-4797-4DF1-A0F4-6AAB3CD982D8}</a:tableStyleId>
              </a:tblPr>
              <a:tblGrid>
                <a:gridCol w="10537372">
                  <a:extLst>
                    <a:ext uri="{9D8B030D-6E8A-4147-A177-3AD203B41FA5}">
                      <a16:colId xmlns:a16="http://schemas.microsoft.com/office/drawing/2014/main" val="20000"/>
                    </a:ext>
                  </a:extLst>
                </a:gridCol>
              </a:tblGrid>
              <a:tr h="370840">
                <a:tc>
                  <a:txBody>
                    <a:bodyPr/>
                    <a:lstStyle/>
                    <a:p>
                      <a:pPr algn="ctr"/>
                      <a:r>
                        <a:rPr lang="en-US" sz="2400" b="1" dirty="0"/>
                        <a:t>There is a delay</a:t>
                      </a:r>
                      <a:r>
                        <a:rPr lang="en-US" sz="2400" b="1" baseline="0" dirty="0"/>
                        <a:t> in patients moving from the ED to the ward</a:t>
                      </a:r>
                      <a:endParaRPr lang="en-US" sz="2400" b="1" dirty="0"/>
                    </a:p>
                  </a:txBody>
                  <a:tcPr/>
                </a:tc>
                <a:extLst>
                  <a:ext uri="{0D108BD9-81ED-4DB2-BD59-A6C34878D82A}">
                    <a16:rowId xmlns:a16="http://schemas.microsoft.com/office/drawing/2014/main" val="10000"/>
                  </a:ext>
                </a:extLst>
              </a:tr>
              <a:tr h="370840">
                <a:tc>
                  <a:txBody>
                    <a:bodyPr/>
                    <a:lstStyle/>
                    <a:p>
                      <a:pPr algn="ctr"/>
                      <a:r>
                        <a:rPr lang="en-US" sz="2400" b="1" dirty="0">
                          <a:solidFill>
                            <a:srgbClr val="FF0000"/>
                          </a:solidFill>
                        </a:rPr>
                        <a:t>WHY?</a:t>
                      </a:r>
                    </a:p>
                  </a:txBody>
                  <a:tcPr/>
                </a:tc>
                <a:extLst>
                  <a:ext uri="{0D108BD9-81ED-4DB2-BD59-A6C34878D82A}">
                    <a16:rowId xmlns:a16="http://schemas.microsoft.com/office/drawing/2014/main" val="10001"/>
                  </a:ext>
                </a:extLst>
              </a:tr>
              <a:tr h="370840">
                <a:tc>
                  <a:txBody>
                    <a:bodyPr/>
                    <a:lstStyle/>
                    <a:p>
                      <a:pPr algn="ctr"/>
                      <a:endParaRPr lang="en-US" sz="2400" b="1" dirty="0"/>
                    </a:p>
                  </a:txBody>
                  <a:tcPr/>
                </a:tc>
                <a:extLst>
                  <a:ext uri="{0D108BD9-81ED-4DB2-BD59-A6C34878D82A}">
                    <a16:rowId xmlns:a16="http://schemas.microsoft.com/office/drawing/2014/main" val="10002"/>
                  </a:ext>
                </a:extLst>
              </a:tr>
              <a:tr h="370840">
                <a:tc>
                  <a:txBody>
                    <a:bodyPr/>
                    <a:lstStyle/>
                    <a:p>
                      <a:pPr algn="ctr"/>
                      <a:r>
                        <a:rPr lang="en-US" sz="2400" b="1" dirty="0"/>
                        <a:t>There</a:t>
                      </a:r>
                      <a:r>
                        <a:rPr lang="en-US" sz="2400" b="1" baseline="0" dirty="0"/>
                        <a:t> are no beds in the ward</a:t>
                      </a:r>
                      <a:endParaRPr lang="en-US" sz="2400" b="1" dirty="0"/>
                    </a:p>
                  </a:txBody>
                  <a:tcPr/>
                </a:tc>
                <a:extLst>
                  <a:ext uri="{0D108BD9-81ED-4DB2-BD59-A6C34878D82A}">
                    <a16:rowId xmlns:a16="http://schemas.microsoft.com/office/drawing/2014/main" val="10003"/>
                  </a:ext>
                </a:extLst>
              </a:tr>
              <a:tr h="370840">
                <a:tc>
                  <a:txBody>
                    <a:bodyPr/>
                    <a:lstStyle/>
                    <a:p>
                      <a:pPr algn="ctr"/>
                      <a:r>
                        <a:rPr lang="en-US" sz="2400" b="1" dirty="0">
                          <a:solidFill>
                            <a:srgbClr val="FF0000"/>
                          </a:solidFill>
                        </a:rPr>
                        <a:t>WHY?</a:t>
                      </a:r>
                    </a:p>
                  </a:txBody>
                  <a:tcPr/>
                </a:tc>
                <a:extLst>
                  <a:ext uri="{0D108BD9-81ED-4DB2-BD59-A6C34878D82A}">
                    <a16:rowId xmlns:a16="http://schemas.microsoft.com/office/drawing/2014/main" val="10004"/>
                  </a:ext>
                </a:extLst>
              </a:tr>
              <a:tr h="370840">
                <a:tc>
                  <a:txBody>
                    <a:bodyPr/>
                    <a:lstStyle/>
                    <a:p>
                      <a:pPr algn="ctr"/>
                      <a:endParaRPr lang="en-US" sz="2400" b="1" dirty="0"/>
                    </a:p>
                  </a:txBody>
                  <a:tcPr/>
                </a:tc>
                <a:extLst>
                  <a:ext uri="{0D108BD9-81ED-4DB2-BD59-A6C34878D82A}">
                    <a16:rowId xmlns:a16="http://schemas.microsoft.com/office/drawing/2014/main" val="10005"/>
                  </a:ext>
                </a:extLst>
              </a:tr>
              <a:tr h="370840">
                <a:tc>
                  <a:txBody>
                    <a:bodyPr/>
                    <a:lstStyle/>
                    <a:p>
                      <a:pPr algn="ctr"/>
                      <a:r>
                        <a:rPr lang="en-US" sz="2400" b="1" dirty="0"/>
                        <a:t>There are still</a:t>
                      </a:r>
                      <a:r>
                        <a:rPr lang="en-US" sz="2400" b="1" baseline="0" dirty="0"/>
                        <a:t> patients waiting to be discharged</a:t>
                      </a:r>
                      <a:endParaRPr lang="en-US" sz="2400" b="1" dirty="0"/>
                    </a:p>
                  </a:txBody>
                  <a:tcPr/>
                </a:tc>
                <a:extLst>
                  <a:ext uri="{0D108BD9-81ED-4DB2-BD59-A6C34878D82A}">
                    <a16:rowId xmlns:a16="http://schemas.microsoft.com/office/drawing/2014/main" val="10006"/>
                  </a:ext>
                </a:extLst>
              </a:tr>
              <a:tr h="370840">
                <a:tc>
                  <a:txBody>
                    <a:bodyPr/>
                    <a:lstStyle/>
                    <a:p>
                      <a:pPr algn="ctr"/>
                      <a:r>
                        <a:rPr lang="en-US" sz="2400" b="1" dirty="0">
                          <a:solidFill>
                            <a:srgbClr val="FF0000"/>
                          </a:solidFill>
                        </a:rPr>
                        <a:t>WHY?</a:t>
                      </a:r>
                    </a:p>
                  </a:txBody>
                  <a:tcPr/>
                </a:tc>
                <a:extLst>
                  <a:ext uri="{0D108BD9-81ED-4DB2-BD59-A6C34878D82A}">
                    <a16:rowId xmlns:a16="http://schemas.microsoft.com/office/drawing/2014/main" val="10007"/>
                  </a:ext>
                </a:extLst>
              </a:tr>
              <a:tr h="370840">
                <a:tc>
                  <a:txBody>
                    <a:bodyPr/>
                    <a:lstStyle/>
                    <a:p>
                      <a:pPr algn="ctr"/>
                      <a:endParaRPr lang="en-US" sz="2400" b="1" dirty="0"/>
                    </a:p>
                  </a:txBody>
                  <a:tcPr/>
                </a:tc>
                <a:extLst>
                  <a:ext uri="{0D108BD9-81ED-4DB2-BD59-A6C34878D82A}">
                    <a16:rowId xmlns:a16="http://schemas.microsoft.com/office/drawing/2014/main" val="10008"/>
                  </a:ext>
                </a:extLst>
              </a:tr>
              <a:tr h="370840">
                <a:tc>
                  <a:txBody>
                    <a:bodyPr/>
                    <a:lstStyle/>
                    <a:p>
                      <a:pPr algn="ctr"/>
                      <a:r>
                        <a:rPr lang="en-US" sz="2400" b="1" baseline="0" dirty="0"/>
                        <a:t>Patients are still waiting for medication &amp; discharge papers</a:t>
                      </a:r>
                      <a:endParaRPr lang="en-US" sz="2400" b="1" dirty="0"/>
                    </a:p>
                  </a:txBody>
                  <a:tcPr/>
                </a:tc>
                <a:extLst>
                  <a:ext uri="{0D108BD9-81ED-4DB2-BD59-A6C34878D82A}">
                    <a16:rowId xmlns:a16="http://schemas.microsoft.com/office/drawing/2014/main" val="10009"/>
                  </a:ext>
                </a:extLst>
              </a:tr>
              <a:tr h="370840">
                <a:tc>
                  <a:txBody>
                    <a:bodyPr/>
                    <a:lstStyle/>
                    <a:p>
                      <a:pPr algn="ctr"/>
                      <a:r>
                        <a:rPr lang="en-US" sz="2400" b="1" dirty="0">
                          <a:solidFill>
                            <a:srgbClr val="FF0000"/>
                          </a:solidFill>
                        </a:rPr>
                        <a:t>WHY?</a:t>
                      </a:r>
                    </a:p>
                  </a:txBody>
                  <a:tcPr/>
                </a:tc>
                <a:extLst>
                  <a:ext uri="{0D108BD9-81ED-4DB2-BD59-A6C34878D82A}">
                    <a16:rowId xmlns:a16="http://schemas.microsoft.com/office/drawing/2014/main" val="10010"/>
                  </a:ext>
                </a:extLst>
              </a:tr>
              <a:tr h="370840">
                <a:tc>
                  <a:txBody>
                    <a:bodyPr/>
                    <a:lstStyle/>
                    <a:p>
                      <a:pPr algn="ctr"/>
                      <a:endParaRPr lang="en-US" sz="2400" b="1" dirty="0"/>
                    </a:p>
                  </a:txBody>
                  <a:tcPr/>
                </a:tc>
                <a:extLst>
                  <a:ext uri="{0D108BD9-81ED-4DB2-BD59-A6C34878D82A}">
                    <a16:rowId xmlns:a16="http://schemas.microsoft.com/office/drawing/2014/main" val="10011"/>
                  </a:ext>
                </a:extLst>
              </a:tr>
              <a:tr h="370840">
                <a:tc>
                  <a:txBody>
                    <a:bodyPr/>
                    <a:lstStyle/>
                    <a:p>
                      <a:pPr algn="ctr"/>
                      <a:r>
                        <a:rPr lang="en-US" sz="2400" b="1" dirty="0"/>
                        <a:t>Because the</a:t>
                      </a:r>
                      <a:r>
                        <a:rPr lang="en-US" sz="2400" b="1" baseline="0" dirty="0"/>
                        <a:t> charge</a:t>
                      </a:r>
                      <a:r>
                        <a:rPr lang="en-US" sz="2400" b="1" dirty="0"/>
                        <a:t> nurse did not know the patients</a:t>
                      </a:r>
                      <a:r>
                        <a:rPr lang="en-US" sz="2400" b="1" baseline="0" dirty="0"/>
                        <a:t> were being discharged today</a:t>
                      </a:r>
                      <a:endParaRPr lang="en-US" sz="2400" b="1" dirty="0"/>
                    </a:p>
                  </a:txBody>
                  <a:tcPr/>
                </a:tc>
                <a:extLst>
                  <a:ext uri="{0D108BD9-81ED-4DB2-BD59-A6C34878D82A}">
                    <a16:rowId xmlns:a16="http://schemas.microsoft.com/office/drawing/2014/main" val="10012"/>
                  </a:ext>
                </a:extLst>
              </a:tr>
            </a:tbl>
          </a:graphicData>
        </a:graphic>
      </p:graphicFrame>
      <p:sp>
        <p:nvSpPr>
          <p:cNvPr id="5" name="Down Arrow 4"/>
          <p:cNvSpPr/>
          <p:nvPr/>
        </p:nvSpPr>
        <p:spPr>
          <a:xfrm>
            <a:off x="5795650" y="1212145"/>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Down Arrow 5"/>
          <p:cNvSpPr/>
          <p:nvPr/>
        </p:nvSpPr>
        <p:spPr>
          <a:xfrm>
            <a:off x="5795650" y="2605551"/>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Down Arrow 6"/>
          <p:cNvSpPr/>
          <p:nvPr/>
        </p:nvSpPr>
        <p:spPr>
          <a:xfrm>
            <a:off x="5795650" y="3955666"/>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Down Arrow 7"/>
          <p:cNvSpPr/>
          <p:nvPr/>
        </p:nvSpPr>
        <p:spPr>
          <a:xfrm>
            <a:off x="5795650" y="5291351"/>
            <a:ext cx="649406" cy="461770"/>
          </a:xfrm>
          <a:prstGeom prst="downArrow">
            <a:avLst/>
          </a:prstGeom>
          <a:solidFill>
            <a:srgbClr val="38308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41789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85" y="390752"/>
            <a:ext cx="10700657" cy="1143000"/>
          </a:xfrm>
          <a:noFill/>
        </p:spPr>
        <p:txBody>
          <a:bodyPr>
            <a:normAutofit/>
          </a:bodyPr>
          <a:lstStyle/>
          <a:p>
            <a:r>
              <a:rPr lang="en-US" sz="4800" b="1" dirty="0">
                <a:latin typeface="Garamond" panose="02020404030301010803" pitchFamily="18" charset="0"/>
              </a:rPr>
              <a:t>The Five Whys </a:t>
            </a:r>
          </a:p>
        </p:txBody>
      </p:sp>
      <p:sp>
        <p:nvSpPr>
          <p:cNvPr id="3" name="Content Placeholder 2"/>
          <p:cNvSpPr>
            <a:spLocks noGrp="1"/>
          </p:cNvSpPr>
          <p:nvPr>
            <p:ph idx="1"/>
          </p:nvPr>
        </p:nvSpPr>
        <p:spPr>
          <a:xfrm>
            <a:off x="745671" y="1827212"/>
            <a:ext cx="10700657" cy="4355874"/>
          </a:xfrm>
        </p:spPr>
        <p:txBody>
          <a:bodyPr>
            <a:normAutofit/>
          </a:bodyPr>
          <a:lstStyle/>
          <a:p>
            <a:pPr>
              <a:lnSpc>
                <a:spcPct val="100000"/>
              </a:lnSpc>
            </a:pPr>
            <a:r>
              <a:rPr lang="en-US" sz="3200" dirty="0"/>
              <a:t>Often uncover </a:t>
            </a:r>
            <a:r>
              <a:rPr lang="en-US" sz="3200" i="1" dirty="0"/>
              <a:t>systems</a:t>
            </a:r>
            <a:r>
              <a:rPr lang="en-US" sz="3200" dirty="0"/>
              <a:t> problems not incompetent or untrained people</a:t>
            </a:r>
          </a:p>
          <a:p>
            <a:pPr lvl="1">
              <a:lnSpc>
                <a:spcPct val="100000"/>
              </a:lnSpc>
            </a:pPr>
            <a:r>
              <a:rPr lang="en-US" sz="2800" dirty="0">
                <a:solidFill>
                  <a:srgbClr val="C00000"/>
                </a:solidFill>
              </a:rPr>
              <a:t>“If you pit a good performer against a bad system, the system will win almost every time” – Deming </a:t>
            </a:r>
          </a:p>
          <a:p>
            <a:pPr>
              <a:lnSpc>
                <a:spcPct val="100000"/>
              </a:lnSpc>
            </a:pPr>
            <a:r>
              <a:rPr lang="en-US" sz="3200" dirty="0"/>
              <a:t>You don’t always need five!</a:t>
            </a:r>
          </a:p>
          <a:p>
            <a:pPr>
              <a:lnSpc>
                <a:spcPct val="100000"/>
              </a:lnSpc>
            </a:pPr>
            <a:r>
              <a:rPr lang="en-US" sz="3200" dirty="0"/>
              <a:t>Remember – these are still hypotheses that need to be tested, not proven causes</a:t>
            </a:r>
          </a:p>
          <a:p>
            <a:pPr>
              <a:lnSpc>
                <a:spcPct val="100000"/>
              </a:lnSpc>
            </a:pPr>
            <a:r>
              <a:rPr lang="en-US" sz="3200" dirty="0"/>
              <a:t>The analysis is a </a:t>
            </a:r>
            <a:r>
              <a:rPr lang="en-US" sz="3200" u="sng" dirty="0">
                <a:solidFill>
                  <a:srgbClr val="C00000"/>
                </a:solidFill>
              </a:rPr>
              <a:t>part</a:t>
            </a:r>
            <a:r>
              <a:rPr lang="en-US" sz="3200" dirty="0"/>
              <a:t> of the QI process, not an endpoint</a:t>
            </a:r>
          </a:p>
        </p:txBody>
      </p:sp>
      <p:sp>
        <p:nvSpPr>
          <p:cNvPr id="6" name="Slide Number Placeholder 5"/>
          <p:cNvSpPr>
            <a:spLocks noGrp="1"/>
          </p:cNvSpPr>
          <p:nvPr>
            <p:ph type="sldNum" sz="quarter" idx="12"/>
          </p:nvPr>
        </p:nvSpPr>
        <p:spPr/>
        <p:txBody>
          <a:bodyPr/>
          <a:lstStyle/>
          <a:p>
            <a:fld id="{0BDA296A-E114-DD40-BAAE-DA81A76E429A}" type="slidenum">
              <a:rPr lang="en-US" smtClean="0"/>
              <a:pPr/>
              <a:t>15</a:t>
            </a:fld>
            <a:endParaRPr lang="en-US"/>
          </a:p>
        </p:txBody>
      </p:sp>
    </p:spTree>
    <p:extLst>
      <p:ext uri="{BB962C8B-B14F-4D97-AF65-F5344CB8AC3E}">
        <p14:creationId xmlns:p14="http://schemas.microsoft.com/office/powerpoint/2010/main" val="177366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2" y="438692"/>
            <a:ext cx="10508343" cy="1143000"/>
          </a:xfrm>
          <a:noFill/>
        </p:spPr>
        <p:txBody>
          <a:bodyPr>
            <a:normAutofit/>
          </a:bodyPr>
          <a:lstStyle/>
          <a:p>
            <a:r>
              <a:rPr lang="en-US" b="1" cap="small" dirty="0">
                <a:latin typeface="+mn-lt"/>
              </a:rPr>
              <a:t>The Fishbone Diagram</a:t>
            </a:r>
          </a:p>
        </p:txBody>
      </p:sp>
      <p:sp>
        <p:nvSpPr>
          <p:cNvPr id="3" name="Content Placeholder 2"/>
          <p:cNvSpPr>
            <a:spLocks noGrp="1"/>
          </p:cNvSpPr>
          <p:nvPr>
            <p:ph idx="1"/>
          </p:nvPr>
        </p:nvSpPr>
        <p:spPr>
          <a:xfrm>
            <a:off x="856342" y="1879600"/>
            <a:ext cx="10508342" cy="3886200"/>
          </a:xfrm>
        </p:spPr>
        <p:txBody>
          <a:bodyPr>
            <a:normAutofit lnSpcReduction="10000"/>
          </a:bodyPr>
          <a:lstStyle/>
          <a:p>
            <a:r>
              <a:rPr lang="en-US" sz="3600" dirty="0"/>
              <a:t>Also known as the</a:t>
            </a:r>
            <a:r>
              <a:rPr lang="en-US" sz="3600" b="1" dirty="0"/>
              <a:t> Cause-and-Effect </a:t>
            </a:r>
            <a:r>
              <a:rPr lang="en-US" sz="3600" dirty="0"/>
              <a:t>diagram/ Ishikawa </a:t>
            </a:r>
          </a:p>
          <a:p>
            <a:r>
              <a:rPr lang="en-US" sz="3600" dirty="0"/>
              <a:t>Structured Brainstorming tool to arrive at Root causes</a:t>
            </a:r>
          </a:p>
          <a:p>
            <a:r>
              <a:rPr lang="en-US" sz="3600" dirty="0"/>
              <a:t>It is a picture of categories of “</a:t>
            </a:r>
            <a:r>
              <a:rPr lang="en-US" sz="3600" b="1" dirty="0"/>
              <a:t>causes</a:t>
            </a:r>
            <a:r>
              <a:rPr lang="en-US" sz="3600" dirty="0"/>
              <a:t>” leading to a poor quality “</a:t>
            </a:r>
            <a:r>
              <a:rPr lang="en-US" sz="3600" b="1" dirty="0"/>
              <a:t>effect</a:t>
            </a:r>
            <a:r>
              <a:rPr lang="en-US" sz="3600" dirty="0"/>
              <a:t>”</a:t>
            </a:r>
          </a:p>
          <a:p>
            <a:r>
              <a:rPr lang="en-US" sz="3600" dirty="0"/>
              <a:t>Helps identify many/several causes of quality problems</a:t>
            </a:r>
          </a:p>
          <a:p>
            <a:r>
              <a:rPr lang="en-US" sz="3600" dirty="0"/>
              <a:t>Complex problem analysis</a:t>
            </a:r>
          </a:p>
        </p:txBody>
      </p:sp>
      <p:pic>
        <p:nvPicPr>
          <p:cNvPr id="5" name="Picture 2">
            <a:extLst>
              <a:ext uri="{FF2B5EF4-FFF2-40B4-BE49-F238E27FC236}">
                <a16:creationId xmlns:a16="http://schemas.microsoft.com/office/drawing/2014/main" id="{E93FC88C-BE5E-4599-95AB-0623C1F88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432" y="463756"/>
            <a:ext cx="2838450" cy="1117936"/>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89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942" y="2000250"/>
            <a:ext cx="8342313"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12800" y="33131"/>
            <a:ext cx="10551886" cy="1043109"/>
          </a:xfrm>
          <a:noFill/>
        </p:spPr>
        <p:txBody>
          <a:bodyPr>
            <a:normAutofit/>
          </a:bodyPr>
          <a:lstStyle/>
          <a:p>
            <a:r>
              <a:rPr lang="en-US" sz="4800" b="1" cap="small" dirty="0">
                <a:latin typeface="+mn-lt"/>
              </a:rPr>
              <a:t>Building a Fishbone Diagram</a:t>
            </a:r>
          </a:p>
        </p:txBody>
      </p:sp>
      <p:sp>
        <p:nvSpPr>
          <p:cNvPr id="3" name="TextBox 2"/>
          <p:cNvSpPr txBox="1"/>
          <p:nvPr/>
        </p:nvSpPr>
        <p:spPr>
          <a:xfrm>
            <a:off x="7639693" y="2959269"/>
            <a:ext cx="1110497" cy="1015663"/>
          </a:xfrm>
          <a:prstGeom prst="rect">
            <a:avLst/>
          </a:prstGeom>
          <a:noFill/>
          <a:ln>
            <a:noFill/>
          </a:ln>
        </p:spPr>
        <p:txBody>
          <a:bodyPr wrap="none" rtlCol="0">
            <a:spAutoFit/>
          </a:bodyPr>
          <a:lstStyle/>
          <a:p>
            <a:r>
              <a:rPr lang="en-US" sz="2000" b="1" dirty="0">
                <a:solidFill>
                  <a:srgbClr val="C00000"/>
                </a:solidFill>
              </a:rPr>
              <a:t>Effect</a:t>
            </a:r>
          </a:p>
          <a:p>
            <a:r>
              <a:rPr lang="en-US" sz="2000" b="1" dirty="0">
                <a:solidFill>
                  <a:srgbClr val="C00000"/>
                </a:solidFill>
              </a:rPr>
              <a:t>Problem</a:t>
            </a:r>
          </a:p>
          <a:p>
            <a:r>
              <a:rPr lang="en-US" sz="2000" b="1" dirty="0">
                <a:solidFill>
                  <a:srgbClr val="C00000"/>
                </a:solidFill>
              </a:rPr>
              <a:t>Event</a:t>
            </a:r>
          </a:p>
        </p:txBody>
      </p:sp>
      <p:sp>
        <p:nvSpPr>
          <p:cNvPr id="8" name="TextBox 7"/>
          <p:cNvSpPr txBox="1"/>
          <p:nvPr/>
        </p:nvSpPr>
        <p:spPr>
          <a:xfrm>
            <a:off x="2362199" y="1127042"/>
            <a:ext cx="2376035" cy="369332"/>
          </a:xfrm>
          <a:prstGeom prst="rect">
            <a:avLst/>
          </a:prstGeom>
          <a:noFill/>
        </p:spPr>
        <p:txBody>
          <a:bodyPr wrap="none" rtlCol="0">
            <a:spAutoFit/>
          </a:bodyPr>
          <a:lstStyle/>
          <a:p>
            <a:r>
              <a:rPr lang="en-US" b="1" dirty="0">
                <a:solidFill>
                  <a:srgbClr val="C00000"/>
                </a:solidFill>
              </a:rPr>
              <a:t>Major Cause Category</a:t>
            </a:r>
          </a:p>
        </p:txBody>
      </p:sp>
      <p:sp>
        <p:nvSpPr>
          <p:cNvPr id="11" name="TextBox 10"/>
          <p:cNvSpPr txBox="1"/>
          <p:nvPr/>
        </p:nvSpPr>
        <p:spPr>
          <a:xfrm>
            <a:off x="5105401" y="1127042"/>
            <a:ext cx="2376035" cy="369332"/>
          </a:xfrm>
          <a:prstGeom prst="rect">
            <a:avLst/>
          </a:prstGeom>
          <a:noFill/>
        </p:spPr>
        <p:txBody>
          <a:bodyPr wrap="none" rtlCol="0">
            <a:spAutoFit/>
          </a:bodyPr>
          <a:lstStyle/>
          <a:p>
            <a:r>
              <a:rPr lang="en-US" b="1" dirty="0">
                <a:solidFill>
                  <a:srgbClr val="C00000"/>
                </a:solidFill>
              </a:rPr>
              <a:t>Major Cause Category</a:t>
            </a:r>
          </a:p>
        </p:txBody>
      </p:sp>
      <p:sp>
        <p:nvSpPr>
          <p:cNvPr id="12" name="TextBox 11"/>
          <p:cNvSpPr txBox="1"/>
          <p:nvPr/>
        </p:nvSpPr>
        <p:spPr>
          <a:xfrm>
            <a:off x="2423802" y="6084332"/>
            <a:ext cx="2376035" cy="369332"/>
          </a:xfrm>
          <a:prstGeom prst="rect">
            <a:avLst/>
          </a:prstGeom>
          <a:noFill/>
        </p:spPr>
        <p:txBody>
          <a:bodyPr wrap="none" rtlCol="0">
            <a:spAutoFit/>
          </a:bodyPr>
          <a:lstStyle/>
          <a:p>
            <a:r>
              <a:rPr lang="en-US" b="1" dirty="0">
                <a:solidFill>
                  <a:srgbClr val="C00000"/>
                </a:solidFill>
              </a:rPr>
              <a:t>Major Cause Category</a:t>
            </a:r>
          </a:p>
        </p:txBody>
      </p:sp>
      <p:sp>
        <p:nvSpPr>
          <p:cNvPr id="13" name="TextBox 12"/>
          <p:cNvSpPr txBox="1"/>
          <p:nvPr/>
        </p:nvSpPr>
        <p:spPr>
          <a:xfrm>
            <a:off x="5250169" y="6048756"/>
            <a:ext cx="2376035" cy="369332"/>
          </a:xfrm>
          <a:prstGeom prst="rect">
            <a:avLst/>
          </a:prstGeom>
          <a:noFill/>
        </p:spPr>
        <p:txBody>
          <a:bodyPr wrap="none" rtlCol="0">
            <a:spAutoFit/>
          </a:bodyPr>
          <a:lstStyle/>
          <a:p>
            <a:r>
              <a:rPr lang="en-US" b="1" dirty="0">
                <a:solidFill>
                  <a:srgbClr val="C00000"/>
                </a:solidFill>
              </a:rPr>
              <a:t>Major Cause Category</a:t>
            </a:r>
          </a:p>
        </p:txBody>
      </p:sp>
      <p:sp>
        <p:nvSpPr>
          <p:cNvPr id="10" name="TextBox 9"/>
          <p:cNvSpPr txBox="1"/>
          <p:nvPr/>
        </p:nvSpPr>
        <p:spPr>
          <a:xfrm>
            <a:off x="3320344" y="1634309"/>
            <a:ext cx="720069" cy="369332"/>
          </a:xfrm>
          <a:prstGeom prst="rect">
            <a:avLst/>
          </a:prstGeom>
          <a:noFill/>
        </p:spPr>
        <p:txBody>
          <a:bodyPr wrap="none" rtlCol="0">
            <a:spAutoFit/>
          </a:bodyPr>
          <a:lstStyle/>
          <a:p>
            <a:r>
              <a:rPr lang="en-US" dirty="0">
                <a:solidFill>
                  <a:srgbClr val="C00000"/>
                </a:solidFill>
              </a:rPr>
              <a:t>Cause</a:t>
            </a:r>
          </a:p>
        </p:txBody>
      </p:sp>
      <p:sp>
        <p:nvSpPr>
          <p:cNvPr id="16" name="TextBox 15"/>
          <p:cNvSpPr txBox="1"/>
          <p:nvPr/>
        </p:nvSpPr>
        <p:spPr>
          <a:xfrm>
            <a:off x="3550218" y="2145268"/>
            <a:ext cx="720069" cy="369332"/>
          </a:xfrm>
          <a:prstGeom prst="rect">
            <a:avLst/>
          </a:prstGeom>
          <a:noFill/>
        </p:spPr>
        <p:txBody>
          <a:bodyPr wrap="none" rtlCol="0">
            <a:spAutoFit/>
          </a:bodyPr>
          <a:lstStyle/>
          <a:p>
            <a:r>
              <a:rPr lang="en-US" dirty="0">
                <a:solidFill>
                  <a:srgbClr val="C00000"/>
                </a:solidFill>
              </a:rPr>
              <a:t>Cause</a:t>
            </a:r>
          </a:p>
        </p:txBody>
      </p:sp>
      <p:sp>
        <p:nvSpPr>
          <p:cNvPr id="17" name="TextBox 16"/>
          <p:cNvSpPr txBox="1"/>
          <p:nvPr/>
        </p:nvSpPr>
        <p:spPr>
          <a:xfrm>
            <a:off x="3792121" y="2617652"/>
            <a:ext cx="720069" cy="369332"/>
          </a:xfrm>
          <a:prstGeom prst="rect">
            <a:avLst/>
          </a:prstGeom>
          <a:noFill/>
        </p:spPr>
        <p:txBody>
          <a:bodyPr wrap="none" rtlCol="0">
            <a:spAutoFit/>
          </a:bodyPr>
          <a:lstStyle/>
          <a:p>
            <a:r>
              <a:rPr lang="en-US" dirty="0">
                <a:solidFill>
                  <a:srgbClr val="C00000"/>
                </a:solidFill>
              </a:rPr>
              <a:t>Cause</a:t>
            </a:r>
          </a:p>
        </p:txBody>
      </p:sp>
      <p:sp>
        <p:nvSpPr>
          <p:cNvPr id="18" name="TextBox 17"/>
          <p:cNvSpPr txBox="1"/>
          <p:nvPr/>
        </p:nvSpPr>
        <p:spPr>
          <a:xfrm>
            <a:off x="5933382" y="1634309"/>
            <a:ext cx="720069" cy="369332"/>
          </a:xfrm>
          <a:prstGeom prst="rect">
            <a:avLst/>
          </a:prstGeom>
          <a:noFill/>
        </p:spPr>
        <p:txBody>
          <a:bodyPr wrap="none" rtlCol="0">
            <a:spAutoFit/>
          </a:bodyPr>
          <a:lstStyle/>
          <a:p>
            <a:r>
              <a:rPr lang="en-US" dirty="0">
                <a:solidFill>
                  <a:srgbClr val="C00000"/>
                </a:solidFill>
              </a:rPr>
              <a:t>Cause</a:t>
            </a:r>
          </a:p>
        </p:txBody>
      </p:sp>
      <p:sp>
        <p:nvSpPr>
          <p:cNvPr id="20" name="TextBox 19"/>
          <p:cNvSpPr txBox="1"/>
          <p:nvPr/>
        </p:nvSpPr>
        <p:spPr>
          <a:xfrm>
            <a:off x="5864963" y="5130070"/>
            <a:ext cx="720069" cy="369332"/>
          </a:xfrm>
          <a:prstGeom prst="rect">
            <a:avLst/>
          </a:prstGeom>
          <a:noFill/>
        </p:spPr>
        <p:txBody>
          <a:bodyPr wrap="none" rtlCol="0">
            <a:spAutoFit/>
          </a:bodyPr>
          <a:lstStyle/>
          <a:p>
            <a:r>
              <a:rPr lang="en-US" dirty="0">
                <a:solidFill>
                  <a:srgbClr val="C00000"/>
                </a:solidFill>
              </a:rPr>
              <a:t>Cause</a:t>
            </a:r>
          </a:p>
        </p:txBody>
      </p:sp>
      <p:sp>
        <p:nvSpPr>
          <p:cNvPr id="21" name="TextBox 20"/>
          <p:cNvSpPr txBox="1"/>
          <p:nvPr/>
        </p:nvSpPr>
        <p:spPr>
          <a:xfrm>
            <a:off x="6438187" y="2617652"/>
            <a:ext cx="720069" cy="369332"/>
          </a:xfrm>
          <a:prstGeom prst="rect">
            <a:avLst/>
          </a:prstGeom>
          <a:noFill/>
        </p:spPr>
        <p:txBody>
          <a:bodyPr wrap="none" rtlCol="0">
            <a:spAutoFit/>
          </a:bodyPr>
          <a:lstStyle/>
          <a:p>
            <a:r>
              <a:rPr lang="en-US" dirty="0">
                <a:solidFill>
                  <a:srgbClr val="C00000"/>
                </a:solidFill>
              </a:rPr>
              <a:t>Cause</a:t>
            </a:r>
          </a:p>
        </p:txBody>
      </p:sp>
      <p:sp>
        <p:nvSpPr>
          <p:cNvPr id="22" name="TextBox 21"/>
          <p:cNvSpPr txBox="1"/>
          <p:nvPr/>
        </p:nvSpPr>
        <p:spPr>
          <a:xfrm>
            <a:off x="3910252" y="3605599"/>
            <a:ext cx="720069" cy="369332"/>
          </a:xfrm>
          <a:prstGeom prst="rect">
            <a:avLst/>
          </a:prstGeom>
          <a:noFill/>
        </p:spPr>
        <p:txBody>
          <a:bodyPr wrap="none" rtlCol="0">
            <a:spAutoFit/>
          </a:bodyPr>
          <a:lstStyle/>
          <a:p>
            <a:r>
              <a:rPr lang="en-US" dirty="0">
                <a:solidFill>
                  <a:srgbClr val="C00000"/>
                </a:solidFill>
              </a:rPr>
              <a:t>Cause</a:t>
            </a:r>
          </a:p>
        </p:txBody>
      </p:sp>
      <p:sp>
        <p:nvSpPr>
          <p:cNvPr id="23" name="TextBox 22"/>
          <p:cNvSpPr txBox="1"/>
          <p:nvPr/>
        </p:nvSpPr>
        <p:spPr>
          <a:xfrm>
            <a:off x="3680378" y="4114800"/>
            <a:ext cx="720069" cy="369332"/>
          </a:xfrm>
          <a:prstGeom prst="rect">
            <a:avLst/>
          </a:prstGeom>
          <a:noFill/>
        </p:spPr>
        <p:txBody>
          <a:bodyPr wrap="none" rtlCol="0">
            <a:spAutoFit/>
          </a:bodyPr>
          <a:lstStyle/>
          <a:p>
            <a:r>
              <a:rPr lang="en-US" dirty="0">
                <a:solidFill>
                  <a:srgbClr val="C00000"/>
                </a:solidFill>
              </a:rPr>
              <a:t>Cause</a:t>
            </a:r>
          </a:p>
        </p:txBody>
      </p:sp>
      <p:sp>
        <p:nvSpPr>
          <p:cNvPr id="24" name="TextBox 23"/>
          <p:cNvSpPr txBox="1"/>
          <p:nvPr/>
        </p:nvSpPr>
        <p:spPr>
          <a:xfrm>
            <a:off x="3522455" y="4572000"/>
            <a:ext cx="720069" cy="369332"/>
          </a:xfrm>
          <a:prstGeom prst="rect">
            <a:avLst/>
          </a:prstGeom>
          <a:noFill/>
        </p:spPr>
        <p:txBody>
          <a:bodyPr wrap="none" rtlCol="0">
            <a:spAutoFit/>
          </a:bodyPr>
          <a:lstStyle/>
          <a:p>
            <a:r>
              <a:rPr lang="en-US" dirty="0">
                <a:solidFill>
                  <a:srgbClr val="C00000"/>
                </a:solidFill>
              </a:rPr>
              <a:t>Cause</a:t>
            </a:r>
          </a:p>
        </p:txBody>
      </p:sp>
      <p:sp>
        <p:nvSpPr>
          <p:cNvPr id="25" name="TextBox 24"/>
          <p:cNvSpPr txBox="1"/>
          <p:nvPr/>
        </p:nvSpPr>
        <p:spPr>
          <a:xfrm>
            <a:off x="3190183" y="5130070"/>
            <a:ext cx="720069" cy="369332"/>
          </a:xfrm>
          <a:prstGeom prst="rect">
            <a:avLst/>
          </a:prstGeom>
          <a:noFill/>
        </p:spPr>
        <p:txBody>
          <a:bodyPr wrap="none" rtlCol="0">
            <a:spAutoFit/>
          </a:bodyPr>
          <a:lstStyle/>
          <a:p>
            <a:r>
              <a:rPr lang="en-US" dirty="0">
                <a:solidFill>
                  <a:srgbClr val="C00000"/>
                </a:solidFill>
              </a:rPr>
              <a:t>Cause</a:t>
            </a:r>
          </a:p>
        </p:txBody>
      </p:sp>
      <p:sp>
        <p:nvSpPr>
          <p:cNvPr id="26" name="TextBox 25"/>
          <p:cNvSpPr txBox="1"/>
          <p:nvPr/>
        </p:nvSpPr>
        <p:spPr>
          <a:xfrm>
            <a:off x="6585032" y="3605599"/>
            <a:ext cx="720069" cy="369332"/>
          </a:xfrm>
          <a:prstGeom prst="rect">
            <a:avLst/>
          </a:prstGeom>
          <a:noFill/>
        </p:spPr>
        <p:txBody>
          <a:bodyPr wrap="none" rtlCol="0">
            <a:spAutoFit/>
          </a:bodyPr>
          <a:lstStyle/>
          <a:p>
            <a:r>
              <a:rPr lang="en-US" dirty="0">
                <a:solidFill>
                  <a:srgbClr val="C00000"/>
                </a:solidFill>
              </a:rPr>
              <a:t>Cause</a:t>
            </a:r>
          </a:p>
        </p:txBody>
      </p:sp>
      <p:sp>
        <p:nvSpPr>
          <p:cNvPr id="27" name="TextBox 26"/>
          <p:cNvSpPr txBox="1"/>
          <p:nvPr/>
        </p:nvSpPr>
        <p:spPr>
          <a:xfrm>
            <a:off x="6296064" y="4114800"/>
            <a:ext cx="720069" cy="369332"/>
          </a:xfrm>
          <a:prstGeom prst="rect">
            <a:avLst/>
          </a:prstGeom>
          <a:noFill/>
        </p:spPr>
        <p:txBody>
          <a:bodyPr wrap="none" rtlCol="0">
            <a:spAutoFit/>
          </a:bodyPr>
          <a:lstStyle/>
          <a:p>
            <a:r>
              <a:rPr lang="en-US" dirty="0">
                <a:solidFill>
                  <a:srgbClr val="C00000"/>
                </a:solidFill>
              </a:rPr>
              <a:t>Cause</a:t>
            </a:r>
          </a:p>
        </p:txBody>
      </p:sp>
      <p:sp>
        <p:nvSpPr>
          <p:cNvPr id="28" name="TextBox 27"/>
          <p:cNvSpPr txBox="1"/>
          <p:nvPr/>
        </p:nvSpPr>
        <p:spPr>
          <a:xfrm>
            <a:off x="6085782" y="4572000"/>
            <a:ext cx="720069" cy="369332"/>
          </a:xfrm>
          <a:prstGeom prst="rect">
            <a:avLst/>
          </a:prstGeom>
          <a:noFill/>
        </p:spPr>
        <p:txBody>
          <a:bodyPr wrap="none" rtlCol="0">
            <a:spAutoFit/>
          </a:bodyPr>
          <a:lstStyle/>
          <a:p>
            <a:r>
              <a:rPr lang="en-US" dirty="0">
                <a:solidFill>
                  <a:srgbClr val="C00000"/>
                </a:solidFill>
              </a:rPr>
              <a:t>Cause</a:t>
            </a:r>
          </a:p>
        </p:txBody>
      </p:sp>
      <p:sp>
        <p:nvSpPr>
          <p:cNvPr id="29" name="TextBox 28"/>
          <p:cNvSpPr txBox="1"/>
          <p:nvPr/>
        </p:nvSpPr>
        <p:spPr>
          <a:xfrm>
            <a:off x="6144099" y="2145268"/>
            <a:ext cx="720069" cy="369332"/>
          </a:xfrm>
          <a:prstGeom prst="rect">
            <a:avLst/>
          </a:prstGeom>
          <a:noFill/>
        </p:spPr>
        <p:txBody>
          <a:bodyPr wrap="none" rtlCol="0">
            <a:spAutoFit/>
          </a:bodyPr>
          <a:lstStyle/>
          <a:p>
            <a:r>
              <a:rPr lang="en-US" dirty="0">
                <a:solidFill>
                  <a:srgbClr val="C00000"/>
                </a:solidFill>
              </a:rPr>
              <a:t>Cause</a:t>
            </a:r>
          </a:p>
        </p:txBody>
      </p:sp>
    </p:spTree>
    <p:extLst>
      <p:ext uri="{BB962C8B-B14F-4D97-AF65-F5344CB8AC3E}">
        <p14:creationId xmlns:p14="http://schemas.microsoft.com/office/powerpoint/2010/main" val="337644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542268"/>
            <a:ext cx="10448693" cy="1143000"/>
          </a:xfrm>
          <a:noFill/>
        </p:spPr>
        <p:txBody>
          <a:bodyPr/>
          <a:lstStyle/>
          <a:p>
            <a:r>
              <a:rPr lang="en-US" b="1" cap="small" dirty="0">
                <a:latin typeface="+mn-lt"/>
              </a:rPr>
              <a:t>Building a Fishbone Diagram</a:t>
            </a:r>
          </a:p>
        </p:txBody>
      </p:sp>
      <p:sp>
        <p:nvSpPr>
          <p:cNvPr id="3" name="Content Placeholder 2"/>
          <p:cNvSpPr>
            <a:spLocks noGrp="1"/>
          </p:cNvSpPr>
          <p:nvPr>
            <p:ph idx="1"/>
          </p:nvPr>
        </p:nvSpPr>
        <p:spPr>
          <a:xfrm>
            <a:off x="925551" y="1836234"/>
            <a:ext cx="10359483" cy="4191000"/>
          </a:xfrm>
        </p:spPr>
        <p:txBody>
          <a:bodyPr>
            <a:normAutofit/>
          </a:bodyPr>
          <a:lstStyle/>
          <a:p>
            <a:pPr>
              <a:lnSpc>
                <a:spcPct val="100000"/>
              </a:lnSpc>
            </a:pPr>
            <a:r>
              <a:rPr lang="en-US" dirty="0"/>
              <a:t>The problem (Effect) is placed at the head of the “fish” while the causes are placed on the fins along the major cause categories.</a:t>
            </a:r>
          </a:p>
          <a:p>
            <a:pPr>
              <a:lnSpc>
                <a:spcPct val="100000"/>
              </a:lnSpc>
            </a:pPr>
            <a:r>
              <a:rPr lang="en-US" dirty="0"/>
              <a:t>Brainstorm the </a:t>
            </a:r>
            <a:r>
              <a:rPr lang="en-US" b="1" i="1" dirty="0">
                <a:solidFill>
                  <a:srgbClr val="C00000"/>
                </a:solidFill>
              </a:rPr>
              <a:t>major categories </a:t>
            </a:r>
            <a:r>
              <a:rPr lang="en-US" dirty="0"/>
              <a:t>of the problem: </a:t>
            </a:r>
          </a:p>
          <a:p>
            <a:pPr lvl="2">
              <a:lnSpc>
                <a:spcPct val="100000"/>
              </a:lnSpc>
              <a:buFont typeface="Garamond" panose="02020404030301010803" pitchFamily="18" charset="0"/>
              <a:buChar char="»"/>
            </a:pPr>
            <a:r>
              <a:rPr lang="en-US" sz="2800" b="1" i="1" dirty="0"/>
              <a:t>People.</a:t>
            </a:r>
            <a:r>
              <a:rPr lang="en-US" sz="2800" dirty="0"/>
              <a:t> </a:t>
            </a:r>
            <a:r>
              <a:rPr lang="en-US" sz="2800" i="1" dirty="0"/>
              <a:t>What staff and patient issues lead to the problem?</a:t>
            </a:r>
          </a:p>
          <a:p>
            <a:pPr lvl="2">
              <a:lnSpc>
                <a:spcPct val="100000"/>
              </a:lnSpc>
              <a:buFont typeface="Garamond" panose="02020404030301010803" pitchFamily="18" charset="0"/>
              <a:buChar char="»"/>
            </a:pPr>
            <a:r>
              <a:rPr lang="en-US" sz="2800" b="1" i="1" dirty="0"/>
              <a:t>Process/Policy.</a:t>
            </a:r>
            <a:r>
              <a:rPr lang="en-US" sz="2800" dirty="0"/>
              <a:t> </a:t>
            </a:r>
            <a:r>
              <a:rPr lang="en-US" sz="2800" i="1" dirty="0"/>
              <a:t>What procedures lead to the problem?</a:t>
            </a:r>
          </a:p>
          <a:p>
            <a:pPr lvl="2">
              <a:lnSpc>
                <a:spcPct val="100000"/>
              </a:lnSpc>
              <a:buFont typeface="Garamond" panose="02020404030301010803" pitchFamily="18" charset="0"/>
              <a:buChar char="»"/>
            </a:pPr>
            <a:r>
              <a:rPr lang="en-US" sz="2800" b="1" i="1" dirty="0"/>
              <a:t>Equipment/Supplies.</a:t>
            </a:r>
            <a:r>
              <a:rPr lang="en-US" sz="2800" i="1" dirty="0"/>
              <a:t> Is there equipment that leads to the problem?</a:t>
            </a:r>
          </a:p>
          <a:p>
            <a:pPr lvl="2">
              <a:lnSpc>
                <a:spcPct val="100000"/>
              </a:lnSpc>
              <a:buFont typeface="Garamond" panose="02020404030301010803" pitchFamily="18" charset="0"/>
              <a:buChar char="»"/>
            </a:pPr>
            <a:r>
              <a:rPr lang="en-US" sz="2800" b="1" i="1" dirty="0"/>
              <a:t>Environment.</a:t>
            </a:r>
            <a:r>
              <a:rPr lang="en-US" sz="2800" i="1" dirty="0"/>
              <a:t> Does the immediate environment contribute?</a:t>
            </a:r>
          </a:p>
          <a:p>
            <a:pPr marL="457200" lvl="1" indent="0">
              <a:lnSpc>
                <a:spcPct val="100000"/>
              </a:lnSpc>
              <a:buNone/>
            </a:pPr>
            <a:endParaRPr lang="en-US" sz="2000" dirty="0"/>
          </a:p>
          <a:p>
            <a:endParaRPr lang="en-US" dirty="0"/>
          </a:p>
        </p:txBody>
      </p:sp>
    </p:spTree>
    <p:extLst>
      <p:ext uri="{BB962C8B-B14F-4D97-AF65-F5344CB8AC3E}">
        <p14:creationId xmlns:p14="http://schemas.microsoft.com/office/powerpoint/2010/main" val="279737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27" y="465771"/>
            <a:ext cx="10497014" cy="1143000"/>
          </a:xfrm>
          <a:noFill/>
        </p:spPr>
        <p:txBody>
          <a:bodyPr>
            <a:normAutofit/>
          </a:bodyPr>
          <a:lstStyle/>
          <a:p>
            <a:r>
              <a:rPr lang="en-US" b="1" cap="small" dirty="0">
                <a:latin typeface="+mn-lt"/>
              </a:rPr>
              <a:t>Building a Fishbone Diagram</a:t>
            </a:r>
          </a:p>
        </p:txBody>
      </p:sp>
      <p:sp>
        <p:nvSpPr>
          <p:cNvPr id="3" name="Content Placeholder 2"/>
          <p:cNvSpPr>
            <a:spLocks noGrp="1"/>
          </p:cNvSpPr>
          <p:nvPr>
            <p:ph sz="half" idx="1"/>
          </p:nvPr>
        </p:nvSpPr>
        <p:spPr>
          <a:xfrm>
            <a:off x="1105829" y="3324034"/>
            <a:ext cx="3619500" cy="2362200"/>
          </a:xfrm>
        </p:spPr>
        <p:txBody>
          <a:bodyPr/>
          <a:lstStyle/>
          <a:p>
            <a:pPr marL="57150" lvl="1" indent="-342900" defTabSz="871789">
              <a:lnSpc>
                <a:spcPct val="100000"/>
              </a:lnSpc>
              <a:defRPr/>
            </a:pPr>
            <a:r>
              <a:rPr lang="en-US" dirty="0"/>
              <a:t>Cost</a:t>
            </a:r>
          </a:p>
          <a:p>
            <a:pPr marL="57150" lvl="1" indent="-342900" defTabSz="871789">
              <a:lnSpc>
                <a:spcPct val="100000"/>
              </a:lnSpc>
              <a:defRPr/>
            </a:pPr>
            <a:r>
              <a:rPr lang="en-US" dirty="0"/>
              <a:t>Culture</a:t>
            </a:r>
          </a:p>
          <a:p>
            <a:pPr marL="57150" lvl="1" indent="-342900" defTabSz="871789">
              <a:lnSpc>
                <a:spcPct val="100000"/>
              </a:lnSpc>
              <a:defRPr/>
            </a:pPr>
            <a:r>
              <a:rPr lang="en-US" dirty="0"/>
              <a:t>Measurements</a:t>
            </a:r>
          </a:p>
          <a:p>
            <a:pPr marL="57150" lvl="1" indent="-342900" defTabSz="871789">
              <a:lnSpc>
                <a:spcPct val="100000"/>
              </a:lnSpc>
              <a:defRPr/>
            </a:pPr>
            <a:r>
              <a:rPr lang="en-US" dirty="0"/>
              <a:t>Methods</a:t>
            </a:r>
          </a:p>
          <a:p>
            <a:pPr marL="57150" lvl="1" indent="-342900" defTabSz="871789">
              <a:lnSpc>
                <a:spcPct val="100000"/>
              </a:lnSpc>
              <a:defRPr/>
            </a:pPr>
            <a:r>
              <a:rPr lang="en-US" dirty="0"/>
              <a:t>Education and training</a:t>
            </a:r>
          </a:p>
          <a:p>
            <a:pPr marL="0" indent="0">
              <a:lnSpc>
                <a:spcPct val="100000"/>
              </a:lnSpc>
              <a:buNone/>
            </a:pPr>
            <a:endParaRPr lang="en-US" sz="2400" dirty="0"/>
          </a:p>
        </p:txBody>
      </p:sp>
      <p:sp>
        <p:nvSpPr>
          <p:cNvPr id="5" name="Content Placeholder 4"/>
          <p:cNvSpPr>
            <a:spLocks noGrp="1"/>
          </p:cNvSpPr>
          <p:nvPr>
            <p:ph sz="half" idx="2"/>
          </p:nvPr>
        </p:nvSpPr>
        <p:spPr>
          <a:xfrm>
            <a:off x="5865541" y="3301498"/>
            <a:ext cx="4267200" cy="2819400"/>
          </a:xfrm>
        </p:spPr>
        <p:txBody>
          <a:bodyPr/>
          <a:lstStyle/>
          <a:p>
            <a:pPr marL="342900" lvl="1" indent="-342900" defTabSz="871789">
              <a:lnSpc>
                <a:spcPct val="100000"/>
              </a:lnSpc>
              <a:defRPr/>
            </a:pPr>
            <a:r>
              <a:rPr lang="en-US" dirty="0"/>
              <a:t>Patient factors/characteristics</a:t>
            </a:r>
          </a:p>
          <a:p>
            <a:pPr marL="342900" lvl="1" indent="-342900" defTabSz="871789">
              <a:lnSpc>
                <a:spcPct val="100000"/>
              </a:lnSpc>
              <a:defRPr/>
            </a:pPr>
            <a:r>
              <a:rPr lang="en-US" dirty="0"/>
              <a:t>Team factors</a:t>
            </a:r>
          </a:p>
          <a:p>
            <a:pPr marL="342900" lvl="1" indent="-342900" defTabSz="871789">
              <a:lnSpc>
                <a:spcPct val="100000"/>
              </a:lnSpc>
              <a:defRPr/>
            </a:pPr>
            <a:r>
              <a:rPr lang="en-US" dirty="0"/>
              <a:t>Individual factors</a:t>
            </a:r>
          </a:p>
          <a:p>
            <a:pPr marL="342900" lvl="1" indent="-342900" defTabSz="871789">
              <a:lnSpc>
                <a:spcPct val="100000"/>
              </a:lnSpc>
              <a:defRPr/>
            </a:pPr>
            <a:r>
              <a:rPr lang="en-US" dirty="0"/>
              <a:t>Organizational factors</a:t>
            </a:r>
          </a:p>
          <a:p>
            <a:pPr marL="342900" lvl="1" indent="-342900" defTabSz="871789">
              <a:lnSpc>
                <a:spcPct val="100000"/>
              </a:lnSpc>
              <a:defRPr/>
            </a:pPr>
            <a:r>
              <a:rPr lang="en-US" dirty="0"/>
              <a:t>Task factors</a:t>
            </a:r>
          </a:p>
          <a:p>
            <a:pPr>
              <a:lnSpc>
                <a:spcPct val="100000"/>
              </a:lnSpc>
            </a:pPr>
            <a:endParaRPr lang="en-US" dirty="0"/>
          </a:p>
        </p:txBody>
      </p:sp>
      <p:sp>
        <p:nvSpPr>
          <p:cNvPr id="6" name="TextBox 5"/>
          <p:cNvSpPr txBox="1"/>
          <p:nvPr/>
        </p:nvSpPr>
        <p:spPr>
          <a:xfrm>
            <a:off x="988741" y="1808825"/>
            <a:ext cx="9144000" cy="646331"/>
          </a:xfrm>
          <a:prstGeom prst="rect">
            <a:avLst/>
          </a:prstGeom>
          <a:noFill/>
        </p:spPr>
        <p:txBody>
          <a:bodyPr wrap="square" rtlCol="0">
            <a:spAutoFit/>
          </a:bodyPr>
          <a:lstStyle/>
          <a:p>
            <a:pPr marL="0" lvl="1" algn="ctr"/>
            <a:r>
              <a:rPr lang="en-US" sz="3600" b="1" dirty="0"/>
              <a:t>For each cause identified, ask the 5 whys?</a:t>
            </a:r>
          </a:p>
        </p:txBody>
      </p:sp>
      <p:sp>
        <p:nvSpPr>
          <p:cNvPr id="7" name="TextBox 6"/>
          <p:cNvSpPr txBox="1"/>
          <p:nvPr/>
        </p:nvSpPr>
        <p:spPr>
          <a:xfrm>
            <a:off x="988741" y="2688098"/>
            <a:ext cx="8824332" cy="523220"/>
          </a:xfrm>
          <a:prstGeom prst="rect">
            <a:avLst/>
          </a:prstGeom>
          <a:noFill/>
        </p:spPr>
        <p:txBody>
          <a:bodyPr wrap="square" rtlCol="0">
            <a:spAutoFit/>
          </a:bodyPr>
          <a:lstStyle/>
          <a:p>
            <a:pPr algn="ctr"/>
            <a:r>
              <a:rPr lang="en-US" sz="2800" u="sng" dirty="0"/>
              <a:t>Other Major categories could include:</a:t>
            </a:r>
          </a:p>
        </p:txBody>
      </p:sp>
    </p:spTree>
    <p:extLst>
      <p:ext uri="{BB962C8B-B14F-4D97-AF65-F5344CB8AC3E}">
        <p14:creationId xmlns:p14="http://schemas.microsoft.com/office/powerpoint/2010/main" val="342358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3" y="274638"/>
            <a:ext cx="10515600" cy="1143000"/>
          </a:xfrm>
          <a:noFill/>
        </p:spPr>
        <p:txBody>
          <a:bodyPr/>
          <a:lstStyle/>
          <a:p>
            <a:r>
              <a:rPr lang="en-US" b="1" cap="small" dirty="0">
                <a:latin typeface="+mn-lt"/>
              </a:rPr>
              <a:t>Learning Objectives</a:t>
            </a:r>
          </a:p>
        </p:txBody>
      </p:sp>
      <p:sp>
        <p:nvSpPr>
          <p:cNvPr id="3" name="Content Placeholder 2"/>
          <p:cNvSpPr>
            <a:spLocks noGrp="1"/>
          </p:cNvSpPr>
          <p:nvPr>
            <p:ph idx="1"/>
          </p:nvPr>
        </p:nvSpPr>
        <p:spPr>
          <a:xfrm>
            <a:off x="847492" y="1912435"/>
            <a:ext cx="10515599" cy="3810000"/>
          </a:xfrm>
        </p:spPr>
        <p:txBody>
          <a:bodyPr>
            <a:normAutofit/>
          </a:bodyPr>
          <a:lstStyle/>
          <a:p>
            <a:pPr marL="0" indent="0">
              <a:lnSpc>
                <a:spcPct val="150000"/>
              </a:lnSpc>
              <a:buNone/>
            </a:pPr>
            <a:r>
              <a:rPr lang="en-US" sz="2400" dirty="0"/>
              <a:t>By the end of this session, participants will be able to:</a:t>
            </a:r>
          </a:p>
          <a:p>
            <a:pPr lvl="1">
              <a:lnSpc>
                <a:spcPct val="150000"/>
              </a:lnSpc>
              <a:spcBef>
                <a:spcPts val="0"/>
              </a:spcBef>
            </a:pPr>
            <a:r>
              <a:rPr lang="en-US" dirty="0">
                <a:ea typeface="Calibri"/>
                <a:cs typeface="Times New Roman"/>
              </a:rPr>
              <a:t>Define the term “root cause” as applied to quality challenges;</a:t>
            </a:r>
          </a:p>
          <a:p>
            <a:pPr lvl="1">
              <a:lnSpc>
                <a:spcPct val="150000"/>
              </a:lnSpc>
              <a:spcBef>
                <a:spcPts val="0"/>
              </a:spcBef>
            </a:pPr>
            <a:r>
              <a:rPr lang="en-US" dirty="0">
                <a:ea typeface="Calibri"/>
                <a:cs typeface="Times New Roman"/>
              </a:rPr>
              <a:t>Describe the utility of common Root Cause Analysis QI tools (5 Whys, Fishbone Diagram, Process Maps);</a:t>
            </a:r>
          </a:p>
          <a:p>
            <a:pPr lvl="1">
              <a:lnSpc>
                <a:spcPct val="150000"/>
              </a:lnSpc>
              <a:spcBef>
                <a:spcPts val="0"/>
              </a:spcBef>
            </a:pPr>
            <a:r>
              <a:rPr lang="en-US" dirty="0">
                <a:ea typeface="Calibri"/>
                <a:cs typeface="Times New Roman"/>
              </a:rPr>
              <a:t>Apply Fishbone Diagrams to identify root causes of poor quality within the healthcare system.</a:t>
            </a:r>
            <a:endParaRPr lang="en-US" dirty="0"/>
          </a:p>
        </p:txBody>
      </p:sp>
    </p:spTree>
    <p:extLst>
      <p:ext uri="{BB962C8B-B14F-4D97-AF65-F5344CB8AC3E}">
        <p14:creationId xmlns:p14="http://schemas.microsoft.com/office/powerpoint/2010/main" val="381701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3956" y="-69501"/>
            <a:ext cx="10404087" cy="1143000"/>
          </a:xfrm>
        </p:spPr>
        <p:txBody>
          <a:bodyPr>
            <a:normAutofit/>
          </a:bodyPr>
          <a:lstStyle/>
          <a:p>
            <a:pPr algn="l"/>
            <a:r>
              <a:rPr lang="en-US" sz="3200" b="1" cap="small" dirty="0">
                <a:latin typeface="+mn-lt"/>
              </a:rPr>
              <a:t>Fishbone Example</a:t>
            </a:r>
          </a:p>
        </p:txBody>
      </p:sp>
      <p:sp>
        <p:nvSpPr>
          <p:cNvPr id="6" name="Flowchart: Delay 5"/>
          <p:cNvSpPr/>
          <p:nvPr/>
        </p:nvSpPr>
        <p:spPr>
          <a:xfrm>
            <a:off x="8839200" y="2286000"/>
            <a:ext cx="1752600" cy="2933700"/>
          </a:xfrm>
          <a:prstGeom prst="flowChartDelay">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Large increase in respiratory tract infections in children &lt;5 in IPD</a:t>
            </a:r>
          </a:p>
        </p:txBody>
      </p:sp>
      <p:cxnSp>
        <p:nvCxnSpPr>
          <p:cNvPr id="8" name="Straight Connector 7"/>
          <p:cNvCxnSpPr>
            <a:endCxn id="18" idx="3"/>
          </p:cNvCxnSpPr>
          <p:nvPr/>
        </p:nvCxnSpPr>
        <p:spPr>
          <a:xfrm flipH="1" flipV="1">
            <a:off x="2667000" y="3573154"/>
            <a:ext cx="6196890" cy="824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657600" y="1462710"/>
            <a:ext cx="1066800" cy="211869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131932" y="1482589"/>
            <a:ext cx="1066800" cy="209056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44090" y="3573153"/>
            <a:ext cx="1066800" cy="211869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04452" y="3573153"/>
            <a:ext cx="1066800" cy="21360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hevron 17"/>
          <p:cNvSpPr/>
          <p:nvPr/>
        </p:nvSpPr>
        <p:spPr>
          <a:xfrm>
            <a:off x="1600200" y="2879899"/>
            <a:ext cx="1066800" cy="1386509"/>
          </a:xfrm>
          <a:prstGeom prst="chevron">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3264255" y="1113255"/>
            <a:ext cx="786690"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People</a:t>
            </a:r>
          </a:p>
        </p:txBody>
      </p:sp>
      <p:sp>
        <p:nvSpPr>
          <p:cNvPr id="20" name="TextBox 19"/>
          <p:cNvSpPr txBox="1"/>
          <p:nvPr/>
        </p:nvSpPr>
        <p:spPr>
          <a:xfrm>
            <a:off x="6625644" y="1123267"/>
            <a:ext cx="1051891"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Processes</a:t>
            </a:r>
          </a:p>
        </p:txBody>
      </p:sp>
      <p:sp>
        <p:nvSpPr>
          <p:cNvPr id="21" name="TextBox 20"/>
          <p:cNvSpPr txBox="1"/>
          <p:nvPr/>
        </p:nvSpPr>
        <p:spPr>
          <a:xfrm>
            <a:off x="2247613" y="5688564"/>
            <a:ext cx="1192955"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Equipment</a:t>
            </a:r>
          </a:p>
        </p:txBody>
      </p:sp>
      <p:sp>
        <p:nvSpPr>
          <p:cNvPr id="22" name="TextBox 21"/>
          <p:cNvSpPr txBox="1"/>
          <p:nvPr/>
        </p:nvSpPr>
        <p:spPr>
          <a:xfrm>
            <a:off x="5069182" y="5688564"/>
            <a:ext cx="1382301"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Environment</a:t>
            </a:r>
          </a:p>
        </p:txBody>
      </p:sp>
      <p:sp>
        <p:nvSpPr>
          <p:cNvPr id="23" name="TextBox 22"/>
          <p:cNvSpPr txBox="1"/>
          <p:nvPr/>
        </p:nvSpPr>
        <p:spPr>
          <a:xfrm>
            <a:off x="3920081" y="1704969"/>
            <a:ext cx="1905000" cy="523220"/>
          </a:xfrm>
          <a:prstGeom prst="rect">
            <a:avLst/>
          </a:prstGeom>
          <a:noFill/>
        </p:spPr>
        <p:txBody>
          <a:bodyPr wrap="square" rtlCol="0">
            <a:spAutoFit/>
          </a:bodyPr>
          <a:lstStyle/>
          <a:p>
            <a:r>
              <a:rPr lang="en-US" sz="1400" dirty="0"/>
              <a:t>Distracted doctors</a:t>
            </a:r>
          </a:p>
          <a:p>
            <a:r>
              <a:rPr lang="en-US" sz="1400" dirty="0"/>
              <a:t>with many patients</a:t>
            </a:r>
          </a:p>
        </p:txBody>
      </p:sp>
      <p:cxnSp>
        <p:nvCxnSpPr>
          <p:cNvPr id="25" name="Straight Connector 24"/>
          <p:cNvCxnSpPr/>
          <p:nvPr/>
        </p:nvCxnSpPr>
        <p:spPr>
          <a:xfrm>
            <a:off x="2310690" y="1985929"/>
            <a:ext cx="317571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44090" y="2743200"/>
            <a:ext cx="248991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14500" y="1683174"/>
            <a:ext cx="1905000" cy="523220"/>
          </a:xfrm>
          <a:prstGeom prst="rect">
            <a:avLst/>
          </a:prstGeom>
          <a:noFill/>
        </p:spPr>
        <p:txBody>
          <a:bodyPr wrap="square" rtlCol="0">
            <a:spAutoFit/>
          </a:bodyPr>
          <a:lstStyle/>
          <a:p>
            <a:pPr algn="r"/>
            <a:r>
              <a:rPr lang="en-US" sz="1400" dirty="0"/>
              <a:t>IPC nurse was not</a:t>
            </a:r>
          </a:p>
          <a:p>
            <a:pPr algn="r"/>
            <a:r>
              <a:rPr lang="en-US" sz="1400" dirty="0"/>
              <a:t>aware of the issue</a:t>
            </a:r>
          </a:p>
        </p:txBody>
      </p:sp>
      <p:sp>
        <p:nvSpPr>
          <p:cNvPr id="28" name="TextBox 27"/>
          <p:cNvSpPr txBox="1"/>
          <p:nvPr/>
        </p:nvSpPr>
        <p:spPr>
          <a:xfrm>
            <a:off x="4227444" y="2280322"/>
            <a:ext cx="1258957" cy="523220"/>
          </a:xfrm>
          <a:prstGeom prst="rect">
            <a:avLst/>
          </a:prstGeom>
          <a:noFill/>
        </p:spPr>
        <p:txBody>
          <a:bodyPr wrap="square" rtlCol="0">
            <a:spAutoFit/>
          </a:bodyPr>
          <a:lstStyle/>
          <a:p>
            <a:r>
              <a:rPr lang="en-US" sz="1400" dirty="0"/>
              <a:t>Children</a:t>
            </a:r>
          </a:p>
          <a:p>
            <a:r>
              <a:rPr lang="en-US" sz="1400" dirty="0"/>
              <a:t>malnourished</a:t>
            </a:r>
          </a:p>
        </p:txBody>
      </p:sp>
      <p:sp>
        <p:nvSpPr>
          <p:cNvPr id="34" name="TextBox 33"/>
          <p:cNvSpPr txBox="1"/>
          <p:nvPr/>
        </p:nvSpPr>
        <p:spPr>
          <a:xfrm>
            <a:off x="3116963" y="2971200"/>
            <a:ext cx="1359255" cy="307777"/>
          </a:xfrm>
          <a:prstGeom prst="rect">
            <a:avLst/>
          </a:prstGeom>
          <a:noFill/>
        </p:spPr>
        <p:txBody>
          <a:bodyPr wrap="square" rtlCol="0">
            <a:spAutoFit/>
          </a:bodyPr>
          <a:lstStyle/>
          <a:p>
            <a:r>
              <a:rPr lang="en-US" sz="1400" dirty="0"/>
              <a:t>New triage nurse</a:t>
            </a:r>
          </a:p>
        </p:txBody>
      </p:sp>
      <p:cxnSp>
        <p:nvCxnSpPr>
          <p:cNvPr id="36" name="Straight Connector 35"/>
          <p:cNvCxnSpPr/>
          <p:nvPr/>
        </p:nvCxnSpPr>
        <p:spPr>
          <a:xfrm>
            <a:off x="3218918" y="3276600"/>
            <a:ext cx="135925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66417" y="2280322"/>
            <a:ext cx="1905000" cy="523220"/>
          </a:xfrm>
          <a:prstGeom prst="rect">
            <a:avLst/>
          </a:prstGeom>
          <a:noFill/>
        </p:spPr>
        <p:txBody>
          <a:bodyPr wrap="square" rtlCol="0">
            <a:spAutoFit/>
          </a:bodyPr>
          <a:lstStyle/>
          <a:p>
            <a:pPr algn="r"/>
            <a:r>
              <a:rPr lang="en-US" sz="1400" dirty="0"/>
              <a:t>Facility staff shortage</a:t>
            </a:r>
          </a:p>
          <a:p>
            <a:pPr algn="r"/>
            <a:r>
              <a:rPr lang="en-US" sz="1400" dirty="0"/>
              <a:t>of two doctors</a:t>
            </a:r>
          </a:p>
        </p:txBody>
      </p:sp>
      <p:cxnSp>
        <p:nvCxnSpPr>
          <p:cNvPr id="39" name="Straight Connector 38"/>
          <p:cNvCxnSpPr/>
          <p:nvPr/>
        </p:nvCxnSpPr>
        <p:spPr>
          <a:xfrm>
            <a:off x="6078225" y="2146926"/>
            <a:ext cx="36372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01339" y="1658373"/>
            <a:ext cx="2628900" cy="523220"/>
          </a:xfrm>
          <a:prstGeom prst="rect">
            <a:avLst/>
          </a:prstGeom>
          <a:noFill/>
        </p:spPr>
        <p:txBody>
          <a:bodyPr wrap="square" rtlCol="0">
            <a:spAutoFit/>
          </a:bodyPr>
          <a:lstStyle/>
          <a:p>
            <a:r>
              <a:rPr lang="en-US" sz="1400" dirty="0"/>
              <a:t>Triage nurse did not identify cough patients for separation &amp; isolation</a:t>
            </a:r>
          </a:p>
        </p:txBody>
      </p:sp>
      <p:sp>
        <p:nvSpPr>
          <p:cNvPr id="43" name="TextBox 42"/>
          <p:cNvSpPr txBox="1"/>
          <p:nvPr/>
        </p:nvSpPr>
        <p:spPr>
          <a:xfrm>
            <a:off x="6081537" y="2955907"/>
            <a:ext cx="1905000" cy="523220"/>
          </a:xfrm>
          <a:prstGeom prst="rect">
            <a:avLst/>
          </a:prstGeom>
          <a:noFill/>
        </p:spPr>
        <p:txBody>
          <a:bodyPr wrap="square" rtlCol="0">
            <a:spAutoFit/>
          </a:bodyPr>
          <a:lstStyle/>
          <a:p>
            <a:pPr algn="r"/>
            <a:r>
              <a:rPr lang="en-US" sz="1400" dirty="0"/>
              <a:t>Varying hand hygiene practices among staff</a:t>
            </a:r>
          </a:p>
        </p:txBody>
      </p:sp>
      <p:cxnSp>
        <p:nvCxnSpPr>
          <p:cNvPr id="44" name="Straight Connector 43"/>
          <p:cNvCxnSpPr/>
          <p:nvPr/>
        </p:nvCxnSpPr>
        <p:spPr>
          <a:xfrm>
            <a:off x="6140281" y="3448878"/>
            <a:ext cx="19833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4538" y="2871654"/>
            <a:ext cx="2310241" cy="824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44538" y="2408812"/>
            <a:ext cx="2310241" cy="523220"/>
          </a:xfrm>
          <a:prstGeom prst="rect">
            <a:avLst/>
          </a:prstGeom>
          <a:noFill/>
        </p:spPr>
        <p:txBody>
          <a:bodyPr wrap="square" rtlCol="0">
            <a:spAutoFit/>
          </a:bodyPr>
          <a:lstStyle/>
          <a:p>
            <a:r>
              <a:rPr lang="en-US" sz="1400" dirty="0"/>
              <a:t>Malnourished children not identified for supplementation</a:t>
            </a:r>
          </a:p>
        </p:txBody>
      </p:sp>
      <p:sp>
        <p:nvSpPr>
          <p:cNvPr id="57" name="TextBox 56"/>
          <p:cNvSpPr txBox="1"/>
          <p:nvPr/>
        </p:nvSpPr>
        <p:spPr>
          <a:xfrm>
            <a:off x="5737823" y="1676789"/>
            <a:ext cx="1638300" cy="523220"/>
          </a:xfrm>
          <a:prstGeom prst="rect">
            <a:avLst/>
          </a:prstGeom>
          <a:noFill/>
        </p:spPr>
        <p:txBody>
          <a:bodyPr wrap="square" rtlCol="0">
            <a:spAutoFit/>
          </a:bodyPr>
          <a:lstStyle/>
          <a:p>
            <a:pPr algn="r"/>
            <a:r>
              <a:rPr lang="en-US" sz="1400" dirty="0"/>
              <a:t>No policy to address</a:t>
            </a:r>
          </a:p>
          <a:p>
            <a:pPr algn="r"/>
            <a:r>
              <a:rPr lang="en-US" sz="1400" dirty="0"/>
              <a:t>supply shortages</a:t>
            </a:r>
          </a:p>
        </p:txBody>
      </p:sp>
      <p:cxnSp>
        <p:nvCxnSpPr>
          <p:cNvPr id="29" name="Straight Connector 28"/>
          <p:cNvCxnSpPr/>
          <p:nvPr/>
        </p:nvCxnSpPr>
        <p:spPr>
          <a:xfrm>
            <a:off x="2091576" y="4724113"/>
            <a:ext cx="12612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91591" y="4240950"/>
            <a:ext cx="1498857" cy="523220"/>
          </a:xfrm>
          <a:prstGeom prst="rect">
            <a:avLst/>
          </a:prstGeom>
          <a:noFill/>
        </p:spPr>
        <p:txBody>
          <a:bodyPr wrap="square" rtlCol="0">
            <a:spAutoFit/>
          </a:bodyPr>
          <a:lstStyle/>
          <a:p>
            <a:pPr algn="r"/>
            <a:r>
              <a:rPr lang="en-US" sz="1400" dirty="0"/>
              <a:t>Variable supply of  gloves &amp; masks</a:t>
            </a:r>
          </a:p>
        </p:txBody>
      </p:sp>
      <p:cxnSp>
        <p:nvCxnSpPr>
          <p:cNvPr id="41" name="Straight Connector 40"/>
          <p:cNvCxnSpPr/>
          <p:nvPr/>
        </p:nvCxnSpPr>
        <p:spPr>
          <a:xfrm>
            <a:off x="3577476" y="4240950"/>
            <a:ext cx="17565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41629" y="3758924"/>
            <a:ext cx="1746586" cy="523220"/>
          </a:xfrm>
          <a:prstGeom prst="rect">
            <a:avLst/>
          </a:prstGeom>
          <a:noFill/>
        </p:spPr>
        <p:txBody>
          <a:bodyPr wrap="square" rtlCol="0">
            <a:spAutoFit/>
          </a:bodyPr>
          <a:lstStyle/>
          <a:p>
            <a:r>
              <a:rPr lang="en-US" sz="1400" dirty="0"/>
              <a:t>Nutrient supplements not readily available</a:t>
            </a:r>
          </a:p>
        </p:txBody>
      </p:sp>
      <p:cxnSp>
        <p:nvCxnSpPr>
          <p:cNvPr id="45" name="Straight Connector 44"/>
          <p:cNvCxnSpPr/>
          <p:nvPr/>
        </p:nvCxnSpPr>
        <p:spPr>
          <a:xfrm>
            <a:off x="3082176" y="5219700"/>
            <a:ext cx="19470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67403" y="4512633"/>
            <a:ext cx="1746586" cy="738664"/>
          </a:xfrm>
          <a:prstGeom prst="rect">
            <a:avLst/>
          </a:prstGeom>
          <a:noFill/>
        </p:spPr>
        <p:txBody>
          <a:bodyPr wrap="square" rtlCol="0">
            <a:spAutoFit/>
          </a:bodyPr>
          <a:lstStyle/>
          <a:p>
            <a:r>
              <a:rPr lang="en-US" sz="1400" dirty="0"/>
              <a:t>X-ray machine not working to perform CXR for diagnosis</a:t>
            </a:r>
          </a:p>
        </p:txBody>
      </p:sp>
      <p:cxnSp>
        <p:nvCxnSpPr>
          <p:cNvPr id="48" name="Straight Connector 47"/>
          <p:cNvCxnSpPr/>
          <p:nvPr/>
        </p:nvCxnSpPr>
        <p:spPr>
          <a:xfrm>
            <a:off x="5908202" y="5486400"/>
            <a:ext cx="262619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94611" y="4291255"/>
            <a:ext cx="140225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40589" y="4769140"/>
            <a:ext cx="104971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148707" y="4291255"/>
            <a:ext cx="1178232" cy="523220"/>
          </a:xfrm>
          <a:prstGeom prst="rect">
            <a:avLst/>
          </a:prstGeom>
          <a:noFill/>
        </p:spPr>
        <p:txBody>
          <a:bodyPr wrap="square" rtlCol="0">
            <a:spAutoFit/>
          </a:bodyPr>
          <a:lstStyle/>
          <a:p>
            <a:pPr algn="r"/>
            <a:r>
              <a:rPr lang="en-US" sz="1400" dirty="0"/>
              <a:t>High-volume</a:t>
            </a:r>
          </a:p>
          <a:p>
            <a:pPr algn="r"/>
            <a:r>
              <a:rPr lang="en-US" sz="1400" dirty="0"/>
              <a:t>IPD</a:t>
            </a:r>
          </a:p>
        </p:txBody>
      </p:sp>
      <p:sp>
        <p:nvSpPr>
          <p:cNvPr id="53" name="TextBox 52"/>
          <p:cNvSpPr txBox="1"/>
          <p:nvPr/>
        </p:nvSpPr>
        <p:spPr>
          <a:xfrm>
            <a:off x="6699657" y="3807792"/>
            <a:ext cx="1652308" cy="523220"/>
          </a:xfrm>
          <a:prstGeom prst="rect">
            <a:avLst/>
          </a:prstGeom>
          <a:noFill/>
        </p:spPr>
        <p:txBody>
          <a:bodyPr wrap="square" rtlCol="0">
            <a:spAutoFit/>
          </a:bodyPr>
          <a:lstStyle/>
          <a:p>
            <a:r>
              <a:rPr lang="en-US" sz="1400" dirty="0"/>
              <a:t>Frequent PPE</a:t>
            </a:r>
          </a:p>
          <a:p>
            <a:r>
              <a:rPr lang="en-US" sz="1400" dirty="0"/>
              <a:t>stock-outs</a:t>
            </a:r>
          </a:p>
        </p:txBody>
      </p:sp>
      <p:sp>
        <p:nvSpPr>
          <p:cNvPr id="54" name="TextBox 53"/>
          <p:cNvSpPr txBox="1"/>
          <p:nvPr/>
        </p:nvSpPr>
        <p:spPr>
          <a:xfrm>
            <a:off x="6096900" y="4989687"/>
            <a:ext cx="2681920" cy="523220"/>
          </a:xfrm>
          <a:prstGeom prst="rect">
            <a:avLst/>
          </a:prstGeom>
          <a:noFill/>
        </p:spPr>
        <p:txBody>
          <a:bodyPr wrap="square" rtlCol="0">
            <a:spAutoFit/>
          </a:bodyPr>
          <a:lstStyle/>
          <a:p>
            <a:r>
              <a:rPr lang="en-US" sz="1400" dirty="0"/>
              <a:t>Rainy season leads to clients coming to facility late in illness</a:t>
            </a:r>
          </a:p>
        </p:txBody>
      </p:sp>
    </p:spTree>
    <p:extLst>
      <p:ext uri="{BB962C8B-B14F-4D97-AF65-F5344CB8AC3E}">
        <p14:creationId xmlns:p14="http://schemas.microsoft.com/office/powerpoint/2010/main" val="44375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3" y="447145"/>
            <a:ext cx="10493297" cy="1143000"/>
          </a:xfrm>
          <a:noFill/>
        </p:spPr>
        <p:txBody>
          <a:bodyPr/>
          <a:lstStyle/>
          <a:p>
            <a:r>
              <a:rPr lang="en-US" b="1" cap="small" dirty="0">
                <a:latin typeface="+mn-lt"/>
              </a:rPr>
              <a:t>Fishbone Diagram: </a:t>
            </a:r>
            <a:r>
              <a:rPr lang="en-US" b="1" cap="small" dirty="0">
                <a:solidFill>
                  <a:srgbClr val="C00000"/>
                </a:solidFill>
                <a:latin typeface="+mn-lt"/>
              </a:rPr>
              <a:t>Analysis</a:t>
            </a:r>
          </a:p>
        </p:txBody>
      </p:sp>
      <p:sp>
        <p:nvSpPr>
          <p:cNvPr id="3" name="Content Placeholder 2"/>
          <p:cNvSpPr>
            <a:spLocks noGrp="1"/>
          </p:cNvSpPr>
          <p:nvPr>
            <p:ph idx="1"/>
          </p:nvPr>
        </p:nvSpPr>
        <p:spPr>
          <a:xfrm>
            <a:off x="847493" y="1762903"/>
            <a:ext cx="10493297" cy="1047750"/>
          </a:xfrm>
        </p:spPr>
        <p:txBody>
          <a:bodyPr>
            <a:normAutofit/>
          </a:bodyPr>
          <a:lstStyle/>
          <a:p>
            <a:pPr marL="0" indent="0" algn="ctr">
              <a:buNone/>
            </a:pPr>
            <a:r>
              <a:rPr lang="en-US" b="1" i="1" dirty="0">
                <a:solidFill>
                  <a:srgbClr val="C00000"/>
                </a:solidFill>
              </a:rPr>
              <a:t>After your fishbone is generated, highlight the priority problem areas</a:t>
            </a:r>
          </a:p>
        </p:txBody>
      </p:sp>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81" y="3796838"/>
            <a:ext cx="4609170" cy="306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2323570"/>
            <a:ext cx="6400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the fishbone diagram is completed, QI teams then find what they consider root causes that they have the power to fix. </a:t>
            </a:r>
          </a:p>
          <a:p>
            <a:pPr marL="285750" indent="-285750">
              <a:buFont typeface="Arial" panose="020B0604020202020204" pitchFamily="34" charset="0"/>
              <a:buChar char="•"/>
            </a:pPr>
            <a:r>
              <a:rPr lang="en-US" sz="2400" dirty="0"/>
              <a:t>Then then brain storm on change ideas to fix the problems</a:t>
            </a:r>
          </a:p>
        </p:txBody>
      </p:sp>
      <p:sp>
        <p:nvSpPr>
          <p:cNvPr id="5" name="TextBox 4"/>
          <p:cNvSpPr txBox="1"/>
          <p:nvPr/>
        </p:nvSpPr>
        <p:spPr>
          <a:xfrm>
            <a:off x="3819809" y="4262562"/>
            <a:ext cx="6490879" cy="769441"/>
          </a:xfrm>
          <a:prstGeom prst="rect">
            <a:avLst/>
          </a:prstGeom>
          <a:noFill/>
        </p:spPr>
        <p:txBody>
          <a:bodyPr wrap="none" rtlCol="0">
            <a:spAutoFit/>
          </a:bodyPr>
          <a:lstStyle/>
          <a:p>
            <a:r>
              <a:rPr lang="en-US" sz="4400" b="1" u="sng" cap="small" dirty="0">
                <a:solidFill>
                  <a:srgbClr val="C00000"/>
                </a:solidFill>
              </a:rPr>
              <a:t>Looking For Solutions</a:t>
            </a:r>
          </a:p>
        </p:txBody>
      </p:sp>
    </p:spTree>
    <p:extLst>
      <p:ext uri="{BB962C8B-B14F-4D97-AF65-F5344CB8AC3E}">
        <p14:creationId xmlns:p14="http://schemas.microsoft.com/office/powerpoint/2010/main" val="73120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47493" y="0"/>
            <a:ext cx="10515600" cy="1143000"/>
          </a:xfrm>
        </p:spPr>
        <p:txBody>
          <a:bodyPr>
            <a:normAutofit/>
          </a:bodyPr>
          <a:lstStyle/>
          <a:p>
            <a:r>
              <a:rPr lang="en-US" b="1" cap="small" dirty="0">
                <a:latin typeface="+mn-lt"/>
              </a:rPr>
              <a:t>Analysis of Fishbone Example</a:t>
            </a:r>
          </a:p>
        </p:txBody>
      </p:sp>
      <p:sp>
        <p:nvSpPr>
          <p:cNvPr id="6" name="Flowchart: Delay 5"/>
          <p:cNvSpPr/>
          <p:nvPr/>
        </p:nvSpPr>
        <p:spPr>
          <a:xfrm>
            <a:off x="8839200" y="2286000"/>
            <a:ext cx="1752600" cy="2933700"/>
          </a:xfrm>
          <a:prstGeom prst="flowChartDelay">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Large increase in respiratory tract infections in children &lt;5 in IPD</a:t>
            </a:r>
          </a:p>
        </p:txBody>
      </p:sp>
      <p:cxnSp>
        <p:nvCxnSpPr>
          <p:cNvPr id="8" name="Straight Connector 7"/>
          <p:cNvCxnSpPr>
            <a:endCxn id="18" idx="3"/>
          </p:cNvCxnSpPr>
          <p:nvPr/>
        </p:nvCxnSpPr>
        <p:spPr>
          <a:xfrm flipH="1" flipV="1">
            <a:off x="2667000" y="3573154"/>
            <a:ext cx="6196890" cy="824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657600" y="1462710"/>
            <a:ext cx="1066800" cy="211869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131932" y="1482589"/>
            <a:ext cx="1066800" cy="209056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44090" y="3573153"/>
            <a:ext cx="1066800" cy="211869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04452" y="3573153"/>
            <a:ext cx="1066800" cy="21360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hevron 17"/>
          <p:cNvSpPr/>
          <p:nvPr/>
        </p:nvSpPr>
        <p:spPr>
          <a:xfrm>
            <a:off x="1600200" y="2879899"/>
            <a:ext cx="1066800" cy="1386509"/>
          </a:xfrm>
          <a:prstGeom prst="chevron">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3264255" y="1113255"/>
            <a:ext cx="786690"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People</a:t>
            </a:r>
          </a:p>
        </p:txBody>
      </p:sp>
      <p:sp>
        <p:nvSpPr>
          <p:cNvPr id="20" name="TextBox 19"/>
          <p:cNvSpPr txBox="1"/>
          <p:nvPr/>
        </p:nvSpPr>
        <p:spPr>
          <a:xfrm>
            <a:off x="6625644" y="1123267"/>
            <a:ext cx="1051891"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Processes</a:t>
            </a:r>
          </a:p>
        </p:txBody>
      </p:sp>
      <p:sp>
        <p:nvSpPr>
          <p:cNvPr id="21" name="TextBox 20"/>
          <p:cNvSpPr txBox="1"/>
          <p:nvPr/>
        </p:nvSpPr>
        <p:spPr>
          <a:xfrm>
            <a:off x="2247613" y="5688564"/>
            <a:ext cx="1192955"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Equipment</a:t>
            </a:r>
          </a:p>
        </p:txBody>
      </p:sp>
      <p:sp>
        <p:nvSpPr>
          <p:cNvPr id="22" name="TextBox 21"/>
          <p:cNvSpPr txBox="1"/>
          <p:nvPr/>
        </p:nvSpPr>
        <p:spPr>
          <a:xfrm>
            <a:off x="5069182" y="5688564"/>
            <a:ext cx="1382301" cy="369332"/>
          </a:xfrm>
          <a:prstGeom prst="rect">
            <a:avLst/>
          </a:prstGeom>
          <a:solidFill>
            <a:schemeClr val="accent5">
              <a:lumMod val="40000"/>
              <a:lumOff val="60000"/>
            </a:schemeClr>
          </a:solidFill>
          <a:ln w="28575">
            <a:solidFill>
              <a:schemeClr val="accent5"/>
            </a:solidFill>
          </a:ln>
        </p:spPr>
        <p:txBody>
          <a:bodyPr wrap="none" rtlCol="0">
            <a:spAutoFit/>
          </a:bodyPr>
          <a:lstStyle/>
          <a:p>
            <a:r>
              <a:rPr lang="en-US" dirty="0"/>
              <a:t>Environment</a:t>
            </a:r>
          </a:p>
        </p:txBody>
      </p:sp>
      <p:sp>
        <p:nvSpPr>
          <p:cNvPr id="23" name="TextBox 22"/>
          <p:cNvSpPr txBox="1"/>
          <p:nvPr/>
        </p:nvSpPr>
        <p:spPr>
          <a:xfrm>
            <a:off x="3929270" y="1683335"/>
            <a:ext cx="1905000" cy="523220"/>
          </a:xfrm>
          <a:prstGeom prst="rect">
            <a:avLst/>
          </a:prstGeom>
          <a:noFill/>
        </p:spPr>
        <p:txBody>
          <a:bodyPr wrap="square" rtlCol="0">
            <a:spAutoFit/>
          </a:bodyPr>
          <a:lstStyle/>
          <a:p>
            <a:r>
              <a:rPr lang="en-US" sz="1400" dirty="0"/>
              <a:t>Distracted doctors</a:t>
            </a:r>
          </a:p>
          <a:p>
            <a:r>
              <a:rPr lang="en-US" sz="1400" dirty="0"/>
              <a:t>with many patients</a:t>
            </a:r>
          </a:p>
        </p:txBody>
      </p:sp>
      <p:cxnSp>
        <p:nvCxnSpPr>
          <p:cNvPr id="25" name="Straight Connector 24"/>
          <p:cNvCxnSpPr/>
          <p:nvPr/>
        </p:nvCxnSpPr>
        <p:spPr>
          <a:xfrm>
            <a:off x="2310690" y="1985929"/>
            <a:ext cx="317571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44090" y="2743200"/>
            <a:ext cx="248991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91590" y="1682649"/>
            <a:ext cx="1905000" cy="523220"/>
          </a:xfrm>
          <a:prstGeom prst="rect">
            <a:avLst/>
          </a:prstGeom>
          <a:noFill/>
        </p:spPr>
        <p:txBody>
          <a:bodyPr wrap="square" rtlCol="0">
            <a:spAutoFit/>
          </a:bodyPr>
          <a:lstStyle/>
          <a:p>
            <a:pPr algn="r"/>
            <a:r>
              <a:rPr lang="en-US" sz="1400" dirty="0"/>
              <a:t>IPC nurse was not</a:t>
            </a:r>
          </a:p>
          <a:p>
            <a:pPr algn="r"/>
            <a:r>
              <a:rPr lang="en-US" sz="1400" dirty="0"/>
              <a:t>aware of the issue</a:t>
            </a:r>
          </a:p>
        </p:txBody>
      </p:sp>
      <p:sp>
        <p:nvSpPr>
          <p:cNvPr id="28" name="TextBox 27"/>
          <p:cNvSpPr txBox="1"/>
          <p:nvPr/>
        </p:nvSpPr>
        <p:spPr>
          <a:xfrm>
            <a:off x="4227444" y="2280322"/>
            <a:ext cx="1258957" cy="523220"/>
          </a:xfrm>
          <a:prstGeom prst="rect">
            <a:avLst/>
          </a:prstGeom>
          <a:noFill/>
        </p:spPr>
        <p:txBody>
          <a:bodyPr wrap="square" rtlCol="0">
            <a:spAutoFit/>
          </a:bodyPr>
          <a:lstStyle/>
          <a:p>
            <a:r>
              <a:rPr lang="en-US" sz="1400" dirty="0"/>
              <a:t>Children</a:t>
            </a:r>
          </a:p>
          <a:p>
            <a:r>
              <a:rPr lang="en-US" sz="1400" dirty="0"/>
              <a:t>malnourished</a:t>
            </a:r>
          </a:p>
        </p:txBody>
      </p:sp>
      <p:sp>
        <p:nvSpPr>
          <p:cNvPr id="34" name="TextBox 33"/>
          <p:cNvSpPr txBox="1"/>
          <p:nvPr/>
        </p:nvSpPr>
        <p:spPr>
          <a:xfrm>
            <a:off x="3116963" y="2971200"/>
            <a:ext cx="1359255" cy="307777"/>
          </a:xfrm>
          <a:prstGeom prst="rect">
            <a:avLst/>
          </a:prstGeom>
          <a:noFill/>
        </p:spPr>
        <p:txBody>
          <a:bodyPr wrap="square" rtlCol="0">
            <a:spAutoFit/>
          </a:bodyPr>
          <a:lstStyle/>
          <a:p>
            <a:r>
              <a:rPr lang="en-US" sz="1400" dirty="0"/>
              <a:t>New triage nurse</a:t>
            </a:r>
          </a:p>
        </p:txBody>
      </p:sp>
      <p:cxnSp>
        <p:nvCxnSpPr>
          <p:cNvPr id="36" name="Straight Connector 35"/>
          <p:cNvCxnSpPr/>
          <p:nvPr/>
        </p:nvCxnSpPr>
        <p:spPr>
          <a:xfrm>
            <a:off x="3218918" y="3276600"/>
            <a:ext cx="135925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66417" y="2280322"/>
            <a:ext cx="1905000" cy="523220"/>
          </a:xfrm>
          <a:prstGeom prst="rect">
            <a:avLst/>
          </a:prstGeom>
          <a:noFill/>
        </p:spPr>
        <p:txBody>
          <a:bodyPr wrap="square" rtlCol="0">
            <a:spAutoFit/>
          </a:bodyPr>
          <a:lstStyle/>
          <a:p>
            <a:pPr algn="r"/>
            <a:r>
              <a:rPr lang="en-US" sz="1400" dirty="0"/>
              <a:t>Facility staff shortage</a:t>
            </a:r>
          </a:p>
          <a:p>
            <a:pPr algn="r"/>
            <a:r>
              <a:rPr lang="en-US" sz="1400" dirty="0"/>
              <a:t>of two doctors</a:t>
            </a:r>
          </a:p>
        </p:txBody>
      </p:sp>
      <p:cxnSp>
        <p:nvCxnSpPr>
          <p:cNvPr id="39" name="Straight Connector 38"/>
          <p:cNvCxnSpPr/>
          <p:nvPr/>
        </p:nvCxnSpPr>
        <p:spPr>
          <a:xfrm>
            <a:off x="6078225" y="2146926"/>
            <a:ext cx="36372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01339" y="1658373"/>
            <a:ext cx="2628900" cy="523220"/>
          </a:xfrm>
          <a:prstGeom prst="rect">
            <a:avLst/>
          </a:prstGeom>
          <a:noFill/>
        </p:spPr>
        <p:txBody>
          <a:bodyPr wrap="square" rtlCol="0">
            <a:spAutoFit/>
          </a:bodyPr>
          <a:lstStyle/>
          <a:p>
            <a:r>
              <a:rPr lang="en-US" sz="1400" dirty="0"/>
              <a:t>Triage nurse did not identify cough patients for separation &amp; isolation</a:t>
            </a:r>
          </a:p>
        </p:txBody>
      </p:sp>
      <p:sp>
        <p:nvSpPr>
          <p:cNvPr id="43" name="TextBox 42"/>
          <p:cNvSpPr txBox="1"/>
          <p:nvPr/>
        </p:nvSpPr>
        <p:spPr>
          <a:xfrm>
            <a:off x="6081537" y="2955907"/>
            <a:ext cx="1905000" cy="523220"/>
          </a:xfrm>
          <a:prstGeom prst="rect">
            <a:avLst/>
          </a:prstGeom>
          <a:noFill/>
        </p:spPr>
        <p:txBody>
          <a:bodyPr wrap="square" rtlCol="0">
            <a:spAutoFit/>
          </a:bodyPr>
          <a:lstStyle/>
          <a:p>
            <a:pPr algn="r"/>
            <a:r>
              <a:rPr lang="en-US" sz="1400" dirty="0"/>
              <a:t>Varying hand hygiene practices among staff</a:t>
            </a:r>
          </a:p>
        </p:txBody>
      </p:sp>
      <p:cxnSp>
        <p:nvCxnSpPr>
          <p:cNvPr id="44" name="Straight Connector 43"/>
          <p:cNvCxnSpPr/>
          <p:nvPr/>
        </p:nvCxnSpPr>
        <p:spPr>
          <a:xfrm>
            <a:off x="6140281" y="3448878"/>
            <a:ext cx="19833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4538" y="2871654"/>
            <a:ext cx="2310241" cy="824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44538" y="2408812"/>
            <a:ext cx="2310241" cy="523220"/>
          </a:xfrm>
          <a:prstGeom prst="rect">
            <a:avLst/>
          </a:prstGeom>
          <a:noFill/>
        </p:spPr>
        <p:txBody>
          <a:bodyPr wrap="square" rtlCol="0">
            <a:spAutoFit/>
          </a:bodyPr>
          <a:lstStyle/>
          <a:p>
            <a:r>
              <a:rPr lang="en-US" sz="1400" dirty="0"/>
              <a:t>Malnourished children not identified for supplementation</a:t>
            </a:r>
          </a:p>
        </p:txBody>
      </p:sp>
      <p:sp>
        <p:nvSpPr>
          <p:cNvPr id="57" name="TextBox 56"/>
          <p:cNvSpPr txBox="1"/>
          <p:nvPr/>
        </p:nvSpPr>
        <p:spPr>
          <a:xfrm>
            <a:off x="5737823" y="1676789"/>
            <a:ext cx="1638300" cy="523220"/>
          </a:xfrm>
          <a:prstGeom prst="rect">
            <a:avLst/>
          </a:prstGeom>
          <a:noFill/>
        </p:spPr>
        <p:txBody>
          <a:bodyPr wrap="square" rtlCol="0">
            <a:spAutoFit/>
          </a:bodyPr>
          <a:lstStyle/>
          <a:p>
            <a:pPr algn="r"/>
            <a:r>
              <a:rPr lang="en-US" sz="1400" dirty="0"/>
              <a:t>No policy to address</a:t>
            </a:r>
          </a:p>
          <a:p>
            <a:pPr algn="r"/>
            <a:r>
              <a:rPr lang="en-US" sz="1400" dirty="0"/>
              <a:t>supply shortages</a:t>
            </a:r>
          </a:p>
        </p:txBody>
      </p:sp>
      <p:cxnSp>
        <p:nvCxnSpPr>
          <p:cNvPr id="29" name="Straight Connector 28"/>
          <p:cNvCxnSpPr/>
          <p:nvPr/>
        </p:nvCxnSpPr>
        <p:spPr>
          <a:xfrm>
            <a:off x="2091576" y="4724113"/>
            <a:ext cx="12612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91591" y="4240950"/>
            <a:ext cx="1498857" cy="523220"/>
          </a:xfrm>
          <a:prstGeom prst="rect">
            <a:avLst/>
          </a:prstGeom>
          <a:noFill/>
        </p:spPr>
        <p:txBody>
          <a:bodyPr wrap="square" rtlCol="0">
            <a:spAutoFit/>
          </a:bodyPr>
          <a:lstStyle/>
          <a:p>
            <a:pPr algn="r"/>
            <a:r>
              <a:rPr lang="en-US" sz="1400" dirty="0"/>
              <a:t>Variable supply of  gloves &amp; masks</a:t>
            </a:r>
          </a:p>
        </p:txBody>
      </p:sp>
      <p:cxnSp>
        <p:nvCxnSpPr>
          <p:cNvPr id="41" name="Straight Connector 40"/>
          <p:cNvCxnSpPr/>
          <p:nvPr/>
        </p:nvCxnSpPr>
        <p:spPr>
          <a:xfrm>
            <a:off x="3577476" y="4240950"/>
            <a:ext cx="17565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41629" y="3758924"/>
            <a:ext cx="1746586" cy="523220"/>
          </a:xfrm>
          <a:prstGeom prst="rect">
            <a:avLst/>
          </a:prstGeom>
          <a:noFill/>
        </p:spPr>
        <p:txBody>
          <a:bodyPr wrap="square" rtlCol="0">
            <a:spAutoFit/>
          </a:bodyPr>
          <a:lstStyle/>
          <a:p>
            <a:r>
              <a:rPr lang="en-US" sz="1400" dirty="0"/>
              <a:t>Nutrient supplements not readily available</a:t>
            </a:r>
          </a:p>
        </p:txBody>
      </p:sp>
      <p:cxnSp>
        <p:nvCxnSpPr>
          <p:cNvPr id="45" name="Straight Connector 44"/>
          <p:cNvCxnSpPr/>
          <p:nvPr/>
        </p:nvCxnSpPr>
        <p:spPr>
          <a:xfrm>
            <a:off x="3082176" y="5219700"/>
            <a:ext cx="194702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67403" y="4512633"/>
            <a:ext cx="1746586" cy="738664"/>
          </a:xfrm>
          <a:prstGeom prst="rect">
            <a:avLst/>
          </a:prstGeom>
          <a:noFill/>
        </p:spPr>
        <p:txBody>
          <a:bodyPr wrap="square" rtlCol="0">
            <a:spAutoFit/>
          </a:bodyPr>
          <a:lstStyle/>
          <a:p>
            <a:r>
              <a:rPr lang="en-US" sz="1400" dirty="0"/>
              <a:t>X-ray machine not working to perform CXR for diagnosis</a:t>
            </a:r>
          </a:p>
        </p:txBody>
      </p:sp>
      <p:cxnSp>
        <p:nvCxnSpPr>
          <p:cNvPr id="48" name="Straight Connector 47"/>
          <p:cNvCxnSpPr/>
          <p:nvPr/>
        </p:nvCxnSpPr>
        <p:spPr>
          <a:xfrm>
            <a:off x="5908202" y="5486400"/>
            <a:ext cx="262619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94611" y="4291255"/>
            <a:ext cx="140225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40589" y="4769140"/>
            <a:ext cx="104971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148707" y="4291255"/>
            <a:ext cx="1178232" cy="523220"/>
          </a:xfrm>
          <a:prstGeom prst="rect">
            <a:avLst/>
          </a:prstGeom>
          <a:noFill/>
        </p:spPr>
        <p:txBody>
          <a:bodyPr wrap="square" rtlCol="0">
            <a:spAutoFit/>
          </a:bodyPr>
          <a:lstStyle/>
          <a:p>
            <a:pPr algn="r"/>
            <a:r>
              <a:rPr lang="en-US" sz="1400" dirty="0"/>
              <a:t>High-volume</a:t>
            </a:r>
          </a:p>
          <a:p>
            <a:pPr algn="r"/>
            <a:r>
              <a:rPr lang="en-US" sz="1400" dirty="0"/>
              <a:t>IPD</a:t>
            </a:r>
          </a:p>
        </p:txBody>
      </p:sp>
      <p:sp>
        <p:nvSpPr>
          <p:cNvPr id="53" name="TextBox 52"/>
          <p:cNvSpPr txBox="1"/>
          <p:nvPr/>
        </p:nvSpPr>
        <p:spPr>
          <a:xfrm>
            <a:off x="6699657" y="3807792"/>
            <a:ext cx="1652308" cy="523220"/>
          </a:xfrm>
          <a:prstGeom prst="rect">
            <a:avLst/>
          </a:prstGeom>
          <a:noFill/>
        </p:spPr>
        <p:txBody>
          <a:bodyPr wrap="square" rtlCol="0">
            <a:spAutoFit/>
          </a:bodyPr>
          <a:lstStyle/>
          <a:p>
            <a:r>
              <a:rPr lang="en-US" sz="1400" dirty="0"/>
              <a:t>Frequent PPE</a:t>
            </a:r>
          </a:p>
          <a:p>
            <a:r>
              <a:rPr lang="en-US" sz="1400" dirty="0"/>
              <a:t>stock-outs</a:t>
            </a:r>
          </a:p>
        </p:txBody>
      </p:sp>
      <p:sp>
        <p:nvSpPr>
          <p:cNvPr id="54" name="TextBox 53"/>
          <p:cNvSpPr txBox="1"/>
          <p:nvPr/>
        </p:nvSpPr>
        <p:spPr>
          <a:xfrm>
            <a:off x="6096900" y="4989687"/>
            <a:ext cx="2681920" cy="523220"/>
          </a:xfrm>
          <a:prstGeom prst="rect">
            <a:avLst/>
          </a:prstGeom>
          <a:noFill/>
        </p:spPr>
        <p:txBody>
          <a:bodyPr wrap="square" rtlCol="0">
            <a:spAutoFit/>
          </a:bodyPr>
          <a:lstStyle/>
          <a:p>
            <a:r>
              <a:rPr lang="en-US" sz="1400" dirty="0"/>
              <a:t>Rainy season leads to clients coming to facility late in illness</a:t>
            </a:r>
          </a:p>
        </p:txBody>
      </p:sp>
      <p:sp>
        <p:nvSpPr>
          <p:cNvPr id="55" name="TextBox 54"/>
          <p:cNvSpPr txBox="1"/>
          <p:nvPr/>
        </p:nvSpPr>
        <p:spPr>
          <a:xfrm>
            <a:off x="9144001" y="1319529"/>
            <a:ext cx="769763" cy="369332"/>
          </a:xfrm>
          <a:prstGeom prst="rect">
            <a:avLst/>
          </a:prstGeom>
          <a:solidFill>
            <a:srgbClr val="FFFF99"/>
          </a:solidFill>
          <a:ln>
            <a:solidFill>
              <a:schemeClr val="accent4"/>
            </a:solidFill>
          </a:ln>
        </p:spPr>
        <p:txBody>
          <a:bodyPr wrap="none" rtlCol="0">
            <a:spAutoFit/>
          </a:bodyPr>
          <a:lstStyle/>
          <a:p>
            <a:r>
              <a:rPr lang="en-US" b="1" cap="small" dirty="0">
                <a:solidFill>
                  <a:schemeClr val="tx2"/>
                </a:solidFill>
              </a:rPr>
              <a:t>Why?</a:t>
            </a:r>
          </a:p>
        </p:txBody>
      </p:sp>
      <p:sp>
        <p:nvSpPr>
          <p:cNvPr id="56" name="TextBox 55"/>
          <p:cNvSpPr txBox="1"/>
          <p:nvPr/>
        </p:nvSpPr>
        <p:spPr>
          <a:xfrm>
            <a:off x="7582203" y="2280322"/>
            <a:ext cx="769763" cy="369332"/>
          </a:xfrm>
          <a:prstGeom prst="rect">
            <a:avLst/>
          </a:prstGeom>
          <a:solidFill>
            <a:srgbClr val="FFFF99"/>
          </a:solidFill>
          <a:ln>
            <a:solidFill>
              <a:schemeClr val="accent4"/>
            </a:solidFill>
          </a:ln>
        </p:spPr>
        <p:txBody>
          <a:bodyPr wrap="none" rtlCol="0">
            <a:spAutoFit/>
          </a:bodyPr>
          <a:lstStyle/>
          <a:p>
            <a:r>
              <a:rPr lang="en-US" b="1" cap="small" dirty="0">
                <a:solidFill>
                  <a:schemeClr val="tx2"/>
                </a:solidFill>
              </a:rPr>
              <a:t>Why?</a:t>
            </a:r>
          </a:p>
        </p:txBody>
      </p:sp>
      <p:sp>
        <p:nvSpPr>
          <p:cNvPr id="58" name="TextBox 57"/>
          <p:cNvSpPr txBox="1"/>
          <p:nvPr/>
        </p:nvSpPr>
        <p:spPr>
          <a:xfrm>
            <a:off x="1724279" y="2563877"/>
            <a:ext cx="1172822" cy="307777"/>
          </a:xfrm>
          <a:prstGeom prst="rect">
            <a:avLst/>
          </a:prstGeom>
          <a:solidFill>
            <a:srgbClr val="FF0000"/>
          </a:solidFill>
          <a:ln>
            <a:solidFill>
              <a:srgbClr val="C00000"/>
            </a:solidFill>
          </a:ln>
        </p:spPr>
        <p:txBody>
          <a:bodyPr wrap="none" rtlCol="0">
            <a:spAutoFit/>
          </a:bodyPr>
          <a:lstStyle/>
          <a:p>
            <a:pPr algn="ctr"/>
            <a:r>
              <a:rPr lang="en-US" sz="1400" b="1" cap="small" dirty="0"/>
              <a:t>Root Cause</a:t>
            </a:r>
          </a:p>
        </p:txBody>
      </p:sp>
      <p:sp>
        <p:nvSpPr>
          <p:cNvPr id="59" name="TextBox 58"/>
          <p:cNvSpPr txBox="1"/>
          <p:nvPr/>
        </p:nvSpPr>
        <p:spPr>
          <a:xfrm>
            <a:off x="2091433" y="3968423"/>
            <a:ext cx="1172822" cy="307777"/>
          </a:xfrm>
          <a:prstGeom prst="rect">
            <a:avLst/>
          </a:prstGeom>
          <a:solidFill>
            <a:srgbClr val="FF0000"/>
          </a:solidFill>
          <a:ln>
            <a:solidFill>
              <a:srgbClr val="C00000"/>
            </a:solidFill>
          </a:ln>
        </p:spPr>
        <p:txBody>
          <a:bodyPr wrap="none" rtlCol="0">
            <a:spAutoFit/>
          </a:bodyPr>
          <a:lstStyle/>
          <a:p>
            <a:pPr algn="ctr"/>
            <a:r>
              <a:rPr lang="en-US" sz="1400" b="1" cap="small" dirty="0"/>
              <a:t>Root Cause</a:t>
            </a:r>
          </a:p>
        </p:txBody>
      </p:sp>
      <p:sp>
        <p:nvSpPr>
          <p:cNvPr id="60" name="TextBox 59"/>
          <p:cNvSpPr txBox="1"/>
          <p:nvPr/>
        </p:nvSpPr>
        <p:spPr>
          <a:xfrm>
            <a:off x="6556973" y="4724114"/>
            <a:ext cx="1172822" cy="307777"/>
          </a:xfrm>
          <a:prstGeom prst="rect">
            <a:avLst/>
          </a:prstGeom>
          <a:solidFill>
            <a:srgbClr val="FF0000"/>
          </a:solidFill>
          <a:ln>
            <a:solidFill>
              <a:srgbClr val="C00000"/>
            </a:solidFill>
          </a:ln>
        </p:spPr>
        <p:txBody>
          <a:bodyPr wrap="none" rtlCol="0">
            <a:spAutoFit/>
          </a:bodyPr>
          <a:lstStyle/>
          <a:p>
            <a:pPr algn="ctr"/>
            <a:r>
              <a:rPr lang="en-US" sz="1400" b="1" cap="small" dirty="0"/>
              <a:t>Root Cause</a:t>
            </a:r>
          </a:p>
        </p:txBody>
      </p:sp>
    </p:spTree>
    <p:extLst>
      <p:ext uri="{BB962C8B-B14F-4D97-AF65-F5344CB8AC3E}">
        <p14:creationId xmlns:p14="http://schemas.microsoft.com/office/powerpoint/2010/main" val="32920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flipH="1">
            <a:off x="6400800" y="3238500"/>
            <a:ext cx="1600200" cy="3238500"/>
          </a:xfrm>
          <a:prstGeom prst="line">
            <a:avLst/>
          </a:prstGeom>
          <a:ln w="635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256582" y="3238500"/>
            <a:ext cx="1239219" cy="2552700"/>
          </a:xfrm>
          <a:prstGeom prst="line">
            <a:avLst/>
          </a:prstGeom>
          <a:ln w="635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00800" y="1422618"/>
            <a:ext cx="1752600" cy="1815882"/>
          </a:xfrm>
          <a:prstGeom prst="line">
            <a:avLst/>
          </a:prstGeom>
          <a:ln w="635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600" y="729450"/>
            <a:ext cx="1981200" cy="2509050"/>
          </a:xfrm>
          <a:prstGeom prst="line">
            <a:avLst/>
          </a:prstGeom>
          <a:ln w="635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Flowchart: Delay 3"/>
          <p:cNvSpPr/>
          <p:nvPr/>
        </p:nvSpPr>
        <p:spPr>
          <a:xfrm>
            <a:off x="9220200" y="1752600"/>
            <a:ext cx="1371600" cy="2971800"/>
          </a:xfrm>
          <a:prstGeom prst="flowChartDelay">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Low diagnosis of malaria in one region</a:t>
            </a:r>
          </a:p>
          <a:p>
            <a:pPr algn="ctr"/>
            <a:r>
              <a:rPr lang="en-US" b="1" dirty="0">
                <a:solidFill>
                  <a:srgbClr val="C00000"/>
                </a:solidFill>
              </a:rPr>
              <a:t>in Ghana</a:t>
            </a:r>
          </a:p>
        </p:txBody>
      </p:sp>
      <p:cxnSp>
        <p:nvCxnSpPr>
          <p:cNvPr id="6" name="Straight Connector 5"/>
          <p:cNvCxnSpPr>
            <a:stCxn id="4" idx="1"/>
          </p:cNvCxnSpPr>
          <p:nvPr/>
        </p:nvCxnSpPr>
        <p:spPr>
          <a:xfrm flipH="1">
            <a:off x="2362200" y="3238500"/>
            <a:ext cx="6858000" cy="0"/>
          </a:xfrm>
          <a:prstGeom prst="line">
            <a:avLst/>
          </a:prstGeom>
          <a:ln w="635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6027" y="462778"/>
            <a:ext cx="1524000" cy="369332"/>
          </a:xfrm>
          <a:prstGeom prst="rect">
            <a:avLst/>
          </a:prstGeom>
          <a:solidFill>
            <a:schemeClr val="accent4">
              <a:lumMod val="20000"/>
              <a:lumOff val="80000"/>
            </a:schemeClr>
          </a:solidFill>
        </p:spPr>
        <p:txBody>
          <a:bodyPr wrap="square" rtlCol="0">
            <a:spAutoFit/>
          </a:bodyPr>
          <a:lstStyle/>
          <a:p>
            <a:pPr algn="ctr"/>
            <a:r>
              <a:rPr lang="en-US" b="1" dirty="0">
                <a:solidFill>
                  <a:prstClr val="black"/>
                </a:solidFill>
              </a:rPr>
              <a:t>People</a:t>
            </a:r>
          </a:p>
        </p:txBody>
      </p:sp>
      <p:sp>
        <p:nvSpPr>
          <p:cNvPr id="8" name="TextBox 7"/>
          <p:cNvSpPr txBox="1"/>
          <p:nvPr/>
        </p:nvSpPr>
        <p:spPr>
          <a:xfrm>
            <a:off x="5295900" y="1090246"/>
            <a:ext cx="2209800" cy="369332"/>
          </a:xfrm>
          <a:prstGeom prst="rect">
            <a:avLst/>
          </a:prstGeom>
          <a:solidFill>
            <a:schemeClr val="accent4">
              <a:lumMod val="20000"/>
              <a:lumOff val="80000"/>
            </a:schemeClr>
          </a:solidFill>
        </p:spPr>
        <p:txBody>
          <a:bodyPr wrap="square" rtlCol="0">
            <a:spAutoFit/>
          </a:bodyPr>
          <a:lstStyle/>
          <a:p>
            <a:pPr algn="ctr"/>
            <a:r>
              <a:rPr lang="en-US" b="1" dirty="0">
                <a:solidFill>
                  <a:prstClr val="black"/>
                </a:solidFill>
              </a:rPr>
              <a:t>Policy/Process</a:t>
            </a:r>
          </a:p>
        </p:txBody>
      </p:sp>
      <p:sp>
        <p:nvSpPr>
          <p:cNvPr id="9" name="TextBox 8"/>
          <p:cNvSpPr txBox="1"/>
          <p:nvPr/>
        </p:nvSpPr>
        <p:spPr>
          <a:xfrm>
            <a:off x="1905000" y="776288"/>
            <a:ext cx="3429000" cy="2462213"/>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prstClr val="black"/>
                </a:solidFill>
              </a:rPr>
              <a:t>Low motivation of staff due to low pay</a:t>
            </a:r>
          </a:p>
          <a:p>
            <a:pPr marL="285750" indent="-285750">
              <a:buFont typeface="Arial" panose="020B0604020202020204" pitchFamily="34" charset="0"/>
              <a:buChar char="•"/>
            </a:pPr>
            <a:r>
              <a:rPr lang="en-US" sz="1400" b="1" dirty="0">
                <a:solidFill>
                  <a:prstClr val="black"/>
                </a:solidFill>
              </a:rPr>
              <a:t>Frequent transfers of trained staff</a:t>
            </a:r>
          </a:p>
          <a:p>
            <a:pPr marL="285750" indent="-285750">
              <a:buFont typeface="Arial" panose="020B0604020202020204" pitchFamily="34" charset="0"/>
              <a:buChar char="•"/>
            </a:pPr>
            <a:r>
              <a:rPr lang="en-US" sz="1400" b="1" dirty="0">
                <a:solidFill>
                  <a:prstClr val="black"/>
                </a:solidFill>
              </a:rPr>
              <a:t>Some staff are not trained</a:t>
            </a:r>
          </a:p>
          <a:p>
            <a:pPr marL="285750" indent="-285750">
              <a:buFont typeface="Arial" panose="020B0604020202020204" pitchFamily="34" charset="0"/>
              <a:buChar char="•"/>
            </a:pPr>
            <a:r>
              <a:rPr lang="en-US" sz="1400" b="1" dirty="0">
                <a:solidFill>
                  <a:prstClr val="black"/>
                </a:solidFill>
              </a:rPr>
              <a:t>Staff feel supervision is punitive, not helpful</a:t>
            </a:r>
          </a:p>
          <a:p>
            <a:pPr marL="285750" indent="-285750">
              <a:buFont typeface="Arial" panose="020B0604020202020204" pitchFamily="34" charset="0"/>
              <a:buChar char="•"/>
            </a:pPr>
            <a:r>
              <a:rPr lang="en-US" sz="1400" b="1" dirty="0">
                <a:solidFill>
                  <a:prstClr val="black"/>
                </a:solidFill>
              </a:rPr>
              <a:t>Not enough regional staff to fill supervision and scheduled visits</a:t>
            </a:r>
          </a:p>
          <a:p>
            <a:pPr marL="285750" indent="-285750">
              <a:buFont typeface="Arial" panose="020B0604020202020204" pitchFamily="34" charset="0"/>
              <a:buChar char="•"/>
            </a:pPr>
            <a:r>
              <a:rPr lang="en-US" sz="1400" b="1" dirty="0">
                <a:solidFill>
                  <a:prstClr val="black"/>
                </a:solidFill>
              </a:rPr>
              <a:t>No malaria focal person on regional team</a:t>
            </a:r>
          </a:p>
          <a:p>
            <a:pPr marL="285750" indent="-285750">
              <a:buFont typeface="Arial" panose="020B0604020202020204" pitchFamily="34" charset="0"/>
              <a:buChar char="•"/>
            </a:pPr>
            <a:r>
              <a:rPr lang="en-US" sz="1400" b="1" dirty="0">
                <a:solidFill>
                  <a:prstClr val="black"/>
                </a:solidFill>
              </a:rPr>
              <a:t>Staff feel overwhelmed with other pressures</a:t>
            </a:r>
          </a:p>
        </p:txBody>
      </p:sp>
      <p:sp>
        <p:nvSpPr>
          <p:cNvPr id="16" name="TextBox 15"/>
          <p:cNvSpPr txBox="1"/>
          <p:nvPr/>
        </p:nvSpPr>
        <p:spPr>
          <a:xfrm>
            <a:off x="5410200" y="1422618"/>
            <a:ext cx="3581400" cy="1815882"/>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prstClr val="black"/>
                </a:solidFill>
              </a:rPr>
              <a:t>Unclear process of regional staff for follow-up of issues noted during supervision</a:t>
            </a:r>
          </a:p>
          <a:p>
            <a:pPr marL="285750" indent="-285750">
              <a:buFont typeface="Arial" panose="020B0604020202020204" pitchFamily="34" charset="0"/>
              <a:buChar char="•"/>
            </a:pPr>
            <a:r>
              <a:rPr lang="en-US" sz="1400" b="1" dirty="0">
                <a:solidFill>
                  <a:prstClr val="black"/>
                </a:solidFill>
              </a:rPr>
              <a:t>Treatment Guidelines not up-to-date</a:t>
            </a:r>
          </a:p>
          <a:p>
            <a:pPr marL="285750" indent="-285750">
              <a:buFont typeface="Arial" panose="020B0604020202020204" pitchFamily="34" charset="0"/>
              <a:buChar char="•"/>
            </a:pPr>
            <a:r>
              <a:rPr lang="en-US" sz="1400" b="1" dirty="0">
                <a:solidFill>
                  <a:prstClr val="black"/>
                </a:solidFill>
              </a:rPr>
              <a:t>No routine orientation of new employees</a:t>
            </a:r>
          </a:p>
          <a:p>
            <a:pPr marL="285750" indent="-285750">
              <a:buFont typeface="Arial" panose="020B0604020202020204" pitchFamily="34" charset="0"/>
              <a:buChar char="•"/>
            </a:pPr>
            <a:r>
              <a:rPr lang="en-US" sz="1400" b="1" dirty="0">
                <a:solidFill>
                  <a:prstClr val="black"/>
                </a:solidFill>
              </a:rPr>
              <a:t>Distribution of lab equipment not clear</a:t>
            </a:r>
          </a:p>
          <a:p>
            <a:pPr marL="285750" indent="-285750">
              <a:buFont typeface="Arial" panose="020B0604020202020204" pitchFamily="34" charset="0"/>
              <a:buChar char="•"/>
            </a:pPr>
            <a:r>
              <a:rPr lang="en-US" sz="1400" b="1" dirty="0">
                <a:solidFill>
                  <a:prstClr val="black"/>
                </a:solidFill>
              </a:rPr>
              <a:t>Training records of staff not maintained</a:t>
            </a:r>
          </a:p>
          <a:p>
            <a:pPr marL="285750" indent="-285750">
              <a:buFont typeface="Arial" panose="020B0604020202020204" pitchFamily="34" charset="0"/>
              <a:buChar char="•"/>
            </a:pPr>
            <a:r>
              <a:rPr lang="en-US" sz="1400" b="1" dirty="0">
                <a:solidFill>
                  <a:prstClr val="black"/>
                </a:solidFill>
              </a:rPr>
              <a:t>No in-service training to update staff</a:t>
            </a:r>
          </a:p>
        </p:txBody>
      </p:sp>
      <p:sp>
        <p:nvSpPr>
          <p:cNvPr id="26" name="TextBox 25"/>
          <p:cNvSpPr txBox="1"/>
          <p:nvPr/>
        </p:nvSpPr>
        <p:spPr>
          <a:xfrm>
            <a:off x="1987334" y="3429001"/>
            <a:ext cx="3777712" cy="2031325"/>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prstClr val="black"/>
                </a:solidFill>
              </a:rPr>
              <a:t>Some facilities lack proper diagnostic equipment</a:t>
            </a:r>
          </a:p>
          <a:p>
            <a:pPr marL="285750" indent="-285750">
              <a:buFont typeface="Arial" panose="020B0604020202020204" pitchFamily="34" charset="0"/>
              <a:buChar char="•"/>
            </a:pPr>
            <a:r>
              <a:rPr lang="en-US" sz="1400" b="1" dirty="0">
                <a:solidFill>
                  <a:prstClr val="black"/>
                </a:solidFill>
              </a:rPr>
              <a:t>Some rural dispensaries don’t have lab services</a:t>
            </a:r>
          </a:p>
          <a:p>
            <a:pPr marL="285750" indent="-285750">
              <a:buFont typeface="Arial" panose="020B0604020202020204" pitchFamily="34" charset="0"/>
              <a:buChar char="•"/>
            </a:pPr>
            <a:r>
              <a:rPr lang="en-US" sz="1400" b="1" dirty="0">
                <a:solidFill>
                  <a:prstClr val="black"/>
                </a:solidFill>
              </a:rPr>
              <a:t>Equipment has been stolen</a:t>
            </a:r>
          </a:p>
          <a:p>
            <a:pPr marL="285750" indent="-285750">
              <a:buFont typeface="Arial" panose="020B0604020202020204" pitchFamily="34" charset="0"/>
              <a:buChar char="•"/>
            </a:pPr>
            <a:r>
              <a:rPr lang="en-US" sz="1400" b="1" dirty="0">
                <a:solidFill>
                  <a:prstClr val="black"/>
                </a:solidFill>
              </a:rPr>
              <a:t>Shortages of rapid test kits and slides</a:t>
            </a:r>
          </a:p>
          <a:p>
            <a:pPr marL="285750" indent="-285750">
              <a:buFont typeface="Arial" panose="020B0604020202020204" pitchFamily="34" charset="0"/>
              <a:buChar char="•"/>
            </a:pPr>
            <a:r>
              <a:rPr lang="en-US" sz="1400" b="1" dirty="0">
                <a:solidFill>
                  <a:prstClr val="black"/>
                </a:solidFill>
              </a:rPr>
              <a:t>Treatment drugs are occasionally stocked out</a:t>
            </a:r>
          </a:p>
          <a:p>
            <a:endParaRPr lang="en-US" sz="1400" u="sng" dirty="0">
              <a:solidFill>
                <a:prstClr val="black"/>
              </a:solidFill>
            </a:endParaRPr>
          </a:p>
        </p:txBody>
      </p:sp>
      <p:sp>
        <p:nvSpPr>
          <p:cNvPr id="31" name="TextBox 30"/>
          <p:cNvSpPr txBox="1"/>
          <p:nvPr/>
        </p:nvSpPr>
        <p:spPr>
          <a:xfrm>
            <a:off x="5911312" y="3298210"/>
            <a:ext cx="3308888" cy="2677656"/>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prstClr val="black"/>
                </a:solidFill>
              </a:rPr>
              <a:t>Region with unknown high incidence rate</a:t>
            </a:r>
          </a:p>
          <a:p>
            <a:pPr marL="285750" indent="-285750">
              <a:buFont typeface="Arial" panose="020B0604020202020204" pitchFamily="34" charset="0"/>
              <a:buChar char="•"/>
            </a:pPr>
            <a:r>
              <a:rPr lang="en-US" sz="1400" b="1" dirty="0">
                <a:solidFill>
                  <a:prstClr val="black"/>
                </a:solidFill>
              </a:rPr>
              <a:t>Rainy season affects road conditions and decreases OPD visits</a:t>
            </a:r>
          </a:p>
          <a:p>
            <a:pPr marL="285750" indent="-285750">
              <a:buFont typeface="Arial" panose="020B0604020202020204" pitchFamily="34" charset="0"/>
              <a:buChar char="•"/>
            </a:pPr>
            <a:r>
              <a:rPr lang="en-US" sz="1400" b="1" dirty="0">
                <a:solidFill>
                  <a:prstClr val="black"/>
                </a:solidFill>
              </a:rPr>
              <a:t>Region with known non-compliance with ITN</a:t>
            </a:r>
          </a:p>
          <a:p>
            <a:pPr marL="285750" indent="-285750">
              <a:buFont typeface="Arial" panose="020B0604020202020204" pitchFamily="34" charset="0"/>
              <a:buChar char="•"/>
            </a:pPr>
            <a:r>
              <a:rPr lang="en-US" sz="1400" b="1" dirty="0">
                <a:solidFill>
                  <a:prstClr val="black"/>
                </a:solidFill>
              </a:rPr>
              <a:t>Rainy season increases staff absenteeism and tardiness</a:t>
            </a:r>
          </a:p>
          <a:p>
            <a:pPr marL="285750" indent="-285750">
              <a:buFont typeface="Arial" panose="020B0604020202020204" pitchFamily="34" charset="0"/>
              <a:buChar char="•"/>
            </a:pPr>
            <a:r>
              <a:rPr lang="en-US" sz="1400" b="1" dirty="0">
                <a:solidFill>
                  <a:prstClr val="black"/>
                </a:solidFill>
              </a:rPr>
              <a:t>Community is transient</a:t>
            </a:r>
          </a:p>
          <a:p>
            <a:pPr marL="285750" indent="-285750">
              <a:buFont typeface="Arial" panose="020B0604020202020204" pitchFamily="34" charset="0"/>
              <a:buChar char="•"/>
            </a:pPr>
            <a:r>
              <a:rPr lang="en-US" sz="1400" b="1" dirty="0">
                <a:solidFill>
                  <a:prstClr val="black"/>
                </a:solidFill>
              </a:rPr>
              <a:t>Education campaigns ineffective</a:t>
            </a:r>
          </a:p>
          <a:p>
            <a:pPr marL="285750" indent="-285750">
              <a:buFont typeface="Arial" panose="020B0604020202020204" pitchFamily="34" charset="0"/>
              <a:buChar char="•"/>
            </a:pPr>
            <a:r>
              <a:rPr lang="en-US" sz="1400" b="1" dirty="0">
                <a:solidFill>
                  <a:prstClr val="black"/>
                </a:solidFill>
              </a:rPr>
              <a:t>Community has multiple popular traditional healers</a:t>
            </a:r>
          </a:p>
        </p:txBody>
      </p:sp>
      <p:sp>
        <p:nvSpPr>
          <p:cNvPr id="32" name="TextBox 31"/>
          <p:cNvSpPr txBox="1"/>
          <p:nvPr/>
        </p:nvSpPr>
        <p:spPr>
          <a:xfrm>
            <a:off x="2133600" y="5791200"/>
            <a:ext cx="2590800" cy="369332"/>
          </a:xfrm>
          <a:prstGeom prst="rect">
            <a:avLst/>
          </a:prstGeom>
          <a:solidFill>
            <a:schemeClr val="accent4">
              <a:lumMod val="20000"/>
              <a:lumOff val="80000"/>
            </a:schemeClr>
          </a:solidFill>
        </p:spPr>
        <p:txBody>
          <a:bodyPr wrap="square" rtlCol="0">
            <a:spAutoFit/>
          </a:bodyPr>
          <a:lstStyle/>
          <a:p>
            <a:pPr algn="ctr"/>
            <a:r>
              <a:rPr lang="en-US" b="1" dirty="0">
                <a:solidFill>
                  <a:prstClr val="black"/>
                </a:solidFill>
              </a:rPr>
              <a:t>Equipment/Supplies</a:t>
            </a:r>
          </a:p>
        </p:txBody>
      </p:sp>
      <p:sp>
        <p:nvSpPr>
          <p:cNvPr id="35" name="TextBox 34"/>
          <p:cNvSpPr txBox="1"/>
          <p:nvPr/>
        </p:nvSpPr>
        <p:spPr>
          <a:xfrm>
            <a:off x="5243146" y="6406634"/>
            <a:ext cx="1981200" cy="369332"/>
          </a:xfrm>
          <a:prstGeom prst="rect">
            <a:avLst/>
          </a:prstGeom>
          <a:solidFill>
            <a:schemeClr val="accent4">
              <a:lumMod val="20000"/>
              <a:lumOff val="80000"/>
            </a:schemeClr>
          </a:solidFill>
        </p:spPr>
        <p:txBody>
          <a:bodyPr wrap="square" rtlCol="0">
            <a:spAutoFit/>
          </a:bodyPr>
          <a:lstStyle/>
          <a:p>
            <a:pPr algn="ctr"/>
            <a:r>
              <a:rPr lang="en-US" b="1" dirty="0">
                <a:solidFill>
                  <a:prstClr val="black"/>
                </a:solidFill>
              </a:rPr>
              <a:t>Environment</a:t>
            </a:r>
          </a:p>
        </p:txBody>
      </p:sp>
      <p:sp>
        <p:nvSpPr>
          <p:cNvPr id="3" name="Oval 2"/>
          <p:cNvSpPr/>
          <p:nvPr/>
        </p:nvSpPr>
        <p:spPr>
          <a:xfrm>
            <a:off x="5230158" y="1381777"/>
            <a:ext cx="2438400" cy="838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5199256" y="153472"/>
            <a:ext cx="6972300" cy="8148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small" dirty="0"/>
              <a:t>Fishbone Diagram Example</a:t>
            </a:r>
          </a:p>
        </p:txBody>
      </p:sp>
    </p:spTree>
    <p:extLst>
      <p:ext uri="{BB962C8B-B14F-4D97-AF65-F5344CB8AC3E}">
        <p14:creationId xmlns:p14="http://schemas.microsoft.com/office/powerpoint/2010/main" val="418661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580658"/>
            <a:ext cx="10664371" cy="1143000"/>
          </a:xfrm>
        </p:spPr>
        <p:txBody>
          <a:bodyPr>
            <a:normAutofit/>
          </a:bodyPr>
          <a:lstStyle/>
          <a:p>
            <a:r>
              <a:rPr lang="en-US" sz="4800" b="1" cap="small" dirty="0">
                <a:latin typeface="+mn-lt"/>
              </a:rPr>
              <a:t>Things that Can Go Wrong!</a:t>
            </a:r>
          </a:p>
        </p:txBody>
      </p:sp>
      <p:sp>
        <p:nvSpPr>
          <p:cNvPr id="3" name="Content Placeholder 2"/>
          <p:cNvSpPr>
            <a:spLocks noGrp="1"/>
          </p:cNvSpPr>
          <p:nvPr>
            <p:ph idx="1"/>
          </p:nvPr>
        </p:nvSpPr>
        <p:spPr>
          <a:xfrm>
            <a:off x="943429" y="1824865"/>
            <a:ext cx="10929257" cy="4452477"/>
          </a:xfrm>
        </p:spPr>
        <p:txBody>
          <a:bodyPr>
            <a:normAutofit/>
          </a:bodyPr>
          <a:lstStyle/>
          <a:p>
            <a:pPr>
              <a:lnSpc>
                <a:spcPct val="100000"/>
              </a:lnSpc>
            </a:pPr>
            <a:r>
              <a:rPr lang="en-US" sz="3600" dirty="0"/>
              <a:t>Disagreements and arguments</a:t>
            </a:r>
          </a:p>
          <a:p>
            <a:pPr>
              <a:lnSpc>
                <a:spcPct val="100000"/>
              </a:lnSpc>
            </a:pPr>
            <a:r>
              <a:rPr lang="en-US" sz="3600" dirty="0"/>
              <a:t>Identifying causes that are too broad</a:t>
            </a:r>
          </a:p>
          <a:p>
            <a:pPr>
              <a:lnSpc>
                <a:spcPct val="100000"/>
              </a:lnSpc>
            </a:pPr>
            <a:r>
              <a:rPr lang="en-US" sz="3600" dirty="0"/>
              <a:t>Identifying causes the team has no control over</a:t>
            </a:r>
          </a:p>
          <a:p>
            <a:pPr>
              <a:lnSpc>
                <a:spcPct val="100000"/>
              </a:lnSpc>
            </a:pPr>
            <a:r>
              <a:rPr lang="en-US" sz="3600" dirty="0"/>
              <a:t>No analysis of the diagram</a:t>
            </a:r>
          </a:p>
          <a:p>
            <a:pPr>
              <a:lnSpc>
                <a:spcPct val="100000"/>
              </a:lnSpc>
            </a:pPr>
            <a:r>
              <a:rPr lang="en-US" sz="3600" dirty="0"/>
              <a:t>Using the tool as the end result rather than using it to identify root causes </a:t>
            </a:r>
          </a:p>
          <a:p>
            <a:pPr>
              <a:lnSpc>
                <a:spcPct val="100000"/>
              </a:lnSpc>
            </a:pPr>
            <a:endParaRPr lang="en-US" sz="4000" dirty="0"/>
          </a:p>
          <a:p>
            <a:pPr>
              <a:lnSpc>
                <a:spcPct val="100000"/>
              </a:lnSpc>
            </a:pPr>
            <a:endParaRPr lang="en-US" sz="4000" dirty="0"/>
          </a:p>
          <a:p>
            <a:pPr>
              <a:lnSpc>
                <a:spcPct val="100000"/>
              </a:lnSpc>
            </a:pP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515" y="5208386"/>
            <a:ext cx="2264228" cy="159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3200" y="3727939"/>
            <a:ext cx="3962400"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296911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d2410\Dropbox\UTAP QI Training Course (ICAP only)\1. YEAR ONE Training\11. Photos, logos &amp; templates\F2F1 Wk 1 Photos\2. Fishbone diagrams\Rwanda fish bone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29" y="0"/>
            <a:ext cx="116114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7824" y="152401"/>
            <a:ext cx="8859798" cy="584775"/>
          </a:xfrm>
          <a:prstGeom prst="rect">
            <a:avLst/>
          </a:prstGeom>
          <a:noFill/>
        </p:spPr>
        <p:txBody>
          <a:bodyPr wrap="none" rtlCol="0">
            <a:spAutoFit/>
          </a:bodyPr>
          <a:lstStyle/>
          <a:p>
            <a:r>
              <a:rPr lang="en-US" sz="3200" b="1" cap="small" dirty="0">
                <a:solidFill>
                  <a:srgbClr val="FFFF99"/>
                </a:solidFill>
              </a:rPr>
              <a:t>Rwanda Team: Pediatric Treatment Failure</a:t>
            </a:r>
          </a:p>
        </p:txBody>
      </p:sp>
    </p:spTree>
    <p:extLst>
      <p:ext uri="{BB962C8B-B14F-4D97-AF65-F5344CB8AC3E}">
        <p14:creationId xmlns:p14="http://schemas.microsoft.com/office/powerpoint/2010/main" val="13598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1829" y="454672"/>
            <a:ext cx="10588171" cy="1143000"/>
          </a:xfrm>
        </p:spPr>
        <p:txBody>
          <a:bodyPr>
            <a:normAutofit/>
          </a:bodyPr>
          <a:lstStyle/>
          <a:p>
            <a:r>
              <a:rPr lang="en-US" sz="4800" b="1" cap="small" dirty="0">
                <a:latin typeface="+mn-lt"/>
              </a:rPr>
              <a:t>Fishbone Diagram Summary</a:t>
            </a:r>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292" y="1884556"/>
            <a:ext cx="4136571" cy="497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988327" y="1650592"/>
            <a:ext cx="2040623" cy="646331"/>
          </a:xfrm>
          <a:prstGeom prst="rect">
            <a:avLst/>
          </a:prstGeom>
          <a:noFill/>
        </p:spPr>
        <p:txBody>
          <a:bodyPr wrap="none" rtlCol="0">
            <a:spAutoFit/>
          </a:bodyPr>
          <a:lstStyle/>
          <a:p>
            <a:r>
              <a:rPr lang="en-US" sz="3600" b="1" dirty="0"/>
              <a:t>Strengths</a:t>
            </a:r>
          </a:p>
        </p:txBody>
      </p:sp>
      <p:sp>
        <p:nvSpPr>
          <p:cNvPr id="24" name="TextBox 23"/>
          <p:cNvSpPr txBox="1"/>
          <p:nvPr/>
        </p:nvSpPr>
        <p:spPr>
          <a:xfrm>
            <a:off x="8039157" y="1651815"/>
            <a:ext cx="2519985" cy="646331"/>
          </a:xfrm>
          <a:prstGeom prst="rect">
            <a:avLst/>
          </a:prstGeom>
          <a:noFill/>
        </p:spPr>
        <p:txBody>
          <a:bodyPr wrap="none" rtlCol="0">
            <a:spAutoFit/>
          </a:bodyPr>
          <a:lstStyle/>
          <a:p>
            <a:r>
              <a:rPr lang="en-US" sz="3600" b="1" dirty="0"/>
              <a:t>Weaknesses</a:t>
            </a:r>
          </a:p>
        </p:txBody>
      </p:sp>
      <p:sp>
        <p:nvSpPr>
          <p:cNvPr id="16" name="TextBox 15"/>
          <p:cNvSpPr txBox="1"/>
          <p:nvPr/>
        </p:nvSpPr>
        <p:spPr>
          <a:xfrm>
            <a:off x="1182604" y="2303059"/>
            <a:ext cx="2819400" cy="1938992"/>
          </a:xfrm>
          <a:prstGeom prst="rect">
            <a:avLst/>
          </a:prstGeom>
          <a:noFill/>
        </p:spPr>
        <p:txBody>
          <a:bodyPr wrap="square" rtlCol="0">
            <a:spAutoFit/>
          </a:bodyPr>
          <a:lstStyle/>
          <a:p>
            <a:pPr marL="228600" indent="-228600">
              <a:buFont typeface="Arial" panose="020B0604020202020204" pitchFamily="34" charset="0"/>
              <a:buChar char="•"/>
            </a:pPr>
            <a:r>
              <a:rPr lang="en-US" sz="2000" dirty="0"/>
              <a:t>Because “bones” represent multiple factors, many team members will have knowledge to fee engaged and participate </a:t>
            </a:r>
          </a:p>
        </p:txBody>
      </p:sp>
      <p:sp>
        <p:nvSpPr>
          <p:cNvPr id="27" name="TextBox 26"/>
          <p:cNvSpPr txBox="1"/>
          <p:nvPr/>
        </p:nvSpPr>
        <p:spPr>
          <a:xfrm>
            <a:off x="1257300" y="4242051"/>
            <a:ext cx="3962400" cy="1092607"/>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n-US" sz="2000" dirty="0"/>
              <a:t>Great brainstorming technique to elicit multiple opinions</a:t>
            </a:r>
          </a:p>
          <a:p>
            <a:pPr marL="228600" indent="-228600">
              <a:spcAft>
                <a:spcPts val="600"/>
              </a:spcAft>
              <a:buFont typeface="Arial" panose="020B0604020202020204" pitchFamily="34" charset="0"/>
              <a:buChar char="•"/>
            </a:pPr>
            <a:r>
              <a:rPr lang="en-US" sz="2000" dirty="0"/>
              <a:t>Quickly categorizes problems</a:t>
            </a:r>
          </a:p>
        </p:txBody>
      </p:sp>
      <p:sp>
        <p:nvSpPr>
          <p:cNvPr id="17" name="TextBox 16"/>
          <p:cNvSpPr txBox="1"/>
          <p:nvPr/>
        </p:nvSpPr>
        <p:spPr>
          <a:xfrm>
            <a:off x="7892142" y="2245009"/>
            <a:ext cx="3537858" cy="1323439"/>
          </a:xfrm>
          <a:prstGeom prst="rect">
            <a:avLst/>
          </a:prstGeom>
          <a:noFill/>
        </p:spPr>
        <p:txBody>
          <a:bodyPr wrap="square" rtlCol="0">
            <a:spAutoFit/>
          </a:bodyPr>
          <a:lstStyle/>
          <a:p>
            <a:pPr marL="228600" indent="-228600">
              <a:buFont typeface="Arial" panose="020B0604020202020204" pitchFamily="34" charset="0"/>
              <a:buChar char="•"/>
            </a:pPr>
            <a:r>
              <a:rPr lang="en-US" sz="2000" dirty="0"/>
              <a:t>Cannot be used to define the importance or frequency of a particular issue</a:t>
            </a:r>
          </a:p>
          <a:p>
            <a:pPr marL="228600" indent="-228600">
              <a:buFont typeface="Arial" panose="020B0604020202020204" pitchFamily="34" charset="0"/>
              <a:buChar char="•"/>
            </a:pPr>
            <a:r>
              <a:rPr lang="en-US" sz="2000" dirty="0"/>
              <a:t>As a result, teams will</a:t>
            </a:r>
          </a:p>
        </p:txBody>
      </p:sp>
      <p:sp>
        <p:nvSpPr>
          <p:cNvPr id="18" name="TextBox 17"/>
          <p:cNvSpPr txBox="1"/>
          <p:nvPr/>
        </p:nvSpPr>
        <p:spPr>
          <a:xfrm>
            <a:off x="7864863" y="3430095"/>
            <a:ext cx="4136571" cy="1323439"/>
          </a:xfrm>
          <a:prstGeom prst="rect">
            <a:avLst/>
          </a:prstGeom>
          <a:noFill/>
        </p:spPr>
        <p:txBody>
          <a:bodyPr wrap="square" rtlCol="0">
            <a:spAutoFit/>
          </a:bodyPr>
          <a:lstStyle/>
          <a:p>
            <a:pPr marL="225425"/>
            <a:r>
              <a:rPr lang="en-US" sz="2000" dirty="0"/>
              <a:t>need to use complementary methods and tools to prioritize problems</a:t>
            </a:r>
          </a:p>
          <a:p>
            <a:pPr marL="225425" indent="-225425">
              <a:buFont typeface="Arial" panose="020B0604020202020204" pitchFamily="34" charset="0"/>
              <a:buChar char="•"/>
            </a:pPr>
            <a:r>
              <a:rPr lang="en-US" sz="2000" dirty="0"/>
              <a:t>Doesn’t always capture all of the issues related to a process or problem</a:t>
            </a:r>
          </a:p>
        </p:txBody>
      </p:sp>
    </p:spTree>
    <p:extLst>
      <p:ext uri="{BB962C8B-B14F-4D97-AF65-F5344CB8AC3E}">
        <p14:creationId xmlns:p14="http://schemas.microsoft.com/office/powerpoint/2010/main" val="180875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mn-lt"/>
              </a:rPr>
              <a:t>Group Work</a:t>
            </a:r>
          </a:p>
        </p:txBody>
      </p:sp>
      <p:sp>
        <p:nvSpPr>
          <p:cNvPr id="3" name="Content Placeholder 2"/>
          <p:cNvSpPr>
            <a:spLocks noGrp="1"/>
          </p:cNvSpPr>
          <p:nvPr>
            <p:ph idx="1"/>
          </p:nvPr>
        </p:nvSpPr>
        <p:spPr>
          <a:xfrm>
            <a:off x="881742" y="2108200"/>
            <a:ext cx="10087429" cy="1676400"/>
          </a:xfrm>
        </p:spPr>
        <p:txBody>
          <a:bodyPr/>
          <a:lstStyle/>
          <a:p>
            <a:pPr marL="0" indent="0" algn="ctr">
              <a:buNone/>
            </a:pPr>
            <a:r>
              <a:rPr lang="en-US" sz="3600" b="1" dirty="0">
                <a:solidFill>
                  <a:srgbClr val="C00000"/>
                </a:solidFill>
              </a:rPr>
              <a:t>Teams will construct a fishbone diagram of their quality challenge</a:t>
            </a:r>
          </a:p>
          <a:p>
            <a:pPr marL="0" indent="0" algn="ctr">
              <a:buNone/>
            </a:pPr>
            <a:r>
              <a:rPr lang="en-US" sz="2400" i="1" dirty="0">
                <a:solidFill>
                  <a:srgbClr val="C00000"/>
                </a:solidFill>
              </a:rPr>
              <a:t>(60 minutes)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13" y="3784600"/>
            <a:ext cx="5831116" cy="307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0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1076" y="2205317"/>
            <a:ext cx="9144000" cy="1438835"/>
          </a:xfrm>
          <a:prstGeom prst="rect">
            <a:avLst/>
          </a:prstGeom>
        </p:spPr>
        <p:txBody>
          <a:bodyPr vert="horz" lIns="91440" tIns="45720" rIns="91440" bIns="45720" rtlCol="0" anchor="ctr">
            <a:normAutofit/>
          </a:bodyPr>
          <a:lstStyle>
            <a:lvl1pPr algn="l" defTabSz="771571" rtl="0" eaLnBrk="1" latinLnBrk="0" hangingPunct="1">
              <a:lnSpc>
                <a:spcPct val="90000"/>
              </a:lnSpc>
              <a:spcBef>
                <a:spcPct val="0"/>
              </a:spcBef>
              <a:buNone/>
              <a:defRPr sz="3713" kern="1200">
                <a:solidFill>
                  <a:schemeClr val="tx1"/>
                </a:solidFill>
                <a:latin typeface="+mj-lt"/>
                <a:ea typeface="+mj-ea"/>
                <a:cs typeface="+mj-cs"/>
              </a:defRPr>
            </a:lvl1pPr>
          </a:lstStyle>
          <a:p>
            <a:pPr algn="ctr" fontAlgn="auto">
              <a:spcAft>
                <a:spcPts val="0"/>
              </a:spcAft>
            </a:pPr>
            <a:r>
              <a:rPr lang="en-US" sz="7200" b="1" dirty="0">
                <a:solidFill>
                  <a:schemeClr val="bg1"/>
                </a:solidFill>
                <a:latin typeface="Gill Sans MT" panose="020B0502020104020203" pitchFamily="34" charset="0"/>
              </a:rPr>
              <a:t>THANK YOU</a:t>
            </a:r>
          </a:p>
        </p:txBody>
      </p:sp>
      <p:sp>
        <p:nvSpPr>
          <p:cNvPr id="3" name="Title 14"/>
          <p:cNvSpPr txBox="1">
            <a:spLocks/>
          </p:cNvSpPr>
          <p:nvPr/>
        </p:nvSpPr>
        <p:spPr>
          <a:xfrm>
            <a:off x="740447" y="3281431"/>
            <a:ext cx="11000935" cy="1182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2000" b="1" dirty="0">
                <a:latin typeface="Garamond" panose="02020404030301010803" pitchFamily="18" charset="0"/>
              </a:rPr>
              <a:t> info@ampathkenya.org </a:t>
            </a:r>
            <a:r>
              <a:rPr lang="en-US" sz="2000" b="1" dirty="0">
                <a:solidFill>
                  <a:srgbClr val="ED2B30"/>
                </a:solidFill>
                <a:latin typeface="Garamond" panose="02020404030301010803" pitchFamily="18" charset="0"/>
              </a:rPr>
              <a:t>|</a:t>
            </a:r>
            <a:r>
              <a:rPr lang="en-US" sz="2000" b="1" dirty="0">
                <a:latin typeface="Garamond" panose="02020404030301010803" pitchFamily="18" charset="0"/>
              </a:rPr>
              <a:t> www.ampathkenya.org</a:t>
            </a:r>
            <a:r>
              <a:rPr lang="en-US" sz="2000" b="1" baseline="0" dirty="0">
                <a:latin typeface="Garamond" panose="02020404030301010803" pitchFamily="18" charset="0"/>
              </a:rPr>
              <a:t> </a:t>
            </a:r>
            <a:r>
              <a:rPr lang="en-US" sz="2000" b="1" baseline="0" dirty="0">
                <a:solidFill>
                  <a:srgbClr val="ED2B30"/>
                </a:solidFill>
                <a:latin typeface="Garamond" panose="02020404030301010803" pitchFamily="18" charset="0"/>
              </a:rPr>
              <a:t>| </a:t>
            </a:r>
            <a:r>
              <a:rPr lang="en-US" sz="2000" b="1" dirty="0">
                <a:latin typeface="Garamond" panose="02020404030301010803" pitchFamily="18" charset="0"/>
              </a:rPr>
              <a:t>@ampathkenya</a:t>
            </a:r>
            <a:endParaRPr lang="en-US" sz="2000" b="1" dirty="0">
              <a:solidFill>
                <a:srgbClr val="ED2B30"/>
              </a:solidFill>
              <a:latin typeface="Garamond" panose="02020404030301010803" pitchFamily="18" charset="0"/>
            </a:endParaRPr>
          </a:p>
        </p:txBody>
      </p:sp>
    </p:spTree>
    <p:extLst>
      <p:ext uri="{BB962C8B-B14F-4D97-AF65-F5344CB8AC3E}">
        <p14:creationId xmlns:p14="http://schemas.microsoft.com/office/powerpoint/2010/main" val="148062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89" y="274638"/>
            <a:ext cx="10504449" cy="1143000"/>
          </a:xfrm>
          <a:noFill/>
        </p:spPr>
        <p:txBody>
          <a:bodyPr>
            <a:normAutofit/>
          </a:bodyPr>
          <a:lstStyle/>
          <a:p>
            <a:r>
              <a:rPr lang="en-US" sz="4800" b="1" cap="small" dirty="0">
                <a:latin typeface="+mn-lt"/>
              </a:rPr>
              <a:t>Outline </a:t>
            </a:r>
          </a:p>
        </p:txBody>
      </p:sp>
      <p:sp>
        <p:nvSpPr>
          <p:cNvPr id="3" name="Content Placeholder 2"/>
          <p:cNvSpPr>
            <a:spLocks noGrp="1"/>
          </p:cNvSpPr>
          <p:nvPr>
            <p:ph idx="1"/>
          </p:nvPr>
        </p:nvSpPr>
        <p:spPr>
          <a:xfrm>
            <a:off x="966439" y="1874838"/>
            <a:ext cx="10363200" cy="4046460"/>
          </a:xfrm>
        </p:spPr>
        <p:txBody>
          <a:bodyPr>
            <a:normAutofit/>
          </a:bodyPr>
          <a:lstStyle/>
          <a:p>
            <a:pPr>
              <a:lnSpc>
                <a:spcPct val="150000"/>
              </a:lnSpc>
            </a:pPr>
            <a:r>
              <a:rPr lang="en-US" dirty="0"/>
              <a:t>Root Cause Analysis</a:t>
            </a:r>
          </a:p>
          <a:p>
            <a:pPr>
              <a:lnSpc>
                <a:spcPct val="150000"/>
              </a:lnSpc>
            </a:pPr>
            <a:r>
              <a:rPr lang="en-US" dirty="0"/>
              <a:t>Define “Root Cause”</a:t>
            </a:r>
          </a:p>
          <a:p>
            <a:pPr>
              <a:lnSpc>
                <a:spcPct val="150000"/>
              </a:lnSpc>
            </a:pPr>
            <a:r>
              <a:rPr lang="en-US" dirty="0"/>
              <a:t>QI Tool: Fishbone Diagram </a:t>
            </a:r>
          </a:p>
          <a:p>
            <a:pPr>
              <a:lnSpc>
                <a:spcPct val="150000"/>
              </a:lnSpc>
            </a:pPr>
            <a:r>
              <a:rPr lang="en-US" dirty="0"/>
              <a:t>Group Work</a:t>
            </a:r>
          </a:p>
          <a:p>
            <a:pPr>
              <a:lnSpc>
                <a:spcPct val="150000"/>
              </a:lnSpc>
            </a:pPr>
            <a:endParaRPr lang="en-US" dirty="0"/>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380669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bos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7493" y="270244"/>
            <a:ext cx="10482146" cy="1143000"/>
          </a:xfrm>
        </p:spPr>
        <p:txBody>
          <a:bodyPr>
            <a:normAutofit/>
          </a:bodyPr>
          <a:lstStyle/>
          <a:p>
            <a:r>
              <a:rPr lang="en-US" sz="4800" b="1" cap="small" dirty="0">
                <a:latin typeface="+mn-lt"/>
              </a:rPr>
              <a:t>Traditional Problem Solving  </a:t>
            </a:r>
          </a:p>
        </p:txBody>
      </p:sp>
      <p:sp>
        <p:nvSpPr>
          <p:cNvPr id="3" name="Content Placeholder 2"/>
          <p:cNvSpPr>
            <a:spLocks noGrp="1"/>
          </p:cNvSpPr>
          <p:nvPr>
            <p:ph idx="1"/>
          </p:nvPr>
        </p:nvSpPr>
        <p:spPr>
          <a:xfrm>
            <a:off x="646771" y="1895706"/>
            <a:ext cx="11162370" cy="4276493"/>
          </a:xfrm>
        </p:spPr>
        <p:txBody>
          <a:bodyPr>
            <a:normAutofit/>
          </a:bodyPr>
          <a:lstStyle/>
          <a:p>
            <a:r>
              <a:rPr lang="en-US" kern="1200" dirty="0">
                <a:latin typeface="+mn-lt"/>
              </a:rPr>
              <a:t>Many health care leaders face the same challenge: </a:t>
            </a:r>
            <a:r>
              <a:rPr lang="en-US" i="1" kern="1200" dirty="0">
                <a:latin typeface="+mn-lt"/>
              </a:rPr>
              <a:t>Individuals believe their own perceptions of the problem are correct</a:t>
            </a:r>
          </a:p>
          <a:p>
            <a:endParaRPr lang="en-US" i="1" dirty="0">
              <a:latin typeface="+mn-lt"/>
            </a:endParaRPr>
          </a:p>
          <a:p>
            <a:r>
              <a:rPr lang="en-US" kern="1200" dirty="0">
                <a:latin typeface="+mn-lt"/>
              </a:rPr>
              <a:t>The tendency is to jump in and make improvements – but often, team members will disagree on where to focus</a:t>
            </a:r>
          </a:p>
          <a:p>
            <a:endParaRPr lang="en-US" dirty="0">
              <a:latin typeface="+mn-lt"/>
            </a:endParaRPr>
          </a:p>
          <a:p>
            <a:r>
              <a:rPr lang="en-US" kern="1200" dirty="0">
                <a:latin typeface="+mn-lt"/>
              </a:rPr>
              <a:t>This increases the risk of a mismatch between the intervention and the true cause of the quality problem</a:t>
            </a:r>
          </a:p>
        </p:txBody>
      </p:sp>
    </p:spTree>
    <p:extLst>
      <p:ext uri="{BB962C8B-B14F-4D97-AF65-F5344CB8AC3E}">
        <p14:creationId xmlns:p14="http://schemas.microsoft.com/office/powerpoint/2010/main" val="32006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latin typeface="+mn-lt"/>
              </a:rPr>
              <a:t>Avoiding “Type 3” Error:</a:t>
            </a:r>
          </a:p>
        </p:txBody>
      </p:sp>
      <p:sp>
        <p:nvSpPr>
          <p:cNvPr id="3" name="Content Placeholder 2"/>
          <p:cNvSpPr>
            <a:spLocks noGrp="1"/>
          </p:cNvSpPr>
          <p:nvPr>
            <p:ph idx="1"/>
          </p:nvPr>
        </p:nvSpPr>
        <p:spPr>
          <a:xfrm>
            <a:off x="4419600" y="1777936"/>
            <a:ext cx="6553200" cy="752158"/>
          </a:xfrm>
        </p:spPr>
        <p:txBody>
          <a:bodyPr>
            <a:normAutofit/>
          </a:bodyPr>
          <a:lstStyle/>
          <a:p>
            <a:pPr marL="0" indent="0" algn="ctr">
              <a:spcBef>
                <a:spcPts val="0"/>
              </a:spcBef>
              <a:spcAft>
                <a:spcPts val="1200"/>
              </a:spcAft>
              <a:buNone/>
            </a:pPr>
            <a:r>
              <a:rPr lang="en-US" sz="3600" i="1" dirty="0"/>
              <a:t>The perfect solution to the wrong problem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42" y="2246287"/>
            <a:ext cx="4724400" cy="450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5445512" y="2498986"/>
            <a:ext cx="62484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800"/>
              </a:spcAft>
              <a:buNone/>
            </a:pPr>
            <a:r>
              <a:rPr lang="en-US" sz="3600" b="1" dirty="0">
                <a:solidFill>
                  <a:srgbClr val="C00000"/>
                </a:solidFill>
              </a:rPr>
              <a:t>Without the application of QI, traditional problem solving often leads us here</a:t>
            </a:r>
            <a:endParaRPr lang="en-US" sz="1500" b="1" dirty="0">
              <a:solidFill>
                <a:srgbClr val="C00000"/>
              </a:solidFill>
            </a:endParaRPr>
          </a:p>
        </p:txBody>
      </p:sp>
      <p:sp>
        <p:nvSpPr>
          <p:cNvPr id="5" name="TextBox 4"/>
          <p:cNvSpPr txBox="1"/>
          <p:nvPr/>
        </p:nvSpPr>
        <p:spPr>
          <a:xfrm>
            <a:off x="7346795" y="4742035"/>
            <a:ext cx="3066224" cy="584775"/>
          </a:xfrm>
          <a:prstGeom prst="rect">
            <a:avLst/>
          </a:prstGeom>
          <a:noFill/>
        </p:spPr>
        <p:txBody>
          <a:bodyPr wrap="none" rtlCol="0">
            <a:spAutoFit/>
          </a:bodyPr>
          <a:lstStyle/>
          <a:p>
            <a:r>
              <a:rPr lang="en-US" sz="3200" i="1" dirty="0"/>
              <a:t>Costly and Ineffective</a:t>
            </a:r>
          </a:p>
        </p:txBody>
      </p:sp>
    </p:spTree>
    <p:extLst>
      <p:ext uri="{BB962C8B-B14F-4D97-AF65-F5344CB8AC3E}">
        <p14:creationId xmlns:p14="http://schemas.microsoft.com/office/powerpoint/2010/main" val="242588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831850" y="3294742"/>
            <a:ext cx="10515600" cy="1161143"/>
          </a:xfrm>
        </p:spPr>
        <p:txBody>
          <a:bodyPr>
            <a:normAutofit/>
          </a:bodyPr>
          <a:lstStyle/>
          <a:p>
            <a:pPr marL="0" indent="0" algn="ctr">
              <a:buNone/>
            </a:pPr>
            <a:r>
              <a:rPr lang="en-US" sz="6000" b="1" dirty="0">
                <a:latin typeface="+mn-lt"/>
              </a:rPr>
              <a:t>What is Root Cause Analysis?</a:t>
            </a:r>
          </a:p>
          <a:p>
            <a:pPr marL="0" indent="0" algn="ctr">
              <a:buNone/>
            </a:pPr>
            <a:endParaRPr lang="en-US" b="1" dirty="0">
              <a:solidFill>
                <a:srgbClr val="D17121"/>
              </a:solidFill>
              <a:latin typeface="+mn-lt"/>
            </a:endParaRPr>
          </a:p>
          <a:p>
            <a:pPr algn="ctr"/>
            <a:endParaRPr lang="en-US" b="1" dirty="0">
              <a:latin typeface="+mn-lt"/>
            </a:endParaRPr>
          </a:p>
          <a:p>
            <a:pPr algn="ctr"/>
            <a:endParaRPr lang="en-US" b="1" dirty="0">
              <a:latin typeface="+mn-lt"/>
            </a:endParaRPr>
          </a:p>
        </p:txBody>
      </p:sp>
    </p:spTree>
    <p:extLst>
      <p:ext uri="{BB962C8B-B14F-4D97-AF65-F5344CB8AC3E}">
        <p14:creationId xmlns:p14="http://schemas.microsoft.com/office/powerpoint/2010/main" val="189106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26" y="1821632"/>
            <a:ext cx="7395312" cy="5036367"/>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54926" y="435895"/>
            <a:ext cx="10485863" cy="1143000"/>
          </a:xfrm>
          <a:noFill/>
        </p:spPr>
        <p:txBody>
          <a:bodyPr>
            <a:noAutofit/>
          </a:bodyPr>
          <a:lstStyle/>
          <a:p>
            <a:r>
              <a:rPr lang="en-US" b="1" cap="small" dirty="0">
                <a:latin typeface="+mn-lt"/>
              </a:rPr>
              <a:t>Direct, Contributing &amp; Root Causes</a:t>
            </a:r>
          </a:p>
        </p:txBody>
      </p:sp>
      <p:sp>
        <p:nvSpPr>
          <p:cNvPr id="11" name="TextBox 10"/>
          <p:cNvSpPr txBox="1"/>
          <p:nvPr/>
        </p:nvSpPr>
        <p:spPr>
          <a:xfrm>
            <a:off x="8250238" y="4765030"/>
            <a:ext cx="2667000" cy="954107"/>
          </a:xfrm>
          <a:prstGeom prst="rect">
            <a:avLst/>
          </a:prstGeom>
          <a:noFill/>
        </p:spPr>
        <p:txBody>
          <a:bodyPr wrap="square" rtlCol="0">
            <a:spAutoFit/>
          </a:bodyPr>
          <a:lstStyle/>
          <a:p>
            <a:pPr algn="ctr"/>
            <a:r>
              <a:rPr lang="en-US" sz="2000" b="1" u="sng" dirty="0">
                <a:solidFill>
                  <a:srgbClr val="C00000"/>
                </a:solidFill>
              </a:rPr>
              <a:t>Root Cause</a:t>
            </a:r>
          </a:p>
          <a:p>
            <a:pPr algn="ctr"/>
            <a:r>
              <a:rPr lang="en-US" dirty="0"/>
              <a:t>If fixed, would prevent the problem from happening</a:t>
            </a:r>
          </a:p>
        </p:txBody>
      </p:sp>
      <p:sp>
        <p:nvSpPr>
          <p:cNvPr id="18" name="TextBox 17"/>
          <p:cNvSpPr txBox="1"/>
          <p:nvPr/>
        </p:nvSpPr>
        <p:spPr>
          <a:xfrm>
            <a:off x="8250238" y="3129780"/>
            <a:ext cx="2667000" cy="1231106"/>
          </a:xfrm>
          <a:prstGeom prst="rect">
            <a:avLst/>
          </a:prstGeom>
          <a:noFill/>
        </p:spPr>
        <p:txBody>
          <a:bodyPr wrap="square" rtlCol="0">
            <a:spAutoFit/>
          </a:bodyPr>
          <a:lstStyle/>
          <a:p>
            <a:pPr algn="ctr"/>
            <a:r>
              <a:rPr lang="en-US" sz="2000" b="1" u="sng" dirty="0">
                <a:solidFill>
                  <a:srgbClr val="C00000"/>
                </a:solidFill>
              </a:rPr>
              <a:t>Contributing Cause</a:t>
            </a:r>
          </a:p>
          <a:p>
            <a:pPr algn="ctr"/>
            <a:r>
              <a:rPr lang="en-US" dirty="0"/>
              <a:t>Part of the problem, but not enough to cause the problem on its own</a:t>
            </a:r>
          </a:p>
        </p:txBody>
      </p:sp>
      <p:sp>
        <p:nvSpPr>
          <p:cNvPr id="21" name="TextBox 20"/>
          <p:cNvSpPr txBox="1"/>
          <p:nvPr/>
        </p:nvSpPr>
        <p:spPr>
          <a:xfrm>
            <a:off x="8070056" y="1821632"/>
            <a:ext cx="2667000" cy="954107"/>
          </a:xfrm>
          <a:prstGeom prst="rect">
            <a:avLst/>
          </a:prstGeom>
          <a:noFill/>
        </p:spPr>
        <p:txBody>
          <a:bodyPr wrap="square" rtlCol="0">
            <a:spAutoFit/>
          </a:bodyPr>
          <a:lstStyle/>
          <a:p>
            <a:pPr algn="ctr"/>
            <a:r>
              <a:rPr lang="en-US" sz="2000" b="1" u="sng" dirty="0">
                <a:solidFill>
                  <a:srgbClr val="C00000"/>
                </a:solidFill>
              </a:rPr>
              <a:t>Direct Cause</a:t>
            </a:r>
          </a:p>
          <a:p>
            <a:pPr algn="ctr"/>
            <a:r>
              <a:rPr lang="en-US" dirty="0"/>
              <a:t>Directly results in the problem</a:t>
            </a:r>
          </a:p>
        </p:txBody>
      </p:sp>
      <p:sp>
        <p:nvSpPr>
          <p:cNvPr id="23" name="TextBox 22"/>
          <p:cNvSpPr txBox="1"/>
          <p:nvPr/>
        </p:nvSpPr>
        <p:spPr>
          <a:xfrm>
            <a:off x="1088307" y="2003463"/>
            <a:ext cx="1719943" cy="1015663"/>
          </a:xfrm>
          <a:prstGeom prst="rect">
            <a:avLst/>
          </a:prstGeom>
          <a:noFill/>
        </p:spPr>
        <p:txBody>
          <a:bodyPr wrap="square" rtlCol="0">
            <a:spAutoFit/>
          </a:bodyPr>
          <a:lstStyle/>
          <a:p>
            <a:pPr algn="ctr"/>
            <a:r>
              <a:rPr lang="en-US" sz="2000" b="1" u="sng" dirty="0">
                <a:solidFill>
                  <a:srgbClr val="C00000"/>
                </a:solidFill>
              </a:rPr>
              <a:t>The Problem</a:t>
            </a:r>
          </a:p>
          <a:p>
            <a:pPr algn="ctr"/>
            <a:r>
              <a:rPr lang="en-US" sz="2000" dirty="0"/>
              <a:t>Poor patient outcomes</a:t>
            </a:r>
          </a:p>
        </p:txBody>
      </p:sp>
    </p:spTree>
    <p:extLst>
      <p:ext uri="{BB962C8B-B14F-4D97-AF65-F5344CB8AC3E}">
        <p14:creationId xmlns:p14="http://schemas.microsoft.com/office/powerpoint/2010/main" val="8915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419100"/>
            <a:ext cx="10493298" cy="1143000"/>
          </a:xfrm>
          <a:noFill/>
        </p:spPr>
        <p:txBody>
          <a:bodyPr/>
          <a:lstStyle/>
          <a:p>
            <a:r>
              <a:rPr lang="en-US" b="1" cap="small" dirty="0">
                <a:latin typeface="+mn-lt"/>
              </a:rPr>
              <a:t>Root Cause Definition</a:t>
            </a:r>
          </a:p>
        </p:txBody>
      </p:sp>
      <p:sp>
        <p:nvSpPr>
          <p:cNvPr id="3" name="Content Placeholder 2"/>
          <p:cNvSpPr>
            <a:spLocks noGrp="1"/>
          </p:cNvSpPr>
          <p:nvPr>
            <p:ph idx="1"/>
          </p:nvPr>
        </p:nvSpPr>
        <p:spPr>
          <a:xfrm>
            <a:off x="1427356" y="2397512"/>
            <a:ext cx="9601200" cy="3211551"/>
          </a:xfrm>
        </p:spPr>
        <p:txBody>
          <a:bodyPr/>
          <a:lstStyle/>
          <a:p>
            <a:pPr marL="0" indent="0" algn="ctr">
              <a:buNone/>
            </a:pPr>
            <a:r>
              <a:rPr lang="en-US" sz="3600" b="1" dirty="0">
                <a:solidFill>
                  <a:srgbClr val="C00000"/>
                </a:solidFill>
              </a:rPr>
              <a:t>“The most basic cause (or causes) that can reasonably be identified that management has control to fix and, when fixed, will prevent (or significantly reduce the likelihood of) the problem’s recurrence.”</a:t>
            </a:r>
          </a:p>
        </p:txBody>
      </p:sp>
      <p:sp>
        <p:nvSpPr>
          <p:cNvPr id="5" name="TextBox 4"/>
          <p:cNvSpPr txBox="1"/>
          <p:nvPr/>
        </p:nvSpPr>
        <p:spPr>
          <a:xfrm>
            <a:off x="1524001" y="6550224"/>
            <a:ext cx="1395831" cy="307777"/>
          </a:xfrm>
          <a:prstGeom prst="rect">
            <a:avLst/>
          </a:prstGeom>
          <a:noFill/>
        </p:spPr>
        <p:txBody>
          <a:bodyPr wrap="none" rtlCol="0">
            <a:spAutoFit/>
          </a:bodyPr>
          <a:lstStyle/>
          <a:p>
            <a:r>
              <a:rPr lang="en-US" sz="1400" dirty="0"/>
              <a:t>- </a:t>
            </a:r>
            <a:r>
              <a:rPr lang="en-US" sz="1400" dirty="0" err="1"/>
              <a:t>Paradies</a:t>
            </a:r>
            <a:r>
              <a:rPr lang="en-US" sz="1400" dirty="0"/>
              <a:t> (2005) </a:t>
            </a:r>
          </a:p>
        </p:txBody>
      </p:sp>
    </p:spTree>
    <p:extLst>
      <p:ext uri="{BB962C8B-B14F-4D97-AF65-F5344CB8AC3E}">
        <p14:creationId xmlns:p14="http://schemas.microsoft.com/office/powerpoint/2010/main" val="207851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2" y="457200"/>
            <a:ext cx="10549053" cy="1143000"/>
          </a:xfrm>
          <a:noFill/>
        </p:spPr>
        <p:txBody>
          <a:bodyPr/>
          <a:lstStyle/>
          <a:p>
            <a:r>
              <a:rPr lang="en-US" b="1" cap="small" dirty="0">
                <a:latin typeface="+mn-lt"/>
              </a:rPr>
              <a:t>Examples of Root Causes</a:t>
            </a:r>
          </a:p>
        </p:txBody>
      </p:sp>
      <p:sp>
        <p:nvSpPr>
          <p:cNvPr id="3" name="Content Placeholder 2"/>
          <p:cNvSpPr>
            <a:spLocks noGrp="1"/>
          </p:cNvSpPr>
          <p:nvPr>
            <p:ph idx="1"/>
          </p:nvPr>
        </p:nvSpPr>
        <p:spPr>
          <a:xfrm>
            <a:off x="1126273" y="1856678"/>
            <a:ext cx="9244361" cy="4114800"/>
          </a:xfrm>
        </p:spPr>
        <p:txBody>
          <a:bodyPr/>
          <a:lstStyle/>
          <a:p>
            <a:pPr lvl="1"/>
            <a:r>
              <a:rPr lang="en-US" sz="3600" dirty="0"/>
              <a:t>A process that is not working</a:t>
            </a:r>
          </a:p>
          <a:p>
            <a:pPr lvl="1"/>
            <a:r>
              <a:rPr lang="en-US" sz="3600" dirty="0"/>
              <a:t>A behavior that is adjustable </a:t>
            </a:r>
          </a:p>
          <a:p>
            <a:pPr lvl="1"/>
            <a:r>
              <a:rPr lang="en-US" sz="3600" dirty="0"/>
              <a:t>A gaps in knowledge</a:t>
            </a:r>
          </a:p>
          <a:p>
            <a:pPr lvl="1"/>
            <a:r>
              <a:rPr lang="en-US" sz="3600" dirty="0"/>
              <a:t>Lack of established standards</a:t>
            </a:r>
          </a:p>
          <a:p>
            <a:pPr lvl="1"/>
            <a:r>
              <a:rPr lang="en-US" sz="3600" dirty="0"/>
              <a:t>Lack of  guidelines</a:t>
            </a:r>
          </a:p>
          <a:p>
            <a:pPr lvl="1"/>
            <a:r>
              <a:rPr lang="en-US" sz="3600" b="1" dirty="0">
                <a:solidFill>
                  <a:srgbClr val="C00000"/>
                </a:solidFill>
              </a:rPr>
              <a:t>Others?</a:t>
            </a:r>
            <a:endParaRPr lang="en-US" sz="3200" b="1" dirty="0">
              <a:solidFill>
                <a:srgbClr val="C00000"/>
              </a:solidFill>
            </a:endParaRPr>
          </a:p>
        </p:txBody>
      </p:sp>
    </p:spTree>
    <p:extLst>
      <p:ext uri="{BB962C8B-B14F-4D97-AF65-F5344CB8AC3E}">
        <p14:creationId xmlns:p14="http://schemas.microsoft.com/office/powerpoint/2010/main" val="46433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9858</TotalTime>
  <Words>2300</Words>
  <Application>Microsoft Macintosh PowerPoint</Application>
  <PresentationFormat>Widescreen</PresentationFormat>
  <Paragraphs>336</Paragraphs>
  <Slides>28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Franklin Gothic Book</vt:lpstr>
      <vt:lpstr>Garamond</vt:lpstr>
      <vt:lpstr>Gill Sans MT</vt:lpstr>
      <vt:lpstr>Office Theme</vt:lpstr>
      <vt:lpstr>PowerPoint Presentation</vt:lpstr>
      <vt:lpstr>Learning Objectives</vt:lpstr>
      <vt:lpstr>Outline </vt:lpstr>
      <vt:lpstr>Traditional Problem Solving  </vt:lpstr>
      <vt:lpstr>Avoiding “Type 3” Error:</vt:lpstr>
      <vt:lpstr>PowerPoint Presentation</vt:lpstr>
      <vt:lpstr>Direct, Contributing &amp; Root Causes</vt:lpstr>
      <vt:lpstr>Root Cause Definition</vt:lpstr>
      <vt:lpstr>Examples of Root Causes</vt:lpstr>
      <vt:lpstr>Root Cause Analysis</vt:lpstr>
      <vt:lpstr>PowerPoint Presentation</vt:lpstr>
      <vt:lpstr>The “Five Whys” Technique</vt:lpstr>
      <vt:lpstr>PowerPoint Presentation</vt:lpstr>
      <vt:lpstr>PowerPoint Presentation</vt:lpstr>
      <vt:lpstr>The Five Whys </vt:lpstr>
      <vt:lpstr>The Fishbone Diagram</vt:lpstr>
      <vt:lpstr>Building a Fishbone Diagram</vt:lpstr>
      <vt:lpstr>Building a Fishbone Diagram</vt:lpstr>
      <vt:lpstr>Building a Fishbone Diagram</vt:lpstr>
      <vt:lpstr>Fishbone Example</vt:lpstr>
      <vt:lpstr>Fishbone Diagram: Analysis</vt:lpstr>
      <vt:lpstr>Analysis of Fishbone Example</vt:lpstr>
      <vt:lpstr>PowerPoint Presentation</vt:lpstr>
      <vt:lpstr>Things that Can Go Wrong!</vt:lpstr>
      <vt:lpstr>PowerPoint Presentation</vt:lpstr>
      <vt:lpstr>Fishbone Diagram Summary</vt:lpstr>
      <vt:lpstr>Group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christabel Bodo</cp:lastModifiedBy>
  <cp:revision>38</cp:revision>
  <dcterms:created xsi:type="dcterms:W3CDTF">2021-11-04T12:08:41Z</dcterms:created>
  <dcterms:modified xsi:type="dcterms:W3CDTF">2022-07-03T07:03:09Z</dcterms:modified>
</cp:coreProperties>
</file>