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7" r:id="rId2"/>
    <p:sldId id="327" r:id="rId3"/>
    <p:sldId id="290" r:id="rId4"/>
    <p:sldId id="316" r:id="rId5"/>
    <p:sldId id="378" r:id="rId6"/>
    <p:sldId id="379" r:id="rId7"/>
    <p:sldId id="380" r:id="rId8"/>
    <p:sldId id="333" r:id="rId9"/>
    <p:sldId id="332" r:id="rId10"/>
    <p:sldId id="334" r:id="rId11"/>
    <p:sldId id="335" r:id="rId12"/>
    <p:sldId id="336" r:id="rId13"/>
    <p:sldId id="308" r:id="rId14"/>
    <p:sldId id="261" r:id="rId15"/>
    <p:sldId id="262" r:id="rId16"/>
    <p:sldId id="304" r:id="rId17"/>
    <p:sldId id="303" r:id="rId18"/>
    <p:sldId id="381" r:id="rId19"/>
    <p:sldId id="320" r:id="rId20"/>
    <p:sldId id="337" r:id="rId21"/>
    <p:sldId id="324"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3C5"/>
    <a:srgbClr val="383087"/>
    <a:srgbClr val="8D8D97"/>
    <a:srgbClr val="2FAA63"/>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0" autoAdjust="0"/>
    <p:restoredTop sz="94660"/>
  </p:normalViewPr>
  <p:slideViewPr>
    <p:cSldViewPr snapToGrid="0">
      <p:cViewPr varScale="1">
        <p:scale>
          <a:sx n="80" d="100"/>
          <a:sy n="80" d="100"/>
        </p:scale>
        <p:origin x="706"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M" userId="30ba1ac3aa9ec6ff" providerId="LiveId" clId="{9A99E539-9A13-4D49-8CB5-7E5545D22AFF}"/>
    <pc:docChg chg="modSld sldOrd">
      <pc:chgData name="S M" userId="30ba1ac3aa9ec6ff" providerId="LiveId" clId="{9A99E539-9A13-4D49-8CB5-7E5545D22AFF}" dt="2022-07-05T10:54:48.246" v="3"/>
      <pc:docMkLst>
        <pc:docMk/>
      </pc:docMkLst>
      <pc:sldChg chg="ord">
        <pc:chgData name="S M" userId="30ba1ac3aa9ec6ff" providerId="LiveId" clId="{9A99E539-9A13-4D49-8CB5-7E5545D22AFF}" dt="2022-07-05T10:54:48.246" v="3"/>
        <pc:sldMkLst>
          <pc:docMk/>
          <pc:sldMk cId="1718466946"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4473-E718-A84B-9342-53B9206F77CC}" type="datetimeFigureOut">
              <a:rPr lang="en-KE" smtClean="0"/>
              <a:t>05/07/2022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D1E28-D646-3D4E-8E17-BF96C65EC96F}" type="slidenum">
              <a:rPr lang="en-KE" smtClean="0"/>
              <a:t>‹#›</a:t>
            </a:fld>
            <a:endParaRPr lang="en-KE"/>
          </a:p>
        </p:txBody>
      </p:sp>
    </p:spTree>
    <p:extLst>
      <p:ext uri="{BB962C8B-B14F-4D97-AF65-F5344CB8AC3E}">
        <p14:creationId xmlns:p14="http://schemas.microsoft.com/office/powerpoint/2010/main" val="23743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1EB7851B-8929-98F5-7950-264E3CCA43A3}"/>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2A73A3E3-47EC-1AD3-810A-C159C1300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KE">
              <a:latin typeface="Arial" panose="020B0604020202020204" pitchFamily="34" charset="0"/>
            </a:endParaRPr>
          </a:p>
        </p:txBody>
      </p:sp>
      <p:sp>
        <p:nvSpPr>
          <p:cNvPr id="17411" name="Slide Number Placeholder 3">
            <a:extLst>
              <a:ext uri="{FF2B5EF4-FFF2-40B4-BE49-F238E27FC236}">
                <a16:creationId xmlns:a16="http://schemas.microsoft.com/office/drawing/2014/main" id="{3A8C46F3-D7CF-53B1-2619-D7B8E050ED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76BC42-3E3A-B742-8847-DB22A4352D46}" type="slidenum">
              <a:rPr lang="en-US" altLang="en-KE" sz="1200"/>
              <a:pPr eaLnBrk="1" hangingPunct="1"/>
              <a:t>1</a:t>
            </a:fld>
            <a:endParaRPr lang="en-US" altLang="en-K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D323AF94-806B-40C1-ACA4-DF20ACB0C288}" type="slidenum">
              <a:rPr lang="en-US" smtClean="0"/>
              <a:t>10</a:t>
            </a:fld>
            <a:endParaRPr lang="en-US"/>
          </a:p>
        </p:txBody>
      </p:sp>
    </p:spTree>
    <p:extLst>
      <p:ext uri="{BB962C8B-B14F-4D97-AF65-F5344CB8AC3E}">
        <p14:creationId xmlns:p14="http://schemas.microsoft.com/office/powerpoint/2010/main" val="282126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dirty="0"/>
              <a:t>Patient flow for HIV ocunselling and testing for suspected and confirmed TB patients in gITHUNGURI sUB COUNTY HOSPITAL</a:t>
            </a:r>
          </a:p>
        </p:txBody>
      </p:sp>
      <p:sp>
        <p:nvSpPr>
          <p:cNvPr id="4" name="Slide Number Placeholder 3"/>
          <p:cNvSpPr>
            <a:spLocks noGrp="1"/>
          </p:cNvSpPr>
          <p:nvPr>
            <p:ph type="sldNum" sz="quarter" idx="5"/>
          </p:nvPr>
        </p:nvSpPr>
        <p:spPr/>
        <p:txBody>
          <a:bodyPr/>
          <a:lstStyle/>
          <a:p>
            <a:fld id="{D323AF94-806B-40C1-ACA4-DF20ACB0C288}" type="slidenum">
              <a:rPr lang="en-US" smtClean="0"/>
              <a:t>11</a:t>
            </a:fld>
            <a:endParaRPr lang="en-US"/>
          </a:p>
        </p:txBody>
      </p:sp>
    </p:spTree>
    <p:extLst>
      <p:ext uri="{BB962C8B-B14F-4D97-AF65-F5344CB8AC3E}">
        <p14:creationId xmlns:p14="http://schemas.microsoft.com/office/powerpoint/2010/main" val="182535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D323AF94-806B-40C1-ACA4-DF20ACB0C288}" type="slidenum">
              <a:rPr lang="en-US" smtClean="0"/>
              <a:t>12</a:t>
            </a:fld>
            <a:endParaRPr lang="en-US"/>
          </a:p>
        </p:txBody>
      </p:sp>
    </p:spTree>
    <p:extLst>
      <p:ext uri="{BB962C8B-B14F-4D97-AF65-F5344CB8AC3E}">
        <p14:creationId xmlns:p14="http://schemas.microsoft.com/office/powerpoint/2010/main" val="108740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6" indent="-228596">
              <a:buFont typeface="+mj-lt"/>
              <a:buAutoNum type="arabicPeriod"/>
            </a:pPr>
            <a:r>
              <a:rPr lang="en-US" dirty="0"/>
              <a:t>Simple example</a:t>
            </a:r>
            <a:r>
              <a:rPr lang="en-US" baseline="0" dirty="0"/>
              <a:t> from HIV Clinic registration process- just to illustrate picture and set up of steps.</a:t>
            </a:r>
          </a:p>
          <a:p>
            <a:endParaRPr lang="en-US" baseline="0" dirty="0"/>
          </a:p>
          <a:p>
            <a:pPr marL="228596" indent="-228596">
              <a:buFont typeface="+mj-lt"/>
              <a:buAutoNum type="arabicPeriod"/>
            </a:pPr>
            <a:r>
              <a:rPr lang="en-US" b="1" baseline="0" dirty="0"/>
              <a:t>Great way to Visually demonstrate COMPLEXITY- Link back to systems thinking</a:t>
            </a:r>
          </a:p>
          <a:p>
            <a:pPr marL="228596" indent="-228596" defTabSz="871772">
              <a:buFont typeface="+mj-lt"/>
              <a:buAutoNum type="arabicPeriod"/>
              <a:defRPr/>
            </a:pPr>
            <a:r>
              <a:rPr lang="en-US" sz="1100" dirty="0"/>
              <a:t>Has a great Patient centered focus by Capturing the reality of the patient experience through all stages </a:t>
            </a:r>
            <a:endParaRPr lang="en-US" baseline="0" dirty="0"/>
          </a:p>
          <a:p>
            <a:pPr marL="228596" indent="-228596">
              <a:buFont typeface="+mj-lt"/>
              <a:buAutoNum type="arabicPeriod"/>
            </a:pPr>
            <a:r>
              <a:rPr lang="en-US" baseline="0" dirty="0"/>
              <a:t>Ultimately, it is ideal to have a ‘simple’ process map, so even for complex issues, teams will strive to simply the processes.</a:t>
            </a:r>
            <a:endParaRPr lang="en-US" b="1" baseline="0" dirty="0"/>
          </a:p>
          <a:p>
            <a:pPr marL="228596" indent="-228596" defTabSz="871772">
              <a:buFont typeface="+mj-lt"/>
              <a:buAutoNum type="arabicPeriod"/>
              <a:defRPr/>
            </a:pPr>
            <a:r>
              <a:rPr lang="en-US" baseline="0" dirty="0"/>
              <a:t>Only map the process you are focused on, not everything in the organization</a:t>
            </a:r>
          </a:p>
          <a:p>
            <a:pPr marL="228596" indent="-228596" defTabSz="871772">
              <a:buFont typeface="+mj-lt"/>
              <a:buAutoNum type="arabicPeriod"/>
              <a:defRPr/>
            </a:pPr>
            <a:r>
              <a:rPr lang="en-US" baseline="0" dirty="0"/>
              <a:t>You want to be able to see the whole end to end process that a patient experiences. Resist trying to just map one departments role in the process. </a:t>
            </a:r>
          </a:p>
          <a:p>
            <a:endParaRPr lang="en-US" baseline="0"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
        <p:nvSpPr>
          <p:cNvPr id="5" name="Slide Number Placeholder 4"/>
          <p:cNvSpPr>
            <a:spLocks noGrp="1"/>
          </p:cNvSpPr>
          <p:nvPr>
            <p:ph type="sldNum" sz="quarter" idx="11"/>
          </p:nvPr>
        </p:nvSpPr>
        <p:spPr/>
        <p:txBody>
          <a:bodyPr/>
          <a:lstStyle/>
          <a:p>
            <a:fld id="{53B245C5-839D-4FA9-AB02-F2D8BF9A38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2301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Application of Collaborative Improvement in Developing Countries:</a:t>
            </a:r>
            <a:r>
              <a:rPr lang="en-US" baseline="0" dirty="0"/>
              <a:t> Practical Orientation Guide</a:t>
            </a:r>
          </a:p>
          <a:p>
            <a:r>
              <a:rPr lang="en-US" baseline="0" dirty="0"/>
              <a:t>This in an Example: Flowchart of delivery care at a health facility before improvement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8D1EA36-B817-4728-9DDE-BD8AB85EF05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14996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a:t>
            </a:r>
            <a:r>
              <a:rPr lang="en-US" baseline="0" dirty="0"/>
              <a:t> a “Cross functional- Swim Lane Map” </a:t>
            </a:r>
            <a:endParaRPr lang="en-US" dirty="0"/>
          </a:p>
        </p:txBody>
      </p:sp>
      <p:sp>
        <p:nvSpPr>
          <p:cNvPr id="4" name="Slide Number Placeholder 3"/>
          <p:cNvSpPr>
            <a:spLocks noGrp="1"/>
          </p:cNvSpPr>
          <p:nvPr>
            <p:ph type="sldNum" sz="quarter" idx="10"/>
          </p:nvPr>
        </p:nvSpPr>
        <p:spPr/>
        <p:txBody>
          <a:bodyPr/>
          <a:lstStyle/>
          <a:p>
            <a:fld id="{D323AF94-806B-40C1-ACA4-DF20ACB0C288}" type="slidenum">
              <a:rPr lang="en-US" smtClean="0"/>
              <a:t>16</a:t>
            </a:fld>
            <a:endParaRPr lang="en-US"/>
          </a:p>
        </p:txBody>
      </p:sp>
    </p:spTree>
    <p:extLst>
      <p:ext uri="{BB962C8B-B14F-4D97-AF65-F5344CB8AC3E}">
        <p14:creationId xmlns:p14="http://schemas.microsoft.com/office/powerpoint/2010/main" val="3956174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 how they SIMPLIFIED</a:t>
            </a:r>
            <a:r>
              <a:rPr lang="en-US" baseline="0" dirty="0"/>
              <a:t> A complex process with too many steps. </a:t>
            </a:r>
            <a:endParaRPr lang="en-US" dirty="0"/>
          </a:p>
        </p:txBody>
      </p:sp>
      <p:sp>
        <p:nvSpPr>
          <p:cNvPr id="4" name="Slide Number Placeholder 3"/>
          <p:cNvSpPr>
            <a:spLocks noGrp="1"/>
          </p:cNvSpPr>
          <p:nvPr>
            <p:ph type="sldNum" sz="quarter" idx="10"/>
          </p:nvPr>
        </p:nvSpPr>
        <p:spPr/>
        <p:txBody>
          <a:bodyPr/>
          <a:lstStyle/>
          <a:p>
            <a:fld id="{D323AF94-806B-40C1-ACA4-DF20ACB0C288}" type="slidenum">
              <a:rPr lang="en-US" smtClean="0"/>
              <a:t>17</a:t>
            </a:fld>
            <a:endParaRPr lang="en-US"/>
          </a:p>
        </p:txBody>
      </p:sp>
    </p:spTree>
    <p:extLst>
      <p:ext uri="{BB962C8B-B14F-4D97-AF65-F5344CB8AC3E}">
        <p14:creationId xmlns:p14="http://schemas.microsoft.com/office/powerpoint/2010/main" val="37477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defTabSz="914381">
              <a:buFontTx/>
              <a:buChar char="-"/>
              <a:defRPr/>
            </a:pP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
        <p:nvSpPr>
          <p:cNvPr id="5" name="Slide Number Placeholder 4"/>
          <p:cNvSpPr>
            <a:spLocks noGrp="1"/>
          </p:cNvSpPr>
          <p:nvPr>
            <p:ph type="sldNum" sz="quarter" idx="11"/>
          </p:nvPr>
        </p:nvSpPr>
        <p:spPr/>
        <p:txBody>
          <a:bodyPr/>
          <a:lstStyle/>
          <a:p>
            <a:fld id="{53B245C5-839D-4FA9-AB02-F2D8BF9A38C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998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3AF94-806B-40C1-ACA4-DF20ACB0C288}" type="slidenum">
              <a:rPr lang="en-US" smtClean="0"/>
              <a:t>20</a:t>
            </a:fld>
            <a:endParaRPr lang="en-US"/>
          </a:p>
        </p:txBody>
      </p:sp>
    </p:spTree>
    <p:extLst>
      <p:ext uri="{BB962C8B-B14F-4D97-AF65-F5344CB8AC3E}">
        <p14:creationId xmlns:p14="http://schemas.microsoft.com/office/powerpoint/2010/main" val="133317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295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3AF94-806B-40C1-ACA4-DF20ACB0C288}" type="slidenum">
              <a:rPr lang="en-US" smtClean="0"/>
              <a:t>3</a:t>
            </a:fld>
            <a:endParaRPr lang="en-US"/>
          </a:p>
        </p:txBody>
      </p:sp>
    </p:spTree>
    <p:extLst>
      <p:ext uri="{BB962C8B-B14F-4D97-AF65-F5344CB8AC3E}">
        <p14:creationId xmlns:p14="http://schemas.microsoft.com/office/powerpoint/2010/main" val="310852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issues we see in QI is that many people have different understanding and interpretation of the concept </a:t>
            </a:r>
          </a:p>
          <a:p>
            <a:endParaRPr lang="en-US" baseline="0" dirty="0"/>
          </a:p>
          <a:p>
            <a:pPr marL="171447" indent="-171447">
              <a:buFontTx/>
              <a:buChar char="-"/>
            </a:pPr>
            <a:r>
              <a:rPr lang="en-US" baseline="0" dirty="0"/>
              <a:t>B/C health care is part of a complex adaptive system, there will be more then one root cause.</a:t>
            </a:r>
          </a:p>
          <a:p>
            <a:pPr marL="171447" indent="-171447">
              <a:buFontTx/>
              <a:buChar char="-"/>
            </a:pPr>
            <a:r>
              <a:rPr lang="en-US" baseline="0" dirty="0"/>
              <a:t>These root causes identify the change solutions that are most appropriate… from simple revisions to entire systems redesign based on the increase level of understanding about the root causes. </a:t>
            </a:r>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Tree>
    <p:extLst>
      <p:ext uri="{BB962C8B-B14F-4D97-AF65-F5344CB8AC3E}">
        <p14:creationId xmlns:p14="http://schemas.microsoft.com/office/powerpoint/2010/main" val="5012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a:buFont typeface="Arial" charset="0"/>
              <a:buChar char="•"/>
            </a:pPr>
            <a:endParaRPr lang="en-US" baseline="0"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
        <p:nvSpPr>
          <p:cNvPr id="5" name="Slide Number Placeholder 4"/>
          <p:cNvSpPr>
            <a:spLocks noGrp="1"/>
          </p:cNvSpPr>
          <p:nvPr>
            <p:ph type="sldNum" sz="quarter" idx="11"/>
          </p:nvPr>
        </p:nvSpPr>
        <p:spPr/>
        <p:txBody>
          <a:bodyPr/>
          <a:lstStyle/>
          <a:p>
            <a:fld id="{53B245C5-839D-4FA9-AB02-F2D8BF9A38C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0415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3457" indent="-163457">
              <a:buFontTx/>
              <a:buChar char="-"/>
            </a:pPr>
            <a:endParaRPr lang="en-US" baseline="0" dirty="0"/>
          </a:p>
          <a:p>
            <a:endParaRPr lang="en-US" baseline="0"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
        <p:nvSpPr>
          <p:cNvPr id="5" name="Slide Number Placeholder 4"/>
          <p:cNvSpPr>
            <a:spLocks noGrp="1"/>
          </p:cNvSpPr>
          <p:nvPr>
            <p:ph type="sldNum" sz="quarter" idx="11"/>
          </p:nvPr>
        </p:nvSpPr>
        <p:spPr/>
        <p:txBody>
          <a:bodyPr/>
          <a:lstStyle/>
          <a:p>
            <a:fld id="{53B245C5-839D-4FA9-AB02-F2D8BF9A38C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863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1772">
              <a:defRPr/>
            </a:pPr>
            <a:r>
              <a:rPr lang="en-US" b="1" dirty="0"/>
              <a:t>Important to note</a:t>
            </a:r>
            <a:r>
              <a:rPr lang="en-US" dirty="0"/>
              <a:t>: Requires a planned approach May take several meetings to reach agreement about a current process. Teams can initiat</a:t>
            </a:r>
            <a:r>
              <a:rPr lang="en-US" baseline="0" dirty="0"/>
              <a:t>e the process by determining how detailed they want to go. Teams need to first consider the purpose of why they need the map and therefore can agree on the level of detail.  OR- Can start with High Level then move to detail level if needed</a:t>
            </a:r>
            <a:endParaRPr lang="en-US" dirty="0"/>
          </a:p>
          <a:p>
            <a:pPr defTabSz="871772">
              <a:defRPr/>
            </a:pPr>
            <a:endParaRPr lang="en-US" dirty="0"/>
          </a:p>
          <a:p>
            <a:pPr defTabSz="871772">
              <a:defRPr/>
            </a:pPr>
            <a:r>
              <a:rPr lang="en-US" dirty="0"/>
              <a:t>Teams may revisit the process map several times during PDSA cycle phases to review current</a:t>
            </a:r>
            <a:r>
              <a:rPr lang="en-US" baseline="0" dirty="0"/>
              <a:t> processes again. </a:t>
            </a:r>
          </a:p>
          <a:p>
            <a:pPr defTabSz="871772">
              <a:defRPr/>
            </a:pPr>
            <a:endParaRPr lang="en-US" b="1" baseline="0" dirty="0"/>
          </a:p>
          <a:p>
            <a:pPr defTabSz="871772">
              <a:defRPr/>
            </a:pPr>
            <a:endParaRPr lang="en-US" baseline="0"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rPr>
              <a:t>ICAP Columbia University Quality and Quality Improvement Training Course</a:t>
            </a:r>
          </a:p>
        </p:txBody>
      </p:sp>
      <p:sp>
        <p:nvSpPr>
          <p:cNvPr id="5" name="Slide Number Placeholder 4"/>
          <p:cNvSpPr>
            <a:spLocks noGrp="1"/>
          </p:cNvSpPr>
          <p:nvPr>
            <p:ph type="sldNum" sz="quarter" idx="11"/>
          </p:nvPr>
        </p:nvSpPr>
        <p:spPr/>
        <p:txBody>
          <a:bodyPr/>
          <a:lstStyle/>
          <a:p>
            <a:fld id="{53B245C5-839D-4FA9-AB02-F2D8BF9A38C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4597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a-ET" dirty="0"/>
              <a:t>Detailed goes into the minor details, includes decision points</a:t>
            </a:r>
          </a:p>
          <a:p>
            <a:r>
              <a:rPr lang="aa-ET" dirty="0"/>
              <a:t>Problems with inefficienceis</a:t>
            </a:r>
          </a:p>
          <a:p>
            <a:r>
              <a:rPr lang="aa-ET" dirty="0"/>
              <a:t>High level proces map minor steps excluded, no decission points, team focusses on major steps.</a:t>
            </a:r>
          </a:p>
          <a:p>
            <a:r>
              <a:rPr lang="en-GB" dirty="0"/>
              <a:t>D</a:t>
            </a:r>
            <a:r>
              <a:rPr lang="aa-ET" dirty="0"/>
              <a:t>eployment, includes roles and responsibilities of different staff, useful in processes with handoffs between people and departmnets, reveals unclear responsibilities.,missing info, unshared expectations</a:t>
            </a:r>
          </a:p>
          <a:p>
            <a:r>
              <a:rPr lang="en-GB" dirty="0"/>
              <a:t>T</a:t>
            </a:r>
            <a:r>
              <a:rPr lang="aa-ET" dirty="0"/>
              <a:t>op-down major steps arranged sequentially across the top and detailed steps listed under each major step, no decission point or other steps with inefficineceis, systematic manner to better understand activities involved and their interconnectedness.</a:t>
            </a:r>
          </a:p>
        </p:txBody>
      </p:sp>
      <p:sp>
        <p:nvSpPr>
          <p:cNvPr id="4" name="Slide Number Placeholder 3"/>
          <p:cNvSpPr>
            <a:spLocks noGrp="1"/>
          </p:cNvSpPr>
          <p:nvPr>
            <p:ph type="sldNum" sz="quarter" idx="5"/>
          </p:nvPr>
        </p:nvSpPr>
        <p:spPr/>
        <p:txBody>
          <a:bodyPr/>
          <a:lstStyle/>
          <a:p>
            <a:fld id="{D323AF94-806B-40C1-ACA4-DF20ACB0C288}" type="slidenum">
              <a:rPr lang="en-US" smtClean="0"/>
              <a:t>8</a:t>
            </a:fld>
            <a:endParaRPr lang="en-US"/>
          </a:p>
        </p:txBody>
      </p:sp>
    </p:spTree>
    <p:extLst>
      <p:ext uri="{BB962C8B-B14F-4D97-AF65-F5344CB8AC3E}">
        <p14:creationId xmlns:p14="http://schemas.microsoft.com/office/powerpoint/2010/main" val="23662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a-ET" dirty="0"/>
          </a:p>
        </p:txBody>
      </p:sp>
      <p:sp>
        <p:nvSpPr>
          <p:cNvPr id="4" name="Slide Number Placeholder 3"/>
          <p:cNvSpPr>
            <a:spLocks noGrp="1"/>
          </p:cNvSpPr>
          <p:nvPr>
            <p:ph type="sldNum" sz="quarter" idx="5"/>
          </p:nvPr>
        </p:nvSpPr>
        <p:spPr/>
        <p:txBody>
          <a:bodyPr/>
          <a:lstStyle/>
          <a:p>
            <a:fld id="{D323AF94-806B-40C1-ACA4-DF20ACB0C288}" type="slidenum">
              <a:rPr lang="en-US" smtClean="0"/>
              <a:t>9</a:t>
            </a:fld>
            <a:endParaRPr lang="en-US"/>
          </a:p>
        </p:txBody>
      </p:sp>
    </p:spTree>
    <p:extLst>
      <p:ext uri="{BB962C8B-B14F-4D97-AF65-F5344CB8AC3E}">
        <p14:creationId xmlns:p14="http://schemas.microsoft.com/office/powerpoint/2010/main" val="1958522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041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F2770-D6F9-4EE9-A18E-8DD1648F62F9}"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grpSp>
        <p:nvGrpSpPr>
          <p:cNvPr id="12" name="Group 11"/>
          <p:cNvGrpSpPr/>
          <p:nvPr userDrawn="1"/>
        </p:nvGrpSpPr>
        <p:grpSpPr>
          <a:xfrm>
            <a:off x="1066800" y="4933201"/>
            <a:ext cx="10058400" cy="2087248"/>
            <a:chOff x="-1041448" y="4381619"/>
            <a:chExt cx="14010780" cy="2907420"/>
          </a:xfrm>
        </p:grpSpPr>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777327" y="4833769"/>
              <a:ext cx="2192005" cy="2038816"/>
            </a:xfrm>
            <a:prstGeom prst="rect">
              <a:avLst/>
            </a:prstGeom>
          </p:spPr>
        </p:pic>
        <p:grpSp>
          <p:nvGrpSpPr>
            <p:cNvPr id="7" name="Group 6"/>
            <p:cNvGrpSpPr/>
            <p:nvPr userDrawn="1"/>
          </p:nvGrpSpPr>
          <p:grpSpPr>
            <a:xfrm>
              <a:off x="-1041448" y="4381619"/>
              <a:ext cx="9026021" cy="2907420"/>
              <a:chOff x="-736648" y="154175"/>
              <a:chExt cx="9026021" cy="290742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48" y="665163"/>
                <a:ext cx="2303028" cy="19799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8892" y="154175"/>
                <a:ext cx="3400481" cy="2907420"/>
              </a:xfrm>
              <a:prstGeom prst="rect">
                <a:avLst/>
              </a:prstGeom>
            </p:spPr>
          </p:pic>
        </p:grpSp>
      </p:grpSp>
      <p:grpSp>
        <p:nvGrpSpPr>
          <p:cNvPr id="21" name="Group 20"/>
          <p:cNvGrpSpPr/>
          <p:nvPr userDrawn="1"/>
        </p:nvGrpSpPr>
        <p:grpSpPr>
          <a:xfrm>
            <a:off x="0" y="1457739"/>
            <a:ext cx="12192000" cy="3207027"/>
            <a:chOff x="0" y="1835427"/>
            <a:chExt cx="12192000" cy="2438400"/>
          </a:xfrm>
        </p:grpSpPr>
        <p:cxnSp>
          <p:nvCxnSpPr>
            <p:cNvPr id="13" name="Straight Connector 12"/>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sp>
        <p:nvSpPr>
          <p:cNvPr id="22" name="TextBox 21"/>
          <p:cNvSpPr txBox="1"/>
          <p:nvPr userDrawn="1"/>
        </p:nvSpPr>
        <p:spPr>
          <a:xfrm>
            <a:off x="1364974" y="555090"/>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40693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D331157E-6CFF-FB48-A0EB-CF508638C457}"/>
              </a:ext>
            </a:extLst>
          </p:cNvPr>
          <p:cNvSpPr txBox="1"/>
          <p:nvPr userDrawn="1"/>
        </p:nvSpPr>
        <p:spPr>
          <a:xfrm rot="16200000">
            <a:off x="-866522" y="4567997"/>
            <a:ext cx="2940934" cy="276999"/>
          </a:xfrm>
          <a:prstGeom prst="rect">
            <a:avLst/>
          </a:prstGeom>
          <a:noFill/>
        </p:spPr>
        <p:txBody>
          <a:bodyPr wrap="square" rtlCol="0">
            <a:spAutoFit/>
          </a:bodyPr>
          <a:lstStyle/>
          <a:p>
            <a:pPr algn="l"/>
            <a:r>
              <a:rPr lang="en-US" sz="1200" b="1" dirty="0">
                <a:solidFill>
                  <a:schemeClr val="tx1"/>
                </a:solidFill>
                <a:latin typeface="Gill Sans MT" panose="020B0502020104020203" pitchFamily="34" charset="0"/>
              </a:rPr>
              <a:t>USAID</a:t>
            </a:r>
            <a:r>
              <a:rPr lang="en-US" sz="1200" b="1" baseline="0" dirty="0">
                <a:solidFill>
                  <a:schemeClr val="tx1"/>
                </a:solidFill>
                <a:latin typeface="Gill Sans MT" panose="020B0502020104020203" pitchFamily="34" charset="0"/>
              </a:rPr>
              <a:t> AMPATH Uzima</a:t>
            </a:r>
            <a:endParaRPr lang="en-US" sz="1200" b="1" dirty="0">
              <a:solidFill>
                <a:schemeClr val="tx1"/>
              </a:solidFill>
              <a:latin typeface="Gill Sans MT" panose="020B0502020104020203" pitchFamily="34" charset="0"/>
            </a:endParaRPr>
          </a:p>
        </p:txBody>
      </p:sp>
      <p:grpSp>
        <p:nvGrpSpPr>
          <p:cNvPr id="34" name="Group 33">
            <a:extLst>
              <a:ext uri="{FF2B5EF4-FFF2-40B4-BE49-F238E27FC236}">
                <a16:creationId xmlns:a16="http://schemas.microsoft.com/office/drawing/2014/main" id="{683E5B30-6F07-5044-89DC-6618346B9B0C}"/>
              </a:ext>
            </a:extLst>
          </p:cNvPr>
          <p:cNvGrpSpPr/>
          <p:nvPr userDrawn="1"/>
        </p:nvGrpSpPr>
        <p:grpSpPr>
          <a:xfrm>
            <a:off x="1120140" y="5893099"/>
            <a:ext cx="10929890" cy="1069543"/>
            <a:chOff x="982980" y="5790964"/>
            <a:chExt cx="11272790" cy="1103097"/>
          </a:xfrm>
        </p:grpSpPr>
        <p:grpSp>
          <p:nvGrpSpPr>
            <p:cNvPr id="35" name="Group 34">
              <a:extLst>
                <a:ext uri="{FF2B5EF4-FFF2-40B4-BE49-F238E27FC236}">
                  <a16:creationId xmlns:a16="http://schemas.microsoft.com/office/drawing/2014/main" id="{A6793407-0A4D-D24D-8485-2B3FD4FE9FDB}"/>
                </a:ext>
              </a:extLst>
            </p:cNvPr>
            <p:cNvGrpSpPr/>
            <p:nvPr userDrawn="1"/>
          </p:nvGrpSpPr>
          <p:grpSpPr>
            <a:xfrm>
              <a:off x="982980" y="5790964"/>
              <a:ext cx="3681718" cy="1103097"/>
              <a:chOff x="823622" y="5568414"/>
              <a:chExt cx="4695673" cy="1406893"/>
            </a:xfrm>
          </p:grpSpPr>
          <p:pic>
            <p:nvPicPr>
              <p:cNvPr id="37" name="Picture 36">
                <a:extLst>
                  <a:ext uri="{FF2B5EF4-FFF2-40B4-BE49-F238E27FC236}">
                    <a16:creationId xmlns:a16="http://schemas.microsoft.com/office/drawing/2014/main" id="{E189066A-EE2C-3848-AFB7-A8ACB98F95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8" name="Group 37">
                <a:extLst>
                  <a:ext uri="{FF2B5EF4-FFF2-40B4-BE49-F238E27FC236}">
                    <a16:creationId xmlns:a16="http://schemas.microsoft.com/office/drawing/2014/main" id="{7A4A350B-0AC9-C145-9C8D-C260FD608754}"/>
                  </a:ext>
                </a:extLst>
              </p:cNvPr>
              <p:cNvGrpSpPr/>
              <p:nvPr userDrawn="1"/>
            </p:nvGrpSpPr>
            <p:grpSpPr>
              <a:xfrm>
                <a:off x="823622" y="5568414"/>
                <a:ext cx="3151610" cy="1406893"/>
                <a:chOff x="823622" y="5455870"/>
                <a:chExt cx="3151610" cy="1406893"/>
              </a:xfrm>
            </p:grpSpPr>
            <p:pic>
              <p:nvPicPr>
                <p:cNvPr id="39" name="Picture 38">
                  <a:extLst>
                    <a:ext uri="{FF2B5EF4-FFF2-40B4-BE49-F238E27FC236}">
                      <a16:creationId xmlns:a16="http://schemas.microsoft.com/office/drawing/2014/main" id="{C92B21D5-1437-1443-A9D6-5323C28605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0" name="Picture 39">
                  <a:extLst>
                    <a:ext uri="{FF2B5EF4-FFF2-40B4-BE49-F238E27FC236}">
                      <a16:creationId xmlns:a16="http://schemas.microsoft.com/office/drawing/2014/main" id="{278BC852-CAE3-9447-A230-6F5C5984BB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6" name="TextBox 35">
              <a:extLst>
                <a:ext uri="{FF2B5EF4-FFF2-40B4-BE49-F238E27FC236}">
                  <a16:creationId xmlns:a16="http://schemas.microsoft.com/office/drawing/2014/main" id="{AC26AC2E-3EDE-C845-BE04-14E7F3C57E85}"/>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435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314" y="-20874"/>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25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rot="16200000">
            <a:off x="5801967" y="3263347"/>
            <a:ext cx="5846694"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2" name="Group 21">
            <a:extLst>
              <a:ext uri="{FF2B5EF4-FFF2-40B4-BE49-F238E27FC236}">
                <a16:creationId xmlns:a16="http://schemas.microsoft.com/office/drawing/2014/main" id="{8A4875F7-4F88-1C42-9E5A-A3769D343D7A}"/>
              </a:ext>
            </a:extLst>
          </p:cNvPr>
          <p:cNvGrpSpPr/>
          <p:nvPr userDrawn="1"/>
        </p:nvGrpSpPr>
        <p:grpSpPr>
          <a:xfrm>
            <a:off x="1120140" y="5893099"/>
            <a:ext cx="10929890" cy="1069543"/>
            <a:chOff x="982980" y="5790964"/>
            <a:chExt cx="11272790" cy="1103097"/>
          </a:xfrm>
        </p:grpSpPr>
        <p:grpSp>
          <p:nvGrpSpPr>
            <p:cNvPr id="23" name="Group 22">
              <a:extLst>
                <a:ext uri="{FF2B5EF4-FFF2-40B4-BE49-F238E27FC236}">
                  <a16:creationId xmlns:a16="http://schemas.microsoft.com/office/drawing/2014/main" id="{B75933DB-9306-6840-9296-71D37F85A498}"/>
                </a:ext>
              </a:extLst>
            </p:cNvPr>
            <p:cNvGrpSpPr/>
            <p:nvPr userDrawn="1"/>
          </p:nvGrpSpPr>
          <p:grpSpPr>
            <a:xfrm>
              <a:off x="982980" y="5790964"/>
              <a:ext cx="3681718" cy="1103097"/>
              <a:chOff x="823622" y="5568414"/>
              <a:chExt cx="4695673" cy="1406893"/>
            </a:xfrm>
          </p:grpSpPr>
          <p:pic>
            <p:nvPicPr>
              <p:cNvPr id="32" name="Picture 31">
                <a:extLst>
                  <a:ext uri="{FF2B5EF4-FFF2-40B4-BE49-F238E27FC236}">
                    <a16:creationId xmlns:a16="http://schemas.microsoft.com/office/drawing/2014/main" id="{ECB87390-991B-C342-B8A5-3167EAE744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3" name="Group 32">
                <a:extLst>
                  <a:ext uri="{FF2B5EF4-FFF2-40B4-BE49-F238E27FC236}">
                    <a16:creationId xmlns:a16="http://schemas.microsoft.com/office/drawing/2014/main" id="{D5C7D0E4-2E04-9348-910E-2501B45B25D3}"/>
                  </a:ext>
                </a:extLst>
              </p:cNvPr>
              <p:cNvGrpSpPr/>
              <p:nvPr userDrawn="1"/>
            </p:nvGrpSpPr>
            <p:grpSpPr>
              <a:xfrm>
                <a:off x="823622" y="5568414"/>
                <a:ext cx="3151610" cy="1406893"/>
                <a:chOff x="823622" y="5455870"/>
                <a:chExt cx="3151610" cy="1406893"/>
              </a:xfrm>
            </p:grpSpPr>
            <p:pic>
              <p:nvPicPr>
                <p:cNvPr id="34" name="Picture 33">
                  <a:extLst>
                    <a:ext uri="{FF2B5EF4-FFF2-40B4-BE49-F238E27FC236}">
                      <a16:creationId xmlns:a16="http://schemas.microsoft.com/office/drawing/2014/main" id="{492CB5DF-635C-4443-AEFB-C0F8002C0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5" name="Picture 34">
                  <a:extLst>
                    <a:ext uri="{FF2B5EF4-FFF2-40B4-BE49-F238E27FC236}">
                      <a16:creationId xmlns:a16="http://schemas.microsoft.com/office/drawing/2014/main" id="{068CB87B-FD0E-D743-95B2-67EF5463C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1" name="TextBox 30">
              <a:extLst>
                <a:ext uri="{FF2B5EF4-FFF2-40B4-BE49-F238E27FC236}">
                  <a16:creationId xmlns:a16="http://schemas.microsoft.com/office/drawing/2014/main" id="{793BC4DF-2569-714A-B413-4C81E0AD7CC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0177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18" name="Group 17">
            <a:extLst>
              <a:ext uri="{FF2B5EF4-FFF2-40B4-BE49-F238E27FC236}">
                <a16:creationId xmlns:a16="http://schemas.microsoft.com/office/drawing/2014/main" id="{FF345236-554B-294B-AC4D-FD606D6FE10A}"/>
              </a:ext>
            </a:extLst>
          </p:cNvPr>
          <p:cNvGrpSpPr/>
          <p:nvPr userDrawn="1"/>
        </p:nvGrpSpPr>
        <p:grpSpPr>
          <a:xfrm>
            <a:off x="1120140" y="5893099"/>
            <a:ext cx="10929890" cy="1069543"/>
            <a:chOff x="982980" y="5790964"/>
            <a:chExt cx="11272790" cy="1103097"/>
          </a:xfrm>
        </p:grpSpPr>
        <p:grpSp>
          <p:nvGrpSpPr>
            <p:cNvPr id="19" name="Group 18">
              <a:extLst>
                <a:ext uri="{FF2B5EF4-FFF2-40B4-BE49-F238E27FC236}">
                  <a16:creationId xmlns:a16="http://schemas.microsoft.com/office/drawing/2014/main" id="{B6C44F7A-37DD-2B4D-97AC-FFEB37BF6AED}"/>
                </a:ext>
              </a:extLst>
            </p:cNvPr>
            <p:cNvGrpSpPr/>
            <p:nvPr userDrawn="1"/>
          </p:nvGrpSpPr>
          <p:grpSpPr>
            <a:xfrm>
              <a:off x="982980" y="5790964"/>
              <a:ext cx="3681718" cy="1103097"/>
              <a:chOff x="823622" y="5568414"/>
              <a:chExt cx="4695673" cy="1406893"/>
            </a:xfrm>
          </p:grpSpPr>
          <p:pic>
            <p:nvPicPr>
              <p:cNvPr id="21" name="Picture 20">
                <a:extLst>
                  <a:ext uri="{FF2B5EF4-FFF2-40B4-BE49-F238E27FC236}">
                    <a16:creationId xmlns:a16="http://schemas.microsoft.com/office/drawing/2014/main" id="{A43018C7-B0FC-E749-B764-2440A20E1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7" name="Group 26">
                <a:extLst>
                  <a:ext uri="{FF2B5EF4-FFF2-40B4-BE49-F238E27FC236}">
                    <a16:creationId xmlns:a16="http://schemas.microsoft.com/office/drawing/2014/main" id="{E74637AD-F91D-A94B-B525-BB22AA89B571}"/>
                  </a:ext>
                </a:extLst>
              </p:cNvPr>
              <p:cNvGrpSpPr/>
              <p:nvPr userDrawn="1"/>
            </p:nvGrpSpPr>
            <p:grpSpPr>
              <a:xfrm>
                <a:off x="823622" y="5568414"/>
                <a:ext cx="3151610" cy="1406893"/>
                <a:chOff x="823622" y="5455870"/>
                <a:chExt cx="3151610" cy="1406893"/>
              </a:xfrm>
            </p:grpSpPr>
            <p:pic>
              <p:nvPicPr>
                <p:cNvPr id="30" name="Picture 29">
                  <a:extLst>
                    <a:ext uri="{FF2B5EF4-FFF2-40B4-BE49-F238E27FC236}">
                      <a16:creationId xmlns:a16="http://schemas.microsoft.com/office/drawing/2014/main" id="{D1D9E429-3B24-E74D-8FEA-1CDA4D608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1" name="Picture 30">
                  <a:extLst>
                    <a:ext uri="{FF2B5EF4-FFF2-40B4-BE49-F238E27FC236}">
                      <a16:creationId xmlns:a16="http://schemas.microsoft.com/office/drawing/2014/main" id="{1F6F53A1-8028-4A45-A72A-BC9F317436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0" name="TextBox 19">
              <a:extLst>
                <a:ext uri="{FF2B5EF4-FFF2-40B4-BE49-F238E27FC236}">
                  <a16:creationId xmlns:a16="http://schemas.microsoft.com/office/drawing/2014/main" id="{CD1F88D8-9B30-FE44-B6F5-055663FE56BA}"/>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7809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EF2770-D6F9-4EE9-A18E-8DD1648F62F9}"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2" name="Rectangle 11"/>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45654" y="4562061"/>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68FEC8A7-6708-E745-89E5-198EE1050603}"/>
              </a:ext>
            </a:extLst>
          </p:cNvPr>
          <p:cNvSpPr>
            <a:spLocks noGrp="1"/>
          </p:cNvSpPr>
          <p:nvPr>
            <p:ph idx="13"/>
          </p:nvPr>
        </p:nvSpPr>
        <p:spPr>
          <a:xfrm>
            <a:off x="838200" y="1825625"/>
            <a:ext cx="10515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BE827C82-ABC7-A04A-8C25-9ABC427DE896}"/>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C1E3FC34-1790-5F4B-84DD-8297444BB612}"/>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5A383A7C-68BA-C844-AD93-6B35B5A634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7D087D36-4E2F-EB4C-AD06-0D58BBF4EBCE}"/>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3CB8ED09-61A0-B94A-9839-A45AD1D95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36356D28-6CA6-E541-974C-252A63FAFC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449B3029-6BDB-A545-8016-802F29E6E5C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599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2770-D6F9-4EE9-A18E-8DD1648F62F9}"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A0B3C97A-843E-E240-9B4C-F496C4A7E26A}"/>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11D0A77E-2B6A-0A47-BE85-7113EA5524EB}"/>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BE086ADD-8A05-134F-BC23-914D2B1FDE6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064181E0-5C42-3F42-B35B-AFD2C04EFE38}"/>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295847C1-1C7A-F645-8CF8-A0A7B7B984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9" name="Picture 38">
                  <a:extLst>
                    <a:ext uri="{FF2B5EF4-FFF2-40B4-BE49-F238E27FC236}">
                      <a16:creationId xmlns:a16="http://schemas.microsoft.com/office/drawing/2014/main" id="{EE35BA1B-9D62-0F4C-BE73-1FB7BBE6F8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54C97700-7427-C846-B214-26FE752F77D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4177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F2770-D6F9-4EE9-A18E-8DD1648F62F9}"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9DD34-8126-45AF-B4F4-2305F3A75729}" type="slidenum">
              <a:rPr lang="en-US" smtClean="0"/>
              <a:t>‹#›</a:t>
            </a:fld>
            <a:endParaRPr lang="en-US"/>
          </a:p>
        </p:txBody>
      </p:sp>
      <p:sp>
        <p:nvSpPr>
          <p:cNvPr id="15" name="Rectangle 14"/>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8" name="Group 27">
            <a:extLst>
              <a:ext uri="{FF2B5EF4-FFF2-40B4-BE49-F238E27FC236}">
                <a16:creationId xmlns:a16="http://schemas.microsoft.com/office/drawing/2014/main" id="{2FFF4419-7F10-964B-8071-4BF0B61E0C10}"/>
              </a:ext>
            </a:extLst>
          </p:cNvPr>
          <p:cNvGrpSpPr/>
          <p:nvPr userDrawn="1"/>
        </p:nvGrpSpPr>
        <p:grpSpPr>
          <a:xfrm>
            <a:off x="1120140" y="5893099"/>
            <a:ext cx="10929890" cy="1069543"/>
            <a:chOff x="982980" y="5790964"/>
            <a:chExt cx="11272790" cy="1103097"/>
          </a:xfrm>
        </p:grpSpPr>
        <p:grpSp>
          <p:nvGrpSpPr>
            <p:cNvPr id="29" name="Group 28">
              <a:extLst>
                <a:ext uri="{FF2B5EF4-FFF2-40B4-BE49-F238E27FC236}">
                  <a16:creationId xmlns:a16="http://schemas.microsoft.com/office/drawing/2014/main" id="{4C485546-5649-7944-829D-7B302F0F7905}"/>
                </a:ext>
              </a:extLst>
            </p:cNvPr>
            <p:cNvGrpSpPr/>
            <p:nvPr userDrawn="1"/>
          </p:nvGrpSpPr>
          <p:grpSpPr>
            <a:xfrm>
              <a:off x="982980" y="5790964"/>
              <a:ext cx="3681718" cy="1103097"/>
              <a:chOff x="823622" y="5568414"/>
              <a:chExt cx="4695673" cy="1406893"/>
            </a:xfrm>
          </p:grpSpPr>
          <p:pic>
            <p:nvPicPr>
              <p:cNvPr id="31" name="Picture 30">
                <a:extLst>
                  <a:ext uri="{FF2B5EF4-FFF2-40B4-BE49-F238E27FC236}">
                    <a16:creationId xmlns:a16="http://schemas.microsoft.com/office/drawing/2014/main" id="{3558170A-2538-7E4B-9DE1-245A342E07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2" name="Group 31">
                <a:extLst>
                  <a:ext uri="{FF2B5EF4-FFF2-40B4-BE49-F238E27FC236}">
                    <a16:creationId xmlns:a16="http://schemas.microsoft.com/office/drawing/2014/main" id="{7C781FD9-BD72-5144-A550-A6C1090B612C}"/>
                  </a:ext>
                </a:extLst>
              </p:cNvPr>
              <p:cNvGrpSpPr/>
              <p:nvPr userDrawn="1"/>
            </p:nvGrpSpPr>
            <p:grpSpPr>
              <a:xfrm>
                <a:off x="823622" y="5568414"/>
                <a:ext cx="3151610" cy="1406893"/>
                <a:chOff x="823622" y="5455870"/>
                <a:chExt cx="3151610" cy="1406893"/>
              </a:xfrm>
            </p:grpSpPr>
            <p:pic>
              <p:nvPicPr>
                <p:cNvPr id="33" name="Picture 32">
                  <a:extLst>
                    <a:ext uri="{FF2B5EF4-FFF2-40B4-BE49-F238E27FC236}">
                      <a16:creationId xmlns:a16="http://schemas.microsoft.com/office/drawing/2014/main" id="{E98632CC-961E-3945-8A89-7CDCF2E0D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1" name="Picture 40">
                  <a:extLst>
                    <a:ext uri="{FF2B5EF4-FFF2-40B4-BE49-F238E27FC236}">
                      <a16:creationId xmlns:a16="http://schemas.microsoft.com/office/drawing/2014/main" id="{717096BD-8B8E-D74D-B7E8-E83E8AD90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0" name="TextBox 29">
              <a:extLst>
                <a:ext uri="{FF2B5EF4-FFF2-40B4-BE49-F238E27FC236}">
                  <a16:creationId xmlns:a16="http://schemas.microsoft.com/office/drawing/2014/main" id="{3207B854-D965-D24F-8AB8-F11735067D4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92444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0EF2770-D6F9-4EE9-A18E-8DD1648F62F9}" type="datetimeFigureOut">
              <a:rPr lang="en-US" smtClean="0"/>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9DD34-8126-45AF-B4F4-2305F3A75729}" type="slidenum">
              <a:rPr lang="en-US" smtClean="0"/>
              <a:t>‹#›</a:t>
            </a:fld>
            <a:endParaRPr lang="en-US"/>
          </a:p>
        </p:txBody>
      </p:sp>
      <p:sp>
        <p:nvSpPr>
          <p:cNvPr id="11" name="Rectangle 10"/>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03BC4D22-EC1A-DD42-8C31-70B1723A2DF5}"/>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6AF0D14C-749D-E24A-A8C1-5EF7EAC6DB29}"/>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55CDD82E-285A-BC45-9CF6-6579AF92B3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7CEC4430-F7D3-D249-B98F-4C73E6AD269B}"/>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D1182FFB-D294-C34C-A1A3-3B58F3DD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7" name="Picture 36">
                  <a:extLst>
                    <a:ext uri="{FF2B5EF4-FFF2-40B4-BE49-F238E27FC236}">
                      <a16:creationId xmlns:a16="http://schemas.microsoft.com/office/drawing/2014/main" id="{7767AFC1-AE87-2742-92D8-FEF809FB8C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B0A80D42-D98B-0948-B8CC-44AD173D0B2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42910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2770-D6F9-4EE9-A18E-8DD1648F62F9}" type="datetimeFigureOut">
              <a:rPr lang="en-US" smtClean="0"/>
              <a:t>7/5/2022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9DD34-8126-45AF-B4F4-2305F3A75729}" type="slidenum">
              <a:rPr lang="en-US" smtClean="0"/>
              <a:t>‹#›</a:t>
            </a:fld>
            <a:endParaRPr lang="en-US"/>
          </a:p>
        </p:txBody>
      </p:sp>
      <p:grpSp>
        <p:nvGrpSpPr>
          <p:cNvPr id="14" name="Group 13"/>
          <p:cNvGrpSpPr/>
          <p:nvPr userDrawn="1"/>
        </p:nvGrpSpPr>
        <p:grpSpPr>
          <a:xfrm>
            <a:off x="0" y="1835427"/>
            <a:ext cx="12192000" cy="2438400"/>
            <a:chOff x="0" y="1835427"/>
            <a:chExt cx="12192000" cy="2438400"/>
          </a:xfrm>
        </p:grpSpPr>
        <p:cxnSp>
          <p:nvCxnSpPr>
            <p:cNvPr id="15" name="Straight Connector 14"/>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dirty="0">
                <a:solidFill>
                  <a:schemeClr val="bg1"/>
                </a:solidFill>
                <a:latin typeface="Franklin Gothic Book" pitchFamily="34" charset="0"/>
              </a:endParaRPr>
            </a:p>
          </p:txBody>
        </p:sp>
      </p:grpSp>
      <p:grpSp>
        <p:nvGrpSpPr>
          <p:cNvPr id="23" name="Group 22"/>
          <p:cNvGrpSpPr/>
          <p:nvPr userDrawn="1"/>
        </p:nvGrpSpPr>
        <p:grpSpPr>
          <a:xfrm>
            <a:off x="1091727" y="4583469"/>
            <a:ext cx="10040128" cy="2048400"/>
            <a:chOff x="-766753" y="4282114"/>
            <a:chExt cx="13985329" cy="2853307"/>
          </a:xfrm>
        </p:grpSpPr>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1116357" y="4779203"/>
              <a:ext cx="2102219" cy="1888844"/>
            </a:xfrm>
            <a:prstGeom prst="rect">
              <a:avLst/>
            </a:prstGeom>
          </p:spPr>
        </p:pic>
        <p:grpSp>
          <p:nvGrpSpPr>
            <p:cNvPr id="25" name="Group 24"/>
            <p:cNvGrpSpPr/>
            <p:nvPr userDrawn="1"/>
          </p:nvGrpSpPr>
          <p:grpSpPr>
            <a:xfrm>
              <a:off x="-766753" y="4282114"/>
              <a:ext cx="8770031" cy="2853307"/>
              <a:chOff x="-461953" y="54670"/>
              <a:chExt cx="8770031" cy="2853307"/>
            </a:xfrm>
          </p:grpSpPr>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53" y="551759"/>
                <a:ext cx="2240980" cy="1926634"/>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0888" y="54670"/>
                <a:ext cx="3337190" cy="2853307"/>
              </a:xfrm>
              <a:prstGeom prst="rect">
                <a:avLst/>
              </a:prstGeom>
            </p:spPr>
          </p:pic>
        </p:grpSp>
      </p:grpSp>
      <p:sp>
        <p:nvSpPr>
          <p:cNvPr id="28" name="TextBox 27"/>
          <p:cNvSpPr txBox="1"/>
          <p:nvPr userDrawn="1"/>
        </p:nvSpPr>
        <p:spPr>
          <a:xfrm>
            <a:off x="1417079" y="792608"/>
            <a:ext cx="9462051" cy="584775"/>
          </a:xfrm>
          <a:prstGeom prst="rect">
            <a:avLst/>
          </a:prstGeom>
          <a:noFill/>
        </p:spPr>
        <p:txBody>
          <a:bodyPr wrap="square" rtlCol="0">
            <a:spAutoFit/>
          </a:bodyPr>
          <a:lstStyle/>
          <a:p>
            <a:pPr algn="ctr"/>
            <a:r>
              <a:rPr lang="en-US" sz="3200" b="1" dirty="0">
                <a:solidFill>
                  <a:schemeClr val="tx1"/>
                </a:solidFill>
                <a:latin typeface="Gill Sans MT" panose="020B0502020104020203" pitchFamily="34" charset="0"/>
              </a:rPr>
              <a:t>USAID</a:t>
            </a:r>
            <a:r>
              <a:rPr lang="en-US" sz="3200" b="1" baseline="0" dirty="0">
                <a:solidFill>
                  <a:schemeClr val="tx1"/>
                </a:solidFill>
                <a:latin typeface="Gill Sans MT" panose="020B0502020104020203" pitchFamily="34" charset="0"/>
              </a:rPr>
              <a:t> AMPATH UZIMA</a:t>
            </a:r>
            <a:endParaRPr lang="en-US" sz="3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84476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F2770-D6F9-4EE9-A18E-8DD1648F62F9}"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832402" y="2070652"/>
            <a:ext cx="3978137"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513FC5F5-DCD8-3A46-B27B-F53CBA2D7A9E}"/>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8D0CD705-1217-9F4C-A6DA-870155146AA4}"/>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9DC59CF8-BB84-6D47-B0AC-177C826308D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1D5712B6-00E9-9B4E-AC79-353DD7863B2B}"/>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1A38BB98-E08D-A849-96ED-58B99DDCF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D4A9553E-1CDA-004A-AC43-E54641F820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68250CAC-0B71-6446-9C8E-D730047EB166}"/>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9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30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56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832402" y="2070652"/>
            <a:ext cx="3951633"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AC105EE1-7230-D14E-8595-AFFA8A5422C3}"/>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3E48577C-B4C7-8440-9B9A-1C9E00DFE9C5}"/>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F02A5255-FA03-9F46-9102-74F8AE8F805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FC5A7764-81B6-4B45-B34A-A195B2D7300C}"/>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78BC7AA0-1C18-024A-92E8-AC48BE8D2E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0" name="Picture 29">
                  <a:extLst>
                    <a:ext uri="{FF2B5EF4-FFF2-40B4-BE49-F238E27FC236}">
                      <a16:creationId xmlns:a16="http://schemas.microsoft.com/office/drawing/2014/main" id="{AA802915-DF05-2040-99FB-3BFBC5A07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F6448776-5F56-254B-AD8F-74C9EB098CE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dirty="0">
                  <a:solidFill>
                    <a:schemeClr val="tx1"/>
                  </a:solidFill>
                  <a:latin typeface="Gill Sans MT" panose="020B0502020104020203" pitchFamily="34" charset="0"/>
                </a:rPr>
                <a:t>USAID</a:t>
              </a:r>
              <a:r>
                <a:rPr lang="en-US" sz="1600" b="1" baseline="0" dirty="0">
                  <a:solidFill>
                    <a:schemeClr val="tx1"/>
                  </a:solidFill>
                  <a:latin typeface="Gill Sans MT" panose="020B0502020104020203" pitchFamily="34" charset="0"/>
                </a:rPr>
                <a:t> AMPATH </a:t>
              </a:r>
              <a:r>
                <a:rPr lang="en-US" sz="1600" b="1" i="1" baseline="0" dirty="0">
                  <a:solidFill>
                    <a:schemeClr val="tx1"/>
                  </a:solidFill>
                  <a:latin typeface="Gill Sans MT" panose="020B0502020104020203" pitchFamily="34" charset="0"/>
                </a:rPr>
                <a:t>Uzima</a:t>
              </a:r>
              <a:endParaRPr lang="en-US" sz="1600" b="1" i="1" dirty="0">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1363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770-D6F9-4EE9-A18E-8DD1648F62F9}" type="datetimeFigureOut">
              <a:rPr lang="en-US" smtClean="0"/>
              <a:t>7/5/2022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DD34-8126-45AF-B4F4-2305F3A75729}" type="slidenum">
              <a:rPr lang="en-US" smtClean="0"/>
              <a:t>‹#›</a:t>
            </a:fld>
            <a:endParaRPr lang="en-US"/>
          </a:p>
        </p:txBody>
      </p:sp>
    </p:spTree>
    <p:extLst>
      <p:ext uri="{BB962C8B-B14F-4D97-AF65-F5344CB8AC3E}">
        <p14:creationId xmlns:p14="http://schemas.microsoft.com/office/powerpoint/2010/main" val="3538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F7296F6-CA26-FF5E-48B6-42DE435E3F1B}"/>
              </a:ext>
            </a:extLst>
          </p:cNvPr>
          <p:cNvSpPr>
            <a:spLocks noGrp="1"/>
          </p:cNvSpPr>
          <p:nvPr>
            <p:ph type="ctrTitle"/>
          </p:nvPr>
        </p:nvSpPr>
        <p:spPr>
          <a:xfrm>
            <a:off x="234175" y="2207940"/>
            <a:ext cx="11723649" cy="1961841"/>
          </a:xfrm>
        </p:spPr>
        <p:txBody>
          <a:bodyPr>
            <a:noAutofit/>
          </a:bodyPr>
          <a:lstStyle/>
          <a:p>
            <a:pPr eaLnBrk="1" hangingPunct="1"/>
            <a:br>
              <a:rPr lang="en-GB" altLang="en-KE" b="1" dirty="0">
                <a:latin typeface="+mn-lt"/>
              </a:rPr>
            </a:br>
            <a:br>
              <a:rPr lang="en-US" altLang="en-KE" b="1" dirty="0">
                <a:latin typeface="+mn-lt"/>
              </a:rPr>
            </a:br>
            <a:r>
              <a:rPr lang="en-US" altLang="en-KE" b="1" dirty="0">
                <a:solidFill>
                  <a:schemeClr val="bg1"/>
                </a:solidFill>
                <a:latin typeface="+mn-lt"/>
              </a:rPr>
              <a:t> PROCESS MAPS</a:t>
            </a:r>
            <a:r>
              <a:rPr lang="en-GB" altLang="en-KE" b="1" dirty="0">
                <a:latin typeface="+mn-lt"/>
              </a:rPr>
              <a:t> </a:t>
            </a:r>
          </a:p>
        </p:txBody>
      </p:sp>
      <p:pic>
        <p:nvPicPr>
          <p:cNvPr id="16387" name="Picture 14" descr="kenyaC.gif">
            <a:extLst>
              <a:ext uri="{FF2B5EF4-FFF2-40B4-BE49-F238E27FC236}">
                <a16:creationId xmlns:a16="http://schemas.microsoft.com/office/drawing/2014/main" id="{F11D07F0-B41B-4CA9-1068-33D65F39C0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5" y="155576"/>
            <a:ext cx="971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a:extLst>
              <a:ext uri="{FF2B5EF4-FFF2-40B4-BE49-F238E27FC236}">
                <a16:creationId xmlns:a16="http://schemas.microsoft.com/office/drawing/2014/main" id="{7EE27EBB-41AC-04DF-1970-7E51A500B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70" y="1158953"/>
            <a:ext cx="1547813"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6BD72CA-9941-54AA-843D-A6030265B217}"/>
              </a:ext>
            </a:extLst>
          </p:cNvPr>
          <p:cNvSpPr txBox="1"/>
          <p:nvPr/>
        </p:nvSpPr>
        <p:spPr>
          <a:xfrm>
            <a:off x="2125362" y="4534930"/>
            <a:ext cx="5189838" cy="923330"/>
          </a:xfrm>
          <a:prstGeom prst="rect">
            <a:avLst/>
          </a:prstGeom>
          <a:noFill/>
        </p:spPr>
        <p:txBody>
          <a:bodyPr wrap="square" rtlCol="0">
            <a:spAutoFit/>
          </a:bodyPr>
          <a:lstStyle/>
          <a:p>
            <a:pPr algn="ctr"/>
            <a:r>
              <a:rPr lang="en-US" b="1" dirty="0"/>
              <a:t>QUALITY IMPROVEMENT TRAINING </a:t>
            </a:r>
          </a:p>
          <a:p>
            <a:pPr algn="ctr"/>
            <a:r>
              <a:rPr lang="en-US" b="1" dirty="0"/>
              <a:t>TRANS NZOIA</a:t>
            </a:r>
          </a:p>
          <a:p>
            <a:pPr algn="ctr"/>
            <a:r>
              <a:rPr lang="en-US" b="1" dirty="0"/>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38AB-5914-D143-B532-A7D6BF91BE30}"/>
              </a:ext>
            </a:extLst>
          </p:cNvPr>
          <p:cNvSpPr>
            <a:spLocks noGrp="1"/>
          </p:cNvSpPr>
          <p:nvPr>
            <p:ph type="title"/>
          </p:nvPr>
        </p:nvSpPr>
        <p:spPr>
          <a:xfrm>
            <a:off x="404037" y="204412"/>
            <a:ext cx="11787963" cy="1417638"/>
          </a:xfrm>
          <a:noFill/>
        </p:spPr>
        <p:txBody>
          <a:bodyPr>
            <a:normAutofit/>
          </a:bodyPr>
          <a:lstStyle/>
          <a:p>
            <a:r>
              <a:rPr lang="aa-ET" b="1" dirty="0">
                <a:latin typeface="+mn-lt"/>
              </a:rPr>
              <a:t>TYPES OF </a:t>
            </a:r>
            <a:r>
              <a:rPr lang="aa-ET" b="1">
                <a:latin typeface="+mn-lt"/>
              </a:rPr>
              <a:t>PROCESS MAPS</a:t>
            </a:r>
            <a:r>
              <a:rPr lang="en-US" b="1" dirty="0">
                <a:latin typeface="+mn-lt"/>
              </a:rPr>
              <a:t> </a:t>
            </a:r>
            <a:endParaRPr lang="aa-ET" b="1" dirty="0">
              <a:latin typeface="+mn-lt"/>
            </a:endParaRPr>
          </a:p>
        </p:txBody>
      </p:sp>
      <p:pic>
        <p:nvPicPr>
          <p:cNvPr id="3" name="Picture 2">
            <a:extLst>
              <a:ext uri="{FF2B5EF4-FFF2-40B4-BE49-F238E27FC236}">
                <a16:creationId xmlns:a16="http://schemas.microsoft.com/office/drawing/2014/main" id="{B834CB39-9D42-7042-9B90-DFB2D41382B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404037" y="1752034"/>
            <a:ext cx="11787963" cy="4297892"/>
          </a:xfrm>
          <a:prstGeom prst="rect">
            <a:avLst/>
          </a:prstGeom>
        </p:spPr>
      </p:pic>
      <p:sp>
        <p:nvSpPr>
          <p:cNvPr id="4" name="TextBox 3">
            <a:extLst>
              <a:ext uri="{FF2B5EF4-FFF2-40B4-BE49-F238E27FC236}">
                <a16:creationId xmlns:a16="http://schemas.microsoft.com/office/drawing/2014/main" id="{E95DEF86-9F31-6B48-8A0D-146DB7DB941E}"/>
              </a:ext>
            </a:extLst>
          </p:cNvPr>
          <p:cNvSpPr txBox="1"/>
          <p:nvPr/>
        </p:nvSpPr>
        <p:spPr>
          <a:xfrm>
            <a:off x="6992680" y="5788316"/>
            <a:ext cx="5199320" cy="261610"/>
          </a:xfrm>
          <a:prstGeom prst="rect">
            <a:avLst/>
          </a:prstGeom>
          <a:noFill/>
        </p:spPr>
        <p:txBody>
          <a:bodyPr wrap="square" rtlCol="0">
            <a:spAutoFit/>
          </a:bodyPr>
          <a:lstStyle/>
          <a:p>
            <a:pPr algn="r"/>
            <a:r>
              <a:rPr lang="aa-ET" sz="1050" dirty="0"/>
              <a:t>Detailed process of the care provided to a male STI patient </a:t>
            </a:r>
            <a:r>
              <a:rPr lang="aa-ET" sz="800" b="1" i="1" dirty="0"/>
              <a:t>source; FHI360 QI handbook</a:t>
            </a:r>
          </a:p>
        </p:txBody>
      </p:sp>
      <p:sp>
        <p:nvSpPr>
          <p:cNvPr id="5" name="TextBox 4">
            <a:extLst>
              <a:ext uri="{FF2B5EF4-FFF2-40B4-BE49-F238E27FC236}">
                <a16:creationId xmlns:a16="http://schemas.microsoft.com/office/drawing/2014/main" id="{BBDCF258-4C27-0240-2EA0-E03B0961ABE8}"/>
              </a:ext>
            </a:extLst>
          </p:cNvPr>
          <p:cNvSpPr txBox="1"/>
          <p:nvPr/>
        </p:nvSpPr>
        <p:spPr>
          <a:xfrm>
            <a:off x="606056" y="1622050"/>
            <a:ext cx="7272670" cy="707886"/>
          </a:xfrm>
          <a:prstGeom prst="rect">
            <a:avLst/>
          </a:prstGeom>
          <a:noFill/>
        </p:spPr>
        <p:txBody>
          <a:bodyPr wrap="square" rtlCol="0">
            <a:spAutoFit/>
          </a:bodyPr>
          <a:lstStyle/>
          <a:p>
            <a:r>
              <a:rPr lang="en-US" sz="4000" b="1" dirty="0"/>
              <a:t>II. </a:t>
            </a:r>
            <a:r>
              <a:rPr lang="aa-ET" sz="4000" b="1"/>
              <a:t>(Detailed process map)</a:t>
            </a:r>
            <a:endParaRPr lang="en-US" sz="4000" dirty="0"/>
          </a:p>
        </p:txBody>
      </p:sp>
    </p:spTree>
    <p:extLst>
      <p:ext uri="{BB962C8B-B14F-4D97-AF65-F5344CB8AC3E}">
        <p14:creationId xmlns:p14="http://schemas.microsoft.com/office/powerpoint/2010/main" val="360615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38AB-5914-D143-B532-A7D6BF91BE30}"/>
              </a:ext>
            </a:extLst>
          </p:cNvPr>
          <p:cNvSpPr>
            <a:spLocks noGrp="1"/>
          </p:cNvSpPr>
          <p:nvPr>
            <p:ph type="title"/>
          </p:nvPr>
        </p:nvSpPr>
        <p:spPr>
          <a:xfrm>
            <a:off x="712380" y="584793"/>
            <a:ext cx="10664457" cy="1323754"/>
          </a:xfrm>
          <a:noFill/>
        </p:spPr>
        <p:txBody>
          <a:bodyPr>
            <a:normAutofit/>
          </a:bodyPr>
          <a:lstStyle/>
          <a:p>
            <a:r>
              <a:rPr lang="en-US" sz="4000" b="1" dirty="0">
                <a:latin typeface="+mn-lt"/>
              </a:rPr>
              <a:t>III. </a:t>
            </a:r>
            <a:r>
              <a:rPr lang="aa-ET" sz="4000" b="1">
                <a:latin typeface="+mn-lt"/>
              </a:rPr>
              <a:t>(</a:t>
            </a:r>
            <a:r>
              <a:rPr lang="aa-ET" sz="4000" b="1" dirty="0">
                <a:latin typeface="+mn-lt"/>
              </a:rPr>
              <a:t>Deployement process Map)</a:t>
            </a:r>
          </a:p>
        </p:txBody>
      </p:sp>
      <p:pic>
        <p:nvPicPr>
          <p:cNvPr id="3" name="Picture 2">
            <a:extLst>
              <a:ext uri="{FF2B5EF4-FFF2-40B4-BE49-F238E27FC236}">
                <a16:creationId xmlns:a16="http://schemas.microsoft.com/office/drawing/2014/main" id="{C1EDA613-5FA3-9045-8924-B8B23428936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27320" y="1743740"/>
            <a:ext cx="10983791" cy="5114260"/>
          </a:xfrm>
          <a:prstGeom prst="rect">
            <a:avLst/>
          </a:prstGeom>
        </p:spPr>
      </p:pic>
      <p:sp>
        <p:nvSpPr>
          <p:cNvPr id="5" name="TextBox 4">
            <a:extLst>
              <a:ext uri="{FF2B5EF4-FFF2-40B4-BE49-F238E27FC236}">
                <a16:creationId xmlns:a16="http://schemas.microsoft.com/office/drawing/2014/main" id="{05A3489D-AE19-4D07-69FD-4279F708F96F}"/>
              </a:ext>
            </a:extLst>
          </p:cNvPr>
          <p:cNvSpPr txBox="1"/>
          <p:nvPr/>
        </p:nvSpPr>
        <p:spPr>
          <a:xfrm>
            <a:off x="4122821" y="6453962"/>
            <a:ext cx="7158322" cy="338554"/>
          </a:xfrm>
          <a:prstGeom prst="rect">
            <a:avLst/>
          </a:prstGeom>
          <a:noFill/>
        </p:spPr>
        <p:txBody>
          <a:bodyPr wrap="square" rtlCol="0">
            <a:spAutoFit/>
          </a:bodyPr>
          <a:lstStyle/>
          <a:p>
            <a:pPr algn="r"/>
            <a:r>
              <a:rPr lang="aa-ET" sz="1600" b="1" i="1" dirty="0"/>
              <a:t>Immunization process at the health facility</a:t>
            </a:r>
          </a:p>
        </p:txBody>
      </p:sp>
    </p:spTree>
    <p:extLst>
      <p:ext uri="{BB962C8B-B14F-4D97-AF65-F5344CB8AC3E}">
        <p14:creationId xmlns:p14="http://schemas.microsoft.com/office/powerpoint/2010/main" val="178371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38AB-5914-D143-B532-A7D6BF91BE30}"/>
              </a:ext>
            </a:extLst>
          </p:cNvPr>
          <p:cNvSpPr>
            <a:spLocks noGrp="1"/>
          </p:cNvSpPr>
          <p:nvPr>
            <p:ph type="title"/>
          </p:nvPr>
        </p:nvSpPr>
        <p:spPr>
          <a:xfrm>
            <a:off x="834043" y="684179"/>
            <a:ext cx="10510893" cy="914400"/>
          </a:xfrm>
          <a:noFill/>
        </p:spPr>
        <p:txBody>
          <a:bodyPr/>
          <a:lstStyle/>
          <a:p>
            <a:r>
              <a:rPr lang="aa-ET" b="1" dirty="0">
                <a:latin typeface="+mn-lt"/>
              </a:rPr>
              <a:t>(Top-down process Map)</a:t>
            </a:r>
          </a:p>
        </p:txBody>
      </p:sp>
      <p:sp>
        <p:nvSpPr>
          <p:cNvPr id="4" name="TextBox 3">
            <a:extLst>
              <a:ext uri="{FF2B5EF4-FFF2-40B4-BE49-F238E27FC236}">
                <a16:creationId xmlns:a16="http://schemas.microsoft.com/office/drawing/2014/main" id="{142EED61-672C-E94A-8052-1D326DFFDD1E}"/>
              </a:ext>
            </a:extLst>
          </p:cNvPr>
          <p:cNvSpPr txBox="1"/>
          <p:nvPr/>
        </p:nvSpPr>
        <p:spPr>
          <a:xfrm>
            <a:off x="1647661" y="1723924"/>
            <a:ext cx="1600200" cy="646331"/>
          </a:xfrm>
          <a:prstGeom prst="rect">
            <a:avLst/>
          </a:prstGeom>
          <a:solidFill>
            <a:schemeClr val="bg1">
              <a:lumMod val="65000"/>
            </a:schemeClr>
          </a:solidFill>
        </p:spPr>
        <p:txBody>
          <a:bodyPr wrap="square" rtlCol="0">
            <a:spAutoFit/>
          </a:bodyPr>
          <a:lstStyle/>
          <a:p>
            <a:r>
              <a:rPr lang="aa-ET" dirty="0"/>
              <a:t>STEP 1</a:t>
            </a:r>
          </a:p>
          <a:p>
            <a:endParaRPr lang="aa-ET" dirty="0"/>
          </a:p>
        </p:txBody>
      </p:sp>
      <p:sp>
        <p:nvSpPr>
          <p:cNvPr id="5" name="TextBox 4">
            <a:extLst>
              <a:ext uri="{FF2B5EF4-FFF2-40B4-BE49-F238E27FC236}">
                <a16:creationId xmlns:a16="http://schemas.microsoft.com/office/drawing/2014/main" id="{1D32BC36-E28A-E14A-A63A-A0F39522CF7A}"/>
              </a:ext>
            </a:extLst>
          </p:cNvPr>
          <p:cNvSpPr txBox="1"/>
          <p:nvPr/>
        </p:nvSpPr>
        <p:spPr>
          <a:xfrm>
            <a:off x="4419600" y="1642119"/>
            <a:ext cx="1676400" cy="646331"/>
          </a:xfrm>
          <a:prstGeom prst="rect">
            <a:avLst/>
          </a:prstGeom>
          <a:solidFill>
            <a:schemeClr val="bg1">
              <a:lumMod val="65000"/>
            </a:schemeClr>
          </a:solidFill>
        </p:spPr>
        <p:txBody>
          <a:bodyPr wrap="square" rtlCol="0">
            <a:spAutoFit/>
          </a:bodyPr>
          <a:lstStyle/>
          <a:p>
            <a:r>
              <a:rPr lang="en-GB" dirty="0"/>
              <a:t>S</a:t>
            </a:r>
            <a:r>
              <a:rPr lang="aa-ET" dirty="0"/>
              <a:t>TEP 2</a:t>
            </a:r>
          </a:p>
          <a:p>
            <a:endParaRPr lang="aa-ET" dirty="0"/>
          </a:p>
        </p:txBody>
      </p:sp>
      <p:sp>
        <p:nvSpPr>
          <p:cNvPr id="6" name="TextBox 5">
            <a:extLst>
              <a:ext uri="{FF2B5EF4-FFF2-40B4-BE49-F238E27FC236}">
                <a16:creationId xmlns:a16="http://schemas.microsoft.com/office/drawing/2014/main" id="{B0B337B6-16ED-F542-9DA8-CFBE8DC40909}"/>
              </a:ext>
            </a:extLst>
          </p:cNvPr>
          <p:cNvSpPr txBox="1"/>
          <p:nvPr/>
        </p:nvSpPr>
        <p:spPr>
          <a:xfrm>
            <a:off x="7010400" y="1651771"/>
            <a:ext cx="1420784" cy="646331"/>
          </a:xfrm>
          <a:prstGeom prst="rect">
            <a:avLst/>
          </a:prstGeom>
          <a:solidFill>
            <a:schemeClr val="bg1">
              <a:lumMod val="65000"/>
            </a:schemeClr>
          </a:solidFill>
        </p:spPr>
        <p:txBody>
          <a:bodyPr wrap="square" rtlCol="0">
            <a:spAutoFit/>
          </a:bodyPr>
          <a:lstStyle/>
          <a:p>
            <a:r>
              <a:rPr lang="aa-ET" dirty="0"/>
              <a:t>STEP 3</a:t>
            </a:r>
          </a:p>
          <a:p>
            <a:endParaRPr lang="aa-ET" dirty="0"/>
          </a:p>
        </p:txBody>
      </p:sp>
      <p:sp>
        <p:nvSpPr>
          <p:cNvPr id="9" name="TextBox 8">
            <a:extLst>
              <a:ext uri="{FF2B5EF4-FFF2-40B4-BE49-F238E27FC236}">
                <a16:creationId xmlns:a16="http://schemas.microsoft.com/office/drawing/2014/main" id="{C336E50F-ADBA-7F46-AAFF-853118593168}"/>
              </a:ext>
            </a:extLst>
          </p:cNvPr>
          <p:cNvSpPr txBox="1"/>
          <p:nvPr/>
        </p:nvSpPr>
        <p:spPr>
          <a:xfrm>
            <a:off x="1714500" y="4876800"/>
            <a:ext cx="1600200" cy="369332"/>
          </a:xfrm>
          <a:prstGeom prst="rect">
            <a:avLst/>
          </a:prstGeom>
          <a:noFill/>
          <a:ln>
            <a:solidFill>
              <a:schemeClr val="bg1">
                <a:lumMod val="50000"/>
              </a:schemeClr>
            </a:solidFill>
          </a:ln>
        </p:spPr>
        <p:txBody>
          <a:bodyPr wrap="square" rtlCol="0">
            <a:spAutoFit/>
          </a:bodyPr>
          <a:lstStyle/>
          <a:p>
            <a:r>
              <a:rPr lang="aa-ET" dirty="0"/>
              <a:t>1c</a:t>
            </a:r>
          </a:p>
        </p:txBody>
      </p:sp>
      <p:sp>
        <p:nvSpPr>
          <p:cNvPr id="10" name="TextBox 9">
            <a:extLst>
              <a:ext uri="{FF2B5EF4-FFF2-40B4-BE49-F238E27FC236}">
                <a16:creationId xmlns:a16="http://schemas.microsoft.com/office/drawing/2014/main" id="{22892EA8-4E6F-D644-B622-4FC49798A37D}"/>
              </a:ext>
            </a:extLst>
          </p:cNvPr>
          <p:cNvSpPr txBox="1"/>
          <p:nvPr/>
        </p:nvSpPr>
        <p:spPr>
          <a:xfrm>
            <a:off x="1714501" y="4039984"/>
            <a:ext cx="1600200" cy="369332"/>
          </a:xfrm>
          <a:prstGeom prst="rect">
            <a:avLst/>
          </a:prstGeom>
          <a:noFill/>
          <a:ln>
            <a:solidFill>
              <a:schemeClr val="bg1">
                <a:lumMod val="50000"/>
              </a:schemeClr>
            </a:solidFill>
          </a:ln>
        </p:spPr>
        <p:txBody>
          <a:bodyPr wrap="square" rtlCol="0">
            <a:spAutoFit/>
          </a:bodyPr>
          <a:lstStyle/>
          <a:p>
            <a:r>
              <a:rPr lang="aa-ET" dirty="0"/>
              <a:t>1b</a:t>
            </a:r>
          </a:p>
        </p:txBody>
      </p:sp>
      <p:sp>
        <p:nvSpPr>
          <p:cNvPr id="12" name="TextBox 11">
            <a:extLst>
              <a:ext uri="{FF2B5EF4-FFF2-40B4-BE49-F238E27FC236}">
                <a16:creationId xmlns:a16="http://schemas.microsoft.com/office/drawing/2014/main" id="{7CAB76B4-2F90-544C-B8C1-B4CAECE9BA2D}"/>
              </a:ext>
            </a:extLst>
          </p:cNvPr>
          <p:cNvSpPr txBox="1"/>
          <p:nvPr/>
        </p:nvSpPr>
        <p:spPr>
          <a:xfrm>
            <a:off x="1714500" y="3139436"/>
            <a:ext cx="1600200" cy="369332"/>
          </a:xfrm>
          <a:prstGeom prst="rect">
            <a:avLst/>
          </a:prstGeom>
          <a:noFill/>
          <a:ln>
            <a:solidFill>
              <a:schemeClr val="bg1">
                <a:lumMod val="50000"/>
              </a:schemeClr>
            </a:solidFill>
          </a:ln>
        </p:spPr>
        <p:txBody>
          <a:bodyPr wrap="square" rtlCol="0">
            <a:spAutoFit/>
          </a:bodyPr>
          <a:lstStyle/>
          <a:p>
            <a:r>
              <a:rPr lang="aa-ET" dirty="0"/>
              <a:t>1a</a:t>
            </a:r>
          </a:p>
        </p:txBody>
      </p:sp>
      <p:sp>
        <p:nvSpPr>
          <p:cNvPr id="14" name="TextBox 13">
            <a:extLst>
              <a:ext uri="{FF2B5EF4-FFF2-40B4-BE49-F238E27FC236}">
                <a16:creationId xmlns:a16="http://schemas.microsoft.com/office/drawing/2014/main" id="{2E830463-80A4-E145-9F1B-8DE35DE56ACE}"/>
              </a:ext>
            </a:extLst>
          </p:cNvPr>
          <p:cNvSpPr txBox="1"/>
          <p:nvPr/>
        </p:nvSpPr>
        <p:spPr>
          <a:xfrm>
            <a:off x="4545677" y="2654184"/>
            <a:ext cx="1600200" cy="369332"/>
          </a:xfrm>
          <a:prstGeom prst="rect">
            <a:avLst/>
          </a:prstGeom>
          <a:noFill/>
          <a:ln>
            <a:solidFill>
              <a:schemeClr val="bg1">
                <a:lumMod val="50000"/>
              </a:schemeClr>
            </a:solidFill>
          </a:ln>
        </p:spPr>
        <p:txBody>
          <a:bodyPr wrap="square" rtlCol="0">
            <a:spAutoFit/>
          </a:bodyPr>
          <a:lstStyle/>
          <a:p>
            <a:r>
              <a:rPr lang="aa-ET" dirty="0"/>
              <a:t>2a</a:t>
            </a:r>
          </a:p>
        </p:txBody>
      </p:sp>
      <p:sp>
        <p:nvSpPr>
          <p:cNvPr id="15" name="TextBox 14">
            <a:extLst>
              <a:ext uri="{FF2B5EF4-FFF2-40B4-BE49-F238E27FC236}">
                <a16:creationId xmlns:a16="http://schemas.microsoft.com/office/drawing/2014/main" id="{82BAE681-6295-8049-802F-589489CA971C}"/>
              </a:ext>
            </a:extLst>
          </p:cNvPr>
          <p:cNvSpPr txBox="1"/>
          <p:nvPr/>
        </p:nvSpPr>
        <p:spPr>
          <a:xfrm>
            <a:off x="7045036" y="5215671"/>
            <a:ext cx="1600200" cy="369332"/>
          </a:xfrm>
          <a:prstGeom prst="rect">
            <a:avLst/>
          </a:prstGeom>
          <a:noFill/>
          <a:ln>
            <a:solidFill>
              <a:schemeClr val="bg1">
                <a:lumMod val="50000"/>
              </a:schemeClr>
            </a:solidFill>
          </a:ln>
        </p:spPr>
        <p:txBody>
          <a:bodyPr wrap="square" rtlCol="0">
            <a:spAutoFit/>
          </a:bodyPr>
          <a:lstStyle/>
          <a:p>
            <a:r>
              <a:rPr lang="aa-ET" dirty="0"/>
              <a:t>3d</a:t>
            </a:r>
          </a:p>
        </p:txBody>
      </p:sp>
      <p:sp>
        <p:nvSpPr>
          <p:cNvPr id="16" name="TextBox 15">
            <a:extLst>
              <a:ext uri="{FF2B5EF4-FFF2-40B4-BE49-F238E27FC236}">
                <a16:creationId xmlns:a16="http://schemas.microsoft.com/office/drawing/2014/main" id="{E305ED59-C96E-0F4A-B6FC-26C4DD84AC8D}"/>
              </a:ext>
            </a:extLst>
          </p:cNvPr>
          <p:cNvSpPr txBox="1"/>
          <p:nvPr/>
        </p:nvSpPr>
        <p:spPr>
          <a:xfrm>
            <a:off x="7010400" y="4360851"/>
            <a:ext cx="1600200" cy="369332"/>
          </a:xfrm>
          <a:prstGeom prst="rect">
            <a:avLst/>
          </a:prstGeom>
          <a:noFill/>
          <a:ln>
            <a:solidFill>
              <a:schemeClr val="bg1">
                <a:lumMod val="50000"/>
              </a:schemeClr>
            </a:solidFill>
          </a:ln>
        </p:spPr>
        <p:txBody>
          <a:bodyPr wrap="square" rtlCol="0">
            <a:spAutoFit/>
          </a:bodyPr>
          <a:lstStyle/>
          <a:p>
            <a:r>
              <a:rPr lang="aa-ET" dirty="0"/>
              <a:t>3c</a:t>
            </a:r>
          </a:p>
        </p:txBody>
      </p:sp>
      <p:sp>
        <p:nvSpPr>
          <p:cNvPr id="17" name="TextBox 16">
            <a:extLst>
              <a:ext uri="{FF2B5EF4-FFF2-40B4-BE49-F238E27FC236}">
                <a16:creationId xmlns:a16="http://schemas.microsoft.com/office/drawing/2014/main" id="{9C857B99-EEC1-2A4C-A630-8F7CE803E394}"/>
              </a:ext>
            </a:extLst>
          </p:cNvPr>
          <p:cNvSpPr txBox="1"/>
          <p:nvPr/>
        </p:nvSpPr>
        <p:spPr>
          <a:xfrm>
            <a:off x="7010400" y="3636504"/>
            <a:ext cx="1600200" cy="369332"/>
          </a:xfrm>
          <a:prstGeom prst="rect">
            <a:avLst/>
          </a:prstGeom>
          <a:noFill/>
          <a:ln>
            <a:solidFill>
              <a:schemeClr val="bg1">
                <a:lumMod val="50000"/>
              </a:schemeClr>
            </a:solidFill>
          </a:ln>
        </p:spPr>
        <p:txBody>
          <a:bodyPr wrap="square" rtlCol="0">
            <a:spAutoFit/>
          </a:bodyPr>
          <a:lstStyle/>
          <a:p>
            <a:r>
              <a:rPr lang="aa-ET" dirty="0"/>
              <a:t>3b</a:t>
            </a:r>
          </a:p>
        </p:txBody>
      </p:sp>
      <p:sp>
        <p:nvSpPr>
          <p:cNvPr id="18" name="TextBox 17">
            <a:extLst>
              <a:ext uri="{FF2B5EF4-FFF2-40B4-BE49-F238E27FC236}">
                <a16:creationId xmlns:a16="http://schemas.microsoft.com/office/drawing/2014/main" id="{CD9424AE-8E35-6243-85FB-61AF479F2FCC}"/>
              </a:ext>
            </a:extLst>
          </p:cNvPr>
          <p:cNvSpPr txBox="1"/>
          <p:nvPr/>
        </p:nvSpPr>
        <p:spPr>
          <a:xfrm>
            <a:off x="7010400" y="2845929"/>
            <a:ext cx="1600200" cy="369332"/>
          </a:xfrm>
          <a:prstGeom prst="rect">
            <a:avLst/>
          </a:prstGeom>
          <a:noFill/>
          <a:ln>
            <a:solidFill>
              <a:schemeClr val="bg1">
                <a:lumMod val="50000"/>
              </a:schemeClr>
            </a:solidFill>
          </a:ln>
        </p:spPr>
        <p:txBody>
          <a:bodyPr wrap="square" rtlCol="0">
            <a:spAutoFit/>
          </a:bodyPr>
          <a:lstStyle/>
          <a:p>
            <a:r>
              <a:rPr lang="aa-ET" dirty="0"/>
              <a:t>3a</a:t>
            </a:r>
          </a:p>
        </p:txBody>
      </p:sp>
      <p:sp>
        <p:nvSpPr>
          <p:cNvPr id="19" name="TextBox 18">
            <a:extLst>
              <a:ext uri="{FF2B5EF4-FFF2-40B4-BE49-F238E27FC236}">
                <a16:creationId xmlns:a16="http://schemas.microsoft.com/office/drawing/2014/main" id="{87D99982-8E41-1945-A558-3BBB1EC8BC9E}"/>
              </a:ext>
            </a:extLst>
          </p:cNvPr>
          <p:cNvSpPr txBox="1"/>
          <p:nvPr/>
        </p:nvSpPr>
        <p:spPr>
          <a:xfrm>
            <a:off x="4572000" y="3405832"/>
            <a:ext cx="1600200" cy="369332"/>
          </a:xfrm>
          <a:prstGeom prst="rect">
            <a:avLst/>
          </a:prstGeom>
          <a:noFill/>
          <a:ln>
            <a:solidFill>
              <a:schemeClr val="bg1">
                <a:lumMod val="50000"/>
              </a:schemeClr>
            </a:solidFill>
          </a:ln>
        </p:spPr>
        <p:txBody>
          <a:bodyPr wrap="square" rtlCol="0">
            <a:spAutoFit/>
          </a:bodyPr>
          <a:lstStyle/>
          <a:p>
            <a:r>
              <a:rPr lang="aa-ET" dirty="0"/>
              <a:t>2b</a:t>
            </a:r>
          </a:p>
        </p:txBody>
      </p:sp>
      <p:sp>
        <p:nvSpPr>
          <p:cNvPr id="20" name="TextBox 19">
            <a:extLst>
              <a:ext uri="{FF2B5EF4-FFF2-40B4-BE49-F238E27FC236}">
                <a16:creationId xmlns:a16="http://schemas.microsoft.com/office/drawing/2014/main" id="{8BA5E130-9932-DD44-9D8C-BA9C631F774E}"/>
              </a:ext>
            </a:extLst>
          </p:cNvPr>
          <p:cNvSpPr txBox="1"/>
          <p:nvPr/>
        </p:nvSpPr>
        <p:spPr>
          <a:xfrm>
            <a:off x="4572000" y="4100502"/>
            <a:ext cx="1600200" cy="369332"/>
          </a:xfrm>
          <a:prstGeom prst="rect">
            <a:avLst/>
          </a:prstGeom>
          <a:noFill/>
          <a:ln>
            <a:solidFill>
              <a:schemeClr val="bg1">
                <a:lumMod val="50000"/>
              </a:schemeClr>
            </a:solidFill>
          </a:ln>
        </p:spPr>
        <p:txBody>
          <a:bodyPr wrap="square" rtlCol="0">
            <a:spAutoFit/>
          </a:bodyPr>
          <a:lstStyle/>
          <a:p>
            <a:r>
              <a:rPr lang="aa-ET" dirty="0"/>
              <a:t>2c</a:t>
            </a:r>
          </a:p>
        </p:txBody>
      </p:sp>
      <p:sp>
        <p:nvSpPr>
          <p:cNvPr id="21" name="TextBox 20">
            <a:extLst>
              <a:ext uri="{FF2B5EF4-FFF2-40B4-BE49-F238E27FC236}">
                <a16:creationId xmlns:a16="http://schemas.microsoft.com/office/drawing/2014/main" id="{F9DD4CCE-595C-3948-A5AE-192A417D1653}"/>
              </a:ext>
            </a:extLst>
          </p:cNvPr>
          <p:cNvSpPr txBox="1"/>
          <p:nvPr/>
        </p:nvSpPr>
        <p:spPr>
          <a:xfrm>
            <a:off x="4605944" y="4918356"/>
            <a:ext cx="1600200" cy="369332"/>
          </a:xfrm>
          <a:prstGeom prst="rect">
            <a:avLst/>
          </a:prstGeom>
          <a:noFill/>
          <a:ln>
            <a:solidFill>
              <a:schemeClr val="bg1">
                <a:lumMod val="50000"/>
              </a:schemeClr>
            </a:solidFill>
          </a:ln>
        </p:spPr>
        <p:txBody>
          <a:bodyPr wrap="square" rtlCol="0">
            <a:spAutoFit/>
          </a:bodyPr>
          <a:lstStyle/>
          <a:p>
            <a:r>
              <a:rPr lang="aa-ET" dirty="0"/>
              <a:t>2d</a:t>
            </a:r>
          </a:p>
        </p:txBody>
      </p:sp>
      <p:sp>
        <p:nvSpPr>
          <p:cNvPr id="22" name="TextBox 21">
            <a:extLst>
              <a:ext uri="{FF2B5EF4-FFF2-40B4-BE49-F238E27FC236}">
                <a16:creationId xmlns:a16="http://schemas.microsoft.com/office/drawing/2014/main" id="{B8D316F2-1DAA-3045-93C6-94A9FC07A5A4}"/>
              </a:ext>
            </a:extLst>
          </p:cNvPr>
          <p:cNvSpPr txBox="1"/>
          <p:nvPr/>
        </p:nvSpPr>
        <p:spPr>
          <a:xfrm>
            <a:off x="4605944" y="5832563"/>
            <a:ext cx="1600200" cy="369332"/>
          </a:xfrm>
          <a:prstGeom prst="rect">
            <a:avLst/>
          </a:prstGeom>
          <a:noFill/>
          <a:ln>
            <a:solidFill>
              <a:schemeClr val="bg1">
                <a:lumMod val="50000"/>
              </a:schemeClr>
            </a:solidFill>
          </a:ln>
        </p:spPr>
        <p:txBody>
          <a:bodyPr wrap="square" rtlCol="0">
            <a:spAutoFit/>
          </a:bodyPr>
          <a:lstStyle/>
          <a:p>
            <a:r>
              <a:rPr lang="aa-ET" dirty="0"/>
              <a:t>2e</a:t>
            </a:r>
          </a:p>
        </p:txBody>
      </p:sp>
      <p:cxnSp>
        <p:nvCxnSpPr>
          <p:cNvPr id="27" name="Straight Connector 26">
            <a:extLst>
              <a:ext uri="{FF2B5EF4-FFF2-40B4-BE49-F238E27FC236}">
                <a16:creationId xmlns:a16="http://schemas.microsoft.com/office/drawing/2014/main" id="{E0917DDA-37F9-7549-BBF4-1A661DA2F31F}"/>
              </a:ext>
            </a:extLst>
          </p:cNvPr>
          <p:cNvCxnSpPr>
            <a:stCxn id="9" idx="2"/>
          </p:cNvCxnSpPr>
          <p:nvPr/>
        </p:nvCxnSpPr>
        <p:spPr>
          <a:xfrm>
            <a:off x="2514600" y="5246133"/>
            <a:ext cx="0" cy="95576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287A9BA-561E-E849-92B5-C27661C07360}"/>
              </a:ext>
            </a:extLst>
          </p:cNvPr>
          <p:cNvCxnSpPr>
            <a:cxnSpLocks/>
          </p:cNvCxnSpPr>
          <p:nvPr/>
        </p:nvCxnSpPr>
        <p:spPr>
          <a:xfrm>
            <a:off x="2514600" y="6201895"/>
            <a:ext cx="150321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F6C8BC0-021C-F543-B2D0-9CA1D8111EE5}"/>
              </a:ext>
            </a:extLst>
          </p:cNvPr>
          <p:cNvCxnSpPr/>
          <p:nvPr/>
        </p:nvCxnSpPr>
        <p:spPr>
          <a:xfrm flipV="1">
            <a:off x="4038600" y="2438401"/>
            <a:ext cx="0" cy="3763495"/>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90C7A809-9C61-9342-88DC-E04761F5EE25}"/>
              </a:ext>
            </a:extLst>
          </p:cNvPr>
          <p:cNvCxnSpPr/>
          <p:nvPr/>
        </p:nvCxnSpPr>
        <p:spPr>
          <a:xfrm>
            <a:off x="4038600" y="2438400"/>
            <a:ext cx="990600"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6769673-0B58-DD48-9A39-32664133B145}"/>
              </a:ext>
            </a:extLst>
          </p:cNvPr>
          <p:cNvCxnSpPr/>
          <p:nvPr/>
        </p:nvCxnSpPr>
        <p:spPr>
          <a:xfrm>
            <a:off x="5029200" y="2438400"/>
            <a:ext cx="0" cy="215784"/>
          </a:xfrm>
          <a:prstGeom prst="line">
            <a:avLst/>
          </a:prstGeom>
        </p:spPr>
        <p:style>
          <a:lnRef idx="1">
            <a:schemeClr val="dk1"/>
          </a:lnRef>
          <a:fillRef idx="0">
            <a:schemeClr val="dk1"/>
          </a:fillRef>
          <a:effectRef idx="0">
            <a:schemeClr val="dk1"/>
          </a:effectRef>
          <a:fontRef idx="minor">
            <a:schemeClr val="tx1"/>
          </a:fontRef>
        </p:style>
      </p:cxnSp>
      <p:sp>
        <p:nvSpPr>
          <p:cNvPr id="38" name="Right Arrow 37">
            <a:extLst>
              <a:ext uri="{FF2B5EF4-FFF2-40B4-BE49-F238E27FC236}">
                <a16:creationId xmlns:a16="http://schemas.microsoft.com/office/drawing/2014/main" id="{4FB7453C-3AF2-DE4A-BD68-06F5B97C6E68}"/>
              </a:ext>
            </a:extLst>
          </p:cNvPr>
          <p:cNvSpPr/>
          <p:nvPr/>
        </p:nvSpPr>
        <p:spPr>
          <a:xfrm>
            <a:off x="3314700" y="1919565"/>
            <a:ext cx="1104900"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39" name="Right Arrow 38">
            <a:extLst>
              <a:ext uri="{FF2B5EF4-FFF2-40B4-BE49-F238E27FC236}">
                <a16:creationId xmlns:a16="http://schemas.microsoft.com/office/drawing/2014/main" id="{3215ED61-AF96-4344-AF71-93C434AD0F84}"/>
              </a:ext>
            </a:extLst>
          </p:cNvPr>
          <p:cNvSpPr/>
          <p:nvPr/>
        </p:nvSpPr>
        <p:spPr>
          <a:xfrm>
            <a:off x="6172200" y="1891941"/>
            <a:ext cx="685800" cy="4571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cxnSp>
        <p:nvCxnSpPr>
          <p:cNvPr id="41" name="Straight Connector 40">
            <a:extLst>
              <a:ext uri="{FF2B5EF4-FFF2-40B4-BE49-F238E27FC236}">
                <a16:creationId xmlns:a16="http://schemas.microsoft.com/office/drawing/2014/main" id="{C2C9E434-1A2C-1D47-8C12-C256A8062EDA}"/>
              </a:ext>
            </a:extLst>
          </p:cNvPr>
          <p:cNvCxnSpPr>
            <a:stCxn id="22" idx="2"/>
          </p:cNvCxnSpPr>
          <p:nvPr/>
        </p:nvCxnSpPr>
        <p:spPr>
          <a:xfrm>
            <a:off x="5406044" y="6201896"/>
            <a:ext cx="0" cy="42750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2DFF79F-0329-7543-A6CE-2161607550B2}"/>
              </a:ext>
            </a:extLst>
          </p:cNvPr>
          <p:cNvCxnSpPr/>
          <p:nvPr/>
        </p:nvCxnSpPr>
        <p:spPr>
          <a:xfrm>
            <a:off x="5406044" y="6629400"/>
            <a:ext cx="1451956"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FA0251E-0A25-8443-8707-C0C62A1E4A13}"/>
              </a:ext>
            </a:extLst>
          </p:cNvPr>
          <p:cNvCxnSpPr/>
          <p:nvPr/>
        </p:nvCxnSpPr>
        <p:spPr>
          <a:xfrm flipV="1">
            <a:off x="6858000" y="2438400"/>
            <a:ext cx="0" cy="419100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9FD1EF7-40F6-0A45-ACFE-C7737209347D}"/>
              </a:ext>
            </a:extLst>
          </p:cNvPr>
          <p:cNvCxnSpPr/>
          <p:nvPr/>
        </p:nvCxnSpPr>
        <p:spPr>
          <a:xfrm>
            <a:off x="6858000" y="2438400"/>
            <a:ext cx="86279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0CFE728E-7F0F-7B41-8730-6D377F99095D}"/>
              </a:ext>
            </a:extLst>
          </p:cNvPr>
          <p:cNvCxnSpPr/>
          <p:nvPr/>
        </p:nvCxnSpPr>
        <p:spPr>
          <a:xfrm>
            <a:off x="7720792" y="2438400"/>
            <a:ext cx="0" cy="400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624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83" y="439480"/>
            <a:ext cx="10533321" cy="1066800"/>
          </a:xfrm>
          <a:noFill/>
        </p:spPr>
        <p:txBody>
          <a:bodyPr>
            <a:normAutofit/>
          </a:bodyPr>
          <a:lstStyle/>
          <a:p>
            <a:r>
              <a:rPr lang="en-US" sz="4800" b="1" cap="small" dirty="0">
                <a:latin typeface="+mn-lt"/>
              </a:rPr>
              <a:t>Process Maps: Steps</a:t>
            </a:r>
          </a:p>
        </p:txBody>
      </p:sp>
      <p:sp>
        <p:nvSpPr>
          <p:cNvPr id="3" name="Content Placeholder 2"/>
          <p:cNvSpPr>
            <a:spLocks noGrp="1"/>
          </p:cNvSpPr>
          <p:nvPr>
            <p:ph idx="1"/>
          </p:nvPr>
        </p:nvSpPr>
        <p:spPr>
          <a:xfrm>
            <a:off x="733647" y="1786270"/>
            <a:ext cx="11281144" cy="4462130"/>
          </a:xfrm>
        </p:spPr>
        <p:txBody>
          <a:bodyPr>
            <a:normAutofit/>
          </a:bodyPr>
          <a:lstStyle/>
          <a:p>
            <a:pPr marL="514350" indent="-514350">
              <a:buFont typeface="+mj-lt"/>
              <a:buAutoNum type="arabicPeriod"/>
            </a:pPr>
            <a:r>
              <a:rPr lang="en-US" dirty="0"/>
              <a:t>Identify start and end points</a:t>
            </a:r>
          </a:p>
          <a:p>
            <a:pPr marL="514350" indent="-514350">
              <a:buFont typeface="+mj-lt"/>
              <a:buAutoNum type="arabicPeriod"/>
            </a:pPr>
            <a:r>
              <a:rPr lang="en-US" dirty="0"/>
              <a:t>Agree on mapping method and symbols:</a:t>
            </a:r>
          </a:p>
          <a:p>
            <a:pPr marL="1035050" lvl="1" indent="-457200">
              <a:buFont typeface="Garamond" panose="02020404030301010803" pitchFamily="18" charset="0"/>
              <a:buChar char="»"/>
            </a:pPr>
            <a:r>
              <a:rPr lang="en-US" dirty="0"/>
              <a:t>Start with steps in the process that’s actually happening</a:t>
            </a:r>
          </a:p>
          <a:p>
            <a:pPr marL="1035050" lvl="1" indent="-457200">
              <a:buFont typeface="Garamond" panose="02020404030301010803" pitchFamily="18" charset="0"/>
              <a:buChar char="»"/>
            </a:pPr>
            <a:r>
              <a:rPr lang="en-US" dirty="0"/>
              <a:t>Start with steps in the ideal process, and compare to what’s actually happening</a:t>
            </a:r>
          </a:p>
          <a:p>
            <a:pPr marL="514350" indent="-514350">
              <a:buFont typeface="+mj-lt"/>
              <a:buAutoNum type="arabicPeriod"/>
            </a:pPr>
            <a:r>
              <a:rPr lang="en-US" dirty="0"/>
              <a:t>Ask questions to facilitate Process Map development:</a:t>
            </a:r>
          </a:p>
          <a:p>
            <a:pPr marL="1033463" lvl="1" indent="-514350">
              <a:buFont typeface="Garamond" panose="02020404030301010803" pitchFamily="18" charset="0"/>
              <a:buChar char="»"/>
            </a:pPr>
            <a:r>
              <a:rPr lang="en-US" dirty="0"/>
              <a:t>What happens next?</a:t>
            </a:r>
          </a:p>
          <a:p>
            <a:pPr marL="1033463" lvl="1" indent="-514350">
              <a:buFont typeface="Garamond" panose="02020404030301010803" pitchFamily="18" charset="0"/>
              <a:buChar char="»"/>
            </a:pPr>
            <a:r>
              <a:rPr lang="en-US" dirty="0"/>
              <a:t>Who is responsible?</a:t>
            </a:r>
          </a:p>
          <a:p>
            <a:pPr marL="1033463" lvl="1" indent="-514350">
              <a:buFont typeface="Garamond" panose="02020404030301010803" pitchFamily="18" charset="0"/>
              <a:buChar char="»"/>
            </a:pPr>
            <a:r>
              <a:rPr lang="en-US" dirty="0"/>
              <a:t>How long does it take?</a:t>
            </a:r>
          </a:p>
          <a:p>
            <a:pPr marL="514350" indent="-514350">
              <a:buFont typeface="+mj-lt"/>
              <a:buAutoNum type="arabicPeriod"/>
            </a:pPr>
            <a:r>
              <a:rPr lang="en-US" dirty="0"/>
              <a:t>Consider each step from a different perspective, like that of the client or consumer</a:t>
            </a:r>
          </a:p>
        </p:txBody>
      </p:sp>
    </p:spTree>
    <p:extLst>
      <p:ext uri="{BB962C8B-B14F-4D97-AF65-F5344CB8AC3E}">
        <p14:creationId xmlns:p14="http://schemas.microsoft.com/office/powerpoint/2010/main" val="307629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9" y="-6496"/>
            <a:ext cx="10685712" cy="1009017"/>
          </a:xfrm>
          <a:noFill/>
        </p:spPr>
        <p:txBody>
          <a:bodyPr>
            <a:normAutofit/>
          </a:bodyPr>
          <a:lstStyle/>
          <a:p>
            <a:r>
              <a:rPr lang="en-US" b="1" cap="small" dirty="0">
                <a:latin typeface="+mn-lt"/>
              </a:rPr>
              <a:t>Example: Client Registration Process</a:t>
            </a:r>
          </a:p>
        </p:txBody>
      </p:sp>
      <p:sp>
        <p:nvSpPr>
          <p:cNvPr id="18" name="Oval 17"/>
          <p:cNvSpPr/>
          <p:nvPr/>
        </p:nvSpPr>
        <p:spPr>
          <a:xfrm>
            <a:off x="4678328" y="1002521"/>
            <a:ext cx="1956388" cy="1136329"/>
          </a:xfrm>
          <a:prstGeom prst="ellipse">
            <a:avLst/>
          </a:prstGeom>
          <a:solidFill>
            <a:srgbClr val="8393C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Patient arrives at front desk</a:t>
            </a:r>
          </a:p>
        </p:txBody>
      </p:sp>
      <p:sp>
        <p:nvSpPr>
          <p:cNvPr id="20" name="Rectangle 19"/>
          <p:cNvSpPr/>
          <p:nvPr/>
        </p:nvSpPr>
        <p:spPr>
          <a:xfrm>
            <a:off x="4143153" y="2514601"/>
            <a:ext cx="3012557" cy="676375"/>
          </a:xfrm>
          <a:prstGeom prst="rect">
            <a:avLst/>
          </a:prstGeom>
          <a:solidFill>
            <a:srgbClr val="8393C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Nurse asks for patient name &amp; searches for his/her file</a:t>
            </a:r>
          </a:p>
        </p:txBody>
      </p:sp>
      <p:sp>
        <p:nvSpPr>
          <p:cNvPr id="22" name="Diamond 21"/>
          <p:cNvSpPr/>
          <p:nvPr/>
        </p:nvSpPr>
        <p:spPr>
          <a:xfrm>
            <a:off x="4678328" y="3464131"/>
            <a:ext cx="1956386" cy="1600200"/>
          </a:xfrm>
          <a:prstGeom prst="diamond">
            <a:avLst/>
          </a:prstGeom>
          <a:solidFill>
            <a:srgbClr val="8393C5"/>
          </a:solidFill>
          <a:ln>
            <a:solidFill>
              <a:srgbClr val="38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Is the patient in the system?</a:t>
            </a:r>
          </a:p>
        </p:txBody>
      </p:sp>
      <p:sp>
        <p:nvSpPr>
          <p:cNvPr id="23" name="Oval 22"/>
          <p:cNvSpPr/>
          <p:nvPr/>
        </p:nvSpPr>
        <p:spPr>
          <a:xfrm>
            <a:off x="2057400" y="1862526"/>
            <a:ext cx="1600200" cy="838200"/>
          </a:xfrm>
          <a:prstGeom prst="ellipse">
            <a:avLst/>
          </a:prstGeom>
          <a:solidFill>
            <a:srgbClr val="C0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solidFill>
                  <a:schemeClr val="tx1"/>
                </a:solidFill>
              </a:rPr>
              <a:t>Start/End</a:t>
            </a:r>
          </a:p>
        </p:txBody>
      </p:sp>
      <p:sp>
        <p:nvSpPr>
          <p:cNvPr id="24" name="Rectangle 23"/>
          <p:cNvSpPr/>
          <p:nvPr/>
        </p:nvSpPr>
        <p:spPr>
          <a:xfrm>
            <a:off x="2065812" y="5064331"/>
            <a:ext cx="1600200" cy="762000"/>
          </a:xfrm>
          <a:prstGeom prst="rect">
            <a:avLst/>
          </a:prstGeom>
          <a:solidFill>
            <a:srgbClr val="C00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tx1"/>
                </a:solidFill>
              </a:rPr>
              <a:t>Action</a:t>
            </a:r>
          </a:p>
        </p:txBody>
      </p:sp>
      <p:sp>
        <p:nvSpPr>
          <p:cNvPr id="25" name="Diamond 24"/>
          <p:cNvSpPr/>
          <p:nvPr/>
        </p:nvSpPr>
        <p:spPr>
          <a:xfrm>
            <a:off x="1858928" y="3048000"/>
            <a:ext cx="1805600" cy="1524000"/>
          </a:xfrm>
          <a:prstGeom prst="diamond">
            <a:avLst/>
          </a:prstGeom>
          <a:solidFill>
            <a:srgbClr val="C0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chemeClr val="tx1"/>
                </a:solidFill>
              </a:rPr>
              <a:t>Decision</a:t>
            </a:r>
          </a:p>
        </p:txBody>
      </p:sp>
      <p:cxnSp>
        <p:nvCxnSpPr>
          <p:cNvPr id="7" name="Straight Connector 6"/>
          <p:cNvCxnSpPr/>
          <p:nvPr/>
        </p:nvCxnSpPr>
        <p:spPr>
          <a:xfrm>
            <a:off x="3900376" y="2062870"/>
            <a:ext cx="0" cy="4710497"/>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96200" y="3926044"/>
            <a:ext cx="2819400" cy="676375"/>
          </a:xfrm>
          <a:prstGeom prst="rect">
            <a:avLst/>
          </a:prstGeom>
          <a:solidFill>
            <a:srgbClr val="8393C5"/>
          </a:solidFill>
          <a:ln>
            <a:solidFill>
              <a:srgbClr val="38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Ask the patient to complete registration</a:t>
            </a:r>
          </a:p>
        </p:txBody>
      </p:sp>
      <p:sp>
        <p:nvSpPr>
          <p:cNvPr id="27" name="Rectangle 26"/>
          <p:cNvSpPr/>
          <p:nvPr/>
        </p:nvSpPr>
        <p:spPr>
          <a:xfrm>
            <a:off x="4143149" y="5554448"/>
            <a:ext cx="3012556" cy="676375"/>
          </a:xfrm>
          <a:prstGeom prst="rect">
            <a:avLst/>
          </a:prstGeom>
          <a:solidFill>
            <a:srgbClr val="8393C5"/>
          </a:solidFill>
          <a:ln>
            <a:solidFill>
              <a:srgbClr val="38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Ask the patient to wait in the waiting area</a:t>
            </a:r>
          </a:p>
        </p:txBody>
      </p:sp>
      <p:cxnSp>
        <p:nvCxnSpPr>
          <p:cNvPr id="34" name="Straight Arrow Connector 33"/>
          <p:cNvCxnSpPr>
            <a:cxnSpLocks/>
            <a:stCxn id="22" idx="3"/>
          </p:cNvCxnSpPr>
          <p:nvPr/>
        </p:nvCxnSpPr>
        <p:spPr>
          <a:xfrm>
            <a:off x="6634714" y="4264231"/>
            <a:ext cx="1061486" cy="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stCxn id="22" idx="2"/>
            <a:endCxn id="27" idx="0"/>
          </p:cNvCxnSpPr>
          <p:nvPr/>
        </p:nvCxnSpPr>
        <p:spPr>
          <a:xfrm flipH="1">
            <a:off x="5649427" y="5064331"/>
            <a:ext cx="7094" cy="490117"/>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20" idx="2"/>
            <a:endCxn id="22" idx="0"/>
          </p:cNvCxnSpPr>
          <p:nvPr/>
        </p:nvCxnSpPr>
        <p:spPr>
          <a:xfrm>
            <a:off x="5649432" y="3190976"/>
            <a:ext cx="7089" cy="273155"/>
          </a:xfrm>
          <a:prstGeom prst="straightConnector1">
            <a:avLst/>
          </a:prstGeom>
          <a:ln w="28575">
            <a:solidFill>
              <a:srgbClr val="383087"/>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18" idx="4"/>
            <a:endCxn id="20" idx="0"/>
          </p:cNvCxnSpPr>
          <p:nvPr/>
        </p:nvCxnSpPr>
        <p:spPr>
          <a:xfrm flipH="1">
            <a:off x="5649432" y="2138850"/>
            <a:ext cx="7090" cy="375751"/>
          </a:xfrm>
          <a:prstGeom prst="straightConnector1">
            <a:avLst/>
          </a:prstGeom>
          <a:ln w="19050">
            <a:solidFill>
              <a:srgbClr val="383087"/>
            </a:solidFill>
            <a:tailEnd type="arrow"/>
          </a:ln>
        </p:spPr>
        <p:style>
          <a:lnRef idx="1">
            <a:schemeClr val="accent2"/>
          </a:lnRef>
          <a:fillRef idx="0">
            <a:schemeClr val="accent2"/>
          </a:fillRef>
          <a:effectRef idx="0">
            <a:schemeClr val="accent2"/>
          </a:effectRef>
          <a:fontRef idx="minor">
            <a:schemeClr val="tx1"/>
          </a:fontRef>
        </p:style>
      </p:cxnSp>
      <p:sp>
        <p:nvSpPr>
          <p:cNvPr id="58" name="TextBox 57"/>
          <p:cNvSpPr txBox="1"/>
          <p:nvPr/>
        </p:nvSpPr>
        <p:spPr>
          <a:xfrm>
            <a:off x="5442437" y="5124277"/>
            <a:ext cx="448713" cy="307777"/>
          </a:xfrm>
          <a:prstGeom prst="rect">
            <a:avLst/>
          </a:prstGeom>
          <a:solidFill>
            <a:schemeClr val="bg1"/>
          </a:solidFill>
          <a:ln w="38100">
            <a:solidFill>
              <a:srgbClr val="383087"/>
            </a:solidFill>
          </a:ln>
        </p:spPr>
        <p:txBody>
          <a:bodyPr wrap="none" rtlCol="0">
            <a:spAutoFit/>
          </a:bodyPr>
          <a:lstStyle/>
          <a:p>
            <a:r>
              <a:rPr lang="en-US" sz="1400" b="1" dirty="0"/>
              <a:t>Yes</a:t>
            </a:r>
          </a:p>
        </p:txBody>
      </p:sp>
      <p:sp>
        <p:nvSpPr>
          <p:cNvPr id="60" name="TextBox 59"/>
          <p:cNvSpPr txBox="1"/>
          <p:nvPr/>
        </p:nvSpPr>
        <p:spPr>
          <a:xfrm>
            <a:off x="6828003" y="4110342"/>
            <a:ext cx="429926" cy="307777"/>
          </a:xfrm>
          <a:prstGeom prst="rect">
            <a:avLst/>
          </a:prstGeom>
          <a:solidFill>
            <a:schemeClr val="bg1"/>
          </a:solidFill>
          <a:ln w="38100">
            <a:solidFill>
              <a:srgbClr val="383087"/>
            </a:solidFill>
          </a:ln>
        </p:spPr>
        <p:txBody>
          <a:bodyPr wrap="none" rtlCol="0">
            <a:spAutoFit/>
          </a:bodyPr>
          <a:lstStyle/>
          <a:p>
            <a:r>
              <a:rPr lang="en-US" sz="1400" b="1" dirty="0"/>
              <a:t>No</a:t>
            </a:r>
          </a:p>
        </p:txBody>
      </p:sp>
    </p:spTree>
    <p:extLst>
      <p:ext uri="{BB962C8B-B14F-4D97-AF65-F5344CB8AC3E}">
        <p14:creationId xmlns:p14="http://schemas.microsoft.com/office/powerpoint/2010/main" val="174801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5346344" y="6159672"/>
            <a:ext cx="6845656" cy="276999"/>
          </a:xfrm>
          <a:prstGeom prst="rect">
            <a:avLst/>
          </a:prstGeom>
          <a:noFill/>
        </p:spPr>
        <p:txBody>
          <a:bodyPr wrap="square" rtlCol="0">
            <a:spAutoFit/>
          </a:bodyPr>
          <a:lstStyle/>
          <a:p>
            <a:pPr algn="r"/>
            <a:r>
              <a:rPr lang="en-US" sz="1200" b="1" i="1" dirty="0">
                <a:solidFill>
                  <a:prstClr val="black"/>
                </a:solidFill>
              </a:rPr>
              <a:t>- Application of Collaborative Improvement in Developing Countries: Practical Orientation Guide</a:t>
            </a:r>
          </a:p>
        </p:txBody>
      </p:sp>
      <p:sp>
        <p:nvSpPr>
          <p:cNvPr id="40" name="Oval 39"/>
          <p:cNvSpPr/>
          <p:nvPr/>
        </p:nvSpPr>
        <p:spPr>
          <a:xfrm>
            <a:off x="1924885" y="1545883"/>
            <a:ext cx="1302939" cy="1149653"/>
          </a:xfrm>
          <a:prstGeom prst="ellipse">
            <a:avLst/>
          </a:prstGeom>
          <a:solidFill>
            <a:schemeClr val="accent5">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Mother-to-be arrives</a:t>
            </a:r>
          </a:p>
        </p:txBody>
      </p:sp>
      <p:sp>
        <p:nvSpPr>
          <p:cNvPr id="42" name="Rectangle 41"/>
          <p:cNvSpPr/>
          <p:nvPr/>
        </p:nvSpPr>
        <p:spPr>
          <a:xfrm>
            <a:off x="1859176" y="3143833"/>
            <a:ext cx="1434352" cy="610712"/>
          </a:xfrm>
          <a:prstGeom prst="rect">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Reception &amp; orientation</a:t>
            </a:r>
          </a:p>
        </p:txBody>
      </p:sp>
      <p:sp>
        <p:nvSpPr>
          <p:cNvPr id="58" name="Title 1"/>
          <p:cNvSpPr txBox="1">
            <a:spLocks/>
          </p:cNvSpPr>
          <p:nvPr/>
        </p:nvSpPr>
        <p:spPr>
          <a:xfrm>
            <a:off x="606056" y="655250"/>
            <a:ext cx="10547497" cy="1018093"/>
          </a:xfrm>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small" dirty="0">
                <a:latin typeface="+mn-lt"/>
              </a:rPr>
              <a:t>Example: Delivery Care </a:t>
            </a:r>
            <a:r>
              <a:rPr lang="en-US" sz="2900" b="1" i="1" cap="small" dirty="0">
                <a:latin typeface="+mn-lt"/>
              </a:rPr>
              <a:t>(Before Improvement)</a:t>
            </a:r>
            <a:endParaRPr lang="en-US" sz="2200" b="1" i="1" cap="small" dirty="0">
              <a:latin typeface="+mn-lt"/>
            </a:endParaRPr>
          </a:p>
        </p:txBody>
      </p:sp>
      <p:sp>
        <p:nvSpPr>
          <p:cNvPr id="59" name="Rectangle 58"/>
          <p:cNvSpPr/>
          <p:nvPr/>
        </p:nvSpPr>
        <p:spPr>
          <a:xfrm>
            <a:off x="1859176" y="4153515"/>
            <a:ext cx="1434352" cy="610712"/>
          </a:xfrm>
          <a:prstGeom prst="rect">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Evaluation &amp; examination</a:t>
            </a:r>
          </a:p>
        </p:txBody>
      </p:sp>
      <p:sp>
        <p:nvSpPr>
          <p:cNvPr id="60" name="Cloud 59"/>
          <p:cNvSpPr/>
          <p:nvPr/>
        </p:nvSpPr>
        <p:spPr>
          <a:xfrm>
            <a:off x="3886201" y="4769025"/>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Examination in labor room</a:t>
            </a:r>
          </a:p>
        </p:txBody>
      </p:sp>
      <p:sp>
        <p:nvSpPr>
          <p:cNvPr id="71" name="Cloud 70"/>
          <p:cNvSpPr/>
          <p:nvPr/>
        </p:nvSpPr>
        <p:spPr>
          <a:xfrm>
            <a:off x="1734384" y="5104995"/>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Monitoring of labor</a:t>
            </a:r>
          </a:p>
        </p:txBody>
      </p:sp>
      <p:sp>
        <p:nvSpPr>
          <p:cNvPr id="72" name="Cloud 71"/>
          <p:cNvSpPr/>
          <p:nvPr/>
        </p:nvSpPr>
        <p:spPr>
          <a:xfrm>
            <a:off x="3886200" y="2098299"/>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Immediate postpartum care</a:t>
            </a:r>
          </a:p>
        </p:txBody>
      </p:sp>
      <p:sp>
        <p:nvSpPr>
          <p:cNvPr id="73" name="Cloud 72"/>
          <p:cNvSpPr/>
          <p:nvPr/>
        </p:nvSpPr>
        <p:spPr>
          <a:xfrm>
            <a:off x="3886201" y="3466841"/>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Delivery care</a:t>
            </a:r>
          </a:p>
        </p:txBody>
      </p:sp>
      <p:sp>
        <p:nvSpPr>
          <p:cNvPr id="2" name="Diamond 1"/>
          <p:cNvSpPr/>
          <p:nvPr/>
        </p:nvSpPr>
        <p:spPr>
          <a:xfrm>
            <a:off x="6428958" y="1240985"/>
            <a:ext cx="1371600" cy="1371600"/>
          </a:xfrm>
          <a:prstGeom prst="diamond">
            <a:avLst/>
          </a:prstGeom>
          <a:solidFill>
            <a:schemeClr val="accent3">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PPH?</a:t>
            </a:r>
          </a:p>
        </p:txBody>
      </p:sp>
      <p:sp>
        <p:nvSpPr>
          <p:cNvPr id="74" name="Diamond 73"/>
          <p:cNvSpPr/>
          <p:nvPr/>
        </p:nvSpPr>
        <p:spPr>
          <a:xfrm>
            <a:off x="6428958" y="3211304"/>
            <a:ext cx="1371600" cy="1371600"/>
          </a:xfrm>
          <a:prstGeom prst="diamond">
            <a:avLst/>
          </a:prstGeom>
          <a:solidFill>
            <a:schemeClr val="accent3">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Stabilization?</a:t>
            </a:r>
          </a:p>
        </p:txBody>
      </p:sp>
      <p:sp>
        <p:nvSpPr>
          <p:cNvPr id="75" name="Cloud 74"/>
          <p:cNvSpPr/>
          <p:nvPr/>
        </p:nvSpPr>
        <p:spPr>
          <a:xfrm>
            <a:off x="6272789" y="5104995"/>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Referral</a:t>
            </a:r>
          </a:p>
        </p:txBody>
      </p:sp>
      <p:sp>
        <p:nvSpPr>
          <p:cNvPr id="76" name="Cloud 75"/>
          <p:cNvSpPr/>
          <p:nvPr/>
        </p:nvSpPr>
        <p:spPr>
          <a:xfrm>
            <a:off x="8648700" y="1423257"/>
            <a:ext cx="1683939" cy="1007056"/>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Routine care</a:t>
            </a:r>
          </a:p>
        </p:txBody>
      </p:sp>
      <p:sp>
        <p:nvSpPr>
          <p:cNvPr id="77" name="Rectangle 76"/>
          <p:cNvSpPr/>
          <p:nvPr/>
        </p:nvSpPr>
        <p:spPr>
          <a:xfrm>
            <a:off x="8773493" y="3029981"/>
            <a:ext cx="1434352" cy="610712"/>
          </a:xfrm>
          <a:prstGeom prst="rect">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Discharge procedure</a:t>
            </a:r>
          </a:p>
        </p:txBody>
      </p:sp>
      <p:sp>
        <p:nvSpPr>
          <p:cNvPr id="78" name="Oval 77"/>
          <p:cNvSpPr/>
          <p:nvPr/>
        </p:nvSpPr>
        <p:spPr>
          <a:xfrm>
            <a:off x="8839199" y="4153515"/>
            <a:ext cx="1302939" cy="1149652"/>
          </a:xfrm>
          <a:prstGeom prst="ellipse">
            <a:avLst/>
          </a:prstGeom>
          <a:solidFill>
            <a:schemeClr val="accent5">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Discharge</a:t>
            </a:r>
          </a:p>
        </p:txBody>
      </p:sp>
      <p:cxnSp>
        <p:nvCxnSpPr>
          <p:cNvPr id="9" name="Straight Arrow Connector 8"/>
          <p:cNvCxnSpPr>
            <a:stCxn id="40" idx="4"/>
            <a:endCxn id="42" idx="0"/>
          </p:cNvCxnSpPr>
          <p:nvPr/>
        </p:nvCxnSpPr>
        <p:spPr>
          <a:xfrm flipH="1">
            <a:off x="2576352" y="2695535"/>
            <a:ext cx="2" cy="448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2" idx="2"/>
            <a:endCxn id="59" idx="0"/>
          </p:cNvCxnSpPr>
          <p:nvPr/>
        </p:nvCxnSpPr>
        <p:spPr>
          <a:xfrm>
            <a:off x="2576352" y="3754545"/>
            <a:ext cx="0" cy="398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9" idx="2"/>
            <a:endCxn id="71" idx="3"/>
          </p:cNvCxnSpPr>
          <p:nvPr/>
        </p:nvCxnSpPr>
        <p:spPr>
          <a:xfrm>
            <a:off x="2576353" y="4764228"/>
            <a:ext cx="1" cy="398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1" idx="0"/>
            <a:endCxn id="60" idx="2"/>
          </p:cNvCxnSpPr>
          <p:nvPr/>
        </p:nvCxnSpPr>
        <p:spPr>
          <a:xfrm flipV="1">
            <a:off x="3416919" y="5272553"/>
            <a:ext cx="474504" cy="335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0" idx="3"/>
            <a:endCxn id="73" idx="1"/>
          </p:cNvCxnSpPr>
          <p:nvPr/>
        </p:nvCxnSpPr>
        <p:spPr>
          <a:xfrm flipV="1">
            <a:off x="4728170" y="4472826"/>
            <a:ext cx="0" cy="353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3" idx="3"/>
            <a:endCxn id="72" idx="1"/>
          </p:cNvCxnSpPr>
          <p:nvPr/>
        </p:nvCxnSpPr>
        <p:spPr>
          <a:xfrm flipH="1" flipV="1">
            <a:off x="4728170" y="3104284"/>
            <a:ext cx="1" cy="420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 idx="1"/>
          </p:cNvCxnSpPr>
          <p:nvPr/>
        </p:nvCxnSpPr>
        <p:spPr>
          <a:xfrm flipV="1">
            <a:off x="5486400" y="1926786"/>
            <a:ext cx="942558" cy="33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 idx="2"/>
            <a:endCxn id="74" idx="0"/>
          </p:cNvCxnSpPr>
          <p:nvPr/>
        </p:nvCxnSpPr>
        <p:spPr>
          <a:xfrm>
            <a:off x="7114758" y="2612586"/>
            <a:ext cx="0" cy="598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2"/>
            <a:endCxn id="75" idx="3"/>
          </p:cNvCxnSpPr>
          <p:nvPr/>
        </p:nvCxnSpPr>
        <p:spPr>
          <a:xfrm>
            <a:off x="7114758" y="4582904"/>
            <a:ext cx="0" cy="579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 idx="3"/>
            <a:endCxn id="76" idx="2"/>
          </p:cNvCxnSpPr>
          <p:nvPr/>
        </p:nvCxnSpPr>
        <p:spPr>
          <a:xfrm>
            <a:off x="7800558" y="1926785"/>
            <a:ext cx="8533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6" idx="1"/>
            <a:endCxn id="77" idx="0"/>
          </p:cNvCxnSpPr>
          <p:nvPr/>
        </p:nvCxnSpPr>
        <p:spPr>
          <a:xfrm>
            <a:off x="9490669" y="2429241"/>
            <a:ext cx="0" cy="600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7" idx="2"/>
            <a:endCxn id="78" idx="0"/>
          </p:cNvCxnSpPr>
          <p:nvPr/>
        </p:nvCxnSpPr>
        <p:spPr>
          <a:xfrm flipH="1">
            <a:off x="9490669" y="3640693"/>
            <a:ext cx="1" cy="512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6862123" y="4657327"/>
            <a:ext cx="505267" cy="338554"/>
          </a:xfrm>
          <a:prstGeom prst="rect">
            <a:avLst/>
          </a:prstGeom>
          <a:solidFill>
            <a:schemeClr val="bg1"/>
          </a:solidFill>
          <a:ln>
            <a:solidFill>
              <a:schemeClr val="accent1"/>
            </a:solidFill>
          </a:ln>
        </p:spPr>
        <p:txBody>
          <a:bodyPr wrap="none" rtlCol="0">
            <a:spAutoFit/>
          </a:bodyPr>
          <a:lstStyle/>
          <a:p>
            <a:r>
              <a:rPr lang="en-US" sz="1600" cap="small" dirty="0"/>
              <a:t>Yes</a:t>
            </a:r>
          </a:p>
        </p:txBody>
      </p:sp>
      <p:sp>
        <p:nvSpPr>
          <p:cNvPr id="94" name="TextBox 93"/>
          <p:cNvSpPr txBox="1"/>
          <p:nvPr/>
        </p:nvSpPr>
        <p:spPr>
          <a:xfrm>
            <a:off x="6862124" y="2750407"/>
            <a:ext cx="505267" cy="338554"/>
          </a:xfrm>
          <a:prstGeom prst="rect">
            <a:avLst/>
          </a:prstGeom>
          <a:solidFill>
            <a:schemeClr val="bg1"/>
          </a:solidFill>
          <a:ln>
            <a:solidFill>
              <a:schemeClr val="accent1"/>
            </a:solidFill>
          </a:ln>
        </p:spPr>
        <p:txBody>
          <a:bodyPr wrap="none" rtlCol="0">
            <a:spAutoFit/>
          </a:bodyPr>
          <a:lstStyle/>
          <a:p>
            <a:r>
              <a:rPr lang="en-US" sz="1600" cap="small" dirty="0"/>
              <a:t>Yes</a:t>
            </a:r>
          </a:p>
        </p:txBody>
      </p:sp>
      <p:sp>
        <p:nvSpPr>
          <p:cNvPr id="95" name="TextBox 94"/>
          <p:cNvSpPr txBox="1"/>
          <p:nvPr/>
        </p:nvSpPr>
        <p:spPr>
          <a:xfrm>
            <a:off x="7925680" y="1757508"/>
            <a:ext cx="471604" cy="338554"/>
          </a:xfrm>
          <a:prstGeom prst="rect">
            <a:avLst/>
          </a:prstGeom>
          <a:solidFill>
            <a:schemeClr val="bg1"/>
          </a:solidFill>
          <a:ln>
            <a:solidFill>
              <a:schemeClr val="accent1"/>
            </a:solidFill>
          </a:ln>
        </p:spPr>
        <p:txBody>
          <a:bodyPr wrap="none" rtlCol="0">
            <a:spAutoFit/>
          </a:bodyPr>
          <a:lstStyle/>
          <a:p>
            <a:r>
              <a:rPr lang="en-US" sz="1600" cap="small" dirty="0"/>
              <a:t>No</a:t>
            </a:r>
          </a:p>
        </p:txBody>
      </p:sp>
    </p:spTree>
    <p:extLst>
      <p:ext uri="{BB962C8B-B14F-4D97-AF65-F5344CB8AC3E}">
        <p14:creationId xmlns:p14="http://schemas.microsoft.com/office/powerpoint/2010/main" val="62764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70" y="0"/>
            <a:ext cx="117773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524000" y="-10886"/>
            <a:ext cx="76962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cap="small" dirty="0">
                <a:solidFill>
                  <a:srgbClr val="FFFFCC"/>
                </a:solidFill>
              </a:rPr>
              <a:t>Example: The Pizza Place </a:t>
            </a:r>
            <a:r>
              <a:rPr lang="en-US" sz="2500" cap="small" dirty="0">
                <a:solidFill>
                  <a:srgbClr val="FFFFCC"/>
                </a:solidFill>
              </a:rPr>
              <a:t>(Current State)</a:t>
            </a:r>
          </a:p>
        </p:txBody>
      </p:sp>
      <p:sp>
        <p:nvSpPr>
          <p:cNvPr id="4" name="TextBox 3"/>
          <p:cNvSpPr txBox="1"/>
          <p:nvPr/>
        </p:nvSpPr>
        <p:spPr>
          <a:xfrm>
            <a:off x="2133601" y="6519279"/>
            <a:ext cx="3676391" cy="307777"/>
          </a:xfrm>
          <a:prstGeom prst="rect">
            <a:avLst/>
          </a:prstGeom>
          <a:noFill/>
        </p:spPr>
        <p:txBody>
          <a:bodyPr wrap="none" rtlCol="0">
            <a:spAutoFit/>
          </a:bodyPr>
          <a:lstStyle/>
          <a:p>
            <a:r>
              <a:rPr lang="en-US" sz="1400" dirty="0">
                <a:solidFill>
                  <a:srgbClr val="FFFFCC"/>
                </a:solidFill>
              </a:rPr>
              <a:t>- North Carolina Center for Public Health Quality</a:t>
            </a:r>
          </a:p>
        </p:txBody>
      </p:sp>
    </p:spTree>
    <p:extLst>
      <p:ext uri="{BB962C8B-B14F-4D97-AF65-F5344CB8AC3E}">
        <p14:creationId xmlns:p14="http://schemas.microsoft.com/office/powerpoint/2010/main" val="172841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636785-988C-4B18-A4C9-09296EED4B6D}" type="slidenum">
              <a:rPr lang="en-US" smtClean="0">
                <a:solidFill>
                  <a:srgbClr val="00267F"/>
                </a:solidFill>
              </a:rPr>
              <a:pPr/>
              <a:t>17</a:t>
            </a:fld>
            <a:endParaRPr lang="en-US">
              <a:solidFill>
                <a:srgbClr val="00267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70" y="1"/>
            <a:ext cx="116532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524000" y="-10886"/>
            <a:ext cx="76962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300" b="1" cap="small" dirty="0">
                <a:solidFill>
                  <a:srgbClr val="FFFFCC"/>
                </a:solidFill>
              </a:rPr>
              <a:t>Example: The Pizza Place </a:t>
            </a:r>
            <a:r>
              <a:rPr lang="en-US" sz="2500" cap="small" dirty="0">
                <a:solidFill>
                  <a:srgbClr val="FFFFCC"/>
                </a:solidFill>
              </a:rPr>
              <a:t>(Ideal State)</a:t>
            </a:r>
          </a:p>
        </p:txBody>
      </p:sp>
      <p:sp>
        <p:nvSpPr>
          <p:cNvPr id="7" name="TextBox 6"/>
          <p:cNvSpPr txBox="1"/>
          <p:nvPr/>
        </p:nvSpPr>
        <p:spPr>
          <a:xfrm>
            <a:off x="2133601" y="6519279"/>
            <a:ext cx="3676391" cy="307777"/>
          </a:xfrm>
          <a:prstGeom prst="rect">
            <a:avLst/>
          </a:prstGeom>
          <a:noFill/>
        </p:spPr>
        <p:txBody>
          <a:bodyPr wrap="none" rtlCol="0">
            <a:spAutoFit/>
          </a:bodyPr>
          <a:lstStyle/>
          <a:p>
            <a:r>
              <a:rPr lang="en-US" sz="1400" dirty="0">
                <a:solidFill>
                  <a:srgbClr val="FFFFCC"/>
                </a:solidFill>
              </a:rPr>
              <a:t>- North Carolina Center for Public Health Quality</a:t>
            </a:r>
          </a:p>
        </p:txBody>
      </p:sp>
    </p:spTree>
    <p:extLst>
      <p:ext uri="{BB962C8B-B14F-4D97-AF65-F5344CB8AC3E}">
        <p14:creationId xmlns:p14="http://schemas.microsoft.com/office/powerpoint/2010/main" val="314786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80" y="439479"/>
            <a:ext cx="10480159" cy="1143000"/>
          </a:xfrm>
          <a:noFill/>
        </p:spPr>
        <p:txBody>
          <a:bodyPr/>
          <a:lstStyle/>
          <a:p>
            <a:r>
              <a:rPr lang="en-US" b="1" cap="small" dirty="0">
                <a:latin typeface="+mn-lt"/>
              </a:rPr>
              <a:t>Process Map: Analysis</a:t>
            </a:r>
          </a:p>
        </p:txBody>
      </p:sp>
      <p:sp>
        <p:nvSpPr>
          <p:cNvPr id="3" name="Content Placeholder 2"/>
          <p:cNvSpPr>
            <a:spLocks noGrp="1"/>
          </p:cNvSpPr>
          <p:nvPr>
            <p:ph idx="1"/>
          </p:nvPr>
        </p:nvSpPr>
        <p:spPr>
          <a:xfrm>
            <a:off x="2721936" y="2609115"/>
            <a:ext cx="8763001" cy="3352800"/>
          </a:xfrm>
        </p:spPr>
        <p:txBody>
          <a:bodyPr/>
          <a:lstStyle/>
          <a:p>
            <a:pPr lvl="1">
              <a:buFont typeface="Arial" panose="020B0604020202020204" pitchFamily="34" charset="0"/>
              <a:buChar char="•"/>
            </a:pPr>
            <a:r>
              <a:rPr lang="en-US" sz="3200" dirty="0"/>
              <a:t> Are there any disagreements?</a:t>
            </a:r>
          </a:p>
          <a:p>
            <a:pPr lvl="1">
              <a:buFont typeface="Arial" panose="020B0604020202020204" pitchFamily="34" charset="0"/>
              <a:buChar char="•"/>
            </a:pPr>
            <a:r>
              <a:rPr lang="en-US" sz="3200" dirty="0"/>
              <a:t> Are there any duplications?</a:t>
            </a:r>
          </a:p>
          <a:p>
            <a:pPr lvl="1">
              <a:buFont typeface="Arial" panose="020B0604020202020204" pitchFamily="34" charset="0"/>
              <a:buChar char="•"/>
            </a:pPr>
            <a:r>
              <a:rPr lang="en-US" sz="3200" dirty="0"/>
              <a:t> What is the time between steps?</a:t>
            </a:r>
          </a:p>
          <a:p>
            <a:pPr lvl="1">
              <a:buFont typeface="Arial" panose="020B0604020202020204" pitchFamily="34" charset="0"/>
              <a:buChar char="•"/>
            </a:pPr>
            <a:r>
              <a:rPr lang="en-US" sz="3200" dirty="0"/>
              <a:t> Are the steps in the right order?</a:t>
            </a:r>
          </a:p>
          <a:p>
            <a:pPr lvl="1">
              <a:buFont typeface="Arial" panose="020B0604020202020204" pitchFamily="34" charset="0"/>
              <a:buChar char="•"/>
            </a:pPr>
            <a:r>
              <a:rPr lang="en-US" sz="3200" dirty="0"/>
              <a:t> Is the right person doing the job?</a:t>
            </a:r>
          </a:p>
          <a:p>
            <a:pPr lvl="1"/>
            <a:endParaRPr lang="en-US" dirty="0"/>
          </a:p>
          <a:p>
            <a:endParaRPr lang="en-US" dirty="0"/>
          </a:p>
        </p:txBody>
      </p:sp>
      <p:sp>
        <p:nvSpPr>
          <p:cNvPr id="4" name="TextBox 3"/>
          <p:cNvSpPr txBox="1"/>
          <p:nvPr/>
        </p:nvSpPr>
        <p:spPr>
          <a:xfrm>
            <a:off x="1608176" y="1716563"/>
            <a:ext cx="8763001" cy="892552"/>
          </a:xfrm>
          <a:prstGeom prst="rect">
            <a:avLst/>
          </a:prstGeom>
          <a:noFill/>
        </p:spPr>
        <p:txBody>
          <a:bodyPr wrap="square" rtlCol="0">
            <a:spAutoFit/>
          </a:bodyPr>
          <a:lstStyle/>
          <a:p>
            <a:pPr algn="ctr"/>
            <a:r>
              <a:rPr lang="en-US" sz="2800" b="1" dirty="0"/>
              <a:t>Utilize the Whys Technique</a:t>
            </a:r>
          </a:p>
          <a:p>
            <a:pPr algn="ctr"/>
            <a:r>
              <a:rPr lang="en-US" sz="2400" i="1" dirty="0"/>
              <a:t>(Why is it done? Why its done this way? By this person? At this place and time?)</a:t>
            </a:r>
          </a:p>
        </p:txBody>
      </p:sp>
    </p:spTree>
    <p:extLst>
      <p:ext uri="{BB962C8B-B14F-4D97-AF65-F5344CB8AC3E}">
        <p14:creationId xmlns:p14="http://schemas.microsoft.com/office/powerpoint/2010/main" val="68769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5302" y="36836"/>
            <a:ext cx="11766698" cy="858266"/>
          </a:xfrm>
          <a:prstGeom prst="rect">
            <a:avLst/>
          </a:prstGeom>
          <a:noFill/>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700" b="1" cap="small" dirty="0"/>
              <a:t>Example: Infant ART initiation </a:t>
            </a:r>
            <a:r>
              <a:rPr lang="en-US" sz="2500" b="1" cap="small" dirty="0"/>
              <a:t>How Would </a:t>
            </a:r>
            <a:r>
              <a:rPr lang="en-US" sz="2900" b="1" cap="small" dirty="0"/>
              <a:t>you help the team Analyze this Process? </a:t>
            </a:r>
          </a:p>
          <a:p>
            <a:pPr algn="l"/>
            <a:endParaRPr lang="en-US" sz="4000" b="1" cap="small" dirty="0"/>
          </a:p>
        </p:txBody>
      </p:sp>
      <p:sp>
        <p:nvSpPr>
          <p:cNvPr id="3" name="Oval 2"/>
          <p:cNvSpPr/>
          <p:nvPr/>
        </p:nvSpPr>
        <p:spPr>
          <a:xfrm>
            <a:off x="2166106" y="895102"/>
            <a:ext cx="1940499" cy="914400"/>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b="1" dirty="0">
                <a:solidFill>
                  <a:schemeClr val="bg1"/>
                </a:solidFill>
              </a:rPr>
              <a:t>Nurse receive HIV + result</a:t>
            </a:r>
          </a:p>
        </p:txBody>
      </p:sp>
      <p:sp>
        <p:nvSpPr>
          <p:cNvPr id="4" name="Isosceles Triangle 3"/>
          <p:cNvSpPr/>
          <p:nvPr/>
        </p:nvSpPr>
        <p:spPr>
          <a:xfrm>
            <a:off x="2098106" y="3276601"/>
            <a:ext cx="2008499" cy="1295400"/>
          </a:xfrm>
          <a:prstGeom prst="triangl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Contact info available? </a:t>
            </a:r>
          </a:p>
        </p:txBody>
      </p:sp>
      <p:sp>
        <p:nvSpPr>
          <p:cNvPr id="5" name="Rectangle 4"/>
          <p:cNvSpPr/>
          <p:nvPr/>
        </p:nvSpPr>
        <p:spPr>
          <a:xfrm>
            <a:off x="1910516" y="2166765"/>
            <a:ext cx="2459646" cy="838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Nurse obtains client file from the storage area</a:t>
            </a:r>
          </a:p>
        </p:txBody>
      </p:sp>
      <p:sp>
        <p:nvSpPr>
          <p:cNvPr id="6" name="Flowchart: Document 5"/>
          <p:cNvSpPr/>
          <p:nvPr/>
        </p:nvSpPr>
        <p:spPr>
          <a:xfrm>
            <a:off x="4444449" y="5185245"/>
            <a:ext cx="1406697" cy="762000"/>
          </a:xfrm>
          <a:prstGeom prst="flowChartDocumen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 on EID register</a:t>
            </a:r>
          </a:p>
        </p:txBody>
      </p:sp>
      <p:sp>
        <p:nvSpPr>
          <p:cNvPr id="9" name="Rectangle 8"/>
          <p:cNvSpPr/>
          <p:nvPr/>
        </p:nvSpPr>
        <p:spPr>
          <a:xfrm>
            <a:off x="1616148" y="5088676"/>
            <a:ext cx="2357581" cy="1007324"/>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Nurse texts caregiver to notify that client needs to come to clinic immediately</a:t>
            </a:r>
          </a:p>
        </p:txBody>
      </p:sp>
      <p:sp>
        <p:nvSpPr>
          <p:cNvPr id="10" name="Isosceles Triangle 9"/>
          <p:cNvSpPr/>
          <p:nvPr/>
        </p:nvSpPr>
        <p:spPr>
          <a:xfrm>
            <a:off x="5595175" y="4696562"/>
            <a:ext cx="2465832" cy="1932838"/>
          </a:xfrm>
          <a:prstGeom prst="triangle">
            <a:avLst>
              <a:gd name="adj" fmla="val 49636"/>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Does the care giver bring the infant back to the facility ? </a:t>
            </a:r>
          </a:p>
        </p:txBody>
      </p:sp>
      <p:sp>
        <p:nvSpPr>
          <p:cNvPr id="11" name="Rectangle 10"/>
          <p:cNvSpPr/>
          <p:nvPr/>
        </p:nvSpPr>
        <p:spPr>
          <a:xfrm>
            <a:off x="9027995" y="5243881"/>
            <a:ext cx="1621446" cy="838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Follow up Call? When? </a:t>
            </a:r>
          </a:p>
        </p:txBody>
      </p:sp>
      <p:sp>
        <p:nvSpPr>
          <p:cNvPr id="12" name="Flowchart: Document 11"/>
          <p:cNvSpPr/>
          <p:nvPr/>
        </p:nvSpPr>
        <p:spPr>
          <a:xfrm>
            <a:off x="6015968" y="3359739"/>
            <a:ext cx="1406697" cy="762000"/>
          </a:xfrm>
          <a:prstGeom prst="flowChartDocumen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 on EID Register</a:t>
            </a:r>
          </a:p>
        </p:txBody>
      </p:sp>
      <p:sp>
        <p:nvSpPr>
          <p:cNvPr id="15" name="Rectangle 14"/>
          <p:cNvSpPr/>
          <p:nvPr/>
        </p:nvSpPr>
        <p:spPr>
          <a:xfrm>
            <a:off x="8839200" y="3547414"/>
            <a:ext cx="1621446" cy="838200"/>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Ask caregiver to bring infant immediately to clinic</a:t>
            </a:r>
          </a:p>
        </p:txBody>
      </p:sp>
      <p:sp>
        <p:nvSpPr>
          <p:cNvPr id="17" name="Oval 16"/>
          <p:cNvSpPr/>
          <p:nvPr/>
        </p:nvSpPr>
        <p:spPr>
          <a:xfrm>
            <a:off x="8546683" y="511623"/>
            <a:ext cx="1913963" cy="1093693"/>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Follow up again </a:t>
            </a:r>
          </a:p>
        </p:txBody>
      </p:sp>
      <p:sp>
        <p:nvSpPr>
          <p:cNvPr id="18" name="Oval 17"/>
          <p:cNvSpPr/>
          <p:nvPr/>
        </p:nvSpPr>
        <p:spPr>
          <a:xfrm>
            <a:off x="5762335" y="1865555"/>
            <a:ext cx="1913963" cy="1093693"/>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Initiate on ART</a:t>
            </a:r>
          </a:p>
        </p:txBody>
      </p:sp>
      <p:cxnSp>
        <p:nvCxnSpPr>
          <p:cNvPr id="20" name="Straight Arrow Connector 19"/>
          <p:cNvCxnSpPr>
            <a:stCxn id="3" idx="4"/>
            <a:endCxn id="5" idx="0"/>
          </p:cNvCxnSpPr>
          <p:nvPr/>
        </p:nvCxnSpPr>
        <p:spPr>
          <a:xfrm>
            <a:off x="3136356" y="1809502"/>
            <a:ext cx="3983" cy="357263"/>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5" idx="2"/>
            <a:endCxn id="4" idx="0"/>
          </p:cNvCxnSpPr>
          <p:nvPr/>
        </p:nvCxnSpPr>
        <p:spPr>
          <a:xfrm flipH="1">
            <a:off x="3102356" y="3004965"/>
            <a:ext cx="37983" cy="271636"/>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3006740" y="4572001"/>
            <a:ext cx="0" cy="510277"/>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3973729" y="5425936"/>
            <a:ext cx="403792" cy="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5836834" y="5513082"/>
            <a:ext cx="358268" cy="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0" idx="0"/>
          </p:cNvCxnSpPr>
          <p:nvPr/>
        </p:nvCxnSpPr>
        <p:spPr>
          <a:xfrm flipH="1" flipV="1">
            <a:off x="6794209" y="4025238"/>
            <a:ext cx="24906" cy="671324"/>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5"/>
            <a:endCxn id="11" idx="1"/>
          </p:cNvCxnSpPr>
          <p:nvPr/>
        </p:nvCxnSpPr>
        <p:spPr>
          <a:xfrm>
            <a:off x="7440061" y="5662981"/>
            <a:ext cx="1587934" cy="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0"/>
            <a:endCxn id="18" idx="4"/>
          </p:cNvCxnSpPr>
          <p:nvPr/>
        </p:nvCxnSpPr>
        <p:spPr>
          <a:xfrm flipV="1">
            <a:off x="6719317" y="2959248"/>
            <a:ext cx="0" cy="40049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a:stCxn id="11" idx="0"/>
          </p:cNvCxnSpPr>
          <p:nvPr/>
        </p:nvCxnSpPr>
        <p:spPr>
          <a:xfrm flipV="1">
            <a:off x="9838718" y="4432880"/>
            <a:ext cx="0" cy="81100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10009999" y="3030559"/>
            <a:ext cx="0" cy="51685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18809" y="4780899"/>
            <a:ext cx="466794" cy="307777"/>
          </a:xfrm>
          <a:prstGeom prst="rect">
            <a:avLst/>
          </a:prstGeom>
          <a:solidFill>
            <a:schemeClr val="bg1"/>
          </a:solidFill>
          <a:ln>
            <a:solidFill>
              <a:schemeClr val="accent4">
                <a:lumMod val="50000"/>
              </a:schemeClr>
            </a:solidFill>
          </a:ln>
        </p:spPr>
        <p:txBody>
          <a:bodyPr wrap="none" rtlCol="0">
            <a:spAutoFit/>
          </a:bodyPr>
          <a:lstStyle/>
          <a:p>
            <a:r>
              <a:rPr lang="en-US" sz="1400" cap="small" dirty="0"/>
              <a:t>Yes</a:t>
            </a:r>
          </a:p>
        </p:txBody>
      </p:sp>
      <p:sp>
        <p:nvSpPr>
          <p:cNvPr id="40" name="TextBox 39"/>
          <p:cNvSpPr txBox="1"/>
          <p:nvPr/>
        </p:nvSpPr>
        <p:spPr>
          <a:xfrm>
            <a:off x="1744652" y="3966515"/>
            <a:ext cx="434734" cy="307777"/>
          </a:xfrm>
          <a:prstGeom prst="rect">
            <a:avLst/>
          </a:prstGeom>
          <a:solidFill>
            <a:schemeClr val="bg1"/>
          </a:solidFill>
          <a:ln>
            <a:solidFill>
              <a:schemeClr val="accent4">
                <a:lumMod val="50000"/>
              </a:schemeClr>
            </a:solidFill>
          </a:ln>
        </p:spPr>
        <p:txBody>
          <a:bodyPr wrap="none" rtlCol="0">
            <a:spAutoFit/>
          </a:bodyPr>
          <a:lstStyle/>
          <a:p>
            <a:r>
              <a:rPr lang="en-US" sz="1400" cap="small" dirty="0"/>
              <a:t>No</a:t>
            </a:r>
          </a:p>
        </p:txBody>
      </p:sp>
      <p:sp>
        <p:nvSpPr>
          <p:cNvPr id="41" name="TextBox 40"/>
          <p:cNvSpPr txBox="1"/>
          <p:nvPr/>
        </p:nvSpPr>
        <p:spPr>
          <a:xfrm>
            <a:off x="6594694" y="4231725"/>
            <a:ext cx="466794" cy="307777"/>
          </a:xfrm>
          <a:prstGeom prst="rect">
            <a:avLst/>
          </a:prstGeom>
          <a:solidFill>
            <a:schemeClr val="bg1"/>
          </a:solidFill>
          <a:ln>
            <a:solidFill>
              <a:schemeClr val="accent4">
                <a:lumMod val="50000"/>
              </a:schemeClr>
            </a:solidFill>
          </a:ln>
        </p:spPr>
        <p:txBody>
          <a:bodyPr wrap="none" rtlCol="0">
            <a:spAutoFit/>
          </a:bodyPr>
          <a:lstStyle/>
          <a:p>
            <a:r>
              <a:rPr lang="en-US" sz="1400" cap="small" dirty="0"/>
              <a:t>Yes</a:t>
            </a:r>
          </a:p>
        </p:txBody>
      </p:sp>
      <p:sp>
        <p:nvSpPr>
          <p:cNvPr id="45" name="TextBox 44"/>
          <p:cNvSpPr txBox="1"/>
          <p:nvPr/>
        </p:nvSpPr>
        <p:spPr>
          <a:xfrm>
            <a:off x="7721324" y="4985148"/>
            <a:ext cx="434734" cy="307777"/>
          </a:xfrm>
          <a:prstGeom prst="rect">
            <a:avLst/>
          </a:prstGeom>
          <a:solidFill>
            <a:schemeClr val="bg1"/>
          </a:solidFill>
          <a:ln>
            <a:solidFill>
              <a:schemeClr val="accent4">
                <a:lumMod val="50000"/>
              </a:schemeClr>
            </a:solidFill>
          </a:ln>
        </p:spPr>
        <p:txBody>
          <a:bodyPr wrap="none" rtlCol="0">
            <a:spAutoFit/>
          </a:bodyPr>
          <a:lstStyle/>
          <a:p>
            <a:r>
              <a:rPr lang="en-US" sz="1400" cap="small" dirty="0"/>
              <a:t>No</a:t>
            </a:r>
          </a:p>
        </p:txBody>
      </p:sp>
      <p:sp>
        <p:nvSpPr>
          <p:cNvPr id="71" name="Flowchart: Document 70"/>
          <p:cNvSpPr/>
          <p:nvPr/>
        </p:nvSpPr>
        <p:spPr>
          <a:xfrm>
            <a:off x="8756455" y="2398953"/>
            <a:ext cx="1406697" cy="762000"/>
          </a:xfrm>
          <a:prstGeom prst="flowChartDocumen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 on EID Register</a:t>
            </a:r>
          </a:p>
        </p:txBody>
      </p:sp>
      <p:cxnSp>
        <p:nvCxnSpPr>
          <p:cNvPr id="44" name="Straight Arrow Connector 43">
            <a:extLst>
              <a:ext uri="{FF2B5EF4-FFF2-40B4-BE49-F238E27FC236}">
                <a16:creationId xmlns:a16="http://schemas.microsoft.com/office/drawing/2014/main" id="{8764AFFE-762D-2A48-C1B2-2B6E256344A3}"/>
              </a:ext>
            </a:extLst>
          </p:cNvPr>
          <p:cNvCxnSpPr>
            <a:cxnSpLocks/>
          </p:cNvCxnSpPr>
          <p:nvPr/>
        </p:nvCxnSpPr>
        <p:spPr>
          <a:xfrm flipV="1">
            <a:off x="9503664" y="1809502"/>
            <a:ext cx="0" cy="516855"/>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9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1" grpId="0" animBg="1"/>
      <p:bldP spid="12" grpId="0" animBg="1"/>
      <p:bldP spid="15" grpId="0" animBg="1"/>
      <p:bldP spid="17" grpId="0" animBg="1"/>
      <p:bldP spid="18" grpId="0" animBg="1"/>
      <p:bldP spid="39" grpId="0" animBg="1"/>
      <p:bldP spid="40" grpId="0" animBg="1"/>
      <p:bldP spid="41" grpId="0" animBg="1"/>
      <p:bldP spid="45"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798"/>
            <a:ext cx="10515600" cy="1143000"/>
          </a:xfrm>
          <a:noFill/>
        </p:spPr>
        <p:txBody>
          <a:bodyPr>
            <a:normAutofit/>
          </a:bodyPr>
          <a:lstStyle/>
          <a:p>
            <a:r>
              <a:rPr lang="en-US" sz="4800" cap="small" dirty="0">
                <a:latin typeface="+mn-lt"/>
              </a:rPr>
              <a:t>Learning Objectives</a:t>
            </a:r>
          </a:p>
        </p:txBody>
      </p:sp>
      <p:sp>
        <p:nvSpPr>
          <p:cNvPr id="3" name="Content Placeholder 2"/>
          <p:cNvSpPr>
            <a:spLocks noGrp="1"/>
          </p:cNvSpPr>
          <p:nvPr>
            <p:ph idx="1"/>
          </p:nvPr>
        </p:nvSpPr>
        <p:spPr>
          <a:xfrm>
            <a:off x="1126272" y="2252545"/>
            <a:ext cx="10103005" cy="3637157"/>
          </a:xfrm>
        </p:spPr>
        <p:txBody>
          <a:bodyPr>
            <a:normAutofit/>
          </a:bodyPr>
          <a:lstStyle/>
          <a:p>
            <a:pPr marL="0" indent="0">
              <a:lnSpc>
                <a:spcPct val="150000"/>
              </a:lnSpc>
              <a:buNone/>
            </a:pPr>
            <a:r>
              <a:rPr lang="en-US" sz="3200" dirty="0"/>
              <a:t>By the end of this session, participants will be able to:</a:t>
            </a:r>
          </a:p>
          <a:p>
            <a:pPr lvl="1">
              <a:lnSpc>
                <a:spcPct val="115000"/>
              </a:lnSpc>
              <a:spcBef>
                <a:spcPts val="0"/>
              </a:spcBef>
            </a:pPr>
            <a:r>
              <a:rPr lang="en-US" sz="2800" dirty="0">
                <a:ea typeface="Calibri"/>
                <a:cs typeface="Times New Roman"/>
              </a:rPr>
              <a:t>Apply Process Mapping exercise to identify a root causes of poor quality within the healthcare  system. </a:t>
            </a:r>
            <a:endParaRPr lang="en-US" sz="2800" dirty="0"/>
          </a:p>
        </p:txBody>
      </p:sp>
    </p:spTree>
    <p:extLst>
      <p:ext uri="{BB962C8B-B14F-4D97-AF65-F5344CB8AC3E}">
        <p14:creationId xmlns:p14="http://schemas.microsoft.com/office/powerpoint/2010/main" val="92596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102" y="340201"/>
            <a:ext cx="8001000" cy="1143000"/>
          </a:xfrm>
        </p:spPr>
        <p:txBody>
          <a:bodyPr/>
          <a:lstStyle/>
          <a:p>
            <a:r>
              <a:rPr lang="en-US" b="1" cap="small" dirty="0">
                <a:latin typeface="+mn-lt"/>
              </a:rPr>
              <a:t>Process Map Summary</a:t>
            </a:r>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9" y="1786269"/>
            <a:ext cx="3962400" cy="507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03102" y="1656733"/>
            <a:ext cx="2040623" cy="646331"/>
          </a:xfrm>
          <a:prstGeom prst="rect">
            <a:avLst/>
          </a:prstGeom>
          <a:noFill/>
        </p:spPr>
        <p:txBody>
          <a:bodyPr wrap="none" rtlCol="0">
            <a:spAutoFit/>
          </a:bodyPr>
          <a:lstStyle/>
          <a:p>
            <a:r>
              <a:rPr lang="en-US" sz="3600" b="1" dirty="0"/>
              <a:t>Strengths</a:t>
            </a:r>
          </a:p>
        </p:txBody>
      </p:sp>
      <p:sp>
        <p:nvSpPr>
          <p:cNvPr id="24" name="TextBox 23"/>
          <p:cNvSpPr txBox="1"/>
          <p:nvPr/>
        </p:nvSpPr>
        <p:spPr>
          <a:xfrm>
            <a:off x="8337699" y="1679770"/>
            <a:ext cx="2519985" cy="646331"/>
          </a:xfrm>
          <a:prstGeom prst="rect">
            <a:avLst/>
          </a:prstGeom>
          <a:noFill/>
        </p:spPr>
        <p:txBody>
          <a:bodyPr wrap="none" rtlCol="0">
            <a:spAutoFit/>
          </a:bodyPr>
          <a:lstStyle/>
          <a:p>
            <a:r>
              <a:rPr lang="en-US" sz="3600" b="1" dirty="0"/>
              <a:t>Weaknesses</a:t>
            </a:r>
          </a:p>
        </p:txBody>
      </p:sp>
      <p:sp>
        <p:nvSpPr>
          <p:cNvPr id="16" name="TextBox 15"/>
          <p:cNvSpPr txBox="1"/>
          <p:nvPr/>
        </p:nvSpPr>
        <p:spPr>
          <a:xfrm>
            <a:off x="1114833" y="2243132"/>
            <a:ext cx="3161484" cy="1323439"/>
          </a:xfrm>
          <a:prstGeom prst="rect">
            <a:avLst/>
          </a:prstGeom>
          <a:noFill/>
        </p:spPr>
        <p:txBody>
          <a:bodyPr wrap="square" rtlCol="0">
            <a:spAutoFit/>
          </a:bodyPr>
          <a:lstStyle/>
          <a:p>
            <a:pPr marL="228600" indent="-228600">
              <a:buFont typeface="Arial" panose="020B0604020202020204" pitchFamily="34" charset="0"/>
              <a:buChar char="•"/>
            </a:pPr>
            <a:r>
              <a:rPr lang="en-US" sz="2000" dirty="0"/>
              <a:t>Allows multidisciplinary teams to gain a deep understanding of how</a:t>
            </a:r>
          </a:p>
          <a:p>
            <a:pPr marL="228600"/>
            <a:r>
              <a:rPr lang="en-US" sz="2000" dirty="0"/>
              <a:t>a process actually works</a:t>
            </a:r>
          </a:p>
        </p:txBody>
      </p:sp>
      <p:sp>
        <p:nvSpPr>
          <p:cNvPr id="27" name="TextBox 26"/>
          <p:cNvSpPr txBox="1"/>
          <p:nvPr/>
        </p:nvSpPr>
        <p:spPr>
          <a:xfrm>
            <a:off x="1644499" y="3760635"/>
            <a:ext cx="3962400" cy="1785104"/>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n-US" sz="2000" dirty="0"/>
              <a:t>Facilitates ownership among staff</a:t>
            </a:r>
          </a:p>
          <a:p>
            <a:pPr marL="228600" indent="-228600">
              <a:spcAft>
                <a:spcPts val="600"/>
              </a:spcAft>
              <a:buFont typeface="Arial" panose="020B0604020202020204" pitchFamily="34" charset="0"/>
              <a:buChar char="•"/>
            </a:pPr>
            <a:r>
              <a:rPr lang="en-US" sz="2000" dirty="0"/>
              <a:t>Great tool to visualize a process</a:t>
            </a:r>
          </a:p>
          <a:p>
            <a:pPr marL="228600" indent="-228600">
              <a:spcAft>
                <a:spcPts val="600"/>
              </a:spcAft>
              <a:buFont typeface="Arial" panose="020B0604020202020204" pitchFamily="34" charset="0"/>
              <a:buChar char="•"/>
            </a:pPr>
            <a:r>
              <a:rPr lang="en-US" sz="2000" dirty="0"/>
              <a:t>Creates a shared mental model from which to develop change ideas</a:t>
            </a:r>
          </a:p>
        </p:txBody>
      </p:sp>
      <p:sp>
        <p:nvSpPr>
          <p:cNvPr id="17" name="TextBox 16"/>
          <p:cNvSpPr txBox="1"/>
          <p:nvPr/>
        </p:nvSpPr>
        <p:spPr>
          <a:xfrm>
            <a:off x="8188021" y="2231023"/>
            <a:ext cx="2667000" cy="1631216"/>
          </a:xfrm>
          <a:prstGeom prst="rect">
            <a:avLst/>
          </a:prstGeom>
          <a:noFill/>
        </p:spPr>
        <p:txBody>
          <a:bodyPr wrap="square" rtlCol="0">
            <a:spAutoFit/>
          </a:bodyPr>
          <a:lstStyle/>
          <a:p>
            <a:pPr marL="228600" indent="-228600">
              <a:buFont typeface="Arial" panose="020B0604020202020204" pitchFamily="34" charset="0"/>
              <a:buChar char="•"/>
            </a:pPr>
            <a:r>
              <a:rPr lang="en-US" sz="2000" dirty="0"/>
              <a:t>If the right people aren’t engaged from the start, some process steps may be unclear or missed</a:t>
            </a:r>
          </a:p>
        </p:txBody>
      </p:sp>
      <p:sp>
        <p:nvSpPr>
          <p:cNvPr id="18" name="TextBox 17"/>
          <p:cNvSpPr txBox="1"/>
          <p:nvPr/>
        </p:nvSpPr>
        <p:spPr>
          <a:xfrm>
            <a:off x="7453235" y="4165307"/>
            <a:ext cx="413657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During meetings, some team members may get stuck on mapping the ideal process rather than the actual process</a:t>
            </a:r>
          </a:p>
          <a:p>
            <a:pPr marL="285750" indent="-285750">
              <a:buFont typeface="Arial" panose="020B0604020202020204" pitchFamily="34" charset="0"/>
              <a:buChar char="•"/>
            </a:pPr>
            <a:r>
              <a:rPr lang="en-US" sz="2000" dirty="0"/>
              <a:t>The process may need to be repeated multiple times</a:t>
            </a:r>
          </a:p>
        </p:txBody>
      </p:sp>
    </p:spTree>
    <p:extLst>
      <p:ext uri="{BB962C8B-B14F-4D97-AF65-F5344CB8AC3E}">
        <p14:creationId xmlns:p14="http://schemas.microsoft.com/office/powerpoint/2010/main" val="3221765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936552" y="419100"/>
            <a:ext cx="8001000" cy="1143000"/>
          </a:xfrm>
        </p:spPr>
        <p:txBody>
          <a:bodyPr/>
          <a:lstStyle/>
          <a:p>
            <a:r>
              <a:rPr lang="en-US" cap="small" dirty="0"/>
              <a:t>Group Work</a:t>
            </a:r>
          </a:p>
        </p:txBody>
      </p:sp>
      <p:sp>
        <p:nvSpPr>
          <p:cNvPr id="4" name="Content Placeholder 2"/>
          <p:cNvSpPr>
            <a:spLocks noGrp="1"/>
          </p:cNvSpPr>
          <p:nvPr>
            <p:ph sz="half" idx="2"/>
          </p:nvPr>
        </p:nvSpPr>
        <p:spPr>
          <a:xfrm>
            <a:off x="1784498" y="4310062"/>
            <a:ext cx="8731102" cy="1676400"/>
          </a:xfrm>
        </p:spPr>
        <p:txBody>
          <a:bodyPr>
            <a:normAutofit/>
          </a:bodyPr>
          <a:lstStyle/>
          <a:p>
            <a:pPr marL="0" indent="0" algn="ctr">
              <a:buNone/>
            </a:pPr>
            <a:r>
              <a:rPr lang="en-US" sz="3600" b="1" dirty="0">
                <a:solidFill>
                  <a:srgbClr val="C00000"/>
                </a:solidFill>
              </a:rPr>
              <a:t>Teams will construct a process map from the case study on QI reference guide..</a:t>
            </a:r>
          </a:p>
          <a:p>
            <a:pPr marL="0" indent="0" algn="ctr">
              <a:buNone/>
            </a:pPr>
            <a:r>
              <a:rPr lang="en-US" sz="2400" i="1" dirty="0">
                <a:solidFill>
                  <a:srgbClr val="C00000"/>
                </a:solidFill>
              </a:rPr>
              <a:t>(60 minutes) </a:t>
            </a:r>
          </a:p>
        </p:txBody>
      </p:sp>
      <p:pic>
        <p:nvPicPr>
          <p:cNvPr id="2053" name="Picture 5" descr="C:\Users\lw2673\AppData\Local\Microsoft\Windows\Temporary Internet Files\Content.IE5\3SMV1W9N\teamwo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74" y="1935125"/>
            <a:ext cx="5401340" cy="23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5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076" y="2205317"/>
            <a:ext cx="9144000" cy="1438835"/>
          </a:xfrm>
          <a:prstGeom prst="rect">
            <a:avLst/>
          </a:prstGeom>
        </p:spPr>
        <p:txBody>
          <a:bodyPr vert="horz" lIns="91440" tIns="45720" rIns="91440" bIns="45720" rtlCol="0" anchor="ctr">
            <a:normAutofit/>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algn="ctr" fontAlgn="auto">
              <a:spcAft>
                <a:spcPts val="0"/>
              </a:spcAft>
            </a:pPr>
            <a:r>
              <a:rPr lang="en-US" sz="7200" b="1" dirty="0">
                <a:solidFill>
                  <a:schemeClr val="bg1"/>
                </a:solidFill>
                <a:latin typeface="Gill Sans MT" panose="020B0502020104020203" pitchFamily="34" charset="0"/>
              </a:rPr>
              <a:t>THANK YOU</a:t>
            </a:r>
          </a:p>
        </p:txBody>
      </p:sp>
      <p:sp>
        <p:nvSpPr>
          <p:cNvPr id="3" name="Title 14"/>
          <p:cNvSpPr txBox="1">
            <a:spLocks/>
          </p:cNvSpPr>
          <p:nvPr/>
        </p:nvSpPr>
        <p:spPr>
          <a:xfrm>
            <a:off x="740447" y="3281431"/>
            <a:ext cx="11000935" cy="1182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2000" b="1" dirty="0">
                <a:latin typeface="Garamond" panose="02020404030301010803" pitchFamily="18" charset="0"/>
              </a:rPr>
              <a:t> info@ampathkenya.org </a:t>
            </a:r>
            <a:r>
              <a:rPr lang="en-US" sz="2000" b="1" dirty="0">
                <a:solidFill>
                  <a:srgbClr val="ED2B30"/>
                </a:solidFill>
                <a:latin typeface="Garamond" panose="02020404030301010803" pitchFamily="18" charset="0"/>
              </a:rPr>
              <a:t>|</a:t>
            </a:r>
            <a:r>
              <a:rPr lang="en-US" sz="2000" b="1" dirty="0">
                <a:latin typeface="Garamond" panose="02020404030301010803" pitchFamily="18" charset="0"/>
              </a:rPr>
              <a:t> www.ampathkenya.org</a:t>
            </a:r>
            <a:r>
              <a:rPr lang="en-US" sz="2000" b="1" baseline="0" dirty="0">
                <a:latin typeface="Garamond" panose="02020404030301010803" pitchFamily="18" charset="0"/>
              </a:rPr>
              <a:t> </a:t>
            </a:r>
            <a:r>
              <a:rPr lang="en-US" sz="2000" b="1" baseline="0" dirty="0">
                <a:solidFill>
                  <a:srgbClr val="ED2B30"/>
                </a:solidFill>
                <a:latin typeface="Garamond" panose="02020404030301010803" pitchFamily="18" charset="0"/>
              </a:rPr>
              <a:t>| </a:t>
            </a:r>
            <a:r>
              <a:rPr lang="en-US" sz="2000" b="1" dirty="0">
                <a:latin typeface="Garamond" panose="02020404030301010803" pitchFamily="18" charset="0"/>
              </a:rPr>
              <a:t>@ampathkenya</a:t>
            </a:r>
            <a:endParaRPr lang="en-US" sz="2000" b="1" dirty="0">
              <a:solidFill>
                <a:srgbClr val="ED2B30"/>
              </a:solidFill>
              <a:latin typeface="Garamond" panose="02020404030301010803" pitchFamily="18" charset="0"/>
            </a:endParaRPr>
          </a:p>
        </p:txBody>
      </p:sp>
    </p:spTree>
    <p:extLst>
      <p:ext uri="{BB962C8B-B14F-4D97-AF65-F5344CB8AC3E}">
        <p14:creationId xmlns:p14="http://schemas.microsoft.com/office/powerpoint/2010/main" val="148062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27" y="292105"/>
            <a:ext cx="9144000" cy="1143000"/>
          </a:xfrm>
          <a:noFill/>
        </p:spPr>
        <p:txBody>
          <a:bodyPr/>
          <a:lstStyle/>
          <a:p>
            <a:r>
              <a:rPr lang="en-US" b="1" cap="small" dirty="0">
                <a:latin typeface="+mn-lt"/>
              </a:rPr>
              <a:t>Outline </a:t>
            </a:r>
          </a:p>
        </p:txBody>
      </p:sp>
      <p:sp>
        <p:nvSpPr>
          <p:cNvPr id="3" name="Content Placeholder 2"/>
          <p:cNvSpPr>
            <a:spLocks noGrp="1"/>
          </p:cNvSpPr>
          <p:nvPr>
            <p:ph idx="1"/>
          </p:nvPr>
        </p:nvSpPr>
        <p:spPr>
          <a:xfrm>
            <a:off x="959005" y="1945887"/>
            <a:ext cx="7620000" cy="2209800"/>
          </a:xfrm>
        </p:spPr>
        <p:txBody>
          <a:bodyPr>
            <a:normAutofit fontScale="92500" lnSpcReduction="20000"/>
          </a:bodyPr>
          <a:lstStyle/>
          <a:p>
            <a:pPr>
              <a:lnSpc>
                <a:spcPct val="150000"/>
              </a:lnSpc>
            </a:pPr>
            <a:r>
              <a:rPr lang="en-US" sz="3200" b="1" dirty="0"/>
              <a:t>QI Tool: </a:t>
            </a:r>
            <a:r>
              <a:rPr lang="en-US" sz="3200" dirty="0"/>
              <a:t>Process Map</a:t>
            </a:r>
          </a:p>
          <a:p>
            <a:pPr>
              <a:lnSpc>
                <a:spcPct val="150000"/>
              </a:lnSpc>
            </a:pPr>
            <a:r>
              <a:rPr lang="en-US" sz="3200" dirty="0"/>
              <a:t>5 Whys Energizer</a:t>
            </a:r>
          </a:p>
          <a:p>
            <a:pPr>
              <a:lnSpc>
                <a:spcPct val="150000"/>
              </a:lnSpc>
            </a:pPr>
            <a:r>
              <a:rPr lang="en-US" sz="3200" dirty="0"/>
              <a:t>Group Work</a:t>
            </a:r>
          </a:p>
          <a:p>
            <a:pPr>
              <a:lnSpc>
                <a:spcPct val="150000"/>
              </a:lnSpc>
            </a:pPr>
            <a:endParaRPr lang="en-US" sz="3200" dirty="0"/>
          </a:p>
          <a:p>
            <a:pPr>
              <a:lnSpc>
                <a:spcPct val="150000"/>
              </a:lnSpc>
            </a:pPr>
            <a:endParaRPr lang="en-US" sz="3200" dirty="0"/>
          </a:p>
        </p:txBody>
      </p:sp>
    </p:spTree>
    <p:extLst>
      <p:ext uri="{BB962C8B-B14F-4D97-AF65-F5344CB8AC3E}">
        <p14:creationId xmlns:p14="http://schemas.microsoft.com/office/powerpoint/2010/main" val="171846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419100"/>
            <a:ext cx="10493298" cy="1143000"/>
          </a:xfrm>
          <a:noFill/>
        </p:spPr>
        <p:txBody>
          <a:bodyPr>
            <a:normAutofit/>
          </a:bodyPr>
          <a:lstStyle/>
          <a:p>
            <a:r>
              <a:rPr lang="en-US" sz="4800" b="1" cap="small" dirty="0">
                <a:latin typeface="Garamond" panose="02020404030301010803" pitchFamily="18" charset="0"/>
              </a:rPr>
              <a:t>Root Cause Definition</a:t>
            </a:r>
          </a:p>
        </p:txBody>
      </p:sp>
      <p:sp>
        <p:nvSpPr>
          <p:cNvPr id="3" name="Content Placeholder 2"/>
          <p:cNvSpPr>
            <a:spLocks noGrp="1"/>
          </p:cNvSpPr>
          <p:nvPr>
            <p:ph idx="1"/>
          </p:nvPr>
        </p:nvSpPr>
        <p:spPr>
          <a:xfrm>
            <a:off x="1182029" y="2587083"/>
            <a:ext cx="10381785" cy="3302620"/>
          </a:xfrm>
        </p:spPr>
        <p:txBody>
          <a:bodyPr>
            <a:normAutofit/>
          </a:bodyPr>
          <a:lstStyle/>
          <a:p>
            <a:pPr marL="0" indent="0" algn="ctr">
              <a:buNone/>
            </a:pPr>
            <a:r>
              <a:rPr lang="en-US" sz="3200" dirty="0">
                <a:solidFill>
                  <a:srgbClr val="C00000"/>
                </a:solidFill>
              </a:rPr>
              <a:t>“The most basic cause (or causes) that can reasonably be identified that management has control to fix and, when fixed, will prevent (or significantly reduce the likelihood of) the problem’s recurrence.”</a:t>
            </a:r>
          </a:p>
        </p:txBody>
      </p:sp>
      <p:sp>
        <p:nvSpPr>
          <p:cNvPr id="5" name="TextBox 4"/>
          <p:cNvSpPr txBox="1"/>
          <p:nvPr/>
        </p:nvSpPr>
        <p:spPr>
          <a:xfrm>
            <a:off x="1524001" y="6550224"/>
            <a:ext cx="1395831" cy="307777"/>
          </a:xfrm>
          <a:prstGeom prst="rect">
            <a:avLst/>
          </a:prstGeom>
          <a:noFill/>
        </p:spPr>
        <p:txBody>
          <a:bodyPr wrap="none" rtlCol="0">
            <a:spAutoFit/>
          </a:bodyPr>
          <a:lstStyle/>
          <a:p>
            <a:r>
              <a:rPr lang="en-US" sz="1400" dirty="0"/>
              <a:t>- </a:t>
            </a:r>
            <a:r>
              <a:rPr lang="en-US" sz="1400" dirty="0" err="1"/>
              <a:t>Paradies</a:t>
            </a:r>
            <a:r>
              <a:rPr lang="en-US" sz="1400" dirty="0"/>
              <a:t> (2005) </a:t>
            </a:r>
          </a:p>
        </p:txBody>
      </p:sp>
    </p:spTree>
    <p:extLst>
      <p:ext uri="{BB962C8B-B14F-4D97-AF65-F5344CB8AC3E}">
        <p14:creationId xmlns:p14="http://schemas.microsoft.com/office/powerpoint/2010/main" val="136509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42204"/>
            <a:ext cx="8534400" cy="1143000"/>
          </a:xfrm>
        </p:spPr>
        <p:txBody>
          <a:bodyPr>
            <a:normAutofit/>
          </a:bodyPr>
          <a:lstStyle/>
          <a:p>
            <a:pPr algn="ctr"/>
            <a:r>
              <a:rPr lang="en-US" sz="4000" i="1" dirty="0">
                <a:latin typeface="+mn-lt"/>
              </a:rPr>
              <a:t>Do you agree with this statement?</a:t>
            </a:r>
          </a:p>
        </p:txBody>
      </p:sp>
      <p:sp>
        <p:nvSpPr>
          <p:cNvPr id="9" name="Content Placeholder 8"/>
          <p:cNvSpPr>
            <a:spLocks noGrp="1"/>
          </p:cNvSpPr>
          <p:nvPr>
            <p:ph idx="1"/>
          </p:nvPr>
        </p:nvSpPr>
        <p:spPr>
          <a:xfrm>
            <a:off x="1219199" y="2779608"/>
            <a:ext cx="9742449" cy="2667000"/>
          </a:xfrm>
        </p:spPr>
        <p:txBody>
          <a:bodyPr/>
          <a:lstStyle/>
          <a:p>
            <a:pPr marL="0" indent="0" algn="ctr">
              <a:buNone/>
            </a:pPr>
            <a:r>
              <a:rPr lang="en-US" sz="4800" b="1" dirty="0">
                <a:solidFill>
                  <a:srgbClr val="C00000"/>
                </a:solidFill>
              </a:rPr>
              <a:t>“If you can’t describe what you are doing as a process, you don’t know what  you are doing.”</a:t>
            </a:r>
          </a:p>
        </p:txBody>
      </p:sp>
      <p:sp>
        <p:nvSpPr>
          <p:cNvPr id="8" name="Title 1"/>
          <p:cNvSpPr txBox="1">
            <a:spLocks/>
          </p:cNvSpPr>
          <p:nvPr/>
        </p:nvSpPr>
        <p:spPr>
          <a:xfrm>
            <a:off x="836341" y="304800"/>
            <a:ext cx="10526752"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cap="small" dirty="0"/>
              <a:t>Process Maps</a:t>
            </a:r>
          </a:p>
        </p:txBody>
      </p:sp>
      <p:sp>
        <p:nvSpPr>
          <p:cNvPr id="3" name="TextBox 2"/>
          <p:cNvSpPr txBox="1"/>
          <p:nvPr/>
        </p:nvSpPr>
        <p:spPr>
          <a:xfrm>
            <a:off x="1524001" y="6513409"/>
            <a:ext cx="1225335" cy="307777"/>
          </a:xfrm>
          <a:prstGeom prst="rect">
            <a:avLst/>
          </a:prstGeom>
          <a:noFill/>
        </p:spPr>
        <p:txBody>
          <a:bodyPr wrap="none" rtlCol="0">
            <a:spAutoFit/>
          </a:bodyPr>
          <a:lstStyle/>
          <a:p>
            <a:r>
              <a:rPr lang="en-US" sz="1400" dirty="0"/>
              <a:t>- W.E. Deming</a:t>
            </a:r>
          </a:p>
        </p:txBody>
      </p:sp>
    </p:spTree>
    <p:extLst>
      <p:ext uri="{BB962C8B-B14F-4D97-AF65-F5344CB8AC3E}">
        <p14:creationId xmlns:p14="http://schemas.microsoft.com/office/powerpoint/2010/main" val="365007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26" y="466493"/>
            <a:ext cx="10519318" cy="1143000"/>
          </a:xfrm>
          <a:noFill/>
        </p:spPr>
        <p:txBody>
          <a:bodyPr/>
          <a:lstStyle/>
          <a:p>
            <a:r>
              <a:rPr lang="en-US" b="1" cap="small" dirty="0">
                <a:latin typeface="+mn-lt"/>
              </a:rPr>
              <a:t>QI Tool: Process Map</a:t>
            </a:r>
          </a:p>
        </p:txBody>
      </p:sp>
      <p:sp>
        <p:nvSpPr>
          <p:cNvPr id="3" name="Content Placeholder 2"/>
          <p:cNvSpPr>
            <a:spLocks noGrp="1"/>
          </p:cNvSpPr>
          <p:nvPr>
            <p:ph idx="1"/>
          </p:nvPr>
        </p:nvSpPr>
        <p:spPr>
          <a:xfrm>
            <a:off x="970156" y="2752493"/>
            <a:ext cx="10404088" cy="3534937"/>
          </a:xfrm>
        </p:spPr>
        <p:txBody>
          <a:bodyPr>
            <a:normAutofit/>
          </a:bodyPr>
          <a:lstStyle/>
          <a:p>
            <a:pPr>
              <a:spcBef>
                <a:spcPts val="0"/>
              </a:spcBef>
              <a:spcAft>
                <a:spcPts val="600"/>
              </a:spcAft>
              <a:buSzPct val="100000"/>
            </a:pPr>
            <a:r>
              <a:rPr lang="en-US" dirty="0"/>
              <a:t>Also called a flow chart</a:t>
            </a:r>
          </a:p>
          <a:p>
            <a:pPr>
              <a:spcBef>
                <a:spcPts val="0"/>
              </a:spcBef>
              <a:spcAft>
                <a:spcPts val="600"/>
              </a:spcAft>
              <a:buSzPct val="100000"/>
            </a:pPr>
            <a:r>
              <a:rPr lang="en-US" dirty="0"/>
              <a:t>Provides teams with opportunities to learn the different steps in a process where many people are involved</a:t>
            </a:r>
          </a:p>
          <a:p>
            <a:pPr lvl="1">
              <a:spcBef>
                <a:spcPts val="0"/>
              </a:spcBef>
              <a:spcAft>
                <a:spcPts val="600"/>
              </a:spcAft>
              <a:buSzPct val="100000"/>
              <a:buFont typeface="Garamond" panose="02020404030301010803" pitchFamily="18" charset="0"/>
              <a:buChar char="»"/>
            </a:pPr>
            <a:r>
              <a:rPr lang="en-US" b="1" i="1" dirty="0">
                <a:solidFill>
                  <a:srgbClr val="C00000"/>
                </a:solidFill>
              </a:rPr>
              <a:t>Often, team members do not actually agree on the steps </a:t>
            </a:r>
          </a:p>
          <a:p>
            <a:pPr>
              <a:spcBef>
                <a:spcPts val="0"/>
              </a:spcBef>
              <a:spcAft>
                <a:spcPts val="600"/>
              </a:spcAft>
              <a:buSzPct val="100000"/>
            </a:pPr>
            <a:r>
              <a:rPr lang="en-US" dirty="0"/>
              <a:t>Identifies root causes: Bottlenecks, duplicative steps, wasteful steps, disagreement about steps, rework due to errors, sources of delays, role confusion…</a:t>
            </a:r>
          </a:p>
        </p:txBody>
      </p:sp>
      <p:sp>
        <p:nvSpPr>
          <p:cNvPr id="4" name="TextBox 3"/>
          <p:cNvSpPr txBox="1"/>
          <p:nvPr/>
        </p:nvSpPr>
        <p:spPr>
          <a:xfrm>
            <a:off x="1330711" y="1919383"/>
            <a:ext cx="9162587" cy="523220"/>
          </a:xfrm>
          <a:prstGeom prst="rect">
            <a:avLst/>
          </a:prstGeom>
          <a:noFill/>
        </p:spPr>
        <p:txBody>
          <a:bodyPr wrap="square" rtlCol="0">
            <a:spAutoFit/>
          </a:bodyPr>
          <a:lstStyle/>
          <a:p>
            <a:pPr algn="ctr"/>
            <a:r>
              <a:rPr lang="en-US" sz="2800" i="1" dirty="0"/>
              <a:t>A picture of how a process works-A picture that shows how things get done!</a:t>
            </a:r>
          </a:p>
        </p:txBody>
      </p:sp>
    </p:spTree>
    <p:extLst>
      <p:ext uri="{BB962C8B-B14F-4D97-AF65-F5344CB8AC3E}">
        <p14:creationId xmlns:p14="http://schemas.microsoft.com/office/powerpoint/2010/main" val="314366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3110"/>
            <a:ext cx="10426390" cy="1143000"/>
          </a:xfrm>
          <a:noFill/>
        </p:spPr>
        <p:txBody>
          <a:bodyPr>
            <a:normAutofit/>
          </a:bodyPr>
          <a:lstStyle/>
          <a:p>
            <a:r>
              <a:rPr lang="en-US" sz="4800" b="1" cap="small" dirty="0">
                <a:latin typeface="+mn-lt"/>
              </a:rPr>
              <a:t>Process Map Symbols</a:t>
            </a:r>
          </a:p>
        </p:txBody>
      </p:sp>
      <p:sp>
        <p:nvSpPr>
          <p:cNvPr id="12" name="Oval 11"/>
          <p:cNvSpPr/>
          <p:nvPr/>
        </p:nvSpPr>
        <p:spPr>
          <a:xfrm>
            <a:off x="828907" y="1842146"/>
            <a:ext cx="1600200" cy="838200"/>
          </a:xfrm>
          <a:prstGeom prst="ellipse">
            <a:avLst/>
          </a:prstGeom>
          <a:solidFill>
            <a:srgbClr val="8393C5"/>
          </a:solidFill>
          <a:ln>
            <a:solidFill>
              <a:srgbClr val="8393C5"/>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Rectangle 12"/>
          <p:cNvSpPr/>
          <p:nvPr/>
        </p:nvSpPr>
        <p:spPr>
          <a:xfrm>
            <a:off x="828907" y="3192964"/>
            <a:ext cx="1600200" cy="687997"/>
          </a:xfrm>
          <a:prstGeom prst="rect">
            <a:avLst/>
          </a:prstGeom>
          <a:ln>
            <a:solidFill>
              <a:srgbClr val="8393C5"/>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4" name="Diamond 13"/>
          <p:cNvSpPr/>
          <p:nvPr/>
        </p:nvSpPr>
        <p:spPr>
          <a:xfrm>
            <a:off x="914400" y="4267200"/>
            <a:ext cx="1598716" cy="1524000"/>
          </a:xfrm>
          <a:prstGeom prst="diamond">
            <a:avLst/>
          </a:prstGeom>
          <a:solidFill>
            <a:srgbClr val="8393C5"/>
          </a:solidFill>
          <a:ln>
            <a:solidFill>
              <a:srgbClr val="8393C5"/>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Flowchart: Document 14"/>
          <p:cNvSpPr/>
          <p:nvPr/>
        </p:nvSpPr>
        <p:spPr>
          <a:xfrm>
            <a:off x="6019801" y="1841040"/>
            <a:ext cx="1598716" cy="898566"/>
          </a:xfrm>
          <a:prstGeom prst="flowChartDocument">
            <a:avLst/>
          </a:prstGeom>
          <a:solidFill>
            <a:srgbClr val="8393C5"/>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Cloud 15"/>
          <p:cNvSpPr/>
          <p:nvPr/>
        </p:nvSpPr>
        <p:spPr>
          <a:xfrm>
            <a:off x="6019801" y="3051595"/>
            <a:ext cx="1593273" cy="1066800"/>
          </a:xfrm>
          <a:prstGeom prst="cloud">
            <a:avLst/>
          </a:prstGeom>
          <a:solidFill>
            <a:srgbClr val="8393C5"/>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8" name="Straight Arrow Connector 17"/>
          <p:cNvCxnSpPr/>
          <p:nvPr/>
        </p:nvCxnSpPr>
        <p:spPr>
          <a:xfrm>
            <a:off x="6019801" y="4827700"/>
            <a:ext cx="1600200" cy="0"/>
          </a:xfrm>
          <a:prstGeom prst="straightConnector1">
            <a:avLst/>
          </a:prstGeom>
          <a:ln w="76200">
            <a:solidFill>
              <a:srgbClr val="8393C5"/>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71366" y="1967158"/>
            <a:ext cx="2228046" cy="646331"/>
          </a:xfrm>
          <a:prstGeom prst="rect">
            <a:avLst/>
          </a:prstGeom>
          <a:noFill/>
        </p:spPr>
        <p:txBody>
          <a:bodyPr wrap="none" rtlCol="0">
            <a:spAutoFit/>
          </a:bodyPr>
          <a:lstStyle/>
          <a:p>
            <a:pPr algn="ctr"/>
            <a:r>
              <a:rPr lang="en-US" b="1" dirty="0"/>
              <a:t>Ovals</a:t>
            </a:r>
            <a:endParaRPr lang="en-US" dirty="0"/>
          </a:p>
          <a:p>
            <a:pPr algn="ctr"/>
            <a:r>
              <a:rPr lang="en-US" dirty="0"/>
              <a:t>Start &amp; end of process</a:t>
            </a:r>
          </a:p>
        </p:txBody>
      </p:sp>
      <p:sp>
        <p:nvSpPr>
          <p:cNvPr id="22" name="TextBox 21"/>
          <p:cNvSpPr txBox="1"/>
          <p:nvPr/>
        </p:nvSpPr>
        <p:spPr>
          <a:xfrm>
            <a:off x="3733800" y="3176457"/>
            <a:ext cx="1303178" cy="646331"/>
          </a:xfrm>
          <a:prstGeom prst="rect">
            <a:avLst/>
          </a:prstGeom>
          <a:noFill/>
        </p:spPr>
        <p:txBody>
          <a:bodyPr wrap="none" rtlCol="0">
            <a:spAutoFit/>
          </a:bodyPr>
          <a:lstStyle/>
          <a:p>
            <a:pPr algn="ctr"/>
            <a:r>
              <a:rPr lang="en-US" b="1" dirty="0"/>
              <a:t>Rectangles</a:t>
            </a:r>
            <a:endParaRPr lang="en-US" dirty="0"/>
          </a:p>
          <a:p>
            <a:pPr algn="ctr"/>
            <a:r>
              <a:rPr lang="en-US" dirty="0"/>
              <a:t>Action steps</a:t>
            </a:r>
          </a:p>
        </p:txBody>
      </p:sp>
      <p:sp>
        <p:nvSpPr>
          <p:cNvPr id="23" name="TextBox 22"/>
          <p:cNvSpPr txBox="1"/>
          <p:nvPr/>
        </p:nvSpPr>
        <p:spPr>
          <a:xfrm>
            <a:off x="3486936" y="4706035"/>
            <a:ext cx="1593706" cy="646331"/>
          </a:xfrm>
          <a:prstGeom prst="rect">
            <a:avLst/>
          </a:prstGeom>
          <a:noFill/>
        </p:spPr>
        <p:txBody>
          <a:bodyPr wrap="none" rtlCol="0">
            <a:spAutoFit/>
          </a:bodyPr>
          <a:lstStyle/>
          <a:p>
            <a:pPr algn="ctr"/>
            <a:r>
              <a:rPr lang="en-US" b="1" dirty="0"/>
              <a:t>Diamonds</a:t>
            </a:r>
            <a:endParaRPr lang="en-US" dirty="0"/>
          </a:p>
          <a:p>
            <a:pPr algn="ctr"/>
            <a:r>
              <a:rPr lang="en-US" dirty="0"/>
              <a:t>Decision points</a:t>
            </a:r>
          </a:p>
        </p:txBody>
      </p:sp>
      <p:sp>
        <p:nvSpPr>
          <p:cNvPr id="24" name="TextBox 23"/>
          <p:cNvSpPr txBox="1"/>
          <p:nvPr/>
        </p:nvSpPr>
        <p:spPr>
          <a:xfrm>
            <a:off x="7866054" y="1830857"/>
            <a:ext cx="2210862" cy="646331"/>
          </a:xfrm>
          <a:prstGeom prst="rect">
            <a:avLst/>
          </a:prstGeom>
          <a:noFill/>
        </p:spPr>
        <p:txBody>
          <a:bodyPr wrap="none" rtlCol="0">
            <a:spAutoFit/>
          </a:bodyPr>
          <a:lstStyle/>
          <a:p>
            <a:pPr algn="ctr"/>
            <a:r>
              <a:rPr lang="en-US" b="1" dirty="0"/>
              <a:t>Rectangular S</a:t>
            </a:r>
            <a:endParaRPr lang="en-US" dirty="0"/>
          </a:p>
          <a:p>
            <a:pPr algn="ctr"/>
            <a:r>
              <a:rPr lang="en-US" dirty="0"/>
              <a:t>Documentation points</a:t>
            </a:r>
          </a:p>
        </p:txBody>
      </p:sp>
      <p:sp>
        <p:nvSpPr>
          <p:cNvPr id="25" name="TextBox 24"/>
          <p:cNvSpPr txBox="1"/>
          <p:nvPr/>
        </p:nvSpPr>
        <p:spPr>
          <a:xfrm>
            <a:off x="8189953" y="3105834"/>
            <a:ext cx="1392945" cy="646331"/>
          </a:xfrm>
          <a:prstGeom prst="rect">
            <a:avLst/>
          </a:prstGeom>
          <a:noFill/>
        </p:spPr>
        <p:txBody>
          <a:bodyPr wrap="none" rtlCol="0">
            <a:spAutoFit/>
          </a:bodyPr>
          <a:lstStyle/>
          <a:p>
            <a:pPr algn="ctr"/>
            <a:r>
              <a:rPr lang="en-US" b="1" dirty="0"/>
              <a:t>Clouds</a:t>
            </a:r>
            <a:endParaRPr lang="en-US" dirty="0"/>
          </a:p>
          <a:p>
            <a:pPr algn="ctr"/>
            <a:r>
              <a:rPr lang="en-US" dirty="0"/>
              <a:t>Unclear steps</a:t>
            </a:r>
          </a:p>
        </p:txBody>
      </p:sp>
      <p:sp>
        <p:nvSpPr>
          <p:cNvPr id="26" name="TextBox 25"/>
          <p:cNvSpPr txBox="1"/>
          <p:nvPr/>
        </p:nvSpPr>
        <p:spPr>
          <a:xfrm>
            <a:off x="8337941" y="4504534"/>
            <a:ext cx="1096968" cy="646331"/>
          </a:xfrm>
          <a:prstGeom prst="rect">
            <a:avLst/>
          </a:prstGeom>
          <a:noFill/>
        </p:spPr>
        <p:txBody>
          <a:bodyPr wrap="none" rtlCol="0">
            <a:spAutoFit/>
          </a:bodyPr>
          <a:lstStyle/>
          <a:p>
            <a:pPr algn="ctr"/>
            <a:r>
              <a:rPr lang="en-US" b="1" dirty="0"/>
              <a:t>Arrows</a:t>
            </a:r>
            <a:endParaRPr lang="en-US" dirty="0"/>
          </a:p>
          <a:p>
            <a:pPr algn="ctr"/>
            <a:r>
              <a:rPr lang="en-US" dirty="0"/>
              <a:t>Flow lines</a:t>
            </a:r>
          </a:p>
        </p:txBody>
      </p:sp>
      <p:sp>
        <p:nvSpPr>
          <p:cNvPr id="3" name="Rounded Rectangle 2">
            <a:extLst>
              <a:ext uri="{FF2B5EF4-FFF2-40B4-BE49-F238E27FC236}">
                <a16:creationId xmlns:a16="http://schemas.microsoft.com/office/drawing/2014/main" id="{51F59F9E-DBE8-D2B1-A0EA-DC1CB7158DB4}"/>
              </a:ext>
            </a:extLst>
          </p:cNvPr>
          <p:cNvSpPr/>
          <p:nvPr/>
        </p:nvSpPr>
        <p:spPr>
          <a:xfrm>
            <a:off x="5928080" y="5579535"/>
            <a:ext cx="1684994" cy="765545"/>
          </a:xfrm>
          <a:prstGeom prst="roundRect">
            <a:avLst>
              <a:gd name="adj" fmla="val 36111"/>
            </a:avLst>
          </a:prstGeom>
          <a:solidFill>
            <a:srgbClr val="839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B44009C-AC15-7CDD-D0C1-4CF411B61534}"/>
              </a:ext>
            </a:extLst>
          </p:cNvPr>
          <p:cNvSpPr txBox="1"/>
          <p:nvPr/>
        </p:nvSpPr>
        <p:spPr>
          <a:xfrm>
            <a:off x="7780994" y="5579535"/>
            <a:ext cx="2651688" cy="646331"/>
          </a:xfrm>
          <a:prstGeom prst="rect">
            <a:avLst/>
          </a:prstGeom>
          <a:noFill/>
        </p:spPr>
        <p:txBody>
          <a:bodyPr wrap="none" rtlCol="0">
            <a:spAutoFit/>
          </a:bodyPr>
          <a:lstStyle/>
          <a:p>
            <a:pPr algn="ctr"/>
            <a:r>
              <a:rPr lang="en-US" b="1" dirty="0"/>
              <a:t>Smooth edged rectangles</a:t>
            </a:r>
            <a:endParaRPr lang="en-US" dirty="0"/>
          </a:p>
          <a:p>
            <a:pPr algn="ctr"/>
            <a:r>
              <a:rPr lang="en-US" dirty="0"/>
              <a:t>Delays in a process</a:t>
            </a:r>
          </a:p>
        </p:txBody>
      </p:sp>
      <p:cxnSp>
        <p:nvCxnSpPr>
          <p:cNvPr id="5" name="Straight Connector 4">
            <a:extLst>
              <a:ext uri="{FF2B5EF4-FFF2-40B4-BE49-F238E27FC236}">
                <a16:creationId xmlns:a16="http://schemas.microsoft.com/office/drawing/2014/main" id="{FBB1FC8D-F6B9-46A5-2E43-DF02637A106E}"/>
              </a:ext>
            </a:extLst>
          </p:cNvPr>
          <p:cNvCxnSpPr/>
          <p:nvPr/>
        </p:nvCxnSpPr>
        <p:spPr>
          <a:xfrm>
            <a:off x="5677786" y="1868984"/>
            <a:ext cx="0" cy="468067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211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38AB-5914-D143-B532-A7D6BF91BE30}"/>
              </a:ext>
            </a:extLst>
          </p:cNvPr>
          <p:cNvSpPr>
            <a:spLocks noGrp="1"/>
          </p:cNvSpPr>
          <p:nvPr>
            <p:ph type="title"/>
          </p:nvPr>
        </p:nvSpPr>
        <p:spPr>
          <a:xfrm>
            <a:off x="838200" y="444759"/>
            <a:ext cx="10515600" cy="1143000"/>
          </a:xfrm>
          <a:noFill/>
        </p:spPr>
        <p:txBody>
          <a:bodyPr>
            <a:normAutofit/>
          </a:bodyPr>
          <a:lstStyle/>
          <a:p>
            <a:r>
              <a:rPr lang="aa-ET" sz="4800" b="1" dirty="0">
                <a:latin typeface="+mn-lt"/>
              </a:rPr>
              <a:t>TYPES OF PROCESS MAPS</a:t>
            </a:r>
          </a:p>
        </p:txBody>
      </p:sp>
      <p:sp>
        <p:nvSpPr>
          <p:cNvPr id="3" name="Content Placeholder 2">
            <a:extLst>
              <a:ext uri="{FF2B5EF4-FFF2-40B4-BE49-F238E27FC236}">
                <a16:creationId xmlns:a16="http://schemas.microsoft.com/office/drawing/2014/main" id="{1EF0F934-959B-3E42-80DF-46503B702027}"/>
              </a:ext>
            </a:extLst>
          </p:cNvPr>
          <p:cNvSpPr>
            <a:spLocks noGrp="1"/>
          </p:cNvSpPr>
          <p:nvPr>
            <p:ph idx="1"/>
          </p:nvPr>
        </p:nvSpPr>
        <p:spPr>
          <a:xfrm>
            <a:off x="838200" y="1825625"/>
            <a:ext cx="10515600" cy="3745835"/>
          </a:xfrm>
        </p:spPr>
        <p:txBody>
          <a:bodyPr/>
          <a:lstStyle/>
          <a:p>
            <a:pPr>
              <a:lnSpc>
                <a:spcPct val="150000"/>
              </a:lnSpc>
            </a:pPr>
            <a:r>
              <a:rPr lang="aa-ET" dirty="0"/>
              <a:t>There are several types of process Maps:</a:t>
            </a:r>
          </a:p>
          <a:p>
            <a:pPr lvl="1">
              <a:lnSpc>
                <a:spcPct val="150000"/>
              </a:lnSpc>
            </a:pPr>
            <a:r>
              <a:rPr lang="aa-ET" dirty="0"/>
              <a:t>Detailed process map</a:t>
            </a:r>
          </a:p>
          <a:p>
            <a:pPr lvl="1">
              <a:lnSpc>
                <a:spcPct val="150000"/>
              </a:lnSpc>
            </a:pPr>
            <a:r>
              <a:rPr lang="aa-ET" dirty="0"/>
              <a:t>Top-down proces map</a:t>
            </a:r>
          </a:p>
          <a:p>
            <a:pPr lvl="1">
              <a:lnSpc>
                <a:spcPct val="150000"/>
              </a:lnSpc>
            </a:pPr>
            <a:r>
              <a:rPr lang="aa-ET" dirty="0"/>
              <a:t>High – level proces map</a:t>
            </a:r>
          </a:p>
          <a:p>
            <a:pPr lvl="1">
              <a:lnSpc>
                <a:spcPct val="150000"/>
              </a:lnSpc>
            </a:pPr>
            <a:r>
              <a:rPr lang="aa-ET" dirty="0"/>
              <a:t>Deplyoment process map (Cross functional)</a:t>
            </a:r>
          </a:p>
        </p:txBody>
      </p:sp>
    </p:spTree>
    <p:extLst>
      <p:ext uri="{BB962C8B-B14F-4D97-AF65-F5344CB8AC3E}">
        <p14:creationId xmlns:p14="http://schemas.microsoft.com/office/powerpoint/2010/main" val="400228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38AB-5914-D143-B532-A7D6BF91BE30}"/>
              </a:ext>
            </a:extLst>
          </p:cNvPr>
          <p:cNvSpPr>
            <a:spLocks noGrp="1"/>
          </p:cNvSpPr>
          <p:nvPr>
            <p:ph type="title"/>
          </p:nvPr>
        </p:nvSpPr>
        <p:spPr>
          <a:xfrm>
            <a:off x="457201" y="382771"/>
            <a:ext cx="10944446" cy="1230693"/>
          </a:xfrm>
          <a:noFill/>
        </p:spPr>
        <p:txBody>
          <a:bodyPr>
            <a:normAutofit/>
          </a:bodyPr>
          <a:lstStyle/>
          <a:p>
            <a:r>
              <a:rPr lang="aa-ET" sz="4800" b="1" dirty="0">
                <a:latin typeface="+mn-lt"/>
              </a:rPr>
              <a:t>TYPES OF PROCESS </a:t>
            </a:r>
            <a:r>
              <a:rPr lang="aa-ET" sz="4800" b="1">
                <a:latin typeface="+mn-lt"/>
              </a:rPr>
              <a:t>MAPS </a:t>
            </a:r>
            <a:endParaRPr lang="aa-ET" sz="4800" b="1" dirty="0">
              <a:latin typeface="+mn-lt"/>
            </a:endParaRPr>
          </a:p>
        </p:txBody>
      </p:sp>
      <p:sp>
        <p:nvSpPr>
          <p:cNvPr id="13" name="TextBox 12">
            <a:extLst>
              <a:ext uri="{FF2B5EF4-FFF2-40B4-BE49-F238E27FC236}">
                <a16:creationId xmlns:a16="http://schemas.microsoft.com/office/drawing/2014/main" id="{D78AF77E-F9A6-804D-BB17-5CD3FF0B3519}"/>
              </a:ext>
            </a:extLst>
          </p:cNvPr>
          <p:cNvSpPr txBox="1"/>
          <p:nvPr/>
        </p:nvSpPr>
        <p:spPr>
          <a:xfrm>
            <a:off x="1514302" y="6488668"/>
            <a:ext cx="6248400" cy="369332"/>
          </a:xfrm>
          <a:prstGeom prst="rect">
            <a:avLst/>
          </a:prstGeom>
          <a:noFill/>
        </p:spPr>
        <p:txBody>
          <a:bodyPr wrap="square" rtlCol="0">
            <a:spAutoFit/>
          </a:bodyPr>
          <a:lstStyle/>
          <a:p>
            <a:r>
              <a:rPr lang="aa-ET" b="1" dirty="0"/>
              <a:t>Immunization process at the health facility</a:t>
            </a:r>
          </a:p>
        </p:txBody>
      </p:sp>
      <p:sp>
        <p:nvSpPr>
          <p:cNvPr id="5" name="TextBox 4">
            <a:extLst>
              <a:ext uri="{FF2B5EF4-FFF2-40B4-BE49-F238E27FC236}">
                <a16:creationId xmlns:a16="http://schemas.microsoft.com/office/drawing/2014/main" id="{139DA2AC-CA49-A9AF-17AF-2028FA130748}"/>
              </a:ext>
            </a:extLst>
          </p:cNvPr>
          <p:cNvSpPr txBox="1"/>
          <p:nvPr/>
        </p:nvSpPr>
        <p:spPr>
          <a:xfrm>
            <a:off x="457201" y="1769817"/>
            <a:ext cx="11653283" cy="4163150"/>
          </a:xfrm>
          <a:prstGeom prst="rect">
            <a:avLst/>
          </a:prstGeom>
          <a:solidFill>
            <a:srgbClr val="8393C5"/>
          </a:solidFill>
        </p:spPr>
        <p:txBody>
          <a:bodyPr wrap="square" rtlCol="0">
            <a:spAutoFit/>
          </a:bodyPr>
          <a:lstStyle/>
          <a:p>
            <a:endParaRPr lang="en-US" dirty="0"/>
          </a:p>
        </p:txBody>
      </p:sp>
      <p:pic>
        <p:nvPicPr>
          <p:cNvPr id="15" name="Picture 14">
            <a:extLst>
              <a:ext uri="{FF2B5EF4-FFF2-40B4-BE49-F238E27FC236}">
                <a16:creationId xmlns:a16="http://schemas.microsoft.com/office/drawing/2014/main" id="{641F3186-BEC3-3818-E068-28F7BEA63E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66000"/>
                    </a14:imgEffect>
                  </a14:imgLayer>
                </a14:imgProps>
              </a:ext>
            </a:extLst>
          </a:blip>
          <a:stretch>
            <a:fillRect/>
          </a:stretch>
        </p:blipFill>
        <p:spPr>
          <a:xfrm>
            <a:off x="542262" y="3169125"/>
            <a:ext cx="10940901" cy="2289012"/>
          </a:xfrm>
          <a:prstGeom prst="rect">
            <a:avLst/>
          </a:prstGeom>
          <a:solidFill>
            <a:srgbClr val="8393C5"/>
          </a:solidFill>
        </p:spPr>
      </p:pic>
      <p:sp>
        <p:nvSpPr>
          <p:cNvPr id="16" name="Oval 15">
            <a:extLst>
              <a:ext uri="{FF2B5EF4-FFF2-40B4-BE49-F238E27FC236}">
                <a16:creationId xmlns:a16="http://schemas.microsoft.com/office/drawing/2014/main" id="{40C5A13A-8555-D1CD-7902-C63DA987FA89}"/>
              </a:ext>
            </a:extLst>
          </p:cNvPr>
          <p:cNvSpPr/>
          <p:nvPr/>
        </p:nvSpPr>
        <p:spPr>
          <a:xfrm>
            <a:off x="981739" y="3539718"/>
            <a:ext cx="1600200" cy="14641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7" name="Oval 16">
            <a:extLst>
              <a:ext uri="{FF2B5EF4-FFF2-40B4-BE49-F238E27FC236}">
                <a16:creationId xmlns:a16="http://schemas.microsoft.com/office/drawing/2014/main" id="{F91D5EB8-DE93-DD71-904F-01FBBA1676CC}"/>
              </a:ext>
            </a:extLst>
          </p:cNvPr>
          <p:cNvSpPr/>
          <p:nvPr/>
        </p:nvSpPr>
        <p:spPr>
          <a:xfrm>
            <a:off x="9603859" y="3501446"/>
            <a:ext cx="12954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6" name="TextBox 5">
            <a:extLst>
              <a:ext uri="{FF2B5EF4-FFF2-40B4-BE49-F238E27FC236}">
                <a16:creationId xmlns:a16="http://schemas.microsoft.com/office/drawing/2014/main" id="{8E26170F-022A-B8A2-75D3-4D4D56C46CDA}"/>
              </a:ext>
            </a:extLst>
          </p:cNvPr>
          <p:cNvSpPr txBox="1"/>
          <p:nvPr/>
        </p:nvSpPr>
        <p:spPr>
          <a:xfrm>
            <a:off x="680484" y="1956391"/>
            <a:ext cx="9037674" cy="769441"/>
          </a:xfrm>
          <a:prstGeom prst="rect">
            <a:avLst/>
          </a:prstGeom>
          <a:noFill/>
        </p:spPr>
        <p:txBody>
          <a:bodyPr wrap="square" rtlCol="0">
            <a:spAutoFit/>
          </a:bodyPr>
          <a:lstStyle/>
          <a:p>
            <a:r>
              <a:rPr lang="en-US" sz="4400" b="1" dirty="0"/>
              <a:t>I</a:t>
            </a:r>
            <a:r>
              <a:rPr lang="en-US" sz="4000" b="1" dirty="0"/>
              <a:t>. </a:t>
            </a:r>
            <a:r>
              <a:rPr lang="aa-ET" sz="4000" b="1"/>
              <a:t>(High level process Map)</a:t>
            </a:r>
            <a:endParaRPr lang="en-US" sz="4000" dirty="0"/>
          </a:p>
        </p:txBody>
      </p:sp>
    </p:spTree>
    <p:extLst>
      <p:ext uri="{BB962C8B-B14F-4D97-AF65-F5344CB8AC3E}">
        <p14:creationId xmlns:p14="http://schemas.microsoft.com/office/powerpoint/2010/main" val="1152204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9802</TotalTime>
  <Words>1379</Words>
  <Application>Microsoft Office PowerPoint</Application>
  <PresentationFormat>Widescreen</PresentationFormat>
  <Paragraphs>203</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Garamond</vt:lpstr>
      <vt:lpstr>Gill Sans MT</vt:lpstr>
      <vt:lpstr>Office Theme</vt:lpstr>
      <vt:lpstr>   PROCESS MAPS </vt:lpstr>
      <vt:lpstr>Learning Objectives</vt:lpstr>
      <vt:lpstr>Outline </vt:lpstr>
      <vt:lpstr>Root Cause Definition</vt:lpstr>
      <vt:lpstr>Do you agree with this statement?</vt:lpstr>
      <vt:lpstr>QI Tool: Process Map</vt:lpstr>
      <vt:lpstr>Process Map Symbols</vt:lpstr>
      <vt:lpstr>TYPES OF PROCESS MAPS</vt:lpstr>
      <vt:lpstr>TYPES OF PROCESS MAPS </vt:lpstr>
      <vt:lpstr>TYPES OF PROCESS MAPS </vt:lpstr>
      <vt:lpstr>III. (Deployement process Map)</vt:lpstr>
      <vt:lpstr>(Top-down process Map)</vt:lpstr>
      <vt:lpstr>Process Maps: Steps</vt:lpstr>
      <vt:lpstr>Example: Client Registration Process</vt:lpstr>
      <vt:lpstr>PowerPoint Presentation</vt:lpstr>
      <vt:lpstr>PowerPoint Presentation</vt:lpstr>
      <vt:lpstr>PowerPoint Presentation</vt:lpstr>
      <vt:lpstr>Process Map: Analysis</vt:lpstr>
      <vt:lpstr>PowerPoint Presentation</vt:lpstr>
      <vt:lpstr>Process Map Summary</vt:lpstr>
      <vt:lpstr>Group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S M</cp:lastModifiedBy>
  <cp:revision>35</cp:revision>
  <dcterms:created xsi:type="dcterms:W3CDTF">2021-11-04T12:08:41Z</dcterms:created>
  <dcterms:modified xsi:type="dcterms:W3CDTF">2022-07-05T10:54:53Z</dcterms:modified>
</cp:coreProperties>
</file>