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64" r:id="rId2"/>
    <p:sldId id="294" r:id="rId3"/>
    <p:sldId id="386" r:id="rId4"/>
    <p:sldId id="325" r:id="rId5"/>
    <p:sldId id="387" r:id="rId6"/>
    <p:sldId id="390" r:id="rId7"/>
    <p:sldId id="391" r:id="rId8"/>
    <p:sldId id="392" r:id="rId9"/>
    <p:sldId id="393" r:id="rId10"/>
    <p:sldId id="394" r:id="rId11"/>
    <p:sldId id="388" r:id="rId12"/>
    <p:sldId id="395" r:id="rId13"/>
    <p:sldId id="396" r:id="rId14"/>
    <p:sldId id="397" r:id="rId15"/>
    <p:sldId id="398" r:id="rId16"/>
    <p:sldId id="399" r:id="rId17"/>
    <p:sldId id="400" r:id="rId18"/>
    <p:sldId id="385" r:id="rId19"/>
    <p:sldId id="402" r:id="rId20"/>
    <p:sldId id="309" r:id="rId21"/>
    <p:sldId id="311" r:id="rId22"/>
    <p:sldId id="312" r:id="rId23"/>
    <p:sldId id="313" r:id="rId24"/>
    <p:sldId id="384" r:id="rId25"/>
    <p:sldId id="377" r:id="rId26"/>
    <p:sldId id="378" r:id="rId27"/>
    <p:sldId id="379" r:id="rId28"/>
    <p:sldId id="380" r:id="rId29"/>
    <p:sldId id="295" r:id="rId30"/>
    <p:sldId id="403" r:id="rId31"/>
    <p:sldId id="27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3087"/>
    <a:srgbClr val="8393C5"/>
    <a:srgbClr val="8D8D97"/>
    <a:srgbClr val="2FAA63"/>
    <a:srgbClr val="BBB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71" autoAdjust="0"/>
    <p:restoredTop sz="94660"/>
  </p:normalViewPr>
  <p:slideViewPr>
    <p:cSldViewPr snapToGrid="0">
      <p:cViewPr>
        <p:scale>
          <a:sx n="100" d="100"/>
          <a:sy n="100" d="100"/>
        </p:scale>
        <p:origin x="936" y="4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2D4473-E718-A84B-9342-53B9206F77CC}" type="datetimeFigureOut">
              <a:rPr lang="en-KE" smtClean="0"/>
              <a:t>19/06/2022</a:t>
            </a:fld>
            <a:endParaRPr lang="en-K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6D1E28-D646-3D4E-8E17-BF96C65EC96F}" type="slidenum">
              <a:rPr lang="en-KE" smtClean="0"/>
              <a:t>‹#›</a:t>
            </a:fld>
            <a:endParaRPr lang="en-KE"/>
          </a:p>
        </p:txBody>
      </p:sp>
    </p:spTree>
    <p:extLst>
      <p:ext uri="{BB962C8B-B14F-4D97-AF65-F5344CB8AC3E}">
        <p14:creationId xmlns:p14="http://schemas.microsoft.com/office/powerpoint/2010/main" val="2374347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1935806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305" rtl="0" eaLnBrk="1" fontAlgn="auto" latinLnBrk="0" hangingPunct="1">
              <a:lnSpc>
                <a:spcPct val="100000"/>
              </a:lnSpc>
              <a:spcBef>
                <a:spcPts val="0"/>
              </a:spcBef>
              <a:spcAft>
                <a:spcPts val="0"/>
              </a:spcAft>
              <a:buClrTx/>
              <a:buSzTx/>
              <a:buFont typeface="Arial"/>
              <a:buChar char="•"/>
              <a:tabLst/>
              <a:defRPr/>
            </a:pPr>
            <a:r>
              <a:rPr lang="en-US" sz="1200" dirty="0">
                <a:latin typeface="+mj-lt"/>
              </a:rPr>
              <a:t>Identifying primary and secondary drivers is always an iterative process </a:t>
            </a:r>
            <a:endParaRPr lang="en-US" sz="1200" baseline="0" dirty="0">
              <a:latin typeface="+mj-lt"/>
            </a:endParaRPr>
          </a:p>
          <a:p>
            <a:pPr marL="228600" indent="-228600">
              <a:buFont typeface="Arial"/>
              <a:buChar char="•"/>
            </a:pPr>
            <a:r>
              <a:rPr lang="en-US" sz="1200" baseline="0" dirty="0">
                <a:latin typeface="+mj-lt"/>
              </a:rPr>
              <a:t>Driver diagrams are “live’ tools that change over time as you make changes to your system</a:t>
            </a:r>
          </a:p>
        </p:txBody>
      </p:sp>
    </p:spTree>
    <p:extLst>
      <p:ext uri="{BB962C8B-B14F-4D97-AF65-F5344CB8AC3E}">
        <p14:creationId xmlns:p14="http://schemas.microsoft.com/office/powerpoint/2010/main" val="3796222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Tree>
    <p:extLst>
      <p:ext uri="{BB962C8B-B14F-4D97-AF65-F5344CB8AC3E}">
        <p14:creationId xmlns:p14="http://schemas.microsoft.com/office/powerpoint/2010/main" val="632540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1" indent="-228600" algn="l" defTabSz="914305" rtl="0" eaLnBrk="1" fontAlgn="auto" latinLnBrk="0" hangingPunct="1">
              <a:lnSpc>
                <a:spcPct val="100000"/>
              </a:lnSpc>
              <a:spcBef>
                <a:spcPts val="0"/>
              </a:spcBef>
              <a:spcAft>
                <a:spcPts val="0"/>
              </a:spcAft>
              <a:buClrTx/>
              <a:buSzTx/>
              <a:buFontTx/>
              <a:buAutoNum type="arabicPeriod"/>
              <a:tabLst/>
              <a:defRPr/>
            </a:pPr>
            <a:r>
              <a:rPr lang="en-GB" dirty="0"/>
              <a:t>Other</a:t>
            </a:r>
            <a:r>
              <a:rPr lang="en-GB" baseline="0" dirty="0"/>
              <a:t> examples can include: </a:t>
            </a:r>
          </a:p>
          <a:p>
            <a:pPr marL="228600" marR="0" lvl="1" indent="-228600" algn="l" defTabSz="914305"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latin typeface="+mn-lt"/>
                <a:ea typeface="+mn-ea"/>
                <a:cs typeface="+mn-cs"/>
              </a:rPr>
              <a:t>Often primary</a:t>
            </a:r>
            <a:r>
              <a:rPr lang="en-US" sz="1200" kern="1200" baseline="0" dirty="0">
                <a:solidFill>
                  <a:schemeClr val="tx1"/>
                </a:solidFill>
                <a:latin typeface="+mn-lt"/>
                <a:ea typeface="+mn-ea"/>
                <a:cs typeface="+mn-cs"/>
              </a:rPr>
              <a:t> drivers are easier to identify especially in a system that is well known.</a:t>
            </a:r>
          </a:p>
          <a:p>
            <a:pPr marL="228600" marR="0" lvl="1" indent="-228600" algn="l" defTabSz="914305" rtl="0" eaLnBrk="1" fontAlgn="auto" latinLnBrk="0" hangingPunct="1">
              <a:lnSpc>
                <a:spcPct val="100000"/>
              </a:lnSpc>
              <a:spcBef>
                <a:spcPts val="0"/>
              </a:spcBef>
              <a:spcAft>
                <a:spcPts val="0"/>
              </a:spcAft>
              <a:buClrTx/>
              <a:buSzTx/>
              <a:buFontTx/>
              <a:buAutoNum type="arabicPeriod"/>
              <a:tabLst/>
              <a:defRPr/>
            </a:pPr>
            <a:endParaRPr lang="en-GB" baseline="0" dirty="0"/>
          </a:p>
          <a:p>
            <a:endParaRPr lang="en-US" dirty="0"/>
          </a:p>
        </p:txBody>
      </p:sp>
    </p:spTree>
    <p:extLst>
      <p:ext uri="{BB962C8B-B14F-4D97-AF65-F5344CB8AC3E}">
        <p14:creationId xmlns:p14="http://schemas.microsoft.com/office/powerpoint/2010/main" val="2640512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15928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When</a:t>
            </a:r>
            <a:r>
              <a:rPr lang="en-US" baseline="0" dirty="0"/>
              <a:t> you are finished with the steps In constructing a driver diagram. </a:t>
            </a:r>
          </a:p>
          <a:p>
            <a:pPr marL="228600" indent="-228600">
              <a:buAutoNum type="arabicPeriod"/>
            </a:pPr>
            <a:r>
              <a:rPr lang="en-US" baseline="0" dirty="0"/>
              <a:t>Review with the team to determine if its complete.</a:t>
            </a:r>
          </a:p>
          <a:p>
            <a:pPr marL="228600" indent="-228600">
              <a:buAutoNum type="arabicPeriod"/>
            </a:pPr>
            <a:endParaRPr lang="en-US" baseline="0" dirty="0"/>
          </a:p>
          <a:p>
            <a:pPr marL="228600" indent="-228600">
              <a:buAutoNum type="arabicPeriod"/>
            </a:pPr>
            <a:endParaRPr lang="en-US" baseline="0" dirty="0"/>
          </a:p>
          <a:p>
            <a:endParaRPr lang="en-US" dirty="0"/>
          </a:p>
        </p:txBody>
      </p:sp>
    </p:spTree>
    <p:extLst>
      <p:ext uri="{BB962C8B-B14F-4D97-AF65-F5344CB8AC3E}">
        <p14:creationId xmlns:p14="http://schemas.microsoft.com/office/powerpoint/2010/main" val="1087237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It</a:t>
            </a:r>
            <a:r>
              <a:rPr lang="en-US" baseline="0" dirty="0"/>
              <a:t> is very common to wonder and debate: is this a primary or secondary driver?</a:t>
            </a:r>
          </a:p>
          <a:p>
            <a:pPr marL="228600" indent="-228600">
              <a:buAutoNum type="arabicPeriod"/>
            </a:pPr>
            <a:r>
              <a:rPr lang="en-US" baseline="0" dirty="0"/>
              <a:t>Use this guiding question to help teams feel more confident with their categorizations.</a:t>
            </a:r>
          </a:p>
          <a:p>
            <a:pPr marL="228600" marR="0" indent="-228600" algn="l" defTabSz="914305" rtl="0" eaLnBrk="1" fontAlgn="auto" latinLnBrk="0" hangingPunct="1">
              <a:lnSpc>
                <a:spcPct val="100000"/>
              </a:lnSpc>
              <a:spcBef>
                <a:spcPts val="0"/>
              </a:spcBef>
              <a:spcAft>
                <a:spcPts val="0"/>
              </a:spcAft>
              <a:buClrTx/>
              <a:buSzTx/>
              <a:buFontTx/>
              <a:buAutoNum type="arabicPeriod"/>
              <a:tabLst/>
              <a:defRPr/>
            </a:pPr>
            <a:r>
              <a:rPr kumimoji="0" lang="en-GB" altLang="en-US" sz="1200" b="0" i="0" u="none" strike="noStrike" kern="1200" cap="none" spc="0" normalizeH="0" baseline="0" noProof="0" dirty="0">
                <a:ln>
                  <a:noFill/>
                </a:ln>
                <a:solidFill>
                  <a:srgbClr val="000000"/>
                </a:solidFill>
                <a:effectLst/>
                <a:uLnTx/>
                <a:uFillTx/>
                <a:latin typeface="+mn-lt"/>
                <a:ea typeface="+mn-ea"/>
                <a:cs typeface="+mn-cs"/>
              </a:rPr>
              <a:t>When identifying </a:t>
            </a:r>
            <a:r>
              <a:rPr kumimoji="0" lang="en-GB" altLang="en-US" sz="1200" b="1" i="0" u="none" strike="noStrike" kern="1200" cap="none" spc="0" normalizeH="0" baseline="0" noProof="0" dirty="0">
                <a:ln>
                  <a:noFill/>
                </a:ln>
                <a:solidFill>
                  <a:srgbClr val="000000"/>
                </a:solidFill>
                <a:effectLst/>
                <a:uLnTx/>
                <a:uFillTx/>
                <a:latin typeface="+mn-lt"/>
                <a:ea typeface="+mn-ea"/>
                <a:cs typeface="+mn-cs"/>
              </a:rPr>
              <a:t>drivers</a:t>
            </a:r>
            <a:r>
              <a:rPr kumimoji="0" lang="en-GB" altLang="en-US" sz="1200" b="0" i="0" u="none" strike="noStrike" kern="1200" cap="none" spc="0" normalizeH="0" baseline="0" noProof="0" dirty="0">
                <a:ln>
                  <a:noFill/>
                </a:ln>
                <a:solidFill>
                  <a:srgbClr val="000000"/>
                </a:solidFill>
                <a:effectLst/>
                <a:uLnTx/>
                <a:uFillTx/>
                <a:latin typeface="+mn-lt"/>
                <a:ea typeface="+mn-ea"/>
                <a:cs typeface="+mn-cs"/>
              </a:rPr>
              <a:t> or testing them for completeness do not get too hung up on finding every </a:t>
            </a:r>
            <a:r>
              <a:rPr kumimoji="0" lang="en-GB" altLang="en-US" sz="1200" b="1" i="0" u="none" strike="noStrike" kern="1200" cap="none" spc="0" normalizeH="0" baseline="0" noProof="0" dirty="0">
                <a:ln>
                  <a:noFill/>
                </a:ln>
                <a:solidFill>
                  <a:srgbClr val="000000"/>
                </a:solidFill>
                <a:effectLst/>
                <a:uLnTx/>
                <a:uFillTx/>
                <a:latin typeface="+mn-lt"/>
                <a:ea typeface="+mn-ea"/>
                <a:cs typeface="+mn-cs"/>
              </a:rPr>
              <a:t>driver</a:t>
            </a:r>
            <a:r>
              <a:rPr kumimoji="0" lang="en-GB" altLang="en-US" sz="1200" b="0" i="0" u="none" strike="noStrike" kern="1200" cap="none" spc="0" normalizeH="0" baseline="0" noProof="0" dirty="0">
                <a:ln>
                  <a:noFill/>
                </a:ln>
                <a:solidFill>
                  <a:srgbClr val="000000"/>
                </a:solidFill>
                <a:effectLst/>
                <a:uLnTx/>
                <a:uFillTx/>
                <a:latin typeface="+mn-lt"/>
                <a:ea typeface="+mn-ea"/>
                <a:cs typeface="+mn-cs"/>
              </a:rPr>
              <a:t> or determining if it is a </a:t>
            </a:r>
            <a:r>
              <a:rPr kumimoji="0" lang="en-GB" altLang="en-US" sz="1200" b="1" i="0" u="none" strike="noStrike" kern="1200" cap="none" spc="0" normalizeH="0" baseline="0" noProof="0" dirty="0">
                <a:ln>
                  <a:noFill/>
                </a:ln>
                <a:solidFill>
                  <a:srgbClr val="000000"/>
                </a:solidFill>
                <a:effectLst/>
                <a:uLnTx/>
                <a:uFillTx/>
                <a:latin typeface="+mn-lt"/>
                <a:ea typeface="+mn-ea"/>
                <a:cs typeface="+mn-cs"/>
              </a:rPr>
              <a:t>primary</a:t>
            </a:r>
            <a:r>
              <a:rPr kumimoji="0" lang="en-GB" altLang="en-US" sz="1200" b="0" i="0" u="none" strike="noStrike" kern="1200" cap="none" spc="0" normalizeH="0" baseline="0" noProof="0" dirty="0">
                <a:ln>
                  <a:noFill/>
                </a:ln>
                <a:solidFill>
                  <a:srgbClr val="000000"/>
                </a:solidFill>
                <a:effectLst/>
                <a:uLnTx/>
                <a:uFillTx/>
                <a:latin typeface="+mn-lt"/>
                <a:ea typeface="+mn-ea"/>
                <a:cs typeface="+mn-cs"/>
              </a:rPr>
              <a:t> or </a:t>
            </a:r>
            <a:r>
              <a:rPr kumimoji="0" lang="en-GB" altLang="en-US" sz="1200" b="1" i="0" u="none" strike="noStrike" kern="1200" cap="none" spc="0" normalizeH="0" baseline="0" noProof="0" dirty="0">
                <a:ln>
                  <a:noFill/>
                </a:ln>
                <a:solidFill>
                  <a:srgbClr val="000000"/>
                </a:solidFill>
                <a:effectLst/>
                <a:uLnTx/>
                <a:uFillTx/>
                <a:latin typeface="+mn-lt"/>
                <a:ea typeface="+mn-ea"/>
                <a:cs typeface="+mn-cs"/>
              </a:rPr>
              <a:t>secondary driver</a:t>
            </a:r>
            <a:r>
              <a:rPr kumimoji="0" lang="en-GB" altLang="en-US" sz="1200" b="0" i="0" u="none" strike="noStrike" kern="1200" cap="none" spc="0" normalizeH="0" baseline="0" noProof="0" dirty="0">
                <a:ln>
                  <a:noFill/>
                </a:ln>
                <a:solidFill>
                  <a:srgbClr val="000000"/>
                </a:solidFill>
                <a:effectLst/>
                <a:uLnTx/>
                <a:uFillTx/>
                <a:latin typeface="+mn-lt"/>
                <a:ea typeface="+mn-ea"/>
                <a:cs typeface="+mn-cs"/>
              </a:rPr>
              <a:t>. T</a:t>
            </a:r>
          </a:p>
          <a:p>
            <a:pPr marL="228600" marR="0" indent="-228600" algn="l" defTabSz="914305" rtl="0" eaLnBrk="1" fontAlgn="auto" latinLnBrk="0" hangingPunct="1">
              <a:lnSpc>
                <a:spcPct val="100000"/>
              </a:lnSpc>
              <a:spcBef>
                <a:spcPts val="0"/>
              </a:spcBef>
              <a:spcAft>
                <a:spcPts val="0"/>
              </a:spcAft>
              <a:buClrTx/>
              <a:buSzTx/>
              <a:buFontTx/>
              <a:buAutoNum type="arabicPeriod"/>
              <a:tabLst/>
              <a:defRPr/>
            </a:pPr>
            <a:r>
              <a:rPr kumimoji="0" lang="en-GB" altLang="en-US" sz="1200" b="0" i="0" u="none" strike="noStrike" kern="1200" cap="none" spc="0" normalizeH="0" baseline="0" noProof="0" dirty="0">
                <a:ln>
                  <a:noFill/>
                </a:ln>
                <a:solidFill>
                  <a:srgbClr val="000000"/>
                </a:solidFill>
                <a:effectLst/>
                <a:uLnTx/>
                <a:uFillTx/>
                <a:latin typeface="+mn-lt"/>
                <a:ea typeface="+mn-ea"/>
                <a:cs typeface="+mn-cs"/>
              </a:rPr>
              <a:t>he purpose here is to help you identify improvement opportunities and be able to show a clear, defensible logic for how your improvement projects contribute to achieving your main aim or goal. </a:t>
            </a:r>
          </a:p>
          <a:p>
            <a:pPr marL="228600" indent="-228600">
              <a:buAutoNum type="arabicPeriod"/>
            </a:pPr>
            <a:endParaRPr lang="en-US" baseline="0" dirty="0"/>
          </a:p>
          <a:p>
            <a:pPr marL="228600" indent="-228600">
              <a:buAutoNum type="arabicPeriod"/>
            </a:pPr>
            <a:endParaRPr lang="en-US" dirty="0"/>
          </a:p>
        </p:txBody>
      </p:sp>
    </p:spTree>
    <p:extLst>
      <p:ext uri="{BB962C8B-B14F-4D97-AF65-F5344CB8AC3E}">
        <p14:creationId xmlns:p14="http://schemas.microsoft.com/office/powerpoint/2010/main" val="3050303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3000"/>
              </a:lnSpc>
              <a:spcBef>
                <a:spcPct val="0"/>
              </a:spcBef>
              <a:buSzPct val="45000"/>
              <a:buAutoNum type="arabicPeriod"/>
              <a:tabLst>
                <a:tab pos="686764" algn="l"/>
                <a:tab pos="1373528" algn="l"/>
                <a:tab pos="2060292" algn="l"/>
                <a:tab pos="2747056" algn="l"/>
                <a:tab pos="3433820" algn="l"/>
                <a:tab pos="4120584" algn="l"/>
                <a:tab pos="4807348" algn="l"/>
              </a:tabLst>
            </a:pPr>
            <a:r>
              <a:rPr lang="en-GB" altLang="en-US" b="1" baseline="0" dirty="0">
                <a:latin typeface="Arial" charset="0"/>
                <a:ea typeface="msgothic" charset="0"/>
                <a:cs typeface="msgothic" charset="0"/>
              </a:rPr>
              <a:t>How can we use this tool for national level? </a:t>
            </a:r>
            <a:endParaRPr lang="en-GB" altLang="en-US" b="1" dirty="0">
              <a:latin typeface="Arial" charset="0"/>
              <a:ea typeface="msgothic" charset="0"/>
              <a:cs typeface="msgothic" charset="0"/>
            </a:endParaRPr>
          </a:p>
          <a:p>
            <a:pPr marL="81327" indent="-81327">
              <a:lnSpc>
                <a:spcPct val="93000"/>
              </a:lnSpc>
              <a:spcBef>
                <a:spcPct val="0"/>
              </a:spcBef>
              <a:buSzPct val="45000"/>
              <a:tabLst>
                <a:tab pos="686764" algn="l"/>
                <a:tab pos="1373528" algn="l"/>
                <a:tab pos="2060292" algn="l"/>
                <a:tab pos="2747056" algn="l"/>
                <a:tab pos="3433820" algn="l"/>
                <a:tab pos="4120584" algn="l"/>
                <a:tab pos="4807348" algn="l"/>
              </a:tabLst>
            </a:pPr>
            <a:r>
              <a:rPr lang="en-GB" altLang="en-US" b="1" dirty="0">
                <a:latin typeface="Arial" charset="0"/>
                <a:ea typeface="msgothic" charset="0"/>
                <a:cs typeface="msgothic" charset="0"/>
              </a:rPr>
              <a:t> Lets</a:t>
            </a:r>
            <a:r>
              <a:rPr lang="en-GB" altLang="en-US" b="1" baseline="0" dirty="0">
                <a:latin typeface="Arial" charset="0"/>
                <a:ea typeface="msgothic" charset="0"/>
                <a:cs typeface="msgothic" charset="0"/>
              </a:rPr>
              <a:t> review another example here </a:t>
            </a:r>
            <a:r>
              <a:rPr lang="en-GB" altLang="en-US" b="1" dirty="0">
                <a:latin typeface="Arial" charset="0"/>
                <a:ea typeface="msgothic" charset="0"/>
                <a:cs typeface="msgothic" charset="0"/>
              </a:rPr>
              <a:t> for</a:t>
            </a:r>
            <a:r>
              <a:rPr lang="en-GB" altLang="en-US" b="1" baseline="0" dirty="0">
                <a:latin typeface="Arial" charset="0"/>
                <a:ea typeface="msgothic" charset="0"/>
                <a:cs typeface="msgothic" charset="0"/>
              </a:rPr>
              <a:t> a </a:t>
            </a:r>
            <a:r>
              <a:rPr lang="en-GB" altLang="en-US" b="1" dirty="0">
                <a:latin typeface="Arial" charset="0"/>
                <a:ea typeface="msgothic" charset="0"/>
                <a:cs typeface="msgothic" charset="0"/>
              </a:rPr>
              <a:t>Driver diagram of preventable child deaths in Ghana</a:t>
            </a:r>
            <a:r>
              <a:rPr lang="en-GB" altLang="en-US" b="1" baseline="0" dirty="0">
                <a:latin typeface="Arial" charset="0"/>
                <a:ea typeface="msgothic" charset="0"/>
                <a:cs typeface="msgothic" charset="0"/>
              </a:rPr>
              <a:t> for the </a:t>
            </a:r>
            <a:r>
              <a:rPr lang="en-GB" altLang="en-US" b="1" dirty="0">
                <a:latin typeface="Arial" charset="0"/>
                <a:ea typeface="msgothic" charset="0"/>
                <a:cs typeface="msgothic" charset="0"/>
              </a:rPr>
              <a:t>National Level</a:t>
            </a:r>
          </a:p>
          <a:p>
            <a:pPr marL="81327" indent="-81327">
              <a:lnSpc>
                <a:spcPct val="93000"/>
              </a:lnSpc>
              <a:spcBef>
                <a:spcPct val="0"/>
              </a:spcBef>
              <a:buSzPct val="45000"/>
              <a:tabLst>
                <a:tab pos="686764" algn="l"/>
                <a:tab pos="1373528" algn="l"/>
                <a:tab pos="2060292" algn="l"/>
                <a:tab pos="2747056" algn="l"/>
                <a:tab pos="3433820" algn="l"/>
                <a:tab pos="4120584" algn="l"/>
                <a:tab pos="4807348" algn="l"/>
              </a:tabLst>
            </a:pPr>
            <a:endParaRPr lang="en-GB" altLang="en-US" b="1" dirty="0">
              <a:latin typeface="Arial" charset="0"/>
              <a:ea typeface="msgothic" charset="0"/>
              <a:cs typeface="msgothic" charset="0"/>
            </a:endParaRPr>
          </a:p>
          <a:p>
            <a:pPr marL="81327" indent="-81327">
              <a:lnSpc>
                <a:spcPct val="93000"/>
              </a:lnSpc>
              <a:spcBef>
                <a:spcPct val="0"/>
              </a:spcBef>
              <a:buSzPct val="45000"/>
              <a:tabLst>
                <a:tab pos="686764" algn="l"/>
                <a:tab pos="1373528" algn="l"/>
                <a:tab pos="2060292" algn="l"/>
                <a:tab pos="2747056" algn="l"/>
                <a:tab pos="3433820" algn="l"/>
                <a:tab pos="4120584" algn="l"/>
                <a:tab pos="4807348" algn="l"/>
              </a:tabLst>
            </a:pPr>
            <a:r>
              <a:rPr lang="en-GB" altLang="en-US" dirty="0">
                <a:latin typeface="Arial" charset="0"/>
                <a:ea typeface="msgothic" charset="0"/>
                <a:cs typeface="msgothic" charset="0"/>
              </a:rPr>
              <a:t>3.  Read Quote</a:t>
            </a:r>
            <a:r>
              <a:rPr lang="en-GB" altLang="en-US" baseline="0" dirty="0">
                <a:latin typeface="Arial" charset="0"/>
                <a:ea typeface="msgothic" charset="0"/>
                <a:cs typeface="msgothic" charset="0"/>
              </a:rPr>
              <a:t> </a:t>
            </a:r>
            <a:r>
              <a:rPr lang="en-GB" altLang="en-US" dirty="0">
                <a:latin typeface="Arial" charset="0"/>
                <a:ea typeface="msgothic" charset="0"/>
                <a:cs typeface="msgothic" charset="0"/>
              </a:rPr>
              <a:t>From  the Article: “</a:t>
            </a:r>
            <a:r>
              <a:rPr lang="en-US" dirty="0"/>
              <a:t>We used a ‘driver diagram’ to anchor the development of the change ideas to be tested, adapted or implemented in the project. We assembled the primary drivers––the underlying causes of under-five mortality––in the rural Ghanaian context, each of which became a focal point for the development of change ideas to be tested. This driver diagram was initially based on the available published data and the findings of the contextual assessment conducted in Phase 0. It underwent significant iterative changes during subsequent phases of the project, as the QI teams verified the relevance of the drivers and the associated change ideas”</a:t>
            </a:r>
            <a:endParaRPr lang="en-GB" altLang="en-US" dirty="0">
              <a:latin typeface="Arial" charset="0"/>
              <a:ea typeface="msgothic" charset="0"/>
              <a:cs typeface="msgothic" charset="0"/>
            </a:endParaRPr>
          </a:p>
          <a:p>
            <a:pPr marL="81327" indent="-81327">
              <a:lnSpc>
                <a:spcPct val="93000"/>
              </a:lnSpc>
              <a:spcBef>
                <a:spcPct val="0"/>
              </a:spcBef>
              <a:buSzPct val="45000"/>
              <a:tabLst>
                <a:tab pos="686764" algn="l"/>
                <a:tab pos="1373528" algn="l"/>
                <a:tab pos="2060292" algn="l"/>
                <a:tab pos="2747056" algn="l"/>
                <a:tab pos="3433820" algn="l"/>
                <a:tab pos="4120584" algn="l"/>
                <a:tab pos="4807348" algn="l"/>
              </a:tabLst>
            </a:pPr>
            <a:endParaRPr lang="en-GB" altLang="en-US" dirty="0">
              <a:latin typeface="Arial" charset="0"/>
              <a:ea typeface="msgothic" charset="0"/>
              <a:cs typeface="msgothic" charset="0"/>
            </a:endParaRPr>
          </a:p>
          <a:p>
            <a:pPr marL="81327" indent="-81327">
              <a:lnSpc>
                <a:spcPct val="93000"/>
              </a:lnSpc>
              <a:spcBef>
                <a:spcPct val="0"/>
              </a:spcBef>
              <a:buSzPct val="45000"/>
              <a:tabLst>
                <a:tab pos="686764" algn="l"/>
                <a:tab pos="1373528" algn="l"/>
                <a:tab pos="2060292" algn="l"/>
                <a:tab pos="2747056" algn="l"/>
                <a:tab pos="3433820" algn="l"/>
                <a:tab pos="4120584" algn="l"/>
                <a:tab pos="4807348" algn="l"/>
              </a:tabLst>
            </a:pPr>
            <a:r>
              <a:rPr lang="en-GB" altLang="en-US" b="1" dirty="0">
                <a:latin typeface="Arial" charset="0"/>
                <a:ea typeface="msgothic" charset="0"/>
                <a:cs typeface="msgothic" charset="0"/>
              </a:rPr>
              <a:t>-Article in Binder</a:t>
            </a:r>
            <a:r>
              <a:rPr lang="en-GB" altLang="en-US" b="1" baseline="0" dirty="0">
                <a:latin typeface="Arial" charset="0"/>
                <a:ea typeface="msgothic" charset="0"/>
                <a:cs typeface="msgothic" charset="0"/>
              </a:rPr>
              <a:t> from Phase One</a:t>
            </a:r>
          </a:p>
          <a:p>
            <a:pPr marL="81327" indent="-81327">
              <a:lnSpc>
                <a:spcPct val="93000"/>
              </a:lnSpc>
              <a:spcBef>
                <a:spcPct val="0"/>
              </a:spcBef>
              <a:buSzPct val="45000"/>
              <a:tabLst>
                <a:tab pos="686764" algn="l"/>
                <a:tab pos="1373528" algn="l"/>
                <a:tab pos="2060292" algn="l"/>
                <a:tab pos="2747056" algn="l"/>
                <a:tab pos="3433820" algn="l"/>
                <a:tab pos="4120584" algn="l"/>
                <a:tab pos="4807348" algn="l"/>
              </a:tabLst>
            </a:pPr>
            <a:r>
              <a:rPr lang="en-US" sz="1200" b="1" kern="1200" dirty="0">
                <a:solidFill>
                  <a:schemeClr val="tx1"/>
                </a:solidFill>
                <a:latin typeface="+mn-lt"/>
                <a:ea typeface="+mn-ea"/>
                <a:cs typeface="+mn-cs"/>
              </a:rPr>
              <a:t>A Nationwide Quality Improvement Project to Accelerate Ghana’s Progress Toward Millennium Development Goal Four: Design</a:t>
            </a:r>
            <a:r>
              <a:rPr lang="en-US" sz="1200" b="1" kern="1200" baseline="0" dirty="0">
                <a:solidFill>
                  <a:schemeClr val="tx1"/>
                </a:solidFill>
                <a:latin typeface="+mn-lt"/>
                <a:ea typeface="+mn-ea"/>
                <a:cs typeface="+mn-cs"/>
              </a:rPr>
              <a:t> and implementation </a:t>
            </a:r>
          </a:p>
          <a:p>
            <a:pPr marL="81327" indent="-81327">
              <a:lnSpc>
                <a:spcPct val="93000"/>
              </a:lnSpc>
              <a:spcBef>
                <a:spcPct val="0"/>
              </a:spcBef>
              <a:buSzPct val="45000"/>
              <a:tabLst>
                <a:tab pos="686764" algn="l"/>
                <a:tab pos="1373528" algn="l"/>
                <a:tab pos="2060292" algn="l"/>
                <a:tab pos="2747056" algn="l"/>
                <a:tab pos="3433820" algn="l"/>
                <a:tab pos="4120584" algn="l"/>
                <a:tab pos="4807348" algn="l"/>
              </a:tabLst>
            </a:pPr>
            <a:r>
              <a:rPr lang="en-US" altLang="en-US" sz="1200" b="1" kern="1200" baseline="0" dirty="0">
                <a:solidFill>
                  <a:schemeClr val="tx1"/>
                </a:solidFill>
                <a:latin typeface="+mn-lt"/>
                <a:ea typeface="+mn-ea"/>
                <a:cs typeface="+mn-cs"/>
              </a:rPr>
              <a:t>-In this article they also have list of changes that were tested and adapted- </a:t>
            </a:r>
            <a:endParaRPr lang="en-GB" altLang="en-US" b="1" dirty="0">
              <a:latin typeface="Arial" charset="0"/>
              <a:ea typeface="msgothic" charset="0"/>
              <a:cs typeface="msgothic" charset="0"/>
            </a:endParaRPr>
          </a:p>
          <a:p>
            <a:endParaRPr lang="en-US" dirty="0"/>
          </a:p>
        </p:txBody>
      </p:sp>
    </p:spTree>
    <p:extLst>
      <p:ext uri="{BB962C8B-B14F-4D97-AF65-F5344CB8AC3E}">
        <p14:creationId xmlns:p14="http://schemas.microsoft.com/office/powerpoint/2010/main" val="261515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2775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Explore  ‘best practices’ for team utilizing different methods to generate possible change ideas to select and prioritize.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597641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a:t>
            </a:r>
            <a:r>
              <a:rPr lang="en-US" baseline="0" dirty="0"/>
              <a:t> are examples that the QIC sites can do and will list by the end of this session!</a:t>
            </a:r>
            <a:endParaRPr lang="en-US" dirty="0"/>
          </a:p>
        </p:txBody>
      </p:sp>
    </p:spTree>
    <p:extLst>
      <p:ext uri="{BB962C8B-B14F-4D97-AF65-F5344CB8AC3E}">
        <p14:creationId xmlns:p14="http://schemas.microsoft.com/office/powerpoint/2010/main" val="1017392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has worked with driver diagrams?</a:t>
            </a:r>
          </a:p>
          <a:p>
            <a:pPr lvl="0"/>
            <a:r>
              <a:rPr lang="en-US" sz="1200" kern="1200" dirty="0">
                <a:solidFill>
                  <a:schemeClr val="tx1"/>
                </a:solidFill>
                <a:effectLst/>
                <a:latin typeface="+mn-lt"/>
                <a:ea typeface="+mn-ea"/>
                <a:cs typeface="+mn-cs"/>
              </a:rPr>
              <a:t>Discuss the utility of driver diagrams as a QI tool to systematically identify interventions (“change ideas”) to address quality challenges; </a:t>
            </a:r>
          </a:p>
          <a:p>
            <a:pPr lvl="0"/>
            <a:r>
              <a:rPr lang="en-US" sz="1200" kern="1200" dirty="0">
                <a:solidFill>
                  <a:schemeClr val="tx1"/>
                </a:solidFill>
                <a:effectLst/>
                <a:latin typeface="+mn-lt"/>
                <a:ea typeface="+mn-ea"/>
                <a:cs typeface="+mn-cs"/>
              </a:rPr>
              <a:t>Define primary and secondary drivers as they relate to quality challenges; </a:t>
            </a:r>
          </a:p>
          <a:p>
            <a:pPr lvl="0"/>
            <a:r>
              <a:rPr lang="en-US" sz="1200" kern="1200" dirty="0">
                <a:solidFill>
                  <a:schemeClr val="tx1"/>
                </a:solidFill>
                <a:effectLst/>
                <a:latin typeface="+mn-lt"/>
                <a:ea typeface="+mn-ea"/>
                <a:cs typeface="+mn-cs"/>
              </a:rPr>
              <a:t>Apply the driver diagram to quality challenges in order to analyze systems, generate change ideas, and develop measurement plans.  </a:t>
            </a:r>
          </a:p>
          <a:p>
            <a:endParaRPr lang="en-US" dirty="0"/>
          </a:p>
        </p:txBody>
      </p:sp>
    </p:spTree>
    <p:extLst>
      <p:ext uri="{BB962C8B-B14F-4D97-AF65-F5344CB8AC3E}">
        <p14:creationId xmlns:p14="http://schemas.microsoft.com/office/powerpoint/2010/main" val="2293575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are examples that they cant control but may</a:t>
            </a:r>
            <a:r>
              <a:rPr lang="en-US" baseline="0" dirty="0"/>
              <a:t> be responsible for implementation at their site </a:t>
            </a:r>
            <a:endParaRPr lang="en-US" dirty="0"/>
          </a:p>
        </p:txBody>
      </p:sp>
    </p:spTree>
    <p:extLst>
      <p:ext uri="{BB962C8B-B14F-4D97-AF65-F5344CB8AC3E}">
        <p14:creationId xmlns:p14="http://schemas.microsoft.com/office/powerpoint/2010/main" val="3202604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05" rtl="0" eaLnBrk="1" fontAlgn="auto" latinLnBrk="0" hangingPunct="1">
              <a:lnSpc>
                <a:spcPct val="100000"/>
              </a:lnSpc>
              <a:spcBef>
                <a:spcPts val="0"/>
              </a:spcBef>
              <a:spcAft>
                <a:spcPts val="0"/>
              </a:spcAft>
              <a:buClrTx/>
              <a:buSzTx/>
              <a:buFontTx/>
              <a:buNone/>
              <a:tabLst/>
              <a:defRPr/>
            </a:pPr>
            <a:r>
              <a:rPr lang="en-US" dirty="0"/>
              <a:t>This are examples that they cant control but may</a:t>
            </a:r>
            <a:r>
              <a:rPr lang="en-US" baseline="0" dirty="0"/>
              <a:t> be responsible for implementation at their site </a:t>
            </a:r>
            <a:endParaRPr lang="en-US" dirty="0"/>
          </a:p>
          <a:p>
            <a:endParaRPr lang="en-US" dirty="0"/>
          </a:p>
        </p:txBody>
      </p:sp>
    </p:spTree>
    <p:extLst>
      <p:ext uri="{BB962C8B-B14F-4D97-AF65-F5344CB8AC3E}">
        <p14:creationId xmlns:p14="http://schemas.microsoft.com/office/powerpoint/2010/main" val="1004855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NOT PRINT</a:t>
            </a:r>
          </a:p>
        </p:txBody>
      </p:sp>
    </p:spTree>
    <p:extLst>
      <p:ext uri="{BB962C8B-B14F-4D97-AF65-F5344CB8AC3E}">
        <p14:creationId xmlns:p14="http://schemas.microsoft.com/office/powerpoint/2010/main" val="3188109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2120F8C-C73C-41DE-BC87-42ED2AFF03D8}" type="slidenum">
              <a:rPr lang="en-GB" smtClean="0"/>
              <a:pPr>
                <a:defRPr/>
              </a:pPr>
              <a:t>30</a:t>
            </a:fld>
            <a:endParaRPr lang="en-GB"/>
          </a:p>
        </p:txBody>
      </p:sp>
    </p:spTree>
    <p:extLst>
      <p:ext uri="{BB962C8B-B14F-4D97-AF65-F5344CB8AC3E}">
        <p14:creationId xmlns:p14="http://schemas.microsoft.com/office/powerpoint/2010/main" val="4246661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US" dirty="0"/>
              <a:t>Questions after</a:t>
            </a:r>
            <a:r>
              <a:rPr lang="en-US" baseline="0" dirty="0"/>
              <a:t> change ideas</a:t>
            </a:r>
          </a:p>
          <a:p>
            <a:pPr marL="171450" indent="-171450">
              <a:buFontTx/>
              <a:buChar char="-"/>
            </a:pPr>
            <a:endParaRPr lang="en-US" dirty="0"/>
          </a:p>
        </p:txBody>
      </p:sp>
    </p:spTree>
    <p:extLst>
      <p:ext uri="{BB962C8B-B14F-4D97-AF65-F5344CB8AC3E}">
        <p14:creationId xmlns:p14="http://schemas.microsoft.com/office/powerpoint/2010/main" val="1832298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Tree>
    <p:extLst>
      <p:ext uri="{BB962C8B-B14F-4D97-AF65-F5344CB8AC3E}">
        <p14:creationId xmlns:p14="http://schemas.microsoft.com/office/powerpoint/2010/main" val="4151393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Driver Diagrams</a:t>
            </a:r>
            <a:r>
              <a:rPr lang="en-US" baseline="0" dirty="0"/>
              <a:t> are a tool designed to answer that question.</a:t>
            </a:r>
          </a:p>
          <a:p>
            <a:pPr marL="0" indent="0">
              <a:buNone/>
            </a:pPr>
            <a:endParaRPr lang="en-US" dirty="0"/>
          </a:p>
          <a:p>
            <a:pPr marL="228600" marR="0" lvl="1" indent="-228600" algn="l" defTabSz="914305" rtl="0" eaLnBrk="1" fontAlgn="auto" latinLnBrk="0" hangingPunct="1">
              <a:lnSpc>
                <a:spcPct val="100000"/>
              </a:lnSpc>
              <a:spcBef>
                <a:spcPts val="0"/>
              </a:spcBef>
              <a:spcAft>
                <a:spcPts val="0"/>
              </a:spcAft>
              <a:buClrTx/>
              <a:buSzTx/>
              <a:buFont typeface="+mj-lt"/>
              <a:buAutoNum type="arabicPeriod"/>
              <a:tabLst/>
              <a:defRPr/>
            </a:pPr>
            <a:r>
              <a:rPr lang="en-US" baseline="0" dirty="0"/>
              <a:t>The driver diagram is a useful tool for Gaining knowledge about improvement. </a:t>
            </a:r>
            <a:r>
              <a:rPr lang="en-US" sz="2800" dirty="0"/>
              <a:t>Aids in establishing consensus in change initiatives.</a:t>
            </a:r>
            <a:r>
              <a:rPr lang="en-US" sz="2800" baseline="0" dirty="0"/>
              <a:t> </a:t>
            </a:r>
          </a:p>
          <a:p>
            <a:pPr marL="0" marR="0" lvl="1" indent="0" algn="l" defTabSz="914305" rtl="0" eaLnBrk="1" fontAlgn="auto" latinLnBrk="0" hangingPunct="1">
              <a:lnSpc>
                <a:spcPct val="100000"/>
              </a:lnSpc>
              <a:spcBef>
                <a:spcPts val="0"/>
              </a:spcBef>
              <a:spcAft>
                <a:spcPts val="0"/>
              </a:spcAft>
              <a:buClrTx/>
              <a:buSzTx/>
              <a:buFont typeface="+mj-lt"/>
              <a:buNone/>
              <a:tabLst/>
              <a:defRPr/>
            </a:pPr>
            <a:endParaRPr lang="en-US" sz="2800" baseline="0" dirty="0"/>
          </a:p>
          <a:p>
            <a:pPr marL="228600" marR="0" lvl="1" indent="-228600" algn="l" defTabSz="914305" rtl="0" eaLnBrk="1" fontAlgn="auto" latinLnBrk="0" hangingPunct="1">
              <a:lnSpc>
                <a:spcPct val="100000"/>
              </a:lnSpc>
              <a:spcBef>
                <a:spcPts val="0"/>
              </a:spcBef>
              <a:spcAft>
                <a:spcPts val="0"/>
              </a:spcAft>
              <a:buClrTx/>
              <a:buSzTx/>
              <a:buFont typeface="+mj-lt"/>
              <a:buAutoNum type="arabicPeriod"/>
              <a:tabLst/>
              <a:defRPr/>
            </a:pPr>
            <a:r>
              <a:rPr lang="en-US" dirty="0"/>
              <a:t>Serves an excellent</a:t>
            </a:r>
            <a:r>
              <a:rPr lang="en-US" baseline="0" dirty="0"/>
              <a:t> communication tool for the team approach, leadership commitment. Helps teams focus and communicate thoughts</a:t>
            </a:r>
          </a:p>
          <a:p>
            <a:pPr marL="0" marR="0" lvl="1" indent="0" algn="l" defTabSz="914305" rtl="0" eaLnBrk="1" fontAlgn="auto" latinLnBrk="0" hangingPunct="1">
              <a:lnSpc>
                <a:spcPct val="100000"/>
              </a:lnSpc>
              <a:spcBef>
                <a:spcPts val="0"/>
              </a:spcBef>
              <a:spcAft>
                <a:spcPts val="0"/>
              </a:spcAft>
              <a:buClrTx/>
              <a:buSzTx/>
              <a:buFont typeface="+mj-lt"/>
              <a:buNone/>
              <a:tabLst/>
              <a:defRPr/>
            </a:pPr>
            <a:endParaRPr lang="en-US" baseline="0" dirty="0"/>
          </a:p>
          <a:p>
            <a:pPr marL="228600" indent="-228600">
              <a:buFont typeface="+mj-lt"/>
              <a:buAutoNum type="arabicPeriod"/>
            </a:pPr>
            <a:r>
              <a:rPr lang="en-US" baseline="0" dirty="0"/>
              <a:t>Another example of a QI tool that can be applied in almost any environment for any level of the health system</a:t>
            </a:r>
          </a:p>
          <a:p>
            <a:pPr marL="0" indent="0">
              <a:buFont typeface="+mj-lt"/>
              <a:buNone/>
            </a:pPr>
            <a:endParaRPr lang="en-US" baseline="0" dirty="0"/>
          </a:p>
          <a:p>
            <a:pPr marL="228600" indent="-228600">
              <a:buFont typeface="+mj-lt"/>
              <a:buAutoNum type="arabicPeriod"/>
            </a:pPr>
            <a:r>
              <a:rPr lang="en-US" baseline="0" dirty="0"/>
              <a:t>Action Oriented tool!</a:t>
            </a:r>
          </a:p>
          <a:p>
            <a:pPr marL="228600" indent="-228600">
              <a:buAutoNum type="arabicPeriod"/>
            </a:pPr>
            <a:endParaRPr lang="en-US" baseline="0" dirty="0"/>
          </a:p>
          <a:p>
            <a:pPr marL="228600" indent="-228600">
              <a:buAutoNum type="arabicPeriod"/>
            </a:pPr>
            <a:endParaRPr lang="en-US" baseline="0" dirty="0"/>
          </a:p>
          <a:p>
            <a:pPr marL="228600" indent="-228600">
              <a:buAutoNum type="arabicPeriod"/>
            </a:pPr>
            <a:endParaRPr lang="en-US" dirty="0"/>
          </a:p>
        </p:txBody>
      </p:sp>
    </p:spTree>
    <p:extLst>
      <p:ext uri="{BB962C8B-B14F-4D97-AF65-F5344CB8AC3E}">
        <p14:creationId xmlns:p14="http://schemas.microsoft.com/office/powerpoint/2010/main" val="3625695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Some more points</a:t>
            </a:r>
            <a:r>
              <a:rPr lang="en-US" baseline="0" dirty="0"/>
              <a:t> about the purpose </a:t>
            </a:r>
            <a:endParaRPr lang="en-US" dirty="0"/>
          </a:p>
        </p:txBody>
      </p:sp>
    </p:spTree>
    <p:extLst>
      <p:ext uri="{BB962C8B-B14F-4D97-AF65-F5344CB8AC3E}">
        <p14:creationId xmlns:p14="http://schemas.microsoft.com/office/powerpoint/2010/main" val="3711884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Other tools like Driver diagram is</a:t>
            </a:r>
            <a:r>
              <a:rPr lang="en-US" baseline="0" dirty="0"/>
              <a:t> called a Theory of change map.</a:t>
            </a:r>
          </a:p>
          <a:p>
            <a:pPr marL="228600" indent="-228600">
              <a:buAutoNum type="arabicPeriod"/>
            </a:pPr>
            <a:r>
              <a:rPr lang="en-US" dirty="0"/>
              <a:t>Who can recall or describe</a:t>
            </a:r>
            <a:r>
              <a:rPr lang="en-US" baseline="0" dirty="0"/>
              <a:t> a type three </a:t>
            </a:r>
            <a:endParaRPr lang="en-US" dirty="0"/>
          </a:p>
        </p:txBody>
      </p:sp>
    </p:spTree>
    <p:extLst>
      <p:ext uri="{BB962C8B-B14F-4D97-AF65-F5344CB8AC3E}">
        <p14:creationId xmlns:p14="http://schemas.microsoft.com/office/powerpoint/2010/main" val="2293481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Some key concepts to understand</a:t>
            </a:r>
            <a:r>
              <a:rPr lang="en-US" baseline="0" dirty="0"/>
              <a:t> about driver diagrams</a:t>
            </a:r>
          </a:p>
          <a:p>
            <a:pPr marL="171450" marR="0" indent="-171450" algn="l" defTabSz="914305" rtl="0" eaLnBrk="1" fontAlgn="auto" latinLnBrk="0" hangingPunct="1">
              <a:lnSpc>
                <a:spcPct val="100000"/>
              </a:lnSpc>
              <a:spcBef>
                <a:spcPts val="0"/>
              </a:spcBef>
              <a:spcAft>
                <a:spcPts val="0"/>
              </a:spcAft>
              <a:buClrTx/>
              <a:buSzTx/>
              <a:buFontTx/>
              <a:buChar char="-"/>
              <a:tabLst/>
              <a:defRPr/>
            </a:pPr>
            <a:r>
              <a:rPr lang="en-GB" altLang="en-US" sz="1200" kern="1200" dirty="0">
                <a:solidFill>
                  <a:schemeClr val="bg2"/>
                </a:solidFill>
                <a:latin typeface="+mn-lt"/>
                <a:ea typeface="+mn-ea"/>
                <a:cs typeface="+mn-cs"/>
              </a:rPr>
              <a:t>It is also entirely possible for two teams to construct their </a:t>
            </a:r>
            <a:r>
              <a:rPr lang="en-GB" altLang="en-US" sz="1200" b="1" kern="1200" dirty="0">
                <a:solidFill>
                  <a:schemeClr val="bg2"/>
                </a:solidFill>
                <a:latin typeface="+mn-lt"/>
                <a:ea typeface="+mn-ea"/>
                <a:cs typeface="+mn-cs"/>
              </a:rPr>
              <a:t>driver diagrams</a:t>
            </a:r>
            <a:r>
              <a:rPr lang="en-GB" altLang="en-US" sz="1200" kern="1200" dirty="0">
                <a:solidFill>
                  <a:schemeClr val="bg2"/>
                </a:solidFill>
                <a:latin typeface="+mn-lt"/>
                <a:ea typeface="+mn-ea"/>
                <a:cs typeface="+mn-cs"/>
              </a:rPr>
              <a:t> differently. This is fine as the </a:t>
            </a:r>
            <a:r>
              <a:rPr lang="en-GB" altLang="en-US" sz="1200" b="1" kern="1200" dirty="0">
                <a:solidFill>
                  <a:schemeClr val="bg2"/>
                </a:solidFill>
                <a:latin typeface="+mn-lt"/>
                <a:ea typeface="+mn-ea"/>
                <a:cs typeface="+mn-cs"/>
              </a:rPr>
              <a:t>driver diagrams</a:t>
            </a:r>
            <a:r>
              <a:rPr lang="en-GB" altLang="en-US" sz="1200" kern="1200" dirty="0">
                <a:solidFill>
                  <a:schemeClr val="bg2"/>
                </a:solidFill>
                <a:latin typeface="+mn-lt"/>
                <a:ea typeface="+mn-ea"/>
                <a:cs typeface="+mn-cs"/>
              </a:rPr>
              <a:t> are shaped by the language we use and our thought processes in creating them. </a:t>
            </a:r>
          </a:p>
          <a:p>
            <a:pPr marL="171450" indent="-171450">
              <a:buFontTx/>
              <a:buChar char="-"/>
            </a:pPr>
            <a:endParaRPr lang="en-US" dirty="0"/>
          </a:p>
        </p:txBody>
      </p:sp>
    </p:spTree>
    <p:extLst>
      <p:ext uri="{BB962C8B-B14F-4D97-AF65-F5344CB8AC3E}">
        <p14:creationId xmlns:p14="http://schemas.microsoft.com/office/powerpoint/2010/main" val="3605086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Relationship arrows</a:t>
            </a:r>
            <a:r>
              <a:rPr lang="en-US" baseline="0" dirty="0"/>
              <a:t> show the connection between drivers and the aim and change ideas. </a:t>
            </a:r>
          </a:p>
          <a:p>
            <a:pPr marL="228600" indent="-228600">
              <a:buAutoNum type="arabicPeriod"/>
            </a:pPr>
            <a:r>
              <a:rPr lang="en-US" baseline="0" dirty="0"/>
              <a:t>Relationship arrows also Demonstrate the causal relationship</a:t>
            </a:r>
            <a:endParaRPr lang="en-US" dirty="0"/>
          </a:p>
          <a:p>
            <a:pPr marL="228600" indent="-228600">
              <a:buAutoNum type="arabicPeriod"/>
            </a:pPr>
            <a:endParaRPr lang="en-US" dirty="0"/>
          </a:p>
        </p:txBody>
      </p:sp>
    </p:spTree>
    <p:extLst>
      <p:ext uri="{BB962C8B-B14F-4D97-AF65-F5344CB8AC3E}">
        <p14:creationId xmlns:p14="http://schemas.microsoft.com/office/powerpoint/2010/main" val="3431275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40415"/>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EF2770-D6F9-4EE9-A18E-8DD1648F62F9}" type="datetimeFigureOut">
              <a:rPr lang="en-US" smtClean="0"/>
              <a:t>6/19/22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9DD34-8126-45AF-B4F4-2305F3A75729}" type="slidenum">
              <a:rPr lang="en-US" smtClean="0"/>
              <a:t>‹#›</a:t>
            </a:fld>
            <a:endParaRPr lang="en-US"/>
          </a:p>
        </p:txBody>
      </p:sp>
      <p:grpSp>
        <p:nvGrpSpPr>
          <p:cNvPr id="12" name="Group 11"/>
          <p:cNvGrpSpPr/>
          <p:nvPr userDrawn="1"/>
        </p:nvGrpSpPr>
        <p:grpSpPr>
          <a:xfrm>
            <a:off x="1066800" y="4933201"/>
            <a:ext cx="10058400" cy="2087248"/>
            <a:chOff x="-1041448" y="4381619"/>
            <a:chExt cx="14010780" cy="2907420"/>
          </a:xfrm>
        </p:grpSpPr>
        <p:pic>
          <p:nvPicPr>
            <p:cNvPr id="11" name="Picture 10"/>
            <p:cNvPicPr/>
            <p:nvPr userDrawn="1"/>
          </p:nvPicPr>
          <p:blipFill>
            <a:blip r:embed="rId2" cstate="print">
              <a:extLst>
                <a:ext uri="{28A0092B-C50C-407E-A947-70E740481C1C}">
                  <a14:useLocalDpi xmlns:a14="http://schemas.microsoft.com/office/drawing/2010/main" val="0"/>
                </a:ext>
              </a:extLst>
            </a:blip>
            <a:stretch>
              <a:fillRect/>
            </a:stretch>
          </p:blipFill>
          <p:spPr>
            <a:xfrm>
              <a:off x="10777327" y="4833769"/>
              <a:ext cx="2192005" cy="2038816"/>
            </a:xfrm>
            <a:prstGeom prst="rect">
              <a:avLst/>
            </a:prstGeom>
          </p:spPr>
        </p:pic>
        <p:grpSp>
          <p:nvGrpSpPr>
            <p:cNvPr id="7" name="Group 6"/>
            <p:cNvGrpSpPr/>
            <p:nvPr userDrawn="1"/>
          </p:nvGrpSpPr>
          <p:grpSpPr>
            <a:xfrm>
              <a:off x="-1041448" y="4381619"/>
              <a:ext cx="9026021" cy="2907420"/>
              <a:chOff x="-736648" y="154175"/>
              <a:chExt cx="9026021" cy="290742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6648" y="665163"/>
                <a:ext cx="2303028" cy="1979978"/>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88892" y="154175"/>
                <a:ext cx="3400481" cy="2907420"/>
              </a:xfrm>
              <a:prstGeom prst="rect">
                <a:avLst/>
              </a:prstGeom>
            </p:spPr>
          </p:pic>
        </p:grpSp>
      </p:grpSp>
      <p:grpSp>
        <p:nvGrpSpPr>
          <p:cNvPr id="21" name="Group 20"/>
          <p:cNvGrpSpPr/>
          <p:nvPr userDrawn="1"/>
        </p:nvGrpSpPr>
        <p:grpSpPr>
          <a:xfrm>
            <a:off x="0" y="1457739"/>
            <a:ext cx="12192000" cy="3207027"/>
            <a:chOff x="0" y="1835427"/>
            <a:chExt cx="12192000" cy="2438400"/>
          </a:xfrm>
        </p:grpSpPr>
        <p:cxnSp>
          <p:nvCxnSpPr>
            <p:cNvPr id="13" name="Straight Connector 12"/>
            <p:cNvCxnSpPr/>
            <p:nvPr userDrawn="1"/>
          </p:nvCxnSpPr>
          <p:spPr>
            <a:xfrm>
              <a:off x="7048500" y="4273827"/>
              <a:ext cx="5143500" cy="0"/>
            </a:xfrm>
            <a:prstGeom prst="line">
              <a:avLst/>
            </a:prstGeom>
            <a:ln w="104775">
              <a:solidFill>
                <a:srgbClr val="8393C5"/>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0" y="1835427"/>
              <a:ext cx="4109156" cy="0"/>
            </a:xfrm>
            <a:prstGeom prst="line">
              <a:avLst/>
            </a:prstGeom>
            <a:ln w="104775">
              <a:solidFill>
                <a:srgbClr val="932828"/>
              </a:solidFill>
            </a:ln>
            <a:effectLst/>
          </p:spPr>
          <p:style>
            <a:lnRef idx="1">
              <a:schemeClr val="accent1"/>
            </a:lnRef>
            <a:fillRef idx="0">
              <a:schemeClr val="accent1"/>
            </a:fillRef>
            <a:effectRef idx="0">
              <a:schemeClr val="accent1"/>
            </a:effectRef>
            <a:fontRef idx="minor">
              <a:schemeClr val="tx1"/>
            </a:fontRef>
          </p:style>
        </p:cxnSp>
        <p:sp>
          <p:nvSpPr>
            <p:cNvPr id="15" name="Rectangle 14"/>
            <p:cNvSpPr>
              <a:spLocks noChangeArrowheads="1"/>
            </p:cNvSpPr>
            <p:nvPr userDrawn="1"/>
          </p:nvSpPr>
          <p:spPr bwMode="auto">
            <a:xfrm>
              <a:off x="0" y="1911627"/>
              <a:ext cx="12192000" cy="2286000"/>
            </a:xfrm>
            <a:prstGeom prst="rect">
              <a:avLst/>
            </a:prstGeom>
            <a:solidFill>
              <a:srgbClr val="373185"/>
            </a:solidFill>
            <a:ln w="25400">
              <a:noFill/>
              <a:miter lim="800000"/>
              <a:headEnd/>
              <a:tailEnd/>
            </a:ln>
            <a:effectLst/>
          </p:spPr>
          <p:txBody>
            <a:bodyPr anchor="ctr"/>
            <a:lstStyle/>
            <a:p>
              <a:pPr algn="ctr" defTabSz="457200">
                <a:defRPr/>
              </a:pPr>
              <a:endParaRPr lang="en-US" sz="3700" dirty="0">
                <a:solidFill>
                  <a:schemeClr val="bg1"/>
                </a:solidFill>
                <a:latin typeface="Franklin Gothic Book" pitchFamily="34" charset="0"/>
              </a:endParaRPr>
            </a:p>
          </p:txBody>
        </p:sp>
      </p:grpSp>
      <p:sp>
        <p:nvSpPr>
          <p:cNvPr id="22" name="TextBox 21"/>
          <p:cNvSpPr txBox="1"/>
          <p:nvPr userDrawn="1"/>
        </p:nvSpPr>
        <p:spPr>
          <a:xfrm>
            <a:off x="1364974" y="555090"/>
            <a:ext cx="9462051" cy="584775"/>
          </a:xfrm>
          <a:prstGeom prst="rect">
            <a:avLst/>
          </a:prstGeom>
          <a:noFill/>
        </p:spPr>
        <p:txBody>
          <a:bodyPr wrap="square" rtlCol="0">
            <a:spAutoFit/>
          </a:bodyPr>
          <a:lstStyle/>
          <a:p>
            <a:pPr algn="ctr"/>
            <a:r>
              <a:rPr lang="en-US" sz="3200" b="1" dirty="0">
                <a:solidFill>
                  <a:schemeClr val="tx1"/>
                </a:solidFill>
                <a:latin typeface="Gill Sans MT" panose="020B0502020104020203" pitchFamily="34" charset="0"/>
              </a:rPr>
              <a:t>USAID</a:t>
            </a:r>
            <a:r>
              <a:rPr lang="en-US" sz="3200" b="1" baseline="0" dirty="0">
                <a:solidFill>
                  <a:schemeClr val="tx1"/>
                </a:solidFill>
                <a:latin typeface="Gill Sans MT" panose="020B0502020104020203" pitchFamily="34" charset="0"/>
              </a:rPr>
              <a:t> AMPATH UZIMA</a:t>
            </a:r>
            <a:endParaRPr lang="en-US" sz="3200" b="1"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4069319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EF2770-D6F9-4EE9-A18E-8DD1648F62F9}" type="datetimeFigureOut">
              <a:rPr lang="en-US" smtClean="0"/>
              <a:t>6/19/22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9DD34-8126-45AF-B4F4-2305F3A75729}" type="slidenum">
              <a:rPr lang="en-US" smtClean="0"/>
              <a:t>‹#›</a:t>
            </a:fld>
            <a:endParaRPr lang="en-US"/>
          </a:p>
        </p:txBody>
      </p:sp>
      <p:sp>
        <p:nvSpPr>
          <p:cNvPr id="7" name="Rectangle 6"/>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832402" y="1686339"/>
            <a:ext cx="10524711"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sp>
        <p:nvSpPr>
          <p:cNvPr id="26" name="TextBox 25">
            <a:extLst>
              <a:ext uri="{FF2B5EF4-FFF2-40B4-BE49-F238E27FC236}">
                <a16:creationId xmlns:a16="http://schemas.microsoft.com/office/drawing/2014/main" id="{D331157E-6CFF-FB48-A0EB-CF508638C457}"/>
              </a:ext>
            </a:extLst>
          </p:cNvPr>
          <p:cNvSpPr txBox="1"/>
          <p:nvPr userDrawn="1"/>
        </p:nvSpPr>
        <p:spPr>
          <a:xfrm rot="16200000">
            <a:off x="-866522" y="4567997"/>
            <a:ext cx="2940934" cy="276999"/>
          </a:xfrm>
          <a:prstGeom prst="rect">
            <a:avLst/>
          </a:prstGeom>
          <a:noFill/>
        </p:spPr>
        <p:txBody>
          <a:bodyPr wrap="square" rtlCol="0">
            <a:spAutoFit/>
          </a:bodyPr>
          <a:lstStyle/>
          <a:p>
            <a:pPr algn="l"/>
            <a:r>
              <a:rPr lang="en-US" sz="1200" b="1" dirty="0">
                <a:solidFill>
                  <a:schemeClr val="tx1"/>
                </a:solidFill>
                <a:latin typeface="Gill Sans MT" panose="020B0502020104020203" pitchFamily="34" charset="0"/>
              </a:rPr>
              <a:t>USAID</a:t>
            </a:r>
            <a:r>
              <a:rPr lang="en-US" sz="1200" b="1" baseline="0" dirty="0">
                <a:solidFill>
                  <a:schemeClr val="tx1"/>
                </a:solidFill>
                <a:latin typeface="Gill Sans MT" panose="020B0502020104020203" pitchFamily="34" charset="0"/>
              </a:rPr>
              <a:t> AMPATH Uzima</a:t>
            </a:r>
            <a:endParaRPr lang="en-US" sz="1200" b="1" dirty="0">
              <a:solidFill>
                <a:schemeClr val="tx1"/>
              </a:solidFill>
              <a:latin typeface="Gill Sans MT" panose="020B0502020104020203" pitchFamily="34" charset="0"/>
            </a:endParaRPr>
          </a:p>
        </p:txBody>
      </p:sp>
      <p:grpSp>
        <p:nvGrpSpPr>
          <p:cNvPr id="34" name="Group 33">
            <a:extLst>
              <a:ext uri="{FF2B5EF4-FFF2-40B4-BE49-F238E27FC236}">
                <a16:creationId xmlns:a16="http://schemas.microsoft.com/office/drawing/2014/main" id="{683E5B30-6F07-5044-89DC-6618346B9B0C}"/>
              </a:ext>
            </a:extLst>
          </p:cNvPr>
          <p:cNvGrpSpPr/>
          <p:nvPr userDrawn="1"/>
        </p:nvGrpSpPr>
        <p:grpSpPr>
          <a:xfrm>
            <a:off x="1120140" y="5893099"/>
            <a:ext cx="10929890" cy="1069543"/>
            <a:chOff x="982980" y="5790964"/>
            <a:chExt cx="11272790" cy="1103097"/>
          </a:xfrm>
        </p:grpSpPr>
        <p:grpSp>
          <p:nvGrpSpPr>
            <p:cNvPr id="35" name="Group 34">
              <a:extLst>
                <a:ext uri="{FF2B5EF4-FFF2-40B4-BE49-F238E27FC236}">
                  <a16:creationId xmlns:a16="http://schemas.microsoft.com/office/drawing/2014/main" id="{A6793407-0A4D-D24D-8485-2B3FD4FE9FDB}"/>
                </a:ext>
              </a:extLst>
            </p:cNvPr>
            <p:cNvGrpSpPr/>
            <p:nvPr userDrawn="1"/>
          </p:nvGrpSpPr>
          <p:grpSpPr>
            <a:xfrm>
              <a:off x="982980" y="5790964"/>
              <a:ext cx="3681718" cy="1103097"/>
              <a:chOff x="823622" y="5568414"/>
              <a:chExt cx="4695673" cy="1406893"/>
            </a:xfrm>
          </p:grpSpPr>
          <p:pic>
            <p:nvPicPr>
              <p:cNvPr id="37" name="Picture 36">
                <a:extLst>
                  <a:ext uri="{FF2B5EF4-FFF2-40B4-BE49-F238E27FC236}">
                    <a16:creationId xmlns:a16="http://schemas.microsoft.com/office/drawing/2014/main" id="{E189066A-EE2C-3848-AFB7-A8ACB98F9503}"/>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38" name="Group 37">
                <a:extLst>
                  <a:ext uri="{FF2B5EF4-FFF2-40B4-BE49-F238E27FC236}">
                    <a16:creationId xmlns:a16="http://schemas.microsoft.com/office/drawing/2014/main" id="{7A4A350B-0AC9-C145-9C8D-C260FD608754}"/>
                  </a:ext>
                </a:extLst>
              </p:cNvPr>
              <p:cNvGrpSpPr/>
              <p:nvPr userDrawn="1"/>
            </p:nvGrpSpPr>
            <p:grpSpPr>
              <a:xfrm>
                <a:off x="823622" y="5568414"/>
                <a:ext cx="3151610" cy="1406893"/>
                <a:chOff x="823622" y="5455870"/>
                <a:chExt cx="3151610" cy="1406893"/>
              </a:xfrm>
            </p:grpSpPr>
            <p:pic>
              <p:nvPicPr>
                <p:cNvPr id="39" name="Picture 38">
                  <a:extLst>
                    <a:ext uri="{FF2B5EF4-FFF2-40B4-BE49-F238E27FC236}">
                      <a16:creationId xmlns:a16="http://schemas.microsoft.com/office/drawing/2014/main" id="{C92B21D5-1437-1443-A9D6-5323C28605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40" name="Picture 39">
                  <a:extLst>
                    <a:ext uri="{FF2B5EF4-FFF2-40B4-BE49-F238E27FC236}">
                      <a16:creationId xmlns:a16="http://schemas.microsoft.com/office/drawing/2014/main" id="{278BC852-CAE3-9447-A230-6F5C5984BB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36" name="TextBox 35">
              <a:extLst>
                <a:ext uri="{FF2B5EF4-FFF2-40B4-BE49-F238E27FC236}">
                  <a16:creationId xmlns:a16="http://schemas.microsoft.com/office/drawing/2014/main" id="{AC26AC2E-3EDE-C845-BE04-14E7F3C57E85}"/>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dirty="0">
                  <a:solidFill>
                    <a:schemeClr val="tx1"/>
                  </a:solidFill>
                  <a:latin typeface="Gill Sans MT" panose="020B0502020104020203" pitchFamily="34" charset="0"/>
                </a:rPr>
                <a:t>USAID</a:t>
              </a:r>
              <a:r>
                <a:rPr lang="en-US" sz="1600" b="1" baseline="0" dirty="0">
                  <a:solidFill>
                    <a:schemeClr val="tx1"/>
                  </a:solidFill>
                  <a:latin typeface="Gill Sans MT" panose="020B0502020104020203" pitchFamily="34" charset="0"/>
                </a:rPr>
                <a:t> AMPATH </a:t>
              </a:r>
              <a:r>
                <a:rPr lang="en-US" sz="1600" b="1" i="1" baseline="0" dirty="0">
                  <a:solidFill>
                    <a:schemeClr val="tx1"/>
                  </a:solidFill>
                  <a:latin typeface="Gill Sans MT" panose="020B0502020104020203" pitchFamily="34" charset="0"/>
                </a:rPr>
                <a:t>Uzima</a:t>
              </a:r>
              <a:endParaRPr lang="en-US" sz="1600" b="1" i="1"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2435406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5314" y="-20874"/>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425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rot="16200000">
            <a:off x="5801967" y="3263347"/>
            <a:ext cx="5846694"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grpSp>
        <p:nvGrpSpPr>
          <p:cNvPr id="22" name="Group 21">
            <a:extLst>
              <a:ext uri="{FF2B5EF4-FFF2-40B4-BE49-F238E27FC236}">
                <a16:creationId xmlns:a16="http://schemas.microsoft.com/office/drawing/2014/main" id="{8A4875F7-4F88-1C42-9E5A-A3769D343D7A}"/>
              </a:ext>
            </a:extLst>
          </p:cNvPr>
          <p:cNvGrpSpPr/>
          <p:nvPr userDrawn="1"/>
        </p:nvGrpSpPr>
        <p:grpSpPr>
          <a:xfrm>
            <a:off x="1120140" y="5893099"/>
            <a:ext cx="10929890" cy="1069543"/>
            <a:chOff x="982980" y="5790964"/>
            <a:chExt cx="11272790" cy="1103097"/>
          </a:xfrm>
        </p:grpSpPr>
        <p:grpSp>
          <p:nvGrpSpPr>
            <p:cNvPr id="23" name="Group 22">
              <a:extLst>
                <a:ext uri="{FF2B5EF4-FFF2-40B4-BE49-F238E27FC236}">
                  <a16:creationId xmlns:a16="http://schemas.microsoft.com/office/drawing/2014/main" id="{B75933DB-9306-6840-9296-71D37F85A498}"/>
                </a:ext>
              </a:extLst>
            </p:cNvPr>
            <p:cNvGrpSpPr/>
            <p:nvPr userDrawn="1"/>
          </p:nvGrpSpPr>
          <p:grpSpPr>
            <a:xfrm>
              <a:off x="982980" y="5790964"/>
              <a:ext cx="3681718" cy="1103097"/>
              <a:chOff x="823622" y="5568414"/>
              <a:chExt cx="4695673" cy="1406893"/>
            </a:xfrm>
          </p:grpSpPr>
          <p:pic>
            <p:nvPicPr>
              <p:cNvPr id="32" name="Picture 31">
                <a:extLst>
                  <a:ext uri="{FF2B5EF4-FFF2-40B4-BE49-F238E27FC236}">
                    <a16:creationId xmlns:a16="http://schemas.microsoft.com/office/drawing/2014/main" id="{ECB87390-991B-C342-B8A5-3167EAE74491}"/>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33" name="Group 32">
                <a:extLst>
                  <a:ext uri="{FF2B5EF4-FFF2-40B4-BE49-F238E27FC236}">
                    <a16:creationId xmlns:a16="http://schemas.microsoft.com/office/drawing/2014/main" id="{D5C7D0E4-2E04-9348-910E-2501B45B25D3}"/>
                  </a:ext>
                </a:extLst>
              </p:cNvPr>
              <p:cNvGrpSpPr/>
              <p:nvPr userDrawn="1"/>
            </p:nvGrpSpPr>
            <p:grpSpPr>
              <a:xfrm>
                <a:off x="823622" y="5568414"/>
                <a:ext cx="3151610" cy="1406893"/>
                <a:chOff x="823622" y="5455870"/>
                <a:chExt cx="3151610" cy="1406893"/>
              </a:xfrm>
            </p:grpSpPr>
            <p:pic>
              <p:nvPicPr>
                <p:cNvPr id="34" name="Picture 33">
                  <a:extLst>
                    <a:ext uri="{FF2B5EF4-FFF2-40B4-BE49-F238E27FC236}">
                      <a16:creationId xmlns:a16="http://schemas.microsoft.com/office/drawing/2014/main" id="{492CB5DF-635C-4443-AEFB-C0F8002C09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35" name="Picture 34">
                  <a:extLst>
                    <a:ext uri="{FF2B5EF4-FFF2-40B4-BE49-F238E27FC236}">
                      <a16:creationId xmlns:a16="http://schemas.microsoft.com/office/drawing/2014/main" id="{068CB87B-FD0E-D743-95B2-67EF5463C2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31" name="TextBox 30">
              <a:extLst>
                <a:ext uri="{FF2B5EF4-FFF2-40B4-BE49-F238E27FC236}">
                  <a16:creationId xmlns:a16="http://schemas.microsoft.com/office/drawing/2014/main" id="{793BC4DF-2569-714A-B413-4C81E0AD7CC1}"/>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dirty="0">
                  <a:solidFill>
                    <a:schemeClr val="tx1"/>
                  </a:solidFill>
                  <a:latin typeface="Gill Sans MT" panose="020B0502020104020203" pitchFamily="34" charset="0"/>
                </a:rPr>
                <a:t>USAID</a:t>
              </a:r>
              <a:r>
                <a:rPr lang="en-US" sz="1600" b="1" baseline="0" dirty="0">
                  <a:solidFill>
                    <a:schemeClr val="tx1"/>
                  </a:solidFill>
                  <a:latin typeface="Gill Sans MT" panose="020B0502020104020203" pitchFamily="34" charset="0"/>
                </a:rPr>
                <a:t> AMPATH </a:t>
              </a:r>
              <a:r>
                <a:rPr lang="en-US" sz="1600" b="1" i="1" baseline="0" dirty="0">
                  <a:solidFill>
                    <a:schemeClr val="tx1"/>
                  </a:solidFill>
                  <a:latin typeface="Gill Sans MT" panose="020B0502020104020203" pitchFamily="34" charset="0"/>
                </a:rPr>
                <a:t>Uzima</a:t>
              </a:r>
              <a:endParaRPr lang="en-US" sz="1600" b="1" i="1"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280177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anose="020B05020201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EF2770-D6F9-4EE9-A18E-8DD1648F62F9}" type="datetimeFigureOut">
              <a:rPr lang="en-US" smtClean="0"/>
              <a:t>6/19/22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89DD34-8126-45AF-B4F4-2305F3A75729}" type="slidenum">
              <a:rPr lang="en-US" smtClean="0"/>
              <a:t>‹#›</a:t>
            </a:fld>
            <a:endParaRPr lang="en-US"/>
          </a:p>
        </p:txBody>
      </p:sp>
      <p:sp>
        <p:nvSpPr>
          <p:cNvPr id="13" name="Rectangle 12"/>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a:off x="832402" y="1686339"/>
            <a:ext cx="10524711"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grpSp>
        <p:nvGrpSpPr>
          <p:cNvPr id="18" name="Group 17">
            <a:extLst>
              <a:ext uri="{FF2B5EF4-FFF2-40B4-BE49-F238E27FC236}">
                <a16:creationId xmlns:a16="http://schemas.microsoft.com/office/drawing/2014/main" id="{FF345236-554B-294B-AC4D-FD606D6FE10A}"/>
              </a:ext>
            </a:extLst>
          </p:cNvPr>
          <p:cNvGrpSpPr/>
          <p:nvPr userDrawn="1"/>
        </p:nvGrpSpPr>
        <p:grpSpPr>
          <a:xfrm>
            <a:off x="1120140" y="5893099"/>
            <a:ext cx="10929890" cy="1069543"/>
            <a:chOff x="982980" y="5790964"/>
            <a:chExt cx="11272790" cy="1103097"/>
          </a:xfrm>
        </p:grpSpPr>
        <p:grpSp>
          <p:nvGrpSpPr>
            <p:cNvPr id="19" name="Group 18">
              <a:extLst>
                <a:ext uri="{FF2B5EF4-FFF2-40B4-BE49-F238E27FC236}">
                  <a16:creationId xmlns:a16="http://schemas.microsoft.com/office/drawing/2014/main" id="{B6C44F7A-37DD-2B4D-97AC-FFEB37BF6AED}"/>
                </a:ext>
              </a:extLst>
            </p:cNvPr>
            <p:cNvGrpSpPr/>
            <p:nvPr userDrawn="1"/>
          </p:nvGrpSpPr>
          <p:grpSpPr>
            <a:xfrm>
              <a:off x="982980" y="5790964"/>
              <a:ext cx="3681718" cy="1103097"/>
              <a:chOff x="823622" y="5568414"/>
              <a:chExt cx="4695673" cy="1406893"/>
            </a:xfrm>
          </p:grpSpPr>
          <p:pic>
            <p:nvPicPr>
              <p:cNvPr id="21" name="Picture 20">
                <a:extLst>
                  <a:ext uri="{FF2B5EF4-FFF2-40B4-BE49-F238E27FC236}">
                    <a16:creationId xmlns:a16="http://schemas.microsoft.com/office/drawing/2014/main" id="{A43018C7-B0FC-E749-B764-2440A20E12AA}"/>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27" name="Group 26">
                <a:extLst>
                  <a:ext uri="{FF2B5EF4-FFF2-40B4-BE49-F238E27FC236}">
                    <a16:creationId xmlns:a16="http://schemas.microsoft.com/office/drawing/2014/main" id="{E74637AD-F91D-A94B-B525-BB22AA89B571}"/>
                  </a:ext>
                </a:extLst>
              </p:cNvPr>
              <p:cNvGrpSpPr/>
              <p:nvPr userDrawn="1"/>
            </p:nvGrpSpPr>
            <p:grpSpPr>
              <a:xfrm>
                <a:off x="823622" y="5568414"/>
                <a:ext cx="3151610" cy="1406893"/>
                <a:chOff x="823622" y="5455870"/>
                <a:chExt cx="3151610" cy="1406893"/>
              </a:xfrm>
            </p:grpSpPr>
            <p:pic>
              <p:nvPicPr>
                <p:cNvPr id="30" name="Picture 29">
                  <a:extLst>
                    <a:ext uri="{FF2B5EF4-FFF2-40B4-BE49-F238E27FC236}">
                      <a16:creationId xmlns:a16="http://schemas.microsoft.com/office/drawing/2014/main" id="{D1D9E429-3B24-E74D-8FEA-1CDA4D608E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31" name="Picture 30">
                  <a:extLst>
                    <a:ext uri="{FF2B5EF4-FFF2-40B4-BE49-F238E27FC236}">
                      <a16:creationId xmlns:a16="http://schemas.microsoft.com/office/drawing/2014/main" id="{1F6F53A1-8028-4A45-A72A-BC9F317436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20" name="TextBox 19">
              <a:extLst>
                <a:ext uri="{FF2B5EF4-FFF2-40B4-BE49-F238E27FC236}">
                  <a16:creationId xmlns:a16="http://schemas.microsoft.com/office/drawing/2014/main" id="{CD1F88D8-9B30-FE44-B6F5-055663FE56BA}"/>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dirty="0">
                  <a:solidFill>
                    <a:schemeClr val="tx1"/>
                  </a:solidFill>
                  <a:latin typeface="Gill Sans MT" panose="020B0502020104020203" pitchFamily="34" charset="0"/>
                </a:rPr>
                <a:t>USAID</a:t>
              </a:r>
              <a:r>
                <a:rPr lang="en-US" sz="1600" b="1" baseline="0" dirty="0">
                  <a:solidFill>
                    <a:schemeClr val="tx1"/>
                  </a:solidFill>
                  <a:latin typeface="Gill Sans MT" panose="020B0502020104020203" pitchFamily="34" charset="0"/>
                </a:rPr>
                <a:t> AMPATH </a:t>
              </a:r>
              <a:r>
                <a:rPr lang="en-US" sz="1600" b="1" i="1" baseline="0" dirty="0">
                  <a:solidFill>
                    <a:schemeClr val="tx1"/>
                  </a:solidFill>
                  <a:latin typeface="Gill Sans MT" panose="020B0502020104020203" pitchFamily="34" charset="0"/>
                </a:rPr>
                <a:t>Uzima</a:t>
              </a:r>
              <a:endParaRPr lang="en-US" sz="1600" b="1" i="1"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78098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Gill Sans MT" panose="020B0502020104020203"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Garamond" panose="020204040303010108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0EF2770-D6F9-4EE9-A18E-8DD1648F62F9}" type="datetimeFigureOut">
              <a:rPr lang="en-US" smtClean="0"/>
              <a:t>6/19/22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9DD34-8126-45AF-B4F4-2305F3A75729}" type="slidenum">
              <a:rPr lang="en-US" smtClean="0"/>
              <a:t>‹#›</a:t>
            </a:fld>
            <a:endParaRPr lang="en-US"/>
          </a:p>
        </p:txBody>
      </p:sp>
      <p:sp>
        <p:nvSpPr>
          <p:cNvPr id="12" name="Rectangle 11"/>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a:off x="845654" y="4562061"/>
            <a:ext cx="10524711"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sp>
        <p:nvSpPr>
          <p:cNvPr id="16" name="Content Placeholder 2">
            <a:extLst>
              <a:ext uri="{FF2B5EF4-FFF2-40B4-BE49-F238E27FC236}">
                <a16:creationId xmlns:a16="http://schemas.microsoft.com/office/drawing/2014/main" id="{68FEC8A7-6708-E745-89E5-198EE1050603}"/>
              </a:ext>
            </a:extLst>
          </p:cNvPr>
          <p:cNvSpPr>
            <a:spLocks noGrp="1"/>
          </p:cNvSpPr>
          <p:nvPr>
            <p:ph idx="13"/>
          </p:nvPr>
        </p:nvSpPr>
        <p:spPr>
          <a:xfrm>
            <a:off x="838200" y="1825625"/>
            <a:ext cx="10515600" cy="4351338"/>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6" name="Group 25">
            <a:extLst>
              <a:ext uri="{FF2B5EF4-FFF2-40B4-BE49-F238E27FC236}">
                <a16:creationId xmlns:a16="http://schemas.microsoft.com/office/drawing/2014/main" id="{BE827C82-ABC7-A04A-8C25-9ABC427DE896}"/>
              </a:ext>
            </a:extLst>
          </p:cNvPr>
          <p:cNvGrpSpPr/>
          <p:nvPr userDrawn="1"/>
        </p:nvGrpSpPr>
        <p:grpSpPr>
          <a:xfrm>
            <a:off x="1120140" y="5893099"/>
            <a:ext cx="10929890" cy="1069543"/>
            <a:chOff x="982980" y="5790964"/>
            <a:chExt cx="11272790" cy="1103097"/>
          </a:xfrm>
        </p:grpSpPr>
        <p:grpSp>
          <p:nvGrpSpPr>
            <p:cNvPr id="27" name="Group 26">
              <a:extLst>
                <a:ext uri="{FF2B5EF4-FFF2-40B4-BE49-F238E27FC236}">
                  <a16:creationId xmlns:a16="http://schemas.microsoft.com/office/drawing/2014/main" id="{C1E3FC34-1790-5F4B-84DD-8297444BB612}"/>
                </a:ext>
              </a:extLst>
            </p:cNvPr>
            <p:cNvGrpSpPr/>
            <p:nvPr userDrawn="1"/>
          </p:nvGrpSpPr>
          <p:grpSpPr>
            <a:xfrm>
              <a:off x="982980" y="5790964"/>
              <a:ext cx="3681718" cy="1103097"/>
              <a:chOff x="823622" y="5568414"/>
              <a:chExt cx="4695673" cy="1406893"/>
            </a:xfrm>
          </p:grpSpPr>
          <p:pic>
            <p:nvPicPr>
              <p:cNvPr id="29" name="Picture 28">
                <a:extLst>
                  <a:ext uri="{FF2B5EF4-FFF2-40B4-BE49-F238E27FC236}">
                    <a16:creationId xmlns:a16="http://schemas.microsoft.com/office/drawing/2014/main" id="{5A383A7C-68BA-C844-AD93-6B35B5A634F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30" name="Group 29">
                <a:extLst>
                  <a:ext uri="{FF2B5EF4-FFF2-40B4-BE49-F238E27FC236}">
                    <a16:creationId xmlns:a16="http://schemas.microsoft.com/office/drawing/2014/main" id="{7D087D36-4E2F-EB4C-AD06-0D58BBF4EBCE}"/>
                  </a:ext>
                </a:extLst>
              </p:cNvPr>
              <p:cNvGrpSpPr/>
              <p:nvPr userDrawn="1"/>
            </p:nvGrpSpPr>
            <p:grpSpPr>
              <a:xfrm>
                <a:off x="823622" y="5568414"/>
                <a:ext cx="3151610" cy="1406893"/>
                <a:chOff x="823622" y="5455870"/>
                <a:chExt cx="3151610" cy="1406893"/>
              </a:xfrm>
            </p:grpSpPr>
            <p:pic>
              <p:nvPicPr>
                <p:cNvPr id="31" name="Picture 30">
                  <a:extLst>
                    <a:ext uri="{FF2B5EF4-FFF2-40B4-BE49-F238E27FC236}">
                      <a16:creationId xmlns:a16="http://schemas.microsoft.com/office/drawing/2014/main" id="{3CB8ED09-61A0-B94A-9839-A45AD1D951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32" name="Picture 31">
                  <a:extLst>
                    <a:ext uri="{FF2B5EF4-FFF2-40B4-BE49-F238E27FC236}">
                      <a16:creationId xmlns:a16="http://schemas.microsoft.com/office/drawing/2014/main" id="{36356D28-6CA6-E541-974C-252A63FAFCD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28" name="TextBox 27">
              <a:extLst>
                <a:ext uri="{FF2B5EF4-FFF2-40B4-BE49-F238E27FC236}">
                  <a16:creationId xmlns:a16="http://schemas.microsoft.com/office/drawing/2014/main" id="{449B3029-6BDB-A545-8016-802F29E6E5CC}"/>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dirty="0">
                  <a:solidFill>
                    <a:schemeClr val="tx1"/>
                  </a:solidFill>
                  <a:latin typeface="Gill Sans MT" panose="020B0502020104020203" pitchFamily="34" charset="0"/>
                </a:rPr>
                <a:t>USAID</a:t>
              </a:r>
              <a:r>
                <a:rPr lang="en-US" sz="1600" b="1" baseline="0" dirty="0">
                  <a:solidFill>
                    <a:schemeClr val="tx1"/>
                  </a:solidFill>
                  <a:latin typeface="Gill Sans MT" panose="020B0502020104020203" pitchFamily="34" charset="0"/>
                </a:rPr>
                <a:t> AMPATH </a:t>
              </a:r>
              <a:r>
                <a:rPr lang="en-US" sz="1600" b="1" i="1" baseline="0" dirty="0">
                  <a:solidFill>
                    <a:schemeClr val="tx1"/>
                  </a:solidFill>
                  <a:latin typeface="Gill Sans MT" panose="020B0502020104020203" pitchFamily="34" charset="0"/>
                </a:rPr>
                <a:t>Uzima</a:t>
              </a:r>
              <a:endParaRPr lang="en-US" sz="1600" b="1" i="1"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2599643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EF2770-D6F9-4EE9-A18E-8DD1648F62F9}" type="datetimeFigureOut">
              <a:rPr lang="en-US" smtClean="0"/>
              <a:t>6/19/22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9DD34-8126-45AF-B4F4-2305F3A75729}" type="slidenum">
              <a:rPr lang="en-US" smtClean="0"/>
              <a:t>‹#›</a:t>
            </a:fld>
            <a:endParaRPr lang="en-US"/>
          </a:p>
        </p:txBody>
      </p:sp>
      <p:sp>
        <p:nvSpPr>
          <p:cNvPr id="13" name="Rectangle 12"/>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userDrawn="1"/>
        </p:nvCxnSpPr>
        <p:spPr>
          <a:xfrm>
            <a:off x="832402" y="1686339"/>
            <a:ext cx="10524711"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grpSp>
        <p:nvGrpSpPr>
          <p:cNvPr id="26" name="Group 25">
            <a:extLst>
              <a:ext uri="{FF2B5EF4-FFF2-40B4-BE49-F238E27FC236}">
                <a16:creationId xmlns:a16="http://schemas.microsoft.com/office/drawing/2014/main" id="{A0B3C97A-843E-E240-9B4C-F496C4A7E26A}"/>
              </a:ext>
            </a:extLst>
          </p:cNvPr>
          <p:cNvGrpSpPr/>
          <p:nvPr userDrawn="1"/>
        </p:nvGrpSpPr>
        <p:grpSpPr>
          <a:xfrm>
            <a:off x="1120140" y="5893099"/>
            <a:ext cx="10929890" cy="1069543"/>
            <a:chOff x="982980" y="5790964"/>
            <a:chExt cx="11272790" cy="1103097"/>
          </a:xfrm>
        </p:grpSpPr>
        <p:grpSp>
          <p:nvGrpSpPr>
            <p:cNvPr id="27" name="Group 26">
              <a:extLst>
                <a:ext uri="{FF2B5EF4-FFF2-40B4-BE49-F238E27FC236}">
                  <a16:creationId xmlns:a16="http://schemas.microsoft.com/office/drawing/2014/main" id="{11D0A77E-2B6A-0A47-BE85-7113EA5524EB}"/>
                </a:ext>
              </a:extLst>
            </p:cNvPr>
            <p:cNvGrpSpPr/>
            <p:nvPr userDrawn="1"/>
          </p:nvGrpSpPr>
          <p:grpSpPr>
            <a:xfrm>
              <a:off x="982980" y="5790964"/>
              <a:ext cx="3681718" cy="1103097"/>
              <a:chOff x="823622" y="5568414"/>
              <a:chExt cx="4695673" cy="1406893"/>
            </a:xfrm>
          </p:grpSpPr>
          <p:pic>
            <p:nvPicPr>
              <p:cNvPr id="29" name="Picture 28">
                <a:extLst>
                  <a:ext uri="{FF2B5EF4-FFF2-40B4-BE49-F238E27FC236}">
                    <a16:creationId xmlns:a16="http://schemas.microsoft.com/office/drawing/2014/main" id="{BE086ADD-8A05-134F-BC23-914D2B1FDE6B}"/>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30" name="Group 29">
                <a:extLst>
                  <a:ext uri="{FF2B5EF4-FFF2-40B4-BE49-F238E27FC236}">
                    <a16:creationId xmlns:a16="http://schemas.microsoft.com/office/drawing/2014/main" id="{064181E0-5C42-3F42-B35B-AFD2C04EFE38}"/>
                  </a:ext>
                </a:extLst>
              </p:cNvPr>
              <p:cNvGrpSpPr/>
              <p:nvPr userDrawn="1"/>
            </p:nvGrpSpPr>
            <p:grpSpPr>
              <a:xfrm>
                <a:off x="823622" y="5568414"/>
                <a:ext cx="3151610" cy="1406893"/>
                <a:chOff x="823622" y="5455870"/>
                <a:chExt cx="3151610" cy="1406893"/>
              </a:xfrm>
            </p:grpSpPr>
            <p:pic>
              <p:nvPicPr>
                <p:cNvPr id="31" name="Picture 30">
                  <a:extLst>
                    <a:ext uri="{FF2B5EF4-FFF2-40B4-BE49-F238E27FC236}">
                      <a16:creationId xmlns:a16="http://schemas.microsoft.com/office/drawing/2014/main" id="{295847C1-1C7A-F645-8CF8-A0A7B7B984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39" name="Picture 38">
                  <a:extLst>
                    <a:ext uri="{FF2B5EF4-FFF2-40B4-BE49-F238E27FC236}">
                      <a16:creationId xmlns:a16="http://schemas.microsoft.com/office/drawing/2014/main" id="{EE35BA1B-9D62-0F4C-BE73-1FB7BBE6F8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28" name="TextBox 27">
              <a:extLst>
                <a:ext uri="{FF2B5EF4-FFF2-40B4-BE49-F238E27FC236}">
                  <a16:creationId xmlns:a16="http://schemas.microsoft.com/office/drawing/2014/main" id="{54C97700-7427-C846-B214-26FE752F77DC}"/>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dirty="0">
                  <a:solidFill>
                    <a:schemeClr val="tx1"/>
                  </a:solidFill>
                  <a:latin typeface="Gill Sans MT" panose="020B0502020104020203" pitchFamily="34" charset="0"/>
                </a:rPr>
                <a:t>USAID</a:t>
              </a:r>
              <a:r>
                <a:rPr lang="en-US" sz="1600" b="1" baseline="0" dirty="0">
                  <a:solidFill>
                    <a:schemeClr val="tx1"/>
                  </a:solidFill>
                  <a:latin typeface="Gill Sans MT" panose="020B0502020104020203" pitchFamily="34" charset="0"/>
                </a:rPr>
                <a:t> AMPATH </a:t>
              </a:r>
              <a:r>
                <a:rPr lang="en-US" sz="1600" b="1" i="1" baseline="0" dirty="0">
                  <a:solidFill>
                    <a:schemeClr val="tx1"/>
                  </a:solidFill>
                  <a:latin typeface="Gill Sans MT" panose="020B0502020104020203" pitchFamily="34" charset="0"/>
                </a:rPr>
                <a:t>Uzima</a:t>
              </a:r>
              <a:endParaRPr lang="en-US" sz="1600" b="1" i="1"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284177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EF2770-D6F9-4EE9-A18E-8DD1648F62F9}" type="datetimeFigureOut">
              <a:rPr lang="en-US" smtClean="0"/>
              <a:t>6/19/22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89DD34-8126-45AF-B4F4-2305F3A75729}" type="slidenum">
              <a:rPr lang="en-US" smtClean="0"/>
              <a:t>‹#›</a:t>
            </a:fld>
            <a:endParaRPr lang="en-US"/>
          </a:p>
        </p:txBody>
      </p:sp>
      <p:sp>
        <p:nvSpPr>
          <p:cNvPr id="15" name="Rectangle 14"/>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32402" y="1686339"/>
            <a:ext cx="10524711"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grpSp>
        <p:nvGrpSpPr>
          <p:cNvPr id="28" name="Group 27">
            <a:extLst>
              <a:ext uri="{FF2B5EF4-FFF2-40B4-BE49-F238E27FC236}">
                <a16:creationId xmlns:a16="http://schemas.microsoft.com/office/drawing/2014/main" id="{2FFF4419-7F10-964B-8071-4BF0B61E0C10}"/>
              </a:ext>
            </a:extLst>
          </p:cNvPr>
          <p:cNvGrpSpPr/>
          <p:nvPr userDrawn="1"/>
        </p:nvGrpSpPr>
        <p:grpSpPr>
          <a:xfrm>
            <a:off x="1120140" y="5893099"/>
            <a:ext cx="10929890" cy="1069543"/>
            <a:chOff x="982980" y="5790964"/>
            <a:chExt cx="11272790" cy="1103097"/>
          </a:xfrm>
        </p:grpSpPr>
        <p:grpSp>
          <p:nvGrpSpPr>
            <p:cNvPr id="29" name="Group 28">
              <a:extLst>
                <a:ext uri="{FF2B5EF4-FFF2-40B4-BE49-F238E27FC236}">
                  <a16:creationId xmlns:a16="http://schemas.microsoft.com/office/drawing/2014/main" id="{4C485546-5649-7944-829D-7B302F0F7905}"/>
                </a:ext>
              </a:extLst>
            </p:cNvPr>
            <p:cNvGrpSpPr/>
            <p:nvPr userDrawn="1"/>
          </p:nvGrpSpPr>
          <p:grpSpPr>
            <a:xfrm>
              <a:off x="982980" y="5790964"/>
              <a:ext cx="3681718" cy="1103097"/>
              <a:chOff x="823622" y="5568414"/>
              <a:chExt cx="4695673" cy="1406893"/>
            </a:xfrm>
          </p:grpSpPr>
          <p:pic>
            <p:nvPicPr>
              <p:cNvPr id="31" name="Picture 30">
                <a:extLst>
                  <a:ext uri="{FF2B5EF4-FFF2-40B4-BE49-F238E27FC236}">
                    <a16:creationId xmlns:a16="http://schemas.microsoft.com/office/drawing/2014/main" id="{3558170A-2538-7E4B-9DE1-245A342E07CA}"/>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32" name="Group 31">
                <a:extLst>
                  <a:ext uri="{FF2B5EF4-FFF2-40B4-BE49-F238E27FC236}">
                    <a16:creationId xmlns:a16="http://schemas.microsoft.com/office/drawing/2014/main" id="{7C781FD9-BD72-5144-A550-A6C1090B612C}"/>
                  </a:ext>
                </a:extLst>
              </p:cNvPr>
              <p:cNvGrpSpPr/>
              <p:nvPr userDrawn="1"/>
            </p:nvGrpSpPr>
            <p:grpSpPr>
              <a:xfrm>
                <a:off x="823622" y="5568414"/>
                <a:ext cx="3151610" cy="1406893"/>
                <a:chOff x="823622" y="5455870"/>
                <a:chExt cx="3151610" cy="1406893"/>
              </a:xfrm>
            </p:grpSpPr>
            <p:pic>
              <p:nvPicPr>
                <p:cNvPr id="33" name="Picture 32">
                  <a:extLst>
                    <a:ext uri="{FF2B5EF4-FFF2-40B4-BE49-F238E27FC236}">
                      <a16:creationId xmlns:a16="http://schemas.microsoft.com/office/drawing/2014/main" id="{E98632CC-961E-3945-8A89-7CDCF2E0D6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41" name="Picture 40">
                  <a:extLst>
                    <a:ext uri="{FF2B5EF4-FFF2-40B4-BE49-F238E27FC236}">
                      <a16:creationId xmlns:a16="http://schemas.microsoft.com/office/drawing/2014/main" id="{717096BD-8B8E-D74D-B7E8-E83E8AD9025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30" name="TextBox 29">
              <a:extLst>
                <a:ext uri="{FF2B5EF4-FFF2-40B4-BE49-F238E27FC236}">
                  <a16:creationId xmlns:a16="http://schemas.microsoft.com/office/drawing/2014/main" id="{3207B854-D965-D24F-8AB8-F11735067D4E}"/>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dirty="0">
                  <a:solidFill>
                    <a:schemeClr val="tx1"/>
                  </a:solidFill>
                  <a:latin typeface="Gill Sans MT" panose="020B0502020104020203" pitchFamily="34" charset="0"/>
                </a:rPr>
                <a:t>USAID</a:t>
              </a:r>
              <a:r>
                <a:rPr lang="en-US" sz="1600" b="1" baseline="0" dirty="0">
                  <a:solidFill>
                    <a:schemeClr val="tx1"/>
                  </a:solidFill>
                  <a:latin typeface="Gill Sans MT" panose="020B0502020104020203" pitchFamily="34" charset="0"/>
                </a:rPr>
                <a:t> AMPATH </a:t>
              </a:r>
              <a:r>
                <a:rPr lang="en-US" sz="1600" b="1" i="1" baseline="0" dirty="0">
                  <a:solidFill>
                    <a:schemeClr val="tx1"/>
                  </a:solidFill>
                  <a:latin typeface="Gill Sans MT" panose="020B0502020104020203" pitchFamily="34" charset="0"/>
                </a:rPr>
                <a:t>Uzima</a:t>
              </a:r>
              <a:endParaRPr lang="en-US" sz="1600" b="1" i="1"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924448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0EF2770-D6F9-4EE9-A18E-8DD1648F62F9}" type="datetimeFigureOut">
              <a:rPr lang="en-US" smtClean="0"/>
              <a:t>6/19/22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89DD34-8126-45AF-B4F4-2305F3A75729}" type="slidenum">
              <a:rPr lang="en-US" smtClean="0"/>
              <a:t>‹#›</a:t>
            </a:fld>
            <a:endParaRPr lang="en-US"/>
          </a:p>
        </p:txBody>
      </p:sp>
      <p:sp>
        <p:nvSpPr>
          <p:cNvPr id="11" name="Rectangle 10"/>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a:off x="832402" y="1686339"/>
            <a:ext cx="10524711"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grpSp>
        <p:nvGrpSpPr>
          <p:cNvPr id="24" name="Group 23">
            <a:extLst>
              <a:ext uri="{FF2B5EF4-FFF2-40B4-BE49-F238E27FC236}">
                <a16:creationId xmlns:a16="http://schemas.microsoft.com/office/drawing/2014/main" id="{03BC4D22-EC1A-DD42-8C31-70B1723A2DF5}"/>
              </a:ext>
            </a:extLst>
          </p:cNvPr>
          <p:cNvGrpSpPr/>
          <p:nvPr userDrawn="1"/>
        </p:nvGrpSpPr>
        <p:grpSpPr>
          <a:xfrm>
            <a:off x="1120140" y="5893099"/>
            <a:ext cx="10929890" cy="1069543"/>
            <a:chOff x="982980" y="5790964"/>
            <a:chExt cx="11272790" cy="1103097"/>
          </a:xfrm>
        </p:grpSpPr>
        <p:grpSp>
          <p:nvGrpSpPr>
            <p:cNvPr id="25" name="Group 24">
              <a:extLst>
                <a:ext uri="{FF2B5EF4-FFF2-40B4-BE49-F238E27FC236}">
                  <a16:creationId xmlns:a16="http://schemas.microsoft.com/office/drawing/2014/main" id="{6AF0D14C-749D-E24A-A8C1-5EF7EAC6DB29}"/>
                </a:ext>
              </a:extLst>
            </p:cNvPr>
            <p:cNvGrpSpPr/>
            <p:nvPr userDrawn="1"/>
          </p:nvGrpSpPr>
          <p:grpSpPr>
            <a:xfrm>
              <a:off x="982980" y="5790964"/>
              <a:ext cx="3681718" cy="1103097"/>
              <a:chOff x="823622" y="5568414"/>
              <a:chExt cx="4695673" cy="1406893"/>
            </a:xfrm>
          </p:grpSpPr>
          <p:pic>
            <p:nvPicPr>
              <p:cNvPr id="27" name="Picture 26">
                <a:extLst>
                  <a:ext uri="{FF2B5EF4-FFF2-40B4-BE49-F238E27FC236}">
                    <a16:creationId xmlns:a16="http://schemas.microsoft.com/office/drawing/2014/main" id="{55CDD82E-285A-BC45-9CF6-6579AF92B38E}"/>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28" name="Group 27">
                <a:extLst>
                  <a:ext uri="{FF2B5EF4-FFF2-40B4-BE49-F238E27FC236}">
                    <a16:creationId xmlns:a16="http://schemas.microsoft.com/office/drawing/2014/main" id="{7CEC4430-F7D3-D249-B98F-4C73E6AD269B}"/>
                  </a:ext>
                </a:extLst>
              </p:cNvPr>
              <p:cNvGrpSpPr/>
              <p:nvPr userDrawn="1"/>
            </p:nvGrpSpPr>
            <p:grpSpPr>
              <a:xfrm>
                <a:off x="823622" y="5568414"/>
                <a:ext cx="3151610" cy="1406893"/>
                <a:chOff x="823622" y="5455870"/>
                <a:chExt cx="3151610" cy="1406893"/>
              </a:xfrm>
            </p:grpSpPr>
            <p:pic>
              <p:nvPicPr>
                <p:cNvPr id="29" name="Picture 28">
                  <a:extLst>
                    <a:ext uri="{FF2B5EF4-FFF2-40B4-BE49-F238E27FC236}">
                      <a16:creationId xmlns:a16="http://schemas.microsoft.com/office/drawing/2014/main" id="{D1182FFB-D294-C34C-A1A3-3B58F3DDE2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37" name="Picture 36">
                  <a:extLst>
                    <a:ext uri="{FF2B5EF4-FFF2-40B4-BE49-F238E27FC236}">
                      <a16:creationId xmlns:a16="http://schemas.microsoft.com/office/drawing/2014/main" id="{7767AFC1-AE87-2742-92D8-FEF809FB8C4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26" name="TextBox 25">
              <a:extLst>
                <a:ext uri="{FF2B5EF4-FFF2-40B4-BE49-F238E27FC236}">
                  <a16:creationId xmlns:a16="http://schemas.microsoft.com/office/drawing/2014/main" id="{B0A80D42-D98B-0948-B8CC-44AD173D0B21}"/>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dirty="0">
                  <a:solidFill>
                    <a:schemeClr val="tx1"/>
                  </a:solidFill>
                  <a:latin typeface="Gill Sans MT" panose="020B0502020104020203" pitchFamily="34" charset="0"/>
                </a:rPr>
                <a:t>USAID</a:t>
              </a:r>
              <a:r>
                <a:rPr lang="en-US" sz="1600" b="1" baseline="0" dirty="0">
                  <a:solidFill>
                    <a:schemeClr val="tx1"/>
                  </a:solidFill>
                  <a:latin typeface="Gill Sans MT" panose="020B0502020104020203" pitchFamily="34" charset="0"/>
                </a:rPr>
                <a:t> AMPATH </a:t>
              </a:r>
              <a:r>
                <a:rPr lang="en-US" sz="1600" b="1" i="1" baseline="0" dirty="0">
                  <a:solidFill>
                    <a:schemeClr val="tx1"/>
                  </a:solidFill>
                  <a:latin typeface="Gill Sans MT" panose="020B0502020104020203" pitchFamily="34" charset="0"/>
                </a:rPr>
                <a:t>Uzima</a:t>
              </a:r>
              <a:endParaRPr lang="en-US" sz="1600" b="1" i="1"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4291002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F2770-D6F9-4EE9-A18E-8DD1648F62F9}" type="datetimeFigureOut">
              <a:rPr lang="en-US" smtClean="0"/>
              <a:t>6/19/22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89DD34-8126-45AF-B4F4-2305F3A75729}" type="slidenum">
              <a:rPr lang="en-US" smtClean="0"/>
              <a:t>‹#›</a:t>
            </a:fld>
            <a:endParaRPr lang="en-US"/>
          </a:p>
        </p:txBody>
      </p:sp>
      <p:grpSp>
        <p:nvGrpSpPr>
          <p:cNvPr id="14" name="Group 13"/>
          <p:cNvGrpSpPr/>
          <p:nvPr userDrawn="1"/>
        </p:nvGrpSpPr>
        <p:grpSpPr>
          <a:xfrm>
            <a:off x="0" y="1835427"/>
            <a:ext cx="12192000" cy="2438400"/>
            <a:chOff x="0" y="1835427"/>
            <a:chExt cx="12192000" cy="2438400"/>
          </a:xfrm>
        </p:grpSpPr>
        <p:cxnSp>
          <p:nvCxnSpPr>
            <p:cNvPr id="15" name="Straight Connector 14"/>
            <p:cNvCxnSpPr/>
            <p:nvPr userDrawn="1"/>
          </p:nvCxnSpPr>
          <p:spPr>
            <a:xfrm>
              <a:off x="7048500" y="4273827"/>
              <a:ext cx="5143500" cy="0"/>
            </a:xfrm>
            <a:prstGeom prst="line">
              <a:avLst/>
            </a:prstGeom>
            <a:ln w="104775">
              <a:solidFill>
                <a:srgbClr val="8393C5"/>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0" y="1835427"/>
              <a:ext cx="4109156" cy="0"/>
            </a:xfrm>
            <a:prstGeom prst="line">
              <a:avLst/>
            </a:prstGeom>
            <a:ln w="104775">
              <a:solidFill>
                <a:srgbClr val="932828"/>
              </a:solidFill>
            </a:ln>
            <a:effectLst/>
          </p:spPr>
          <p:style>
            <a:lnRef idx="1">
              <a:schemeClr val="accent1"/>
            </a:lnRef>
            <a:fillRef idx="0">
              <a:schemeClr val="accent1"/>
            </a:fillRef>
            <a:effectRef idx="0">
              <a:schemeClr val="accent1"/>
            </a:effectRef>
            <a:fontRef idx="minor">
              <a:schemeClr val="tx1"/>
            </a:fontRef>
          </p:style>
        </p:cxnSp>
        <p:sp>
          <p:nvSpPr>
            <p:cNvPr id="17" name="Rectangle 16"/>
            <p:cNvSpPr>
              <a:spLocks noChangeArrowheads="1"/>
            </p:cNvSpPr>
            <p:nvPr userDrawn="1"/>
          </p:nvSpPr>
          <p:spPr bwMode="auto">
            <a:xfrm>
              <a:off x="0" y="1911627"/>
              <a:ext cx="12192000" cy="2286000"/>
            </a:xfrm>
            <a:prstGeom prst="rect">
              <a:avLst/>
            </a:prstGeom>
            <a:solidFill>
              <a:srgbClr val="373185"/>
            </a:solidFill>
            <a:ln w="25400">
              <a:noFill/>
              <a:miter lim="800000"/>
              <a:headEnd/>
              <a:tailEnd/>
            </a:ln>
            <a:effectLst/>
          </p:spPr>
          <p:txBody>
            <a:bodyPr anchor="ctr"/>
            <a:lstStyle/>
            <a:p>
              <a:pPr algn="ctr" defTabSz="457200">
                <a:defRPr/>
              </a:pPr>
              <a:endParaRPr lang="en-US" sz="3700" dirty="0">
                <a:solidFill>
                  <a:schemeClr val="bg1"/>
                </a:solidFill>
                <a:latin typeface="Franklin Gothic Book" pitchFamily="34" charset="0"/>
              </a:endParaRPr>
            </a:p>
          </p:txBody>
        </p:sp>
      </p:grpSp>
      <p:grpSp>
        <p:nvGrpSpPr>
          <p:cNvPr id="23" name="Group 22"/>
          <p:cNvGrpSpPr/>
          <p:nvPr userDrawn="1"/>
        </p:nvGrpSpPr>
        <p:grpSpPr>
          <a:xfrm>
            <a:off x="1091727" y="4583469"/>
            <a:ext cx="10040128" cy="2048400"/>
            <a:chOff x="-766753" y="4282114"/>
            <a:chExt cx="13985329" cy="2853307"/>
          </a:xfrm>
        </p:grpSpPr>
        <p:pic>
          <p:nvPicPr>
            <p:cNvPr id="24" name="Picture 23"/>
            <p:cNvPicPr/>
            <p:nvPr userDrawn="1"/>
          </p:nvPicPr>
          <p:blipFill>
            <a:blip r:embed="rId2" cstate="print">
              <a:extLst>
                <a:ext uri="{28A0092B-C50C-407E-A947-70E740481C1C}">
                  <a14:useLocalDpi xmlns:a14="http://schemas.microsoft.com/office/drawing/2010/main" val="0"/>
                </a:ext>
              </a:extLst>
            </a:blip>
            <a:stretch>
              <a:fillRect/>
            </a:stretch>
          </p:blipFill>
          <p:spPr>
            <a:xfrm>
              <a:off x="11116357" y="4779203"/>
              <a:ext cx="2102219" cy="1888844"/>
            </a:xfrm>
            <a:prstGeom prst="rect">
              <a:avLst/>
            </a:prstGeom>
          </p:spPr>
        </p:pic>
        <p:grpSp>
          <p:nvGrpSpPr>
            <p:cNvPr id="25" name="Group 24"/>
            <p:cNvGrpSpPr/>
            <p:nvPr userDrawn="1"/>
          </p:nvGrpSpPr>
          <p:grpSpPr>
            <a:xfrm>
              <a:off x="-766753" y="4282114"/>
              <a:ext cx="8770031" cy="2853307"/>
              <a:chOff x="-461953" y="54670"/>
              <a:chExt cx="8770031" cy="2853307"/>
            </a:xfrm>
          </p:grpSpPr>
          <p:pic>
            <p:nvPicPr>
              <p:cNvPr id="26" name="Pictur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953" y="551759"/>
                <a:ext cx="2240980" cy="1926634"/>
              </a:xfrm>
              <a:prstGeom prst="rect">
                <a:avLst/>
              </a:prstGeom>
            </p:spPr>
          </p:pic>
          <p:pic>
            <p:nvPicPr>
              <p:cNvPr id="27" name="Picture 2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70888" y="54670"/>
                <a:ext cx="3337190" cy="2853307"/>
              </a:xfrm>
              <a:prstGeom prst="rect">
                <a:avLst/>
              </a:prstGeom>
            </p:spPr>
          </p:pic>
        </p:grpSp>
      </p:grpSp>
      <p:sp>
        <p:nvSpPr>
          <p:cNvPr id="28" name="TextBox 27"/>
          <p:cNvSpPr txBox="1"/>
          <p:nvPr userDrawn="1"/>
        </p:nvSpPr>
        <p:spPr>
          <a:xfrm>
            <a:off x="1417079" y="792608"/>
            <a:ext cx="9462051" cy="584775"/>
          </a:xfrm>
          <a:prstGeom prst="rect">
            <a:avLst/>
          </a:prstGeom>
          <a:noFill/>
        </p:spPr>
        <p:txBody>
          <a:bodyPr wrap="square" rtlCol="0">
            <a:spAutoFit/>
          </a:bodyPr>
          <a:lstStyle/>
          <a:p>
            <a:pPr algn="ctr"/>
            <a:r>
              <a:rPr lang="en-US" sz="3200" b="1" dirty="0">
                <a:solidFill>
                  <a:schemeClr val="tx1"/>
                </a:solidFill>
                <a:latin typeface="Gill Sans MT" panose="020B0502020104020203" pitchFamily="34" charset="0"/>
              </a:rPr>
              <a:t>USAID</a:t>
            </a:r>
            <a:r>
              <a:rPr lang="en-US" sz="3200" b="1" baseline="0" dirty="0">
                <a:solidFill>
                  <a:schemeClr val="tx1"/>
                </a:solidFill>
                <a:latin typeface="Gill Sans MT" panose="020B0502020104020203" pitchFamily="34" charset="0"/>
              </a:rPr>
              <a:t> AMPATH UZIMA</a:t>
            </a:r>
            <a:endParaRPr lang="en-US" sz="3200" b="1"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844766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EF2770-D6F9-4EE9-A18E-8DD1648F62F9}" type="datetimeFigureOut">
              <a:rPr lang="en-US" smtClean="0"/>
              <a:t>6/19/22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9DD34-8126-45AF-B4F4-2305F3A75729}" type="slidenum">
              <a:rPr lang="en-US" smtClean="0"/>
              <a:t>‹#›</a:t>
            </a:fld>
            <a:endParaRPr lang="en-US"/>
          </a:p>
        </p:txBody>
      </p:sp>
      <p:sp>
        <p:nvSpPr>
          <p:cNvPr id="13" name="Rectangle 12"/>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userDrawn="1"/>
        </p:nvCxnSpPr>
        <p:spPr>
          <a:xfrm>
            <a:off x="832402" y="2070652"/>
            <a:ext cx="3978137"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grpSp>
        <p:nvGrpSpPr>
          <p:cNvPr id="26" name="Group 25">
            <a:extLst>
              <a:ext uri="{FF2B5EF4-FFF2-40B4-BE49-F238E27FC236}">
                <a16:creationId xmlns:a16="http://schemas.microsoft.com/office/drawing/2014/main" id="{513FC5F5-DCD8-3A46-B27B-F53CBA2D7A9E}"/>
              </a:ext>
            </a:extLst>
          </p:cNvPr>
          <p:cNvGrpSpPr/>
          <p:nvPr userDrawn="1"/>
        </p:nvGrpSpPr>
        <p:grpSpPr>
          <a:xfrm>
            <a:off x="1120140" y="5893099"/>
            <a:ext cx="10929890" cy="1069543"/>
            <a:chOff x="982980" y="5790964"/>
            <a:chExt cx="11272790" cy="1103097"/>
          </a:xfrm>
        </p:grpSpPr>
        <p:grpSp>
          <p:nvGrpSpPr>
            <p:cNvPr id="27" name="Group 26">
              <a:extLst>
                <a:ext uri="{FF2B5EF4-FFF2-40B4-BE49-F238E27FC236}">
                  <a16:creationId xmlns:a16="http://schemas.microsoft.com/office/drawing/2014/main" id="{8D0CD705-1217-9F4C-A6DA-870155146AA4}"/>
                </a:ext>
              </a:extLst>
            </p:cNvPr>
            <p:cNvGrpSpPr/>
            <p:nvPr userDrawn="1"/>
          </p:nvGrpSpPr>
          <p:grpSpPr>
            <a:xfrm>
              <a:off x="982980" y="5790964"/>
              <a:ext cx="3681718" cy="1103097"/>
              <a:chOff x="823622" y="5568414"/>
              <a:chExt cx="4695673" cy="1406893"/>
            </a:xfrm>
          </p:grpSpPr>
          <p:pic>
            <p:nvPicPr>
              <p:cNvPr id="29" name="Picture 28">
                <a:extLst>
                  <a:ext uri="{FF2B5EF4-FFF2-40B4-BE49-F238E27FC236}">
                    <a16:creationId xmlns:a16="http://schemas.microsoft.com/office/drawing/2014/main" id="{9DC59CF8-BB84-6D47-B0AC-177C826308D0}"/>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30" name="Group 29">
                <a:extLst>
                  <a:ext uri="{FF2B5EF4-FFF2-40B4-BE49-F238E27FC236}">
                    <a16:creationId xmlns:a16="http://schemas.microsoft.com/office/drawing/2014/main" id="{1D5712B6-00E9-9B4E-AC79-353DD7863B2B}"/>
                  </a:ext>
                </a:extLst>
              </p:cNvPr>
              <p:cNvGrpSpPr/>
              <p:nvPr userDrawn="1"/>
            </p:nvGrpSpPr>
            <p:grpSpPr>
              <a:xfrm>
                <a:off x="823622" y="5568414"/>
                <a:ext cx="3151610" cy="1406893"/>
                <a:chOff x="823622" y="5455870"/>
                <a:chExt cx="3151610" cy="1406893"/>
              </a:xfrm>
            </p:grpSpPr>
            <p:pic>
              <p:nvPicPr>
                <p:cNvPr id="31" name="Picture 30">
                  <a:extLst>
                    <a:ext uri="{FF2B5EF4-FFF2-40B4-BE49-F238E27FC236}">
                      <a16:creationId xmlns:a16="http://schemas.microsoft.com/office/drawing/2014/main" id="{1A38BB98-E08D-A849-96ED-58B99DDCF2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32" name="Picture 31">
                  <a:extLst>
                    <a:ext uri="{FF2B5EF4-FFF2-40B4-BE49-F238E27FC236}">
                      <a16:creationId xmlns:a16="http://schemas.microsoft.com/office/drawing/2014/main" id="{D4A9553E-1CDA-004A-AC43-E54641F820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28" name="TextBox 27">
              <a:extLst>
                <a:ext uri="{FF2B5EF4-FFF2-40B4-BE49-F238E27FC236}">
                  <a16:creationId xmlns:a16="http://schemas.microsoft.com/office/drawing/2014/main" id="{68250CAC-0B71-6446-9C8E-D730047EB166}"/>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dirty="0">
                  <a:solidFill>
                    <a:schemeClr val="tx1"/>
                  </a:solidFill>
                  <a:latin typeface="Gill Sans MT" panose="020B0502020104020203" pitchFamily="34" charset="0"/>
                </a:rPr>
                <a:t>USAID</a:t>
              </a:r>
              <a:r>
                <a:rPr lang="en-US" sz="1600" b="1" baseline="0" dirty="0">
                  <a:solidFill>
                    <a:schemeClr val="tx1"/>
                  </a:solidFill>
                  <a:latin typeface="Gill Sans MT" panose="020B0502020104020203" pitchFamily="34" charset="0"/>
                </a:rPr>
                <a:t> AMPATH </a:t>
              </a:r>
              <a:r>
                <a:rPr lang="en-US" sz="1600" b="1" i="1" baseline="0" dirty="0">
                  <a:solidFill>
                    <a:schemeClr val="tx1"/>
                  </a:solidFill>
                  <a:latin typeface="Gill Sans MT" panose="020B0502020104020203" pitchFamily="34" charset="0"/>
                </a:rPr>
                <a:t>Uzima</a:t>
              </a:r>
              <a:endParaRPr lang="en-US" sz="1600" b="1" i="1"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19964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6309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560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Rectangle 12"/>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a:off x="832402" y="2070652"/>
            <a:ext cx="3951633"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grpSp>
        <p:nvGrpSpPr>
          <p:cNvPr id="24" name="Group 23">
            <a:extLst>
              <a:ext uri="{FF2B5EF4-FFF2-40B4-BE49-F238E27FC236}">
                <a16:creationId xmlns:a16="http://schemas.microsoft.com/office/drawing/2014/main" id="{AC105EE1-7230-D14E-8595-AFFA8A5422C3}"/>
              </a:ext>
            </a:extLst>
          </p:cNvPr>
          <p:cNvGrpSpPr/>
          <p:nvPr userDrawn="1"/>
        </p:nvGrpSpPr>
        <p:grpSpPr>
          <a:xfrm>
            <a:off x="1120140" y="5893099"/>
            <a:ext cx="10929890" cy="1069543"/>
            <a:chOff x="982980" y="5790964"/>
            <a:chExt cx="11272790" cy="1103097"/>
          </a:xfrm>
        </p:grpSpPr>
        <p:grpSp>
          <p:nvGrpSpPr>
            <p:cNvPr id="25" name="Group 24">
              <a:extLst>
                <a:ext uri="{FF2B5EF4-FFF2-40B4-BE49-F238E27FC236}">
                  <a16:creationId xmlns:a16="http://schemas.microsoft.com/office/drawing/2014/main" id="{3E48577C-B4C7-8440-9B9A-1C9E00DFE9C5}"/>
                </a:ext>
              </a:extLst>
            </p:cNvPr>
            <p:cNvGrpSpPr/>
            <p:nvPr userDrawn="1"/>
          </p:nvGrpSpPr>
          <p:grpSpPr>
            <a:xfrm>
              <a:off x="982980" y="5790964"/>
              <a:ext cx="3681718" cy="1103097"/>
              <a:chOff x="823622" y="5568414"/>
              <a:chExt cx="4695673" cy="1406893"/>
            </a:xfrm>
          </p:grpSpPr>
          <p:pic>
            <p:nvPicPr>
              <p:cNvPr id="27" name="Picture 26">
                <a:extLst>
                  <a:ext uri="{FF2B5EF4-FFF2-40B4-BE49-F238E27FC236}">
                    <a16:creationId xmlns:a16="http://schemas.microsoft.com/office/drawing/2014/main" id="{F02A5255-FA03-9F46-9102-74F8AE8F805B}"/>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28" name="Group 27">
                <a:extLst>
                  <a:ext uri="{FF2B5EF4-FFF2-40B4-BE49-F238E27FC236}">
                    <a16:creationId xmlns:a16="http://schemas.microsoft.com/office/drawing/2014/main" id="{FC5A7764-81B6-4B45-B34A-A195B2D7300C}"/>
                  </a:ext>
                </a:extLst>
              </p:cNvPr>
              <p:cNvGrpSpPr/>
              <p:nvPr userDrawn="1"/>
            </p:nvGrpSpPr>
            <p:grpSpPr>
              <a:xfrm>
                <a:off x="823622" y="5568414"/>
                <a:ext cx="3151610" cy="1406893"/>
                <a:chOff x="823622" y="5455870"/>
                <a:chExt cx="3151610" cy="1406893"/>
              </a:xfrm>
            </p:grpSpPr>
            <p:pic>
              <p:nvPicPr>
                <p:cNvPr id="29" name="Picture 28">
                  <a:extLst>
                    <a:ext uri="{FF2B5EF4-FFF2-40B4-BE49-F238E27FC236}">
                      <a16:creationId xmlns:a16="http://schemas.microsoft.com/office/drawing/2014/main" id="{78BC7AA0-1C18-024A-92E8-AC48BE8D2E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30" name="Picture 29">
                  <a:extLst>
                    <a:ext uri="{FF2B5EF4-FFF2-40B4-BE49-F238E27FC236}">
                      <a16:creationId xmlns:a16="http://schemas.microsoft.com/office/drawing/2014/main" id="{AA802915-DF05-2040-99FB-3BFBC5A0747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26" name="TextBox 25">
              <a:extLst>
                <a:ext uri="{FF2B5EF4-FFF2-40B4-BE49-F238E27FC236}">
                  <a16:creationId xmlns:a16="http://schemas.microsoft.com/office/drawing/2014/main" id="{F6448776-5F56-254B-AD8F-74C9EB098CEE}"/>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dirty="0">
                  <a:solidFill>
                    <a:schemeClr val="tx1"/>
                  </a:solidFill>
                  <a:latin typeface="Gill Sans MT" panose="020B0502020104020203" pitchFamily="34" charset="0"/>
                </a:rPr>
                <a:t>USAID</a:t>
              </a:r>
              <a:r>
                <a:rPr lang="en-US" sz="1600" b="1" baseline="0" dirty="0">
                  <a:solidFill>
                    <a:schemeClr val="tx1"/>
                  </a:solidFill>
                  <a:latin typeface="Gill Sans MT" panose="020B0502020104020203" pitchFamily="34" charset="0"/>
                </a:rPr>
                <a:t> AMPATH </a:t>
              </a:r>
              <a:r>
                <a:rPr lang="en-US" sz="1600" b="1" i="1" baseline="0" dirty="0">
                  <a:solidFill>
                    <a:schemeClr val="tx1"/>
                  </a:solidFill>
                  <a:latin typeface="Gill Sans MT" panose="020B0502020104020203" pitchFamily="34" charset="0"/>
                </a:rPr>
                <a:t>Uzima</a:t>
              </a:r>
              <a:endParaRPr lang="en-US" sz="1600" b="1" i="1"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3136399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F2770-D6F9-4EE9-A18E-8DD1648F62F9}" type="datetimeFigureOut">
              <a:rPr lang="en-US" smtClean="0"/>
              <a:t>6/19/22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9DD34-8126-45AF-B4F4-2305F3A75729}" type="slidenum">
              <a:rPr lang="en-US" smtClean="0"/>
              <a:t>‹#›</a:t>
            </a:fld>
            <a:endParaRPr lang="en-US"/>
          </a:p>
        </p:txBody>
      </p:sp>
    </p:spTree>
    <p:extLst>
      <p:ext uri="{BB962C8B-B14F-4D97-AF65-F5344CB8AC3E}">
        <p14:creationId xmlns:p14="http://schemas.microsoft.com/office/powerpoint/2010/main" val="3538703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33815" y="3276601"/>
            <a:ext cx="10995102" cy="917575"/>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a:solidFill>
                  <a:srgbClr val="000066"/>
                </a:solidFill>
                <a:latin typeface="Calibri" pitchFamily="34" charset="0"/>
                <a:ea typeface="+mj-ea"/>
                <a:cs typeface="Calibri" pitchFamily="34" charset="0"/>
              </a:defRPr>
            </a:lvl1pPr>
            <a:lvl2pPr algn="l" rtl="0" eaLnBrk="1" fontAlgn="base" hangingPunct="1">
              <a:spcBef>
                <a:spcPct val="0"/>
              </a:spcBef>
              <a:spcAft>
                <a:spcPct val="0"/>
              </a:spcAft>
              <a:defRPr sz="4000" b="1">
                <a:solidFill>
                  <a:schemeClr val="tx2"/>
                </a:solidFill>
                <a:latin typeface="Arial Narrow" pitchFamily="34" charset="0"/>
                <a:cs typeface="Times New Roman" pitchFamily="18" charset="0"/>
              </a:defRPr>
            </a:lvl2pPr>
            <a:lvl3pPr algn="l" rtl="0" eaLnBrk="1" fontAlgn="base" hangingPunct="1">
              <a:spcBef>
                <a:spcPct val="0"/>
              </a:spcBef>
              <a:spcAft>
                <a:spcPct val="0"/>
              </a:spcAft>
              <a:defRPr sz="4000" b="1">
                <a:solidFill>
                  <a:schemeClr val="tx2"/>
                </a:solidFill>
                <a:latin typeface="Arial Narrow" pitchFamily="34" charset="0"/>
                <a:cs typeface="Times New Roman" pitchFamily="18" charset="0"/>
              </a:defRPr>
            </a:lvl3pPr>
            <a:lvl4pPr algn="l" rtl="0" eaLnBrk="1" fontAlgn="base" hangingPunct="1">
              <a:spcBef>
                <a:spcPct val="0"/>
              </a:spcBef>
              <a:spcAft>
                <a:spcPct val="0"/>
              </a:spcAft>
              <a:defRPr sz="4000" b="1">
                <a:solidFill>
                  <a:schemeClr val="tx2"/>
                </a:solidFill>
                <a:latin typeface="Arial Narrow" pitchFamily="34" charset="0"/>
                <a:cs typeface="Times New Roman" pitchFamily="18" charset="0"/>
              </a:defRPr>
            </a:lvl4pPr>
            <a:lvl5pPr algn="l" rtl="0" eaLnBrk="1" fontAlgn="base" hangingPunct="1">
              <a:spcBef>
                <a:spcPct val="0"/>
              </a:spcBef>
              <a:spcAft>
                <a:spcPct val="0"/>
              </a:spcAft>
              <a:defRPr sz="4000" b="1">
                <a:solidFill>
                  <a:schemeClr val="tx2"/>
                </a:solidFill>
                <a:latin typeface="Arial Narrow" pitchFamily="34" charset="0"/>
                <a:cs typeface="Times New Roman" pitchFamily="18" charset="0"/>
              </a:defRPr>
            </a:lvl5pPr>
            <a:lvl6pPr marL="457200" algn="l" rtl="0" eaLnBrk="1" fontAlgn="base" hangingPunct="1">
              <a:spcBef>
                <a:spcPct val="0"/>
              </a:spcBef>
              <a:spcAft>
                <a:spcPct val="0"/>
              </a:spcAft>
              <a:defRPr sz="4000" b="1">
                <a:solidFill>
                  <a:schemeClr val="tx2"/>
                </a:solidFill>
                <a:latin typeface="Arial Narrow" pitchFamily="34" charset="0"/>
                <a:cs typeface="Times New Roman" pitchFamily="18" charset="0"/>
              </a:defRPr>
            </a:lvl6pPr>
            <a:lvl7pPr marL="914400" algn="l" rtl="0" eaLnBrk="1" fontAlgn="base" hangingPunct="1">
              <a:spcBef>
                <a:spcPct val="0"/>
              </a:spcBef>
              <a:spcAft>
                <a:spcPct val="0"/>
              </a:spcAft>
              <a:defRPr sz="4000" b="1">
                <a:solidFill>
                  <a:schemeClr val="tx2"/>
                </a:solidFill>
                <a:latin typeface="Arial Narrow" pitchFamily="34" charset="0"/>
                <a:cs typeface="Times New Roman" pitchFamily="18" charset="0"/>
              </a:defRPr>
            </a:lvl7pPr>
            <a:lvl8pPr marL="1371600" algn="l" rtl="0" eaLnBrk="1" fontAlgn="base" hangingPunct="1">
              <a:spcBef>
                <a:spcPct val="0"/>
              </a:spcBef>
              <a:spcAft>
                <a:spcPct val="0"/>
              </a:spcAft>
              <a:defRPr sz="4000" b="1">
                <a:solidFill>
                  <a:schemeClr val="tx2"/>
                </a:solidFill>
                <a:latin typeface="Arial Narrow" pitchFamily="34" charset="0"/>
                <a:cs typeface="Times New Roman" pitchFamily="18" charset="0"/>
              </a:defRPr>
            </a:lvl8pPr>
            <a:lvl9pPr marL="1828800" algn="l" rtl="0" eaLnBrk="1" fontAlgn="base" hangingPunct="1">
              <a:spcBef>
                <a:spcPct val="0"/>
              </a:spcBef>
              <a:spcAft>
                <a:spcPct val="0"/>
              </a:spcAft>
              <a:defRPr sz="4000" b="1">
                <a:solidFill>
                  <a:schemeClr val="tx2"/>
                </a:solidFill>
                <a:latin typeface="Arial Narrow" pitchFamily="34" charset="0"/>
                <a:cs typeface="Times New Roman" pitchFamily="18" charset="0"/>
              </a:defRPr>
            </a:lvl9pPr>
          </a:lstStyle>
          <a:p>
            <a:pPr algn="ctr"/>
            <a:r>
              <a:rPr lang="en-US" sz="6000" kern="0" cap="small" dirty="0">
                <a:solidFill>
                  <a:schemeClr val="bg1"/>
                </a:solidFill>
                <a:latin typeface="Garamond" panose="02020404030301010803" pitchFamily="18" charset="0"/>
              </a:rPr>
              <a:t>Developing Solutions </a:t>
            </a:r>
          </a:p>
        </p:txBody>
      </p:sp>
    </p:spTree>
    <p:extLst>
      <p:ext uri="{BB962C8B-B14F-4D97-AF65-F5344CB8AC3E}">
        <p14:creationId xmlns:p14="http://schemas.microsoft.com/office/powerpoint/2010/main" val="181372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322" y="440474"/>
            <a:ext cx="8229600" cy="1143000"/>
          </a:xfrm>
        </p:spPr>
        <p:txBody>
          <a:bodyPr/>
          <a:lstStyle/>
          <a:p>
            <a:r>
              <a:rPr lang="en-US" b="1" cap="small" dirty="0">
                <a:latin typeface="+mn-lt"/>
              </a:rPr>
              <a:t>Developing a Driver Diagram</a:t>
            </a:r>
          </a:p>
        </p:txBody>
      </p:sp>
      <p:sp>
        <p:nvSpPr>
          <p:cNvPr id="3" name="Content Placeholder 2"/>
          <p:cNvSpPr>
            <a:spLocks noGrp="1"/>
          </p:cNvSpPr>
          <p:nvPr>
            <p:ph idx="1"/>
          </p:nvPr>
        </p:nvSpPr>
        <p:spPr>
          <a:xfrm>
            <a:off x="1059365" y="2051824"/>
            <a:ext cx="10448693" cy="4196576"/>
          </a:xfrm>
        </p:spPr>
        <p:txBody>
          <a:bodyPr>
            <a:normAutofit/>
          </a:bodyPr>
          <a:lstStyle/>
          <a:p>
            <a:r>
              <a:rPr lang="en-US" dirty="0"/>
              <a:t>Team approach: Gather key stakeholders</a:t>
            </a:r>
          </a:p>
          <a:p>
            <a:r>
              <a:rPr lang="en-US" dirty="0"/>
              <a:t>Start with the improvement aim</a:t>
            </a:r>
          </a:p>
          <a:p>
            <a:r>
              <a:rPr lang="en-US" dirty="0"/>
              <a:t>Brainstorm: </a:t>
            </a:r>
            <a:r>
              <a:rPr lang="en-US" i="1" dirty="0">
                <a:solidFill>
                  <a:srgbClr val="C00000"/>
                </a:solidFill>
              </a:rPr>
              <a:t>What main factors influence the aim?</a:t>
            </a:r>
          </a:p>
          <a:p>
            <a:pPr lvl="1">
              <a:buFont typeface="Garamond" panose="02020404030301010803" pitchFamily="18" charset="0"/>
              <a:buChar char="»"/>
            </a:pPr>
            <a:r>
              <a:rPr lang="en-US" dirty="0"/>
              <a:t>Where? What? When? Who? Why?</a:t>
            </a:r>
          </a:p>
          <a:p>
            <a:r>
              <a:rPr lang="en-US" dirty="0"/>
              <a:t>Group drivers into primary or secondary</a:t>
            </a:r>
          </a:p>
          <a:p>
            <a:r>
              <a:rPr lang="en-US" dirty="0"/>
              <a:t>Generate change ideas related to the drivers</a:t>
            </a:r>
          </a:p>
          <a:p>
            <a:r>
              <a:rPr lang="en-US" dirty="0"/>
              <a:t>Link the drivers and change ideas with arrows</a:t>
            </a:r>
          </a:p>
          <a:p>
            <a:r>
              <a:rPr lang="en-US" dirty="0"/>
              <a:t>Include indicators and measurements</a:t>
            </a:r>
          </a:p>
        </p:txBody>
      </p:sp>
    </p:spTree>
    <p:extLst>
      <p:ext uri="{BB962C8B-B14F-4D97-AF65-F5344CB8AC3E}">
        <p14:creationId xmlns:p14="http://schemas.microsoft.com/office/powerpoint/2010/main" val="382804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02808" y="1611641"/>
            <a:ext cx="11028636" cy="5360131"/>
            <a:chOff x="99883" y="-76200"/>
            <a:chExt cx="9343564" cy="6656696"/>
          </a:xfrm>
        </p:grpSpPr>
        <p:sp>
          <p:nvSpPr>
            <p:cNvPr id="10" name="Rectangle 9"/>
            <p:cNvSpPr/>
            <p:nvPr/>
          </p:nvSpPr>
          <p:spPr>
            <a:xfrm>
              <a:off x="99883" y="-76200"/>
              <a:ext cx="8839200" cy="6656696"/>
            </a:xfrm>
            <a:prstGeom prst="rect">
              <a:avLst/>
            </a:prstGeom>
            <a:noFill/>
          </p:spPr>
        </p:sp>
        <p:sp>
          <p:nvSpPr>
            <p:cNvPr id="17" name="Freeform 16"/>
            <p:cNvSpPr/>
            <p:nvPr/>
          </p:nvSpPr>
          <p:spPr>
            <a:xfrm>
              <a:off x="1939851" y="3363698"/>
              <a:ext cx="346148" cy="1821468"/>
            </a:xfrm>
            <a:custGeom>
              <a:avLst/>
              <a:gdLst>
                <a:gd name="connsiteX0" fmla="*/ 0 w 388537"/>
                <a:gd name="connsiteY0" fmla="*/ 0 h 1821469"/>
                <a:gd name="connsiteX1" fmla="*/ 194268 w 388537"/>
                <a:gd name="connsiteY1" fmla="*/ 0 h 1821469"/>
                <a:gd name="connsiteX2" fmla="*/ 194268 w 388537"/>
                <a:gd name="connsiteY2" fmla="*/ 1821469 h 1821469"/>
                <a:gd name="connsiteX3" fmla="*/ 388537 w 388537"/>
                <a:gd name="connsiteY3" fmla="*/ 1821469 h 1821469"/>
              </a:gdLst>
              <a:ahLst/>
              <a:cxnLst>
                <a:cxn ang="0">
                  <a:pos x="connsiteX0" y="connsiteY0"/>
                </a:cxn>
                <a:cxn ang="0">
                  <a:pos x="connsiteX1" y="connsiteY1"/>
                </a:cxn>
                <a:cxn ang="0">
                  <a:pos x="connsiteX2" y="connsiteY2"/>
                </a:cxn>
                <a:cxn ang="0">
                  <a:pos x="connsiteX3" y="connsiteY3"/>
                </a:cxn>
              </a:cxnLst>
              <a:rect l="l" t="t" r="r" b="b"/>
              <a:pathLst>
                <a:path w="388537" h="1821469">
                  <a:moveTo>
                    <a:pt x="0" y="0"/>
                  </a:moveTo>
                  <a:lnTo>
                    <a:pt x="194268" y="0"/>
                  </a:lnTo>
                  <a:lnTo>
                    <a:pt x="194268" y="1821469"/>
                  </a:lnTo>
                  <a:lnTo>
                    <a:pt x="388537" y="1821469"/>
                  </a:lnTo>
                </a:path>
              </a:pathLst>
            </a:custGeom>
            <a:noFill/>
            <a:ln>
              <a:solidFill>
                <a:srgbClr val="383087"/>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60408" tIns="864173" rIns="160407" bIns="864174" numCol="1" spcCol="1270" anchor="ctr" anchorCtr="0">
              <a:noAutofit/>
            </a:bodyPr>
            <a:lstStyle/>
            <a:p>
              <a:pPr algn="ctr" defTabSz="311150">
                <a:lnSpc>
                  <a:spcPct val="90000"/>
                </a:lnSpc>
                <a:spcBef>
                  <a:spcPct val="0"/>
                </a:spcBef>
                <a:spcAft>
                  <a:spcPct val="35000"/>
                </a:spcAft>
              </a:pPr>
              <a:endParaRPr lang="en-US" sz="700" dirty="0">
                <a:latin typeface="Garamond" panose="02020404030301010803" pitchFamily="18" charset="0"/>
              </a:endParaRPr>
            </a:p>
          </p:txBody>
        </p:sp>
        <p:sp>
          <p:nvSpPr>
            <p:cNvPr id="25" name="Freeform 24"/>
            <p:cNvSpPr/>
            <p:nvPr/>
          </p:nvSpPr>
          <p:spPr>
            <a:xfrm>
              <a:off x="6590879" y="1545823"/>
              <a:ext cx="357571" cy="91440"/>
            </a:xfrm>
            <a:custGeom>
              <a:avLst/>
              <a:gdLst>
                <a:gd name="connsiteX0" fmla="*/ 0 w 357571"/>
                <a:gd name="connsiteY0" fmla="*/ 45720 h 91440"/>
                <a:gd name="connsiteX1" fmla="*/ 357571 w 357571"/>
                <a:gd name="connsiteY1" fmla="*/ 45720 h 91440"/>
              </a:gdLst>
              <a:ahLst/>
              <a:cxnLst>
                <a:cxn ang="0">
                  <a:pos x="connsiteX0" y="connsiteY0"/>
                </a:cxn>
                <a:cxn ang="0">
                  <a:pos x="connsiteX1" y="connsiteY1"/>
                </a:cxn>
              </a:cxnLst>
              <a:rect l="l" t="t" r="r" b="b"/>
              <a:pathLst>
                <a:path w="357571" h="91440">
                  <a:moveTo>
                    <a:pt x="0" y="45720"/>
                  </a:moveTo>
                  <a:lnTo>
                    <a:pt x="357571"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2546" tIns="36781" rIns="182547" bIns="36781" numCol="1" spcCol="1270" anchor="ctr" anchorCtr="0">
              <a:noAutofit/>
            </a:bodyPr>
            <a:lstStyle/>
            <a:p>
              <a:pPr algn="ctr" defTabSz="222250">
                <a:lnSpc>
                  <a:spcPct val="90000"/>
                </a:lnSpc>
                <a:spcBef>
                  <a:spcPct val="0"/>
                </a:spcBef>
                <a:spcAft>
                  <a:spcPct val="35000"/>
                </a:spcAft>
              </a:pPr>
              <a:endParaRPr lang="en-US" sz="500" dirty="0">
                <a:latin typeface="Garamond" panose="02020404030301010803" pitchFamily="18" charset="0"/>
              </a:endParaRPr>
            </a:p>
          </p:txBody>
        </p:sp>
        <p:sp>
          <p:nvSpPr>
            <p:cNvPr id="29" name="Freeform 28"/>
            <p:cNvSpPr/>
            <p:nvPr/>
          </p:nvSpPr>
          <p:spPr>
            <a:xfrm>
              <a:off x="1939850" y="1591543"/>
              <a:ext cx="346148" cy="1772155"/>
            </a:xfrm>
            <a:custGeom>
              <a:avLst/>
              <a:gdLst>
                <a:gd name="connsiteX0" fmla="*/ 0 w 346148"/>
                <a:gd name="connsiteY0" fmla="*/ 1772155 h 1772155"/>
                <a:gd name="connsiteX1" fmla="*/ 173074 w 346148"/>
                <a:gd name="connsiteY1" fmla="*/ 1772155 h 1772155"/>
                <a:gd name="connsiteX2" fmla="*/ 173074 w 346148"/>
                <a:gd name="connsiteY2" fmla="*/ 0 h 1772155"/>
                <a:gd name="connsiteX3" fmla="*/ 346148 w 346148"/>
                <a:gd name="connsiteY3" fmla="*/ 0 h 1772155"/>
              </a:gdLst>
              <a:ahLst/>
              <a:cxnLst>
                <a:cxn ang="0">
                  <a:pos x="connsiteX0" y="connsiteY0"/>
                </a:cxn>
                <a:cxn ang="0">
                  <a:pos x="connsiteX1" y="connsiteY1"/>
                </a:cxn>
                <a:cxn ang="0">
                  <a:pos x="connsiteX2" y="connsiteY2"/>
                </a:cxn>
                <a:cxn ang="0">
                  <a:pos x="connsiteX3" y="connsiteY3"/>
                </a:cxn>
              </a:cxnLst>
              <a:rect l="l" t="t" r="r" b="b"/>
              <a:pathLst>
                <a:path w="346148" h="1772155">
                  <a:moveTo>
                    <a:pt x="0" y="1772155"/>
                  </a:moveTo>
                  <a:lnTo>
                    <a:pt x="173074" y="1772155"/>
                  </a:lnTo>
                  <a:lnTo>
                    <a:pt x="173074" y="0"/>
                  </a:lnTo>
                  <a:lnTo>
                    <a:pt x="346148" y="0"/>
                  </a:lnTo>
                </a:path>
              </a:pathLst>
            </a:custGeom>
            <a:noFill/>
            <a:ln>
              <a:solidFill>
                <a:srgbClr val="383087"/>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0633" tIns="840937" rIns="140633" bIns="840936" numCol="1" spcCol="1270" anchor="ctr" anchorCtr="0">
              <a:noAutofit/>
            </a:bodyPr>
            <a:lstStyle/>
            <a:p>
              <a:pPr algn="ctr" defTabSz="266700">
                <a:lnSpc>
                  <a:spcPct val="90000"/>
                </a:lnSpc>
                <a:spcBef>
                  <a:spcPct val="0"/>
                </a:spcBef>
                <a:spcAft>
                  <a:spcPct val="35000"/>
                </a:spcAft>
              </a:pPr>
              <a:endParaRPr lang="en-US" sz="600" dirty="0">
                <a:latin typeface="Garamond" panose="02020404030301010803" pitchFamily="18" charset="0"/>
              </a:endParaRPr>
            </a:p>
          </p:txBody>
        </p:sp>
        <p:sp>
          <p:nvSpPr>
            <p:cNvPr id="30" name="Freeform 29"/>
            <p:cNvSpPr/>
            <p:nvPr/>
          </p:nvSpPr>
          <p:spPr>
            <a:xfrm rot="16200000">
              <a:off x="-1507020" y="2816772"/>
              <a:ext cx="5059330" cy="1834413"/>
            </a:xfrm>
            <a:custGeom>
              <a:avLst/>
              <a:gdLst>
                <a:gd name="connsiteX0" fmla="*/ 0 w 4318771"/>
                <a:gd name="connsiteY0" fmla="*/ 0 h 1834413"/>
                <a:gd name="connsiteX1" fmla="*/ 4318771 w 4318771"/>
                <a:gd name="connsiteY1" fmla="*/ 0 h 1834413"/>
                <a:gd name="connsiteX2" fmla="*/ 4318771 w 4318771"/>
                <a:gd name="connsiteY2" fmla="*/ 1834413 h 1834413"/>
                <a:gd name="connsiteX3" fmla="*/ 0 w 4318771"/>
                <a:gd name="connsiteY3" fmla="*/ 1834413 h 1834413"/>
                <a:gd name="connsiteX4" fmla="*/ 0 w 4318771"/>
                <a:gd name="connsiteY4" fmla="*/ 0 h 1834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8771" h="1834413">
                  <a:moveTo>
                    <a:pt x="0" y="0"/>
                  </a:moveTo>
                  <a:lnTo>
                    <a:pt x="4318771" y="0"/>
                  </a:lnTo>
                  <a:lnTo>
                    <a:pt x="4318771" y="1834413"/>
                  </a:lnTo>
                  <a:lnTo>
                    <a:pt x="0" y="1834413"/>
                  </a:lnTo>
                  <a:lnTo>
                    <a:pt x="0" y="0"/>
                  </a:ln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12699" tIns="12699" rIns="12701" bIns="12700" numCol="1" spcCol="1270" anchor="ctr" anchorCtr="0">
              <a:noAutofit/>
            </a:bodyPr>
            <a:lstStyle/>
            <a:p>
              <a:pPr algn="ctr" defTabSz="889000">
                <a:lnSpc>
                  <a:spcPct val="90000"/>
                </a:lnSpc>
                <a:spcBef>
                  <a:spcPct val="0"/>
                </a:spcBef>
                <a:spcAft>
                  <a:spcPct val="35000"/>
                </a:spcAft>
              </a:pPr>
              <a:r>
                <a:rPr lang="en-US" sz="2000" b="1" dirty="0">
                  <a:latin typeface="Garamond" panose="02020404030301010803" pitchFamily="18" charset="0"/>
                </a:rPr>
                <a:t>Decrease severe maternal morbidity from Obstetric   Hemorrhage by 40%  in 6 months</a:t>
              </a:r>
            </a:p>
            <a:p>
              <a:pPr algn="ctr" defTabSz="889000">
                <a:lnSpc>
                  <a:spcPct val="90000"/>
                </a:lnSpc>
                <a:spcBef>
                  <a:spcPct val="0"/>
                </a:spcBef>
                <a:spcAft>
                  <a:spcPct val="35000"/>
                </a:spcAft>
              </a:pPr>
              <a:endParaRPr lang="en-US" sz="1400" dirty="0">
                <a:latin typeface="Garamond" panose="02020404030301010803" pitchFamily="18" charset="0"/>
              </a:endParaRPr>
            </a:p>
          </p:txBody>
        </p:sp>
        <p:sp>
          <p:nvSpPr>
            <p:cNvPr id="31" name="Freeform 30"/>
            <p:cNvSpPr/>
            <p:nvPr/>
          </p:nvSpPr>
          <p:spPr>
            <a:xfrm>
              <a:off x="2285998" y="1161457"/>
              <a:ext cx="1942688" cy="726227"/>
            </a:xfrm>
            <a:custGeom>
              <a:avLst/>
              <a:gdLst>
                <a:gd name="connsiteX0" fmla="*/ 0 w 1942688"/>
                <a:gd name="connsiteY0" fmla="*/ 0 h 592283"/>
                <a:gd name="connsiteX1" fmla="*/ 1942688 w 1942688"/>
                <a:gd name="connsiteY1" fmla="*/ 0 h 592283"/>
                <a:gd name="connsiteX2" fmla="*/ 1942688 w 1942688"/>
                <a:gd name="connsiteY2" fmla="*/ 592283 h 592283"/>
                <a:gd name="connsiteX3" fmla="*/ 0 w 1942688"/>
                <a:gd name="connsiteY3" fmla="*/ 592283 h 592283"/>
                <a:gd name="connsiteX4" fmla="*/ 0 w 1942688"/>
                <a:gd name="connsiteY4" fmla="*/ 0 h 59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688" h="592283">
                  <a:moveTo>
                    <a:pt x="0" y="0"/>
                  </a:moveTo>
                  <a:lnTo>
                    <a:pt x="1942688" y="0"/>
                  </a:lnTo>
                  <a:lnTo>
                    <a:pt x="1942688" y="592283"/>
                  </a:lnTo>
                  <a:lnTo>
                    <a:pt x="0" y="592283"/>
                  </a:lnTo>
                  <a:lnTo>
                    <a:pt x="0" y="0"/>
                  </a:lnTo>
                  <a:close/>
                </a:path>
              </a:pathLst>
            </a:custGeom>
            <a:solidFill>
              <a:schemeClr val="tx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US" sz="1400" dirty="0">
                  <a:latin typeface="Garamond" panose="02020404030301010803" pitchFamily="18" charset="0"/>
                </a:rPr>
                <a:t>Readiness for obstetric emergencies </a:t>
              </a:r>
            </a:p>
          </p:txBody>
        </p:sp>
        <p:sp>
          <p:nvSpPr>
            <p:cNvPr id="33" name="Freeform 32"/>
            <p:cNvSpPr/>
            <p:nvPr/>
          </p:nvSpPr>
          <p:spPr>
            <a:xfrm>
              <a:off x="6992842" y="212958"/>
              <a:ext cx="2450605" cy="854604"/>
            </a:xfrm>
            <a:custGeom>
              <a:avLst/>
              <a:gdLst>
                <a:gd name="connsiteX0" fmla="*/ 0 w 1942688"/>
                <a:gd name="connsiteY0" fmla="*/ 0 h 592283"/>
                <a:gd name="connsiteX1" fmla="*/ 1942688 w 1942688"/>
                <a:gd name="connsiteY1" fmla="*/ 0 h 592283"/>
                <a:gd name="connsiteX2" fmla="*/ 1942688 w 1942688"/>
                <a:gd name="connsiteY2" fmla="*/ 592283 h 592283"/>
                <a:gd name="connsiteX3" fmla="*/ 0 w 1942688"/>
                <a:gd name="connsiteY3" fmla="*/ 592283 h 592283"/>
                <a:gd name="connsiteX4" fmla="*/ 0 w 1942688"/>
                <a:gd name="connsiteY4" fmla="*/ 0 h 59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688" h="592283">
                  <a:moveTo>
                    <a:pt x="0" y="0"/>
                  </a:moveTo>
                  <a:lnTo>
                    <a:pt x="1942688" y="0"/>
                  </a:lnTo>
                  <a:lnTo>
                    <a:pt x="1942688" y="592283"/>
                  </a:lnTo>
                  <a:lnTo>
                    <a:pt x="0" y="592283"/>
                  </a:lnTo>
                  <a:lnTo>
                    <a:pt x="0" y="0"/>
                  </a:lnTo>
                  <a:close/>
                </a:path>
              </a:pathLst>
            </a:cu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a:spcBef>
                  <a:spcPct val="0"/>
                </a:spcBef>
                <a:defRPr/>
              </a:pPr>
              <a:r>
                <a:rPr lang="en-US" sz="1200" dirty="0">
                  <a:latin typeface="Garamond" panose="02020404030301010803" pitchFamily="18" charset="0"/>
                </a:rPr>
                <a:t>Have emergency supplies and medication readily available at </a:t>
              </a:r>
              <a:r>
                <a:rPr lang="en-US" sz="1400" dirty="0">
                  <a:latin typeface="Garamond" panose="02020404030301010803" pitchFamily="18" charset="0"/>
                </a:rPr>
                <a:t>hemorrhage carts or kits</a:t>
              </a:r>
            </a:p>
          </p:txBody>
        </p:sp>
        <p:sp>
          <p:nvSpPr>
            <p:cNvPr id="34" name="Freeform 33"/>
            <p:cNvSpPr/>
            <p:nvPr/>
          </p:nvSpPr>
          <p:spPr>
            <a:xfrm>
              <a:off x="4589988" y="860018"/>
              <a:ext cx="1947579" cy="1506410"/>
            </a:xfrm>
            <a:custGeom>
              <a:avLst/>
              <a:gdLst>
                <a:gd name="connsiteX0" fmla="*/ 0 w 1942688"/>
                <a:gd name="connsiteY0" fmla="*/ 0 h 592283"/>
                <a:gd name="connsiteX1" fmla="*/ 1942688 w 1942688"/>
                <a:gd name="connsiteY1" fmla="*/ 0 h 592283"/>
                <a:gd name="connsiteX2" fmla="*/ 1942688 w 1942688"/>
                <a:gd name="connsiteY2" fmla="*/ 592283 h 592283"/>
                <a:gd name="connsiteX3" fmla="*/ 0 w 1942688"/>
                <a:gd name="connsiteY3" fmla="*/ 592283 h 592283"/>
                <a:gd name="connsiteX4" fmla="*/ 0 w 1942688"/>
                <a:gd name="connsiteY4" fmla="*/ 0 h 59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688" h="592283">
                  <a:moveTo>
                    <a:pt x="0" y="0"/>
                  </a:moveTo>
                  <a:lnTo>
                    <a:pt x="1942688" y="0"/>
                  </a:lnTo>
                  <a:lnTo>
                    <a:pt x="1942688" y="592283"/>
                  </a:lnTo>
                  <a:lnTo>
                    <a:pt x="0" y="592283"/>
                  </a:lnTo>
                  <a:lnTo>
                    <a:pt x="0" y="0"/>
                  </a:lnTo>
                  <a:close/>
                </a:path>
              </a:pathLst>
            </a:cu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US" sz="1400" dirty="0">
                  <a:latin typeface="Garamond" panose="02020404030301010803" pitchFamily="18" charset="0"/>
                </a:rPr>
                <a:t> standardized care delivery systems</a:t>
              </a:r>
            </a:p>
          </p:txBody>
        </p:sp>
        <p:sp>
          <p:nvSpPr>
            <p:cNvPr id="35" name="Freeform 34"/>
            <p:cNvSpPr/>
            <p:nvPr/>
          </p:nvSpPr>
          <p:spPr>
            <a:xfrm>
              <a:off x="7010384" y="1163879"/>
              <a:ext cx="2433063" cy="683370"/>
            </a:xfrm>
            <a:custGeom>
              <a:avLst/>
              <a:gdLst>
                <a:gd name="connsiteX0" fmla="*/ 0 w 1942688"/>
                <a:gd name="connsiteY0" fmla="*/ 0 h 592283"/>
                <a:gd name="connsiteX1" fmla="*/ 1942688 w 1942688"/>
                <a:gd name="connsiteY1" fmla="*/ 0 h 592283"/>
                <a:gd name="connsiteX2" fmla="*/ 1942688 w 1942688"/>
                <a:gd name="connsiteY2" fmla="*/ 592283 h 592283"/>
                <a:gd name="connsiteX3" fmla="*/ 0 w 1942688"/>
                <a:gd name="connsiteY3" fmla="*/ 592283 h 592283"/>
                <a:gd name="connsiteX4" fmla="*/ 0 w 1942688"/>
                <a:gd name="connsiteY4" fmla="*/ 0 h 59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688" h="592283">
                  <a:moveTo>
                    <a:pt x="0" y="0"/>
                  </a:moveTo>
                  <a:lnTo>
                    <a:pt x="1942688" y="0"/>
                  </a:lnTo>
                  <a:lnTo>
                    <a:pt x="1942688" y="592283"/>
                  </a:lnTo>
                  <a:lnTo>
                    <a:pt x="0" y="592283"/>
                  </a:lnTo>
                  <a:lnTo>
                    <a:pt x="0" y="0"/>
                  </a:lnTo>
                  <a:close/>
                </a:path>
              </a:pathLst>
            </a:cu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US" sz="1200" dirty="0">
                  <a:latin typeface="Garamond" panose="02020404030301010803" pitchFamily="18" charset="0"/>
                </a:rPr>
                <a:t>Keep hemorrhage kit always at the medication station </a:t>
              </a:r>
            </a:p>
          </p:txBody>
        </p:sp>
        <p:sp>
          <p:nvSpPr>
            <p:cNvPr id="37" name="Freeform 36"/>
            <p:cNvSpPr/>
            <p:nvPr/>
          </p:nvSpPr>
          <p:spPr>
            <a:xfrm>
              <a:off x="7001612" y="1898566"/>
              <a:ext cx="2433063" cy="762002"/>
            </a:xfrm>
            <a:custGeom>
              <a:avLst/>
              <a:gdLst>
                <a:gd name="connsiteX0" fmla="*/ 0 w 1942688"/>
                <a:gd name="connsiteY0" fmla="*/ 0 h 592283"/>
                <a:gd name="connsiteX1" fmla="*/ 1942688 w 1942688"/>
                <a:gd name="connsiteY1" fmla="*/ 0 h 592283"/>
                <a:gd name="connsiteX2" fmla="*/ 1942688 w 1942688"/>
                <a:gd name="connsiteY2" fmla="*/ 592283 h 592283"/>
                <a:gd name="connsiteX3" fmla="*/ 0 w 1942688"/>
                <a:gd name="connsiteY3" fmla="*/ 592283 h 592283"/>
                <a:gd name="connsiteX4" fmla="*/ 0 w 1942688"/>
                <a:gd name="connsiteY4" fmla="*/ 0 h 59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688" h="592283">
                  <a:moveTo>
                    <a:pt x="0" y="0"/>
                  </a:moveTo>
                  <a:lnTo>
                    <a:pt x="1942688" y="0"/>
                  </a:lnTo>
                  <a:lnTo>
                    <a:pt x="1942688" y="592283"/>
                  </a:lnTo>
                  <a:lnTo>
                    <a:pt x="0" y="592283"/>
                  </a:lnTo>
                  <a:lnTo>
                    <a:pt x="0" y="0"/>
                  </a:lnTo>
                  <a:close/>
                </a:path>
              </a:pathLst>
            </a:cu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US" sz="1200" dirty="0">
                  <a:latin typeface="Garamond" panose="02020404030301010803" pitchFamily="18" charset="0"/>
                </a:rPr>
                <a:t>Develop a protocol for responses to hemorrhage using evidence based examples</a:t>
              </a:r>
            </a:p>
          </p:txBody>
        </p:sp>
        <p:sp>
          <p:nvSpPr>
            <p:cNvPr id="38" name="Freeform 37"/>
            <p:cNvSpPr/>
            <p:nvPr/>
          </p:nvSpPr>
          <p:spPr>
            <a:xfrm>
              <a:off x="2219114" y="2963729"/>
              <a:ext cx="1942688" cy="726227"/>
            </a:xfrm>
            <a:custGeom>
              <a:avLst/>
              <a:gdLst>
                <a:gd name="connsiteX0" fmla="*/ 0 w 1942688"/>
                <a:gd name="connsiteY0" fmla="*/ 0 h 592283"/>
                <a:gd name="connsiteX1" fmla="*/ 1942688 w 1942688"/>
                <a:gd name="connsiteY1" fmla="*/ 0 h 592283"/>
                <a:gd name="connsiteX2" fmla="*/ 1942688 w 1942688"/>
                <a:gd name="connsiteY2" fmla="*/ 592283 h 592283"/>
                <a:gd name="connsiteX3" fmla="*/ 0 w 1942688"/>
                <a:gd name="connsiteY3" fmla="*/ 592283 h 592283"/>
                <a:gd name="connsiteX4" fmla="*/ 0 w 1942688"/>
                <a:gd name="connsiteY4" fmla="*/ 0 h 59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688" h="592283">
                  <a:moveTo>
                    <a:pt x="0" y="0"/>
                  </a:moveTo>
                  <a:lnTo>
                    <a:pt x="1942688" y="0"/>
                  </a:lnTo>
                  <a:lnTo>
                    <a:pt x="1942688" y="592283"/>
                  </a:lnTo>
                  <a:lnTo>
                    <a:pt x="0" y="592283"/>
                  </a:lnTo>
                  <a:lnTo>
                    <a:pt x="0" y="0"/>
                  </a:lnTo>
                  <a:close/>
                </a:path>
              </a:pathLst>
            </a:custGeom>
            <a:solidFill>
              <a:schemeClr val="tx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US" sz="1400" dirty="0">
                  <a:latin typeface="Garamond" panose="02020404030301010803" pitchFamily="18" charset="0"/>
                </a:rPr>
                <a:t>Recognition of obstetric emergencies</a:t>
              </a:r>
            </a:p>
          </p:txBody>
        </p:sp>
        <p:sp>
          <p:nvSpPr>
            <p:cNvPr id="39" name="Freeform 38"/>
            <p:cNvSpPr/>
            <p:nvPr/>
          </p:nvSpPr>
          <p:spPr>
            <a:xfrm>
              <a:off x="4608789" y="2660568"/>
              <a:ext cx="1942688" cy="1460078"/>
            </a:xfrm>
            <a:custGeom>
              <a:avLst/>
              <a:gdLst>
                <a:gd name="connsiteX0" fmla="*/ 0 w 1942688"/>
                <a:gd name="connsiteY0" fmla="*/ 0 h 592283"/>
                <a:gd name="connsiteX1" fmla="*/ 1942688 w 1942688"/>
                <a:gd name="connsiteY1" fmla="*/ 0 h 592283"/>
                <a:gd name="connsiteX2" fmla="*/ 1942688 w 1942688"/>
                <a:gd name="connsiteY2" fmla="*/ 592283 h 592283"/>
                <a:gd name="connsiteX3" fmla="*/ 0 w 1942688"/>
                <a:gd name="connsiteY3" fmla="*/ 592283 h 592283"/>
                <a:gd name="connsiteX4" fmla="*/ 0 w 1942688"/>
                <a:gd name="connsiteY4" fmla="*/ 0 h 59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688" h="592283">
                  <a:moveTo>
                    <a:pt x="0" y="0"/>
                  </a:moveTo>
                  <a:lnTo>
                    <a:pt x="1942688" y="0"/>
                  </a:lnTo>
                  <a:lnTo>
                    <a:pt x="1942688" y="592283"/>
                  </a:lnTo>
                  <a:lnTo>
                    <a:pt x="0" y="592283"/>
                  </a:lnTo>
                  <a:lnTo>
                    <a:pt x="0" y="0"/>
                  </a:lnTo>
                  <a:close/>
                </a:path>
              </a:pathLst>
            </a:cu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US" sz="1400" dirty="0">
                  <a:latin typeface="Garamond" panose="02020404030301010803" pitchFamily="18" charset="0"/>
                </a:rPr>
                <a:t> standardized early warning systems to identify risk patients   </a:t>
              </a:r>
            </a:p>
          </p:txBody>
        </p:sp>
        <p:sp>
          <p:nvSpPr>
            <p:cNvPr id="40" name="Freeform 39"/>
            <p:cNvSpPr/>
            <p:nvPr/>
          </p:nvSpPr>
          <p:spPr>
            <a:xfrm>
              <a:off x="7001612" y="2693547"/>
              <a:ext cx="2433063" cy="671619"/>
            </a:xfrm>
            <a:custGeom>
              <a:avLst/>
              <a:gdLst>
                <a:gd name="connsiteX0" fmla="*/ 0 w 1942688"/>
                <a:gd name="connsiteY0" fmla="*/ 0 h 854605"/>
                <a:gd name="connsiteX1" fmla="*/ 1942688 w 1942688"/>
                <a:gd name="connsiteY1" fmla="*/ 0 h 854605"/>
                <a:gd name="connsiteX2" fmla="*/ 1942688 w 1942688"/>
                <a:gd name="connsiteY2" fmla="*/ 854605 h 854605"/>
                <a:gd name="connsiteX3" fmla="*/ 0 w 1942688"/>
                <a:gd name="connsiteY3" fmla="*/ 854605 h 854605"/>
                <a:gd name="connsiteX4" fmla="*/ 0 w 1942688"/>
                <a:gd name="connsiteY4" fmla="*/ 0 h 854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688" h="854605">
                  <a:moveTo>
                    <a:pt x="0" y="0"/>
                  </a:moveTo>
                  <a:lnTo>
                    <a:pt x="1942688" y="0"/>
                  </a:lnTo>
                  <a:lnTo>
                    <a:pt x="1942688" y="854605"/>
                  </a:lnTo>
                  <a:lnTo>
                    <a:pt x="0" y="854605"/>
                  </a:lnTo>
                  <a:lnTo>
                    <a:pt x="0" y="0"/>
                  </a:lnTo>
                  <a:close/>
                </a:path>
              </a:pathLst>
            </a:cu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US" sz="1400" dirty="0">
                  <a:latin typeface="Garamond" panose="02020404030301010803" pitchFamily="18" charset="0"/>
                </a:rPr>
                <a:t> </a:t>
              </a:r>
              <a:r>
                <a:rPr lang="en-US" sz="1200" dirty="0">
                  <a:latin typeface="Garamond" panose="02020404030301010803" pitchFamily="18" charset="0"/>
                </a:rPr>
                <a:t>Utilize equipment that can identify and quantify blood loss-drapes with calibrated collection systems</a:t>
              </a:r>
            </a:p>
          </p:txBody>
        </p:sp>
        <p:sp>
          <p:nvSpPr>
            <p:cNvPr id="42" name="Freeform 41"/>
            <p:cNvSpPr/>
            <p:nvPr/>
          </p:nvSpPr>
          <p:spPr>
            <a:xfrm>
              <a:off x="7001949" y="3405312"/>
              <a:ext cx="2432726" cy="678528"/>
            </a:xfrm>
            <a:custGeom>
              <a:avLst/>
              <a:gdLst>
                <a:gd name="connsiteX0" fmla="*/ 0 w 1942688"/>
                <a:gd name="connsiteY0" fmla="*/ 0 h 592283"/>
                <a:gd name="connsiteX1" fmla="*/ 1942688 w 1942688"/>
                <a:gd name="connsiteY1" fmla="*/ 0 h 592283"/>
                <a:gd name="connsiteX2" fmla="*/ 1942688 w 1942688"/>
                <a:gd name="connsiteY2" fmla="*/ 592283 h 592283"/>
                <a:gd name="connsiteX3" fmla="*/ 0 w 1942688"/>
                <a:gd name="connsiteY3" fmla="*/ 592283 h 592283"/>
                <a:gd name="connsiteX4" fmla="*/ 0 w 1942688"/>
                <a:gd name="connsiteY4" fmla="*/ 0 h 59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688" h="592283">
                  <a:moveTo>
                    <a:pt x="0" y="0"/>
                  </a:moveTo>
                  <a:lnTo>
                    <a:pt x="1942688" y="0"/>
                  </a:lnTo>
                  <a:lnTo>
                    <a:pt x="1942688" y="592283"/>
                  </a:lnTo>
                  <a:lnTo>
                    <a:pt x="0" y="592283"/>
                  </a:lnTo>
                  <a:lnTo>
                    <a:pt x="0" y="0"/>
                  </a:lnTo>
                  <a:close/>
                </a:path>
              </a:pathLst>
            </a:cu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defTabSz="711200">
                <a:lnSpc>
                  <a:spcPct val="90000"/>
                </a:lnSpc>
                <a:spcBef>
                  <a:spcPct val="0"/>
                </a:spcBef>
                <a:spcAft>
                  <a:spcPct val="35000"/>
                </a:spcAft>
              </a:pPr>
              <a:r>
                <a:rPr lang="en-US" sz="1200" dirty="0">
                  <a:latin typeface="Garamond" panose="02020404030301010803" pitchFamily="18" charset="0"/>
                </a:rPr>
                <a:t>Implement a tool that uses evidence-based triggers for diagnosis and treatment  OHH</a:t>
              </a:r>
            </a:p>
          </p:txBody>
        </p:sp>
        <p:sp>
          <p:nvSpPr>
            <p:cNvPr id="43" name="Freeform 42"/>
            <p:cNvSpPr/>
            <p:nvPr/>
          </p:nvSpPr>
          <p:spPr>
            <a:xfrm>
              <a:off x="2285998" y="4519139"/>
              <a:ext cx="1942688" cy="962171"/>
            </a:xfrm>
            <a:custGeom>
              <a:avLst/>
              <a:gdLst>
                <a:gd name="connsiteX0" fmla="*/ 0 w 1942688"/>
                <a:gd name="connsiteY0" fmla="*/ 0 h 592283"/>
                <a:gd name="connsiteX1" fmla="*/ 1942688 w 1942688"/>
                <a:gd name="connsiteY1" fmla="*/ 0 h 592283"/>
                <a:gd name="connsiteX2" fmla="*/ 1942688 w 1942688"/>
                <a:gd name="connsiteY2" fmla="*/ 592283 h 592283"/>
                <a:gd name="connsiteX3" fmla="*/ 0 w 1942688"/>
                <a:gd name="connsiteY3" fmla="*/ 592283 h 592283"/>
                <a:gd name="connsiteX4" fmla="*/ 0 w 1942688"/>
                <a:gd name="connsiteY4" fmla="*/ 0 h 59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688" h="592283">
                  <a:moveTo>
                    <a:pt x="0" y="0"/>
                  </a:moveTo>
                  <a:lnTo>
                    <a:pt x="1942688" y="0"/>
                  </a:lnTo>
                  <a:lnTo>
                    <a:pt x="1942688" y="592283"/>
                  </a:lnTo>
                  <a:lnTo>
                    <a:pt x="0" y="592283"/>
                  </a:lnTo>
                  <a:lnTo>
                    <a:pt x="0" y="0"/>
                  </a:lnTo>
                  <a:close/>
                </a:path>
              </a:pathLst>
            </a:custGeom>
            <a:solidFill>
              <a:schemeClr val="tx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US" sz="1400" dirty="0">
                  <a:latin typeface="Garamond" panose="02020404030301010803" pitchFamily="18" charset="0"/>
                </a:rPr>
                <a:t> Responses to  obstetric emergency</a:t>
              </a:r>
            </a:p>
            <a:p>
              <a:pPr algn="ctr" defTabSz="711200">
                <a:lnSpc>
                  <a:spcPct val="90000"/>
                </a:lnSpc>
                <a:spcBef>
                  <a:spcPct val="0"/>
                </a:spcBef>
                <a:spcAft>
                  <a:spcPct val="35000"/>
                </a:spcAft>
              </a:pPr>
              <a:r>
                <a:rPr lang="en-US" sz="1400" dirty="0">
                  <a:latin typeface="Garamond" panose="02020404030301010803" pitchFamily="18" charset="0"/>
                </a:rPr>
                <a:t> </a:t>
              </a:r>
            </a:p>
          </p:txBody>
        </p:sp>
        <p:sp>
          <p:nvSpPr>
            <p:cNvPr id="44" name="Freeform 43"/>
            <p:cNvSpPr/>
            <p:nvPr/>
          </p:nvSpPr>
          <p:spPr>
            <a:xfrm>
              <a:off x="4613743" y="4544398"/>
              <a:ext cx="1942688" cy="869652"/>
            </a:xfrm>
            <a:custGeom>
              <a:avLst/>
              <a:gdLst>
                <a:gd name="connsiteX0" fmla="*/ 0 w 1942688"/>
                <a:gd name="connsiteY0" fmla="*/ 0 h 592283"/>
                <a:gd name="connsiteX1" fmla="*/ 1942688 w 1942688"/>
                <a:gd name="connsiteY1" fmla="*/ 0 h 592283"/>
                <a:gd name="connsiteX2" fmla="*/ 1942688 w 1942688"/>
                <a:gd name="connsiteY2" fmla="*/ 592283 h 592283"/>
                <a:gd name="connsiteX3" fmla="*/ 0 w 1942688"/>
                <a:gd name="connsiteY3" fmla="*/ 592283 h 592283"/>
                <a:gd name="connsiteX4" fmla="*/ 0 w 1942688"/>
                <a:gd name="connsiteY4" fmla="*/ 0 h 59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688" h="592283">
                  <a:moveTo>
                    <a:pt x="0" y="0"/>
                  </a:moveTo>
                  <a:lnTo>
                    <a:pt x="1942688" y="0"/>
                  </a:lnTo>
                  <a:lnTo>
                    <a:pt x="1942688" y="592283"/>
                  </a:lnTo>
                  <a:lnTo>
                    <a:pt x="0" y="592283"/>
                  </a:lnTo>
                  <a:lnTo>
                    <a:pt x="0" y="0"/>
                  </a:lnTo>
                  <a:close/>
                </a:path>
              </a:pathLst>
            </a:cu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US" sz="1400" dirty="0">
                  <a:latin typeface="Garamond" panose="02020404030301010803" pitchFamily="18" charset="0"/>
                </a:rPr>
                <a:t> standardized protocols for obstetric emergencies</a:t>
              </a:r>
            </a:p>
          </p:txBody>
        </p:sp>
        <p:sp>
          <p:nvSpPr>
            <p:cNvPr id="45" name="Freeform 44"/>
            <p:cNvSpPr/>
            <p:nvPr/>
          </p:nvSpPr>
          <p:spPr>
            <a:xfrm>
              <a:off x="6996395" y="4312979"/>
              <a:ext cx="2432726" cy="742937"/>
            </a:xfrm>
            <a:custGeom>
              <a:avLst/>
              <a:gdLst>
                <a:gd name="connsiteX0" fmla="*/ 0 w 1942688"/>
                <a:gd name="connsiteY0" fmla="*/ 0 h 592283"/>
                <a:gd name="connsiteX1" fmla="*/ 1942688 w 1942688"/>
                <a:gd name="connsiteY1" fmla="*/ 0 h 592283"/>
                <a:gd name="connsiteX2" fmla="*/ 1942688 w 1942688"/>
                <a:gd name="connsiteY2" fmla="*/ 592283 h 592283"/>
                <a:gd name="connsiteX3" fmla="*/ 0 w 1942688"/>
                <a:gd name="connsiteY3" fmla="*/ 592283 h 592283"/>
                <a:gd name="connsiteX4" fmla="*/ 0 w 1942688"/>
                <a:gd name="connsiteY4" fmla="*/ 0 h 59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688" h="592283">
                  <a:moveTo>
                    <a:pt x="0" y="0"/>
                  </a:moveTo>
                  <a:lnTo>
                    <a:pt x="1942688" y="0"/>
                  </a:lnTo>
                  <a:lnTo>
                    <a:pt x="1942688" y="592283"/>
                  </a:lnTo>
                  <a:lnTo>
                    <a:pt x="0" y="592283"/>
                  </a:lnTo>
                  <a:lnTo>
                    <a:pt x="0" y="0"/>
                  </a:lnTo>
                  <a:close/>
                </a:path>
              </a:pathLst>
            </a:cu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US" sz="1400" dirty="0">
                  <a:latin typeface="Garamond" panose="02020404030301010803" pitchFamily="18" charset="0"/>
                </a:rPr>
                <a:t>Place copies of </a:t>
              </a:r>
              <a:r>
                <a:rPr lang="en-US" sz="1200" dirty="0">
                  <a:latin typeface="Garamond" panose="02020404030301010803" pitchFamily="18" charset="0"/>
                </a:rPr>
                <a:t>hemorrhage protocols in prominent places in each patient room</a:t>
              </a:r>
            </a:p>
          </p:txBody>
        </p:sp>
        <p:sp>
          <p:nvSpPr>
            <p:cNvPr id="47" name="Freeform 46"/>
            <p:cNvSpPr/>
            <p:nvPr/>
          </p:nvSpPr>
          <p:spPr>
            <a:xfrm>
              <a:off x="6996395" y="5128894"/>
              <a:ext cx="2432726" cy="788382"/>
            </a:xfrm>
            <a:custGeom>
              <a:avLst/>
              <a:gdLst>
                <a:gd name="connsiteX0" fmla="*/ 0 w 1942688"/>
                <a:gd name="connsiteY0" fmla="*/ 0 h 788382"/>
                <a:gd name="connsiteX1" fmla="*/ 1942688 w 1942688"/>
                <a:gd name="connsiteY1" fmla="*/ 0 h 788382"/>
                <a:gd name="connsiteX2" fmla="*/ 1942688 w 1942688"/>
                <a:gd name="connsiteY2" fmla="*/ 788382 h 788382"/>
                <a:gd name="connsiteX3" fmla="*/ 0 w 1942688"/>
                <a:gd name="connsiteY3" fmla="*/ 788382 h 788382"/>
                <a:gd name="connsiteX4" fmla="*/ 0 w 1942688"/>
                <a:gd name="connsiteY4" fmla="*/ 0 h 788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688" h="788382">
                  <a:moveTo>
                    <a:pt x="0" y="0"/>
                  </a:moveTo>
                  <a:lnTo>
                    <a:pt x="1942688" y="0"/>
                  </a:lnTo>
                  <a:lnTo>
                    <a:pt x="1942688" y="788382"/>
                  </a:lnTo>
                  <a:lnTo>
                    <a:pt x="0" y="788382"/>
                  </a:lnTo>
                  <a:lnTo>
                    <a:pt x="0" y="0"/>
                  </a:lnTo>
                  <a:close/>
                </a:path>
              </a:pathLst>
            </a:cu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US" sz="1200" dirty="0">
                  <a:latin typeface="Garamond" panose="02020404030301010803" pitchFamily="18" charset="0"/>
                </a:rPr>
                <a:t>Conduct drills regularly with physicians and nurses to simulate emergencies</a:t>
              </a:r>
            </a:p>
          </p:txBody>
        </p:sp>
      </p:grpSp>
      <p:sp>
        <p:nvSpPr>
          <p:cNvPr id="48" name="Title 1"/>
          <p:cNvSpPr txBox="1">
            <a:spLocks/>
          </p:cNvSpPr>
          <p:nvPr/>
        </p:nvSpPr>
        <p:spPr>
          <a:xfrm>
            <a:off x="692204" y="141365"/>
            <a:ext cx="10433313" cy="89835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cap="small" dirty="0"/>
              <a:t>Example: Reduction of maternal Morbidity from Obstetric - Hemorrhage</a:t>
            </a:r>
          </a:p>
        </p:txBody>
      </p:sp>
      <p:sp>
        <p:nvSpPr>
          <p:cNvPr id="49" name="TextBox 48"/>
          <p:cNvSpPr txBox="1"/>
          <p:nvPr/>
        </p:nvSpPr>
        <p:spPr>
          <a:xfrm>
            <a:off x="1047814" y="2070823"/>
            <a:ext cx="885179" cy="584775"/>
          </a:xfrm>
          <a:prstGeom prst="rect">
            <a:avLst/>
          </a:prstGeom>
          <a:noFill/>
        </p:spPr>
        <p:txBody>
          <a:bodyPr wrap="none" rtlCol="0">
            <a:spAutoFit/>
          </a:bodyPr>
          <a:lstStyle/>
          <a:p>
            <a:r>
              <a:rPr lang="en-US" sz="3200" b="1" cap="small" dirty="0"/>
              <a:t>Aim</a:t>
            </a:r>
          </a:p>
        </p:txBody>
      </p:sp>
      <p:sp>
        <p:nvSpPr>
          <p:cNvPr id="50" name="TextBox 49"/>
          <p:cNvSpPr txBox="1"/>
          <p:nvPr/>
        </p:nvSpPr>
        <p:spPr>
          <a:xfrm>
            <a:off x="3162357" y="1909523"/>
            <a:ext cx="2576796" cy="461665"/>
          </a:xfrm>
          <a:prstGeom prst="rect">
            <a:avLst/>
          </a:prstGeom>
          <a:noFill/>
        </p:spPr>
        <p:txBody>
          <a:bodyPr wrap="none" rtlCol="0">
            <a:spAutoFit/>
          </a:bodyPr>
          <a:lstStyle/>
          <a:p>
            <a:r>
              <a:rPr lang="en-US" sz="2400" b="1" cap="small" dirty="0"/>
              <a:t>Primary Drivers</a:t>
            </a:r>
          </a:p>
        </p:txBody>
      </p:sp>
      <p:sp>
        <p:nvSpPr>
          <p:cNvPr id="51" name="TextBox 50"/>
          <p:cNvSpPr txBox="1"/>
          <p:nvPr/>
        </p:nvSpPr>
        <p:spPr>
          <a:xfrm>
            <a:off x="6001031" y="1854662"/>
            <a:ext cx="2511393" cy="400110"/>
          </a:xfrm>
          <a:prstGeom prst="rect">
            <a:avLst/>
          </a:prstGeom>
          <a:noFill/>
        </p:spPr>
        <p:txBody>
          <a:bodyPr wrap="none" rtlCol="0">
            <a:spAutoFit/>
          </a:bodyPr>
          <a:lstStyle/>
          <a:p>
            <a:r>
              <a:rPr lang="en-US" sz="2000" b="1" cap="small" dirty="0"/>
              <a:t>Secondary Drivers</a:t>
            </a:r>
          </a:p>
        </p:txBody>
      </p:sp>
      <p:sp>
        <p:nvSpPr>
          <p:cNvPr id="52" name="TextBox 51"/>
          <p:cNvSpPr txBox="1"/>
          <p:nvPr/>
        </p:nvSpPr>
        <p:spPr>
          <a:xfrm>
            <a:off x="8796969" y="1254886"/>
            <a:ext cx="3197094" cy="400110"/>
          </a:xfrm>
          <a:prstGeom prst="rect">
            <a:avLst/>
          </a:prstGeom>
          <a:noFill/>
        </p:spPr>
        <p:txBody>
          <a:bodyPr wrap="none" rtlCol="0">
            <a:spAutoFit/>
          </a:bodyPr>
          <a:lstStyle/>
          <a:p>
            <a:r>
              <a:rPr lang="en-US" sz="2000" b="1" cap="small" dirty="0"/>
              <a:t>Interventions/Changes</a:t>
            </a:r>
          </a:p>
        </p:txBody>
      </p:sp>
      <p:cxnSp>
        <p:nvCxnSpPr>
          <p:cNvPr id="4" name="Straight Arrow Connector 3">
            <a:extLst>
              <a:ext uri="{FF2B5EF4-FFF2-40B4-BE49-F238E27FC236}">
                <a16:creationId xmlns:a16="http://schemas.microsoft.com/office/drawing/2014/main" id="{4F8F45FD-A529-0586-EAC0-14CC9939B90D}"/>
              </a:ext>
            </a:extLst>
          </p:cNvPr>
          <p:cNvCxnSpPr>
            <a:cxnSpLocks/>
          </p:cNvCxnSpPr>
          <p:nvPr/>
        </p:nvCxnSpPr>
        <p:spPr>
          <a:xfrm flipH="1">
            <a:off x="8401499" y="2394296"/>
            <a:ext cx="484986" cy="0"/>
          </a:xfrm>
          <a:prstGeom prst="straightConnector1">
            <a:avLst/>
          </a:prstGeom>
          <a:ln w="38100">
            <a:solidFill>
              <a:srgbClr val="38308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B9C1808-2D06-6DC2-437A-4F13B5247831}"/>
              </a:ext>
            </a:extLst>
          </p:cNvPr>
          <p:cNvCxnSpPr/>
          <p:nvPr/>
        </p:nvCxnSpPr>
        <p:spPr>
          <a:xfrm flipH="1">
            <a:off x="8427877" y="2954548"/>
            <a:ext cx="484986" cy="0"/>
          </a:xfrm>
          <a:prstGeom prst="straightConnector1">
            <a:avLst/>
          </a:prstGeom>
          <a:ln w="38100">
            <a:solidFill>
              <a:srgbClr val="383087"/>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B4F6A2B-7FCD-2601-859D-3D2B0B57C501}"/>
              </a:ext>
            </a:extLst>
          </p:cNvPr>
          <p:cNvCxnSpPr/>
          <p:nvPr/>
        </p:nvCxnSpPr>
        <p:spPr>
          <a:xfrm flipH="1">
            <a:off x="8427877" y="3429000"/>
            <a:ext cx="511006" cy="0"/>
          </a:xfrm>
          <a:prstGeom prst="straightConnector1">
            <a:avLst/>
          </a:prstGeom>
          <a:ln w="38100">
            <a:solidFill>
              <a:srgbClr val="383087"/>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0F958C6-E382-4379-C550-768DCF341DF7}"/>
              </a:ext>
            </a:extLst>
          </p:cNvPr>
          <p:cNvCxnSpPr/>
          <p:nvPr/>
        </p:nvCxnSpPr>
        <p:spPr>
          <a:xfrm flipH="1">
            <a:off x="8401499" y="4081346"/>
            <a:ext cx="537384" cy="0"/>
          </a:xfrm>
          <a:prstGeom prst="straightConnector1">
            <a:avLst/>
          </a:prstGeom>
          <a:ln w="38100">
            <a:solidFill>
              <a:srgbClr val="383087"/>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4ACC88D-FA65-AA3A-974D-7D5008FA7D06}"/>
              </a:ext>
            </a:extLst>
          </p:cNvPr>
          <p:cNvCxnSpPr/>
          <p:nvPr/>
        </p:nvCxnSpPr>
        <p:spPr>
          <a:xfrm flipH="1">
            <a:off x="8401499" y="4644240"/>
            <a:ext cx="558089" cy="0"/>
          </a:xfrm>
          <a:prstGeom prst="straightConnector1">
            <a:avLst/>
          </a:prstGeom>
          <a:ln w="38100">
            <a:solidFill>
              <a:srgbClr val="383087"/>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D60E4FE-1248-8408-C19E-A73989664E39}"/>
              </a:ext>
            </a:extLst>
          </p:cNvPr>
          <p:cNvCxnSpPr/>
          <p:nvPr/>
        </p:nvCxnSpPr>
        <p:spPr>
          <a:xfrm flipH="1">
            <a:off x="8401499" y="5475249"/>
            <a:ext cx="537384" cy="0"/>
          </a:xfrm>
          <a:prstGeom prst="straightConnector1">
            <a:avLst/>
          </a:prstGeom>
          <a:ln w="38100">
            <a:solidFill>
              <a:srgbClr val="383087"/>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FE563A2-F6B2-594C-AEB5-6E07F494AB2E}"/>
              </a:ext>
            </a:extLst>
          </p:cNvPr>
          <p:cNvCxnSpPr>
            <a:endCxn id="44" idx="2"/>
          </p:cNvCxnSpPr>
          <p:nvPr/>
        </p:nvCxnSpPr>
        <p:spPr>
          <a:xfrm flipH="1">
            <a:off x="8423767" y="6032522"/>
            <a:ext cx="535821" cy="0"/>
          </a:xfrm>
          <a:prstGeom prst="straightConnector1">
            <a:avLst/>
          </a:prstGeom>
          <a:ln w="38100">
            <a:solidFill>
              <a:srgbClr val="383087"/>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E97D28D-438A-9F42-ABBD-B65F1692BA70}"/>
              </a:ext>
            </a:extLst>
          </p:cNvPr>
          <p:cNvCxnSpPr>
            <a:cxnSpLocks/>
          </p:cNvCxnSpPr>
          <p:nvPr/>
        </p:nvCxnSpPr>
        <p:spPr>
          <a:xfrm flipH="1">
            <a:off x="5646338" y="2917733"/>
            <a:ext cx="456346" cy="0"/>
          </a:xfrm>
          <a:prstGeom prst="straightConnector1">
            <a:avLst/>
          </a:prstGeom>
          <a:ln w="38100">
            <a:solidFill>
              <a:srgbClr val="383087"/>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5C0189B-8C81-8D75-0F6E-B1E9E40CC8C3}"/>
              </a:ext>
            </a:extLst>
          </p:cNvPr>
          <p:cNvCxnSpPr/>
          <p:nvPr/>
        </p:nvCxnSpPr>
        <p:spPr>
          <a:xfrm flipH="1">
            <a:off x="5597277" y="4381529"/>
            <a:ext cx="527599" cy="0"/>
          </a:xfrm>
          <a:prstGeom prst="straightConnector1">
            <a:avLst/>
          </a:prstGeom>
          <a:ln w="38100">
            <a:solidFill>
              <a:srgbClr val="38308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95BB9B-433F-A1D3-95B6-D46C1088EBC2}"/>
              </a:ext>
            </a:extLst>
          </p:cNvPr>
          <p:cNvCxnSpPr/>
          <p:nvPr/>
        </p:nvCxnSpPr>
        <p:spPr>
          <a:xfrm flipH="1">
            <a:off x="5646338" y="5664820"/>
            <a:ext cx="478538" cy="0"/>
          </a:xfrm>
          <a:prstGeom prst="straightConnector1">
            <a:avLst/>
          </a:prstGeom>
          <a:ln w="38100">
            <a:solidFill>
              <a:srgbClr val="383087"/>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C45AF607-2DB2-168C-31CD-6071A9673DA7}"/>
              </a:ext>
            </a:extLst>
          </p:cNvPr>
          <p:cNvCxnSpPr>
            <a:stCxn id="29" idx="1"/>
            <a:endCxn id="29" idx="0"/>
          </p:cNvCxnSpPr>
          <p:nvPr/>
        </p:nvCxnSpPr>
        <p:spPr>
          <a:xfrm flipH="1">
            <a:off x="2974605" y="4381530"/>
            <a:ext cx="204287" cy="0"/>
          </a:xfrm>
          <a:prstGeom prst="straightConnector1">
            <a:avLst/>
          </a:prstGeom>
          <a:ln w="38100">
            <a:solidFill>
              <a:srgbClr val="38308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584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a:latin typeface="+mn-lt"/>
              </a:rPr>
              <a:t>Primary Drivers</a:t>
            </a:r>
          </a:p>
        </p:txBody>
      </p:sp>
      <p:sp>
        <p:nvSpPr>
          <p:cNvPr id="3" name="Content Placeholder 2"/>
          <p:cNvSpPr>
            <a:spLocks noGrp="1"/>
          </p:cNvSpPr>
          <p:nvPr>
            <p:ph idx="1"/>
          </p:nvPr>
        </p:nvSpPr>
        <p:spPr>
          <a:xfrm>
            <a:off x="838200" y="1859964"/>
            <a:ext cx="10515600" cy="1873835"/>
          </a:xfrm>
        </p:spPr>
        <p:txBody>
          <a:bodyPr>
            <a:normAutofit/>
          </a:bodyPr>
          <a:lstStyle/>
          <a:p>
            <a:r>
              <a:rPr lang="en-US" dirty="0"/>
              <a:t>High-level factors that directly influence aim</a:t>
            </a:r>
          </a:p>
          <a:p>
            <a:r>
              <a:rPr lang="en-US" dirty="0"/>
              <a:t>Can form the basis for outcome indicators</a:t>
            </a:r>
          </a:p>
          <a:p>
            <a:r>
              <a:rPr lang="en-US" dirty="0"/>
              <a:t>Examples can include the major categories in a fishbone diagram:</a:t>
            </a:r>
          </a:p>
        </p:txBody>
      </p:sp>
      <p:sp>
        <p:nvSpPr>
          <p:cNvPr id="7" name="Rectangle 6"/>
          <p:cNvSpPr/>
          <p:nvPr/>
        </p:nvSpPr>
        <p:spPr>
          <a:xfrm>
            <a:off x="2583535" y="3657600"/>
            <a:ext cx="1355691"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6 M’s</a:t>
            </a:r>
          </a:p>
        </p:txBody>
      </p:sp>
      <p:sp>
        <p:nvSpPr>
          <p:cNvPr id="8" name="Rectangle 7"/>
          <p:cNvSpPr/>
          <p:nvPr/>
        </p:nvSpPr>
        <p:spPr>
          <a:xfrm>
            <a:off x="2681867" y="4495800"/>
            <a:ext cx="1201804"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8 P’s</a:t>
            </a:r>
          </a:p>
        </p:txBody>
      </p:sp>
      <p:sp>
        <p:nvSpPr>
          <p:cNvPr id="9" name="Rectangle 8"/>
          <p:cNvSpPr/>
          <p:nvPr/>
        </p:nvSpPr>
        <p:spPr>
          <a:xfrm>
            <a:off x="2696102" y="5384242"/>
            <a:ext cx="1147302"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4 S’s</a:t>
            </a:r>
          </a:p>
        </p:txBody>
      </p:sp>
      <p:sp>
        <p:nvSpPr>
          <p:cNvPr id="5" name="TextBox 4"/>
          <p:cNvSpPr txBox="1"/>
          <p:nvPr/>
        </p:nvSpPr>
        <p:spPr>
          <a:xfrm>
            <a:off x="3883672" y="3826877"/>
            <a:ext cx="7533088" cy="400110"/>
          </a:xfrm>
          <a:prstGeom prst="rect">
            <a:avLst/>
          </a:prstGeom>
          <a:noFill/>
        </p:spPr>
        <p:txBody>
          <a:bodyPr wrap="none" rtlCol="0">
            <a:spAutoFit/>
          </a:bodyPr>
          <a:lstStyle/>
          <a:p>
            <a:r>
              <a:rPr lang="en-US" sz="2000" b="1" dirty="0"/>
              <a:t>M</a:t>
            </a:r>
            <a:r>
              <a:rPr lang="en-US" sz="2000" dirty="0"/>
              <a:t>anpower, </a:t>
            </a:r>
            <a:r>
              <a:rPr lang="en-US" sz="2000" b="1" dirty="0"/>
              <a:t>M</a:t>
            </a:r>
            <a:r>
              <a:rPr lang="en-US" sz="2000" dirty="0"/>
              <a:t>achines, </a:t>
            </a:r>
            <a:r>
              <a:rPr lang="en-US" sz="2000" b="1" dirty="0"/>
              <a:t>M</a:t>
            </a:r>
            <a:r>
              <a:rPr lang="en-US" sz="2000" dirty="0"/>
              <a:t>anagement, </a:t>
            </a:r>
            <a:r>
              <a:rPr lang="en-US" sz="2000" b="1" dirty="0"/>
              <a:t>M</a:t>
            </a:r>
            <a:r>
              <a:rPr lang="en-US" sz="2000" dirty="0"/>
              <a:t>easurement, </a:t>
            </a:r>
            <a:r>
              <a:rPr lang="en-US" sz="2000" b="1" dirty="0"/>
              <a:t>M</a:t>
            </a:r>
            <a:r>
              <a:rPr lang="en-US" sz="2000" dirty="0"/>
              <a:t>ethods &amp; </a:t>
            </a:r>
            <a:r>
              <a:rPr lang="en-US" sz="2000" b="1" dirty="0"/>
              <a:t>M</a:t>
            </a:r>
            <a:r>
              <a:rPr lang="en-US" sz="2000" dirty="0"/>
              <a:t>aterials</a:t>
            </a:r>
          </a:p>
        </p:txBody>
      </p:sp>
      <p:sp>
        <p:nvSpPr>
          <p:cNvPr id="10" name="TextBox 9"/>
          <p:cNvSpPr txBox="1"/>
          <p:nvPr/>
        </p:nvSpPr>
        <p:spPr>
          <a:xfrm>
            <a:off x="3938389" y="4665077"/>
            <a:ext cx="7267695" cy="400110"/>
          </a:xfrm>
          <a:prstGeom prst="rect">
            <a:avLst/>
          </a:prstGeom>
          <a:noFill/>
        </p:spPr>
        <p:txBody>
          <a:bodyPr wrap="none" rtlCol="0">
            <a:spAutoFit/>
          </a:bodyPr>
          <a:lstStyle/>
          <a:p>
            <a:r>
              <a:rPr lang="en-US" sz="2000" b="1" dirty="0"/>
              <a:t>P</a:t>
            </a:r>
            <a:r>
              <a:rPr lang="en-US" sz="2000" dirty="0"/>
              <a:t>rice, </a:t>
            </a:r>
            <a:r>
              <a:rPr lang="en-US" sz="2000" b="1" dirty="0"/>
              <a:t>P</a:t>
            </a:r>
            <a:r>
              <a:rPr lang="en-US" sz="2000" dirty="0"/>
              <a:t>romotion, </a:t>
            </a:r>
            <a:r>
              <a:rPr lang="en-US" sz="2000" b="1" dirty="0"/>
              <a:t>P</a:t>
            </a:r>
            <a:r>
              <a:rPr lang="en-US" sz="2000" dirty="0"/>
              <a:t>eople, </a:t>
            </a:r>
            <a:r>
              <a:rPr lang="en-US" sz="2000" b="1" dirty="0"/>
              <a:t>P</a:t>
            </a:r>
            <a:r>
              <a:rPr lang="en-US" sz="2000" dirty="0"/>
              <a:t>rocess, </a:t>
            </a:r>
            <a:r>
              <a:rPr lang="en-US" sz="2000" b="1" dirty="0"/>
              <a:t>P</a:t>
            </a:r>
            <a:r>
              <a:rPr lang="en-US" sz="2000" dirty="0"/>
              <a:t>lace, </a:t>
            </a:r>
            <a:r>
              <a:rPr lang="en-US" sz="2000" b="1" dirty="0"/>
              <a:t>P</a:t>
            </a:r>
            <a:r>
              <a:rPr lang="en-US" sz="2000" dirty="0"/>
              <a:t>olicy, </a:t>
            </a:r>
            <a:r>
              <a:rPr lang="en-US" sz="2000" b="1" dirty="0"/>
              <a:t>P</a:t>
            </a:r>
            <a:r>
              <a:rPr lang="en-US" sz="2000" dirty="0"/>
              <a:t>rocedure &amp; </a:t>
            </a:r>
            <a:r>
              <a:rPr lang="en-US" sz="2000" b="1" dirty="0"/>
              <a:t>P</a:t>
            </a:r>
            <a:r>
              <a:rPr lang="en-US" sz="2000" dirty="0"/>
              <a:t>roduct</a:t>
            </a:r>
          </a:p>
        </p:txBody>
      </p:sp>
      <p:sp>
        <p:nvSpPr>
          <p:cNvPr id="11" name="TextBox 10"/>
          <p:cNvSpPr txBox="1"/>
          <p:nvPr/>
        </p:nvSpPr>
        <p:spPr>
          <a:xfrm>
            <a:off x="3883671" y="5553519"/>
            <a:ext cx="4323876" cy="400110"/>
          </a:xfrm>
          <a:prstGeom prst="rect">
            <a:avLst/>
          </a:prstGeom>
          <a:noFill/>
        </p:spPr>
        <p:txBody>
          <a:bodyPr wrap="none" rtlCol="0">
            <a:spAutoFit/>
          </a:bodyPr>
          <a:lstStyle/>
          <a:p>
            <a:r>
              <a:rPr lang="en-US" sz="2000" b="1" dirty="0"/>
              <a:t>S</a:t>
            </a:r>
            <a:r>
              <a:rPr lang="en-US" sz="2000" dirty="0"/>
              <a:t>urroundings, </a:t>
            </a:r>
            <a:r>
              <a:rPr lang="en-US" sz="2000" b="1" dirty="0"/>
              <a:t>S</a:t>
            </a:r>
            <a:r>
              <a:rPr lang="en-US" sz="2000" dirty="0"/>
              <a:t>uppliers, </a:t>
            </a:r>
            <a:r>
              <a:rPr lang="en-US" sz="2000" b="1" dirty="0"/>
              <a:t>S</a:t>
            </a:r>
            <a:r>
              <a:rPr lang="en-US" sz="2000" dirty="0"/>
              <a:t>ystems &amp; </a:t>
            </a:r>
            <a:r>
              <a:rPr lang="en-US" sz="2000" b="1" dirty="0"/>
              <a:t>S</a:t>
            </a:r>
            <a:r>
              <a:rPr lang="en-US" sz="2000" dirty="0"/>
              <a:t>kills</a:t>
            </a:r>
          </a:p>
        </p:txBody>
      </p:sp>
    </p:spTree>
    <p:extLst>
      <p:ext uri="{BB962C8B-B14F-4D97-AF65-F5344CB8AC3E}">
        <p14:creationId xmlns:p14="http://schemas.microsoft.com/office/powerpoint/2010/main" val="890545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a:latin typeface="+mn-lt"/>
              </a:rPr>
              <a:t>Secondary Drivers</a:t>
            </a:r>
          </a:p>
        </p:txBody>
      </p:sp>
      <p:sp>
        <p:nvSpPr>
          <p:cNvPr id="3" name="Content Placeholder 2"/>
          <p:cNvSpPr>
            <a:spLocks noGrp="1"/>
          </p:cNvSpPr>
          <p:nvPr>
            <p:ph idx="1"/>
          </p:nvPr>
        </p:nvSpPr>
        <p:spPr>
          <a:xfrm>
            <a:off x="838199" y="2007220"/>
            <a:ext cx="10892883" cy="4469780"/>
          </a:xfrm>
        </p:spPr>
        <p:txBody>
          <a:bodyPr>
            <a:normAutofit/>
          </a:bodyPr>
          <a:lstStyle/>
          <a:p>
            <a:pPr lvl="1">
              <a:lnSpc>
                <a:spcPct val="150000"/>
              </a:lnSpc>
            </a:pPr>
            <a:r>
              <a:rPr lang="en-US" sz="2800" dirty="0"/>
              <a:t>Lower-level, more actionable drivers</a:t>
            </a:r>
          </a:p>
          <a:p>
            <a:pPr lvl="1">
              <a:lnSpc>
                <a:spcPct val="150000"/>
              </a:lnSpc>
            </a:pPr>
            <a:r>
              <a:rPr lang="en-US" sz="2800" dirty="0"/>
              <a:t>Drivers that can form the basis for specific interventions</a:t>
            </a:r>
          </a:p>
          <a:p>
            <a:pPr lvl="1">
              <a:lnSpc>
                <a:spcPct val="150000"/>
              </a:lnSpc>
            </a:pPr>
            <a:r>
              <a:rPr lang="en-US" sz="2800" i="1" dirty="0"/>
              <a:t>Situation-specific </a:t>
            </a:r>
            <a:r>
              <a:rPr lang="en-US" sz="2800" dirty="0"/>
              <a:t>causes or factors that are related to the primary driver</a:t>
            </a:r>
          </a:p>
          <a:p>
            <a:pPr lvl="1">
              <a:lnSpc>
                <a:spcPct val="150000"/>
              </a:lnSpc>
            </a:pPr>
            <a:r>
              <a:rPr lang="en-US" sz="2800" dirty="0"/>
              <a:t>Measurable components are usually process indicators</a:t>
            </a:r>
          </a:p>
        </p:txBody>
      </p:sp>
    </p:spTree>
    <p:extLst>
      <p:ext uri="{BB962C8B-B14F-4D97-AF65-F5344CB8AC3E}">
        <p14:creationId xmlns:p14="http://schemas.microsoft.com/office/powerpoint/2010/main" val="183558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981200" y="1828800"/>
            <a:ext cx="8229600" cy="1143000"/>
          </a:xfrm>
        </p:spPr>
        <p:txBody>
          <a:bodyPr>
            <a:normAutofit fontScale="90000"/>
          </a:bodyPr>
          <a:lstStyle/>
          <a:p>
            <a:pPr algn="ctr"/>
            <a:r>
              <a:rPr lang="en-US" dirty="0">
                <a:solidFill>
                  <a:srgbClr val="C00000"/>
                </a:solidFill>
                <a:latin typeface="+mn-lt"/>
              </a:rPr>
              <a:t>Is My Set of Primary and Secondary Drivers Complete?</a:t>
            </a:r>
          </a:p>
        </p:txBody>
      </p:sp>
      <p:sp>
        <p:nvSpPr>
          <p:cNvPr id="3" name="Content Placeholder 2"/>
          <p:cNvSpPr>
            <a:spLocks noGrp="1"/>
          </p:cNvSpPr>
          <p:nvPr>
            <p:ph idx="1"/>
          </p:nvPr>
        </p:nvSpPr>
        <p:spPr>
          <a:xfrm>
            <a:off x="2079703" y="3105615"/>
            <a:ext cx="8229600" cy="2819400"/>
          </a:xfrm>
        </p:spPr>
        <p:txBody>
          <a:bodyPr/>
          <a:lstStyle/>
          <a:p>
            <a:pPr marL="0" indent="0" algn="ctr">
              <a:buNone/>
            </a:pPr>
            <a:r>
              <a:rPr lang="en-US" sz="3200" dirty="0"/>
              <a:t>To determine if the driver lists are complete, ask:</a:t>
            </a:r>
          </a:p>
          <a:p>
            <a:pPr marL="400008" lvl="1" indent="0" algn="ctr">
              <a:buNone/>
            </a:pPr>
            <a:r>
              <a:rPr lang="en-US" sz="3600" i="1" dirty="0"/>
              <a:t>If I could influence or improve all these drivers, is there anything else that could go wrong and prevent me from achieving my aim?</a:t>
            </a:r>
          </a:p>
          <a:p>
            <a:endParaRPr lang="en-US" dirty="0"/>
          </a:p>
        </p:txBody>
      </p:sp>
      <p:sp>
        <p:nvSpPr>
          <p:cNvPr id="8" name="Title 1"/>
          <p:cNvSpPr txBox="1">
            <a:spLocks/>
          </p:cNvSpPr>
          <p:nvPr/>
        </p:nvSpPr>
        <p:spPr>
          <a:xfrm>
            <a:off x="553844" y="55198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cap="small" dirty="0"/>
              <a:t>Completing Driver Lists</a:t>
            </a:r>
          </a:p>
        </p:txBody>
      </p:sp>
    </p:spTree>
    <p:extLst>
      <p:ext uri="{BB962C8B-B14F-4D97-AF65-F5344CB8AC3E}">
        <p14:creationId xmlns:p14="http://schemas.microsoft.com/office/powerpoint/2010/main" val="2044199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981200" y="1596058"/>
            <a:ext cx="8229600" cy="1143000"/>
          </a:xfrm>
        </p:spPr>
        <p:txBody>
          <a:bodyPr>
            <a:normAutofit fontScale="90000"/>
          </a:bodyPr>
          <a:lstStyle/>
          <a:p>
            <a:r>
              <a:rPr lang="en-US" dirty="0">
                <a:solidFill>
                  <a:srgbClr val="C00000"/>
                </a:solidFill>
                <a:latin typeface="+mn-lt"/>
              </a:rPr>
              <a:t>Is This a Primary or Secondary Driver?</a:t>
            </a:r>
          </a:p>
        </p:txBody>
      </p:sp>
      <p:sp>
        <p:nvSpPr>
          <p:cNvPr id="3" name="Content Placeholder 2"/>
          <p:cNvSpPr>
            <a:spLocks noGrp="1"/>
          </p:cNvSpPr>
          <p:nvPr>
            <p:ph idx="1"/>
          </p:nvPr>
        </p:nvSpPr>
        <p:spPr>
          <a:xfrm>
            <a:off x="568712" y="2316162"/>
            <a:ext cx="11340790" cy="4162697"/>
          </a:xfrm>
        </p:spPr>
        <p:txBody>
          <a:bodyPr/>
          <a:lstStyle/>
          <a:p>
            <a:pPr marL="0" indent="0" algn="ctr">
              <a:buNone/>
            </a:pPr>
            <a:endParaRPr lang="en-US" sz="3200" dirty="0"/>
          </a:p>
          <a:p>
            <a:pPr marL="0" indent="0" algn="ctr">
              <a:buNone/>
            </a:pPr>
            <a:r>
              <a:rPr lang="en-US" sz="3200" dirty="0"/>
              <a:t>To differentiate between drivers, ask:</a:t>
            </a:r>
            <a:endParaRPr lang="en-US" sz="1000" dirty="0"/>
          </a:p>
          <a:p>
            <a:pPr marL="457153" lvl="1" indent="0" algn="ctr">
              <a:buNone/>
            </a:pPr>
            <a:r>
              <a:rPr lang="en-US" sz="3600" i="1" dirty="0"/>
              <a:t>If I made an improvement in this driver what would it achieve? </a:t>
            </a:r>
          </a:p>
          <a:p>
            <a:pPr marL="457153" lvl="1" indent="0" algn="ctr">
              <a:buNone/>
            </a:pPr>
            <a:endParaRPr lang="en-US" sz="3600" i="1" dirty="0"/>
          </a:p>
          <a:p>
            <a:pPr marL="461963" lvl="1">
              <a:lnSpc>
                <a:spcPct val="100000"/>
              </a:lnSpc>
            </a:pPr>
            <a:r>
              <a:rPr lang="en-US" dirty="0"/>
              <a:t>If the answer closely describes the improvement aim, it is most likely a primary driver </a:t>
            </a:r>
          </a:p>
          <a:p>
            <a:pPr marL="461963" lvl="1">
              <a:lnSpc>
                <a:spcPct val="100000"/>
              </a:lnSpc>
            </a:pPr>
            <a:r>
              <a:rPr lang="en-US" dirty="0"/>
              <a:t>If the driver is very closely linked with a specific intervention, it is likely a secondary driver</a:t>
            </a:r>
          </a:p>
        </p:txBody>
      </p:sp>
      <p:sp>
        <p:nvSpPr>
          <p:cNvPr id="8" name="Title 1"/>
          <p:cNvSpPr txBox="1">
            <a:spLocks/>
          </p:cNvSpPr>
          <p:nvPr/>
        </p:nvSpPr>
        <p:spPr>
          <a:xfrm>
            <a:off x="709961" y="453058"/>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cap="small" dirty="0"/>
              <a:t>Determining Driver Category</a:t>
            </a:r>
          </a:p>
        </p:txBody>
      </p:sp>
    </p:spTree>
    <p:extLst>
      <p:ext uri="{BB962C8B-B14F-4D97-AF65-F5344CB8AC3E}">
        <p14:creationId xmlns:p14="http://schemas.microsoft.com/office/powerpoint/2010/main" val="986015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79221" y="6149664"/>
            <a:ext cx="5612780" cy="307777"/>
          </a:xfrm>
          <a:prstGeom prst="rect">
            <a:avLst/>
          </a:prstGeom>
          <a:noFill/>
        </p:spPr>
        <p:txBody>
          <a:bodyPr wrap="square" rtlCol="0">
            <a:spAutoFit/>
          </a:bodyPr>
          <a:lstStyle/>
          <a:p>
            <a:pPr algn="r"/>
            <a:r>
              <a:rPr lang="en-US" sz="1400" dirty="0"/>
              <a:t>- </a:t>
            </a:r>
            <a:r>
              <a:rPr lang="en-US" sz="1400" dirty="0" err="1"/>
              <a:t>Twum-Danso</a:t>
            </a:r>
            <a:r>
              <a:rPr lang="en-US" sz="1400" dirty="0"/>
              <a:t>, et al., 2012, </a:t>
            </a:r>
            <a:r>
              <a:rPr lang="en-US" sz="1400" i="1" dirty="0"/>
              <a:t>International Journal for Quality in Health Care</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199" y="100361"/>
            <a:ext cx="8619893" cy="5586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79142" y="5599250"/>
            <a:ext cx="11697629" cy="550414"/>
          </a:xfrm>
        </p:spPr>
        <p:txBody>
          <a:bodyPr>
            <a:noAutofit/>
          </a:bodyPr>
          <a:lstStyle/>
          <a:p>
            <a:pPr algn="l"/>
            <a:r>
              <a:rPr lang="en-US" sz="2800" b="1" cap="small" dirty="0">
                <a:latin typeface="+mn-lt"/>
              </a:rPr>
              <a:t>Example: Preventable Child Deaths in Ghana</a:t>
            </a:r>
          </a:p>
        </p:txBody>
      </p:sp>
    </p:spTree>
    <p:extLst>
      <p:ext uri="{BB962C8B-B14F-4D97-AF65-F5344CB8AC3E}">
        <p14:creationId xmlns:p14="http://schemas.microsoft.com/office/powerpoint/2010/main" val="2590180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00967"/>
            <a:ext cx="10680700" cy="1143000"/>
          </a:xfrm>
        </p:spPr>
        <p:txBody>
          <a:bodyPr>
            <a:noAutofit/>
          </a:bodyPr>
          <a:lstStyle/>
          <a:p>
            <a:r>
              <a:rPr lang="en-US" sz="3600" b="1" cap="small" dirty="0">
                <a:latin typeface="+mn-lt"/>
              </a:rPr>
              <a:t>Example: Notification of STI Test Results</a:t>
            </a:r>
          </a:p>
        </p:txBody>
      </p:sp>
      <p:sp>
        <p:nvSpPr>
          <p:cNvPr id="4" name="Rectangle 3"/>
          <p:cNvSpPr/>
          <p:nvPr/>
        </p:nvSpPr>
        <p:spPr>
          <a:xfrm>
            <a:off x="1905000" y="2212312"/>
            <a:ext cx="1600200" cy="2743200"/>
          </a:xfrm>
          <a:prstGeom prst="rect">
            <a:avLst/>
          </a:prstGeom>
          <a:no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Increase the percent of women with an STI who are notified of their test results within seven days</a:t>
            </a:r>
          </a:p>
        </p:txBody>
      </p:sp>
      <p:sp>
        <p:nvSpPr>
          <p:cNvPr id="5" name="Rectangle 4"/>
          <p:cNvSpPr/>
          <p:nvPr/>
        </p:nvSpPr>
        <p:spPr>
          <a:xfrm>
            <a:off x="4114801" y="1787556"/>
            <a:ext cx="1828800" cy="609600"/>
          </a:xfrm>
          <a:prstGeom prst="rect">
            <a:avLst/>
          </a:prstGeom>
          <a:no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Ability to contact</a:t>
            </a:r>
          </a:p>
        </p:txBody>
      </p:sp>
      <p:sp>
        <p:nvSpPr>
          <p:cNvPr id="6" name="Rectangle 5"/>
          <p:cNvSpPr/>
          <p:nvPr/>
        </p:nvSpPr>
        <p:spPr>
          <a:xfrm>
            <a:off x="4114800" y="2592893"/>
            <a:ext cx="1828800" cy="864158"/>
          </a:xfrm>
          <a:prstGeom prst="rect">
            <a:avLst/>
          </a:prstGeom>
          <a:no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Systematic approach to follow-up</a:t>
            </a:r>
          </a:p>
        </p:txBody>
      </p:sp>
      <p:sp>
        <p:nvSpPr>
          <p:cNvPr id="7" name="Rectangle 6"/>
          <p:cNvSpPr/>
          <p:nvPr/>
        </p:nvSpPr>
        <p:spPr>
          <a:xfrm>
            <a:off x="4114800" y="3969099"/>
            <a:ext cx="1828800" cy="609600"/>
          </a:xfrm>
          <a:prstGeom prst="rect">
            <a:avLst/>
          </a:prstGeom>
          <a:no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Patient-provider communication</a:t>
            </a:r>
          </a:p>
        </p:txBody>
      </p:sp>
      <p:sp>
        <p:nvSpPr>
          <p:cNvPr id="8" name="Rectangle 7"/>
          <p:cNvSpPr/>
          <p:nvPr/>
        </p:nvSpPr>
        <p:spPr>
          <a:xfrm>
            <a:off x="4114800" y="5107493"/>
            <a:ext cx="1828800" cy="628859"/>
          </a:xfrm>
          <a:prstGeom prst="rect">
            <a:avLst/>
          </a:prstGeom>
          <a:no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Adolescent behavior</a:t>
            </a:r>
          </a:p>
        </p:txBody>
      </p:sp>
      <p:sp>
        <p:nvSpPr>
          <p:cNvPr id="9" name="Rectangle 8"/>
          <p:cNvSpPr/>
          <p:nvPr/>
        </p:nvSpPr>
        <p:spPr>
          <a:xfrm>
            <a:off x="6627725" y="1767062"/>
            <a:ext cx="3810000" cy="762000"/>
          </a:xfrm>
          <a:prstGeom prst="rect">
            <a:avLst/>
          </a:prstGeom>
          <a:no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1400" dirty="0">
                <a:solidFill>
                  <a:schemeClr val="tx1"/>
                </a:solidFill>
              </a:rPr>
              <a:t>Ask for cell number</a:t>
            </a:r>
          </a:p>
          <a:p>
            <a:pPr marL="342900" indent="-342900">
              <a:buAutoNum type="arabicPeriod"/>
            </a:pPr>
            <a:r>
              <a:rPr lang="en-US" sz="1400" dirty="0">
                <a:solidFill>
                  <a:schemeClr val="tx1"/>
                </a:solidFill>
              </a:rPr>
              <a:t>Ask for alternate number</a:t>
            </a:r>
          </a:p>
          <a:p>
            <a:pPr marL="342900" indent="-342900">
              <a:buAutoNum type="arabicPeriod"/>
            </a:pPr>
            <a:r>
              <a:rPr lang="en-US" sz="1400" dirty="0">
                <a:solidFill>
                  <a:schemeClr val="tx1"/>
                </a:solidFill>
              </a:rPr>
              <a:t>Get e-mail address</a:t>
            </a:r>
          </a:p>
        </p:txBody>
      </p:sp>
      <p:sp>
        <p:nvSpPr>
          <p:cNvPr id="10" name="Rectangle 9"/>
          <p:cNvSpPr/>
          <p:nvPr/>
        </p:nvSpPr>
        <p:spPr>
          <a:xfrm>
            <a:off x="6629400" y="2610402"/>
            <a:ext cx="3806651" cy="1143000"/>
          </a:xfrm>
          <a:prstGeom prst="rect">
            <a:avLst/>
          </a:prstGeom>
          <a:no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1400" dirty="0">
                <a:solidFill>
                  <a:schemeClr val="tx1"/>
                </a:solidFill>
              </a:rPr>
              <a:t>Algorithm</a:t>
            </a:r>
          </a:p>
          <a:p>
            <a:pPr marL="342900" indent="-342900">
              <a:buAutoNum type="arabicPeriod"/>
            </a:pPr>
            <a:r>
              <a:rPr lang="en-US" sz="1400" dirty="0">
                <a:solidFill>
                  <a:schemeClr val="tx1"/>
                </a:solidFill>
              </a:rPr>
              <a:t>Assigned person to follow-up</a:t>
            </a:r>
          </a:p>
          <a:p>
            <a:pPr marL="342900" indent="-342900">
              <a:buAutoNum type="arabicPeriod"/>
            </a:pPr>
            <a:r>
              <a:rPr lang="en-US" sz="1400" dirty="0">
                <a:solidFill>
                  <a:schemeClr val="tx1"/>
                </a:solidFill>
              </a:rPr>
              <a:t>Alter time of day that calls are made</a:t>
            </a:r>
          </a:p>
          <a:p>
            <a:pPr marL="342900" indent="-342900">
              <a:buAutoNum type="arabicPeriod"/>
            </a:pPr>
            <a:r>
              <a:rPr lang="en-US" sz="1400" dirty="0">
                <a:solidFill>
                  <a:schemeClr val="tx1"/>
                </a:solidFill>
              </a:rPr>
              <a:t>Dedicated phone number</a:t>
            </a:r>
          </a:p>
          <a:p>
            <a:pPr marL="342900" indent="-342900">
              <a:buAutoNum type="arabicPeriod"/>
            </a:pPr>
            <a:r>
              <a:rPr lang="en-US" sz="1400" dirty="0">
                <a:solidFill>
                  <a:schemeClr val="tx1"/>
                </a:solidFill>
              </a:rPr>
              <a:t>Give NPs a cell phone for patients to call</a:t>
            </a:r>
          </a:p>
        </p:txBody>
      </p:sp>
      <p:sp>
        <p:nvSpPr>
          <p:cNvPr id="11" name="Rectangle 10"/>
          <p:cNvSpPr/>
          <p:nvPr/>
        </p:nvSpPr>
        <p:spPr>
          <a:xfrm>
            <a:off x="6649496" y="3975588"/>
            <a:ext cx="3810000" cy="927798"/>
          </a:xfrm>
          <a:prstGeom prst="rect">
            <a:avLst/>
          </a:prstGeom>
          <a:no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1400" dirty="0">
                <a:solidFill>
                  <a:schemeClr val="tx1"/>
                </a:solidFill>
              </a:rPr>
              <a:t>Modify EMR home going info “You had STI Testing”</a:t>
            </a:r>
          </a:p>
          <a:p>
            <a:pPr marL="342900" indent="-342900">
              <a:buAutoNum type="arabicPeriod"/>
            </a:pPr>
            <a:r>
              <a:rPr lang="en-US" sz="1400" dirty="0">
                <a:solidFill>
                  <a:schemeClr val="tx1"/>
                </a:solidFill>
              </a:rPr>
              <a:t>Card with info regarding what happened &amp; what to expect</a:t>
            </a:r>
          </a:p>
        </p:txBody>
      </p:sp>
      <p:sp>
        <p:nvSpPr>
          <p:cNvPr id="12" name="Rectangle 11"/>
          <p:cNvSpPr/>
          <p:nvPr/>
        </p:nvSpPr>
        <p:spPr>
          <a:xfrm>
            <a:off x="6649496" y="5118182"/>
            <a:ext cx="3806651" cy="628859"/>
          </a:xfrm>
          <a:prstGeom prst="rect">
            <a:avLst/>
          </a:prstGeom>
          <a:no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1400" dirty="0">
                <a:solidFill>
                  <a:schemeClr val="tx1"/>
                </a:solidFill>
              </a:rPr>
              <a:t>Encourage teens to give a confidential number</a:t>
            </a:r>
          </a:p>
          <a:p>
            <a:pPr marL="342900" indent="-342900">
              <a:buAutoNum type="arabicPeriod"/>
            </a:pPr>
            <a:r>
              <a:rPr lang="en-US" sz="1400" dirty="0">
                <a:solidFill>
                  <a:schemeClr val="tx1"/>
                </a:solidFill>
              </a:rPr>
              <a:t>Encourage teens to call for results</a:t>
            </a:r>
          </a:p>
        </p:txBody>
      </p:sp>
      <p:sp>
        <p:nvSpPr>
          <p:cNvPr id="13" name="TextBox 12"/>
          <p:cNvSpPr txBox="1"/>
          <p:nvPr/>
        </p:nvSpPr>
        <p:spPr>
          <a:xfrm>
            <a:off x="2405980" y="1858053"/>
            <a:ext cx="598241" cy="369332"/>
          </a:xfrm>
          <a:prstGeom prst="rect">
            <a:avLst/>
          </a:prstGeom>
          <a:noFill/>
        </p:spPr>
        <p:txBody>
          <a:bodyPr wrap="none" rtlCol="0">
            <a:spAutoFit/>
          </a:bodyPr>
          <a:lstStyle/>
          <a:p>
            <a:r>
              <a:rPr lang="en-US" b="1" dirty="0">
                <a:solidFill>
                  <a:schemeClr val="tx2">
                    <a:lumMod val="75000"/>
                  </a:schemeClr>
                </a:solidFill>
              </a:rPr>
              <a:t>Aim</a:t>
            </a:r>
          </a:p>
        </p:txBody>
      </p:sp>
      <p:sp>
        <p:nvSpPr>
          <p:cNvPr id="14" name="TextBox 13"/>
          <p:cNvSpPr txBox="1"/>
          <p:nvPr/>
        </p:nvSpPr>
        <p:spPr>
          <a:xfrm>
            <a:off x="4173410" y="5823584"/>
            <a:ext cx="1750094" cy="369332"/>
          </a:xfrm>
          <a:prstGeom prst="rect">
            <a:avLst/>
          </a:prstGeom>
          <a:noFill/>
        </p:spPr>
        <p:txBody>
          <a:bodyPr wrap="none" rtlCol="0">
            <a:spAutoFit/>
          </a:bodyPr>
          <a:lstStyle/>
          <a:p>
            <a:r>
              <a:rPr lang="en-US" b="1" dirty="0">
                <a:solidFill>
                  <a:srgbClr val="7030A0"/>
                </a:solidFill>
              </a:rPr>
              <a:t>Primary Drivers</a:t>
            </a:r>
          </a:p>
        </p:txBody>
      </p:sp>
      <p:cxnSp>
        <p:nvCxnSpPr>
          <p:cNvPr id="18" name="Straight Arrow Connector 17"/>
          <p:cNvCxnSpPr>
            <a:cxnSpLocks/>
            <a:stCxn id="10" idx="1"/>
          </p:cNvCxnSpPr>
          <p:nvPr/>
        </p:nvCxnSpPr>
        <p:spPr>
          <a:xfrm flipH="1" flipV="1">
            <a:off x="5943600" y="3157854"/>
            <a:ext cx="685800" cy="24048"/>
          </a:xfrm>
          <a:prstGeom prst="straightConnector1">
            <a:avLst/>
          </a:prstGeom>
          <a:ln w="127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flipH="1">
            <a:off x="5923504" y="4439487"/>
            <a:ext cx="705896" cy="0"/>
          </a:xfrm>
          <a:prstGeom prst="straightConnector1">
            <a:avLst/>
          </a:prstGeom>
          <a:ln w="127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1"/>
            <a:endCxn id="8" idx="3"/>
          </p:cNvCxnSpPr>
          <p:nvPr/>
        </p:nvCxnSpPr>
        <p:spPr>
          <a:xfrm flipH="1" flipV="1">
            <a:off x="5943600" y="5421923"/>
            <a:ext cx="705896" cy="10689"/>
          </a:xfrm>
          <a:prstGeom prst="straightConnector1">
            <a:avLst/>
          </a:prstGeom>
          <a:ln w="127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1"/>
            <a:endCxn id="4" idx="3"/>
          </p:cNvCxnSpPr>
          <p:nvPr/>
        </p:nvCxnSpPr>
        <p:spPr>
          <a:xfrm flipH="1">
            <a:off x="3505200" y="3024972"/>
            <a:ext cx="609600" cy="558940"/>
          </a:xfrm>
          <a:prstGeom prst="straightConnector1">
            <a:avLst/>
          </a:prstGeom>
          <a:ln w="127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5" idx="1"/>
            <a:endCxn id="4" idx="3"/>
          </p:cNvCxnSpPr>
          <p:nvPr/>
        </p:nvCxnSpPr>
        <p:spPr>
          <a:xfrm flipH="1">
            <a:off x="3505200" y="2092356"/>
            <a:ext cx="609601" cy="1491556"/>
          </a:xfrm>
          <a:prstGeom prst="straightConnector1">
            <a:avLst/>
          </a:prstGeom>
          <a:ln w="127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7" idx="1"/>
            <a:endCxn id="4" idx="3"/>
          </p:cNvCxnSpPr>
          <p:nvPr/>
        </p:nvCxnSpPr>
        <p:spPr>
          <a:xfrm flipH="1" flipV="1">
            <a:off x="3505200" y="3583913"/>
            <a:ext cx="609600" cy="689987"/>
          </a:xfrm>
          <a:prstGeom prst="straightConnector1">
            <a:avLst/>
          </a:prstGeom>
          <a:ln w="127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 idx="1"/>
            <a:endCxn id="4" idx="3"/>
          </p:cNvCxnSpPr>
          <p:nvPr/>
        </p:nvCxnSpPr>
        <p:spPr>
          <a:xfrm flipH="1" flipV="1">
            <a:off x="3505200" y="3583912"/>
            <a:ext cx="609600" cy="1838011"/>
          </a:xfrm>
          <a:prstGeom prst="straightConnector1">
            <a:avLst/>
          </a:prstGeom>
          <a:ln w="127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090650" y="1275508"/>
            <a:ext cx="1750094" cy="369332"/>
          </a:xfrm>
          <a:prstGeom prst="rect">
            <a:avLst/>
          </a:prstGeom>
          <a:noFill/>
        </p:spPr>
        <p:txBody>
          <a:bodyPr wrap="none" rtlCol="0">
            <a:spAutoFit/>
          </a:bodyPr>
          <a:lstStyle/>
          <a:p>
            <a:r>
              <a:rPr lang="en-US" b="1" dirty="0">
                <a:solidFill>
                  <a:schemeClr val="tx2">
                    <a:lumMod val="75000"/>
                  </a:schemeClr>
                </a:solidFill>
              </a:rPr>
              <a:t>Primary Drivers</a:t>
            </a:r>
          </a:p>
        </p:txBody>
      </p:sp>
      <p:sp>
        <p:nvSpPr>
          <p:cNvPr id="32" name="TextBox 31"/>
          <p:cNvSpPr txBox="1"/>
          <p:nvPr/>
        </p:nvSpPr>
        <p:spPr>
          <a:xfrm>
            <a:off x="6649496" y="1275508"/>
            <a:ext cx="1535998" cy="369332"/>
          </a:xfrm>
          <a:prstGeom prst="rect">
            <a:avLst/>
          </a:prstGeom>
          <a:noFill/>
        </p:spPr>
        <p:txBody>
          <a:bodyPr wrap="none" rtlCol="0">
            <a:spAutoFit/>
          </a:bodyPr>
          <a:lstStyle/>
          <a:p>
            <a:r>
              <a:rPr lang="en-US" b="1" dirty="0">
                <a:solidFill>
                  <a:schemeClr val="tx2">
                    <a:lumMod val="75000"/>
                  </a:schemeClr>
                </a:solidFill>
              </a:rPr>
              <a:t>Change Ideas</a:t>
            </a:r>
          </a:p>
        </p:txBody>
      </p:sp>
      <p:cxnSp>
        <p:nvCxnSpPr>
          <p:cNvPr id="42" name="Straight Arrow Connector 41">
            <a:extLst>
              <a:ext uri="{FF2B5EF4-FFF2-40B4-BE49-F238E27FC236}">
                <a16:creationId xmlns:a16="http://schemas.microsoft.com/office/drawing/2014/main" id="{BBB69CC3-A8BB-66DC-ACB0-18C9E0938C70}"/>
              </a:ext>
            </a:extLst>
          </p:cNvPr>
          <p:cNvCxnSpPr>
            <a:cxnSpLocks/>
            <a:stCxn id="9" idx="1"/>
            <a:endCxn id="5" idx="3"/>
          </p:cNvCxnSpPr>
          <p:nvPr/>
        </p:nvCxnSpPr>
        <p:spPr>
          <a:xfrm flipH="1" flipV="1">
            <a:off x="5943601" y="2092356"/>
            <a:ext cx="684124" cy="55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230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6450" y="203200"/>
            <a:ext cx="10579100" cy="5740400"/>
          </a:xfrm>
        </p:spPr>
      </p:pic>
    </p:spTree>
    <p:extLst>
      <p:ext uri="{BB962C8B-B14F-4D97-AF65-F5344CB8AC3E}">
        <p14:creationId xmlns:p14="http://schemas.microsoft.com/office/powerpoint/2010/main" val="3053148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a:latin typeface="+mn-lt"/>
              </a:rPr>
              <a:t>Generating Change Ideas </a:t>
            </a:r>
          </a:p>
        </p:txBody>
      </p:sp>
      <p:sp>
        <p:nvSpPr>
          <p:cNvPr id="3" name="Content Placeholder 2"/>
          <p:cNvSpPr>
            <a:spLocks noGrp="1"/>
          </p:cNvSpPr>
          <p:nvPr>
            <p:ph idx="1"/>
          </p:nvPr>
        </p:nvSpPr>
        <p:spPr>
          <a:xfrm>
            <a:off x="228600" y="1790700"/>
            <a:ext cx="11671300" cy="3276600"/>
          </a:xfrm>
        </p:spPr>
        <p:txBody>
          <a:bodyPr/>
          <a:lstStyle/>
          <a:p>
            <a:pPr marL="0" indent="0" algn="ctr">
              <a:lnSpc>
                <a:spcPct val="115000"/>
              </a:lnSpc>
              <a:spcBef>
                <a:spcPts val="0"/>
              </a:spcBef>
              <a:spcAft>
                <a:spcPts val="1000"/>
              </a:spcAft>
              <a:buNone/>
            </a:pPr>
            <a:r>
              <a:rPr lang="en-US" sz="4400" b="1" dirty="0">
                <a:solidFill>
                  <a:srgbClr val="C00000"/>
                </a:solidFill>
                <a:ea typeface="Calibri"/>
                <a:cs typeface="Times New Roman"/>
              </a:rPr>
              <a:t>“It is not the strongest of the species that survive, nor the most intelligent, but the ones most responsive to change.”</a:t>
            </a:r>
          </a:p>
        </p:txBody>
      </p:sp>
      <p:pic>
        <p:nvPicPr>
          <p:cNvPr id="4098" name="Picture 2" descr="Image result for darwin and ch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139" y="4428392"/>
            <a:ext cx="3133725" cy="1790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0" y="6541850"/>
            <a:ext cx="1375698" cy="307777"/>
          </a:xfrm>
          <a:prstGeom prst="rect">
            <a:avLst/>
          </a:prstGeom>
          <a:noFill/>
        </p:spPr>
        <p:txBody>
          <a:bodyPr wrap="none" rtlCol="0">
            <a:spAutoFit/>
          </a:bodyPr>
          <a:lstStyle/>
          <a:p>
            <a:r>
              <a:rPr lang="en-US" sz="1400" dirty="0"/>
              <a:t>- Charles Darwin</a:t>
            </a:r>
          </a:p>
        </p:txBody>
      </p:sp>
    </p:spTree>
    <p:extLst>
      <p:ext uri="{BB962C8B-B14F-4D97-AF65-F5344CB8AC3E}">
        <p14:creationId xmlns:p14="http://schemas.microsoft.com/office/powerpoint/2010/main" val="2742160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408453"/>
            <a:ext cx="10549053" cy="1143000"/>
          </a:xfrm>
          <a:noFill/>
        </p:spPr>
        <p:txBody>
          <a:bodyPr/>
          <a:lstStyle/>
          <a:p>
            <a:r>
              <a:rPr lang="en-US" b="1" cap="small" dirty="0">
                <a:latin typeface="+mn-lt"/>
              </a:rPr>
              <a:t>Learning Objectives</a:t>
            </a:r>
          </a:p>
        </p:txBody>
      </p:sp>
      <p:sp>
        <p:nvSpPr>
          <p:cNvPr id="3" name="Content Placeholder 2"/>
          <p:cNvSpPr>
            <a:spLocks noGrp="1"/>
          </p:cNvSpPr>
          <p:nvPr>
            <p:ph idx="1"/>
          </p:nvPr>
        </p:nvSpPr>
        <p:spPr>
          <a:xfrm>
            <a:off x="847493" y="1841383"/>
            <a:ext cx="10549053" cy="4608163"/>
          </a:xfrm>
        </p:spPr>
        <p:txBody>
          <a:bodyPr>
            <a:noAutofit/>
          </a:bodyPr>
          <a:lstStyle/>
          <a:p>
            <a:pPr marL="0" indent="0">
              <a:lnSpc>
                <a:spcPct val="150000"/>
              </a:lnSpc>
              <a:buNone/>
            </a:pPr>
            <a:r>
              <a:rPr lang="en-US" sz="3200" dirty="0"/>
              <a:t>By the end of this session, participants will be able to:</a:t>
            </a:r>
          </a:p>
          <a:p>
            <a:pPr lvl="1">
              <a:lnSpc>
                <a:spcPct val="150000"/>
              </a:lnSpc>
            </a:pPr>
            <a:r>
              <a:rPr lang="en-US" dirty="0"/>
              <a:t>Discuss methods to develop and classify change ideas</a:t>
            </a:r>
          </a:p>
          <a:p>
            <a:pPr lvl="1">
              <a:lnSpc>
                <a:spcPct val="100000"/>
              </a:lnSpc>
            </a:pPr>
            <a:r>
              <a:rPr lang="en-US" dirty="0"/>
              <a:t>Discuss the utility of driver diagrams as QI tools to systematically identify change ideas to address quality challenges</a:t>
            </a:r>
          </a:p>
          <a:p>
            <a:pPr lvl="1">
              <a:lnSpc>
                <a:spcPct val="100000"/>
              </a:lnSpc>
            </a:pPr>
            <a:r>
              <a:rPr lang="en-US" dirty="0"/>
              <a:t>Define the primary and secondary drivers as they relate to quality challenges</a:t>
            </a:r>
          </a:p>
          <a:p>
            <a:pPr lvl="1">
              <a:lnSpc>
                <a:spcPct val="100000"/>
              </a:lnSpc>
            </a:pPr>
            <a:r>
              <a:rPr lang="en-US" dirty="0"/>
              <a:t>Apply the driver diagram to quality challenges</a:t>
            </a:r>
          </a:p>
          <a:p>
            <a:pPr lvl="1">
              <a:lnSpc>
                <a:spcPct val="100000"/>
              </a:lnSpc>
            </a:pPr>
            <a:r>
              <a:rPr lang="en-US" dirty="0"/>
              <a:t>Explain the “HOW” of change interventions</a:t>
            </a:r>
          </a:p>
          <a:p>
            <a:pPr lvl="1">
              <a:lnSpc>
                <a:spcPct val="100000"/>
              </a:lnSpc>
            </a:pPr>
            <a:r>
              <a:rPr lang="en-US" dirty="0"/>
              <a:t>Draft a list of change interventions based on the root cause analysis exercises yesterday </a:t>
            </a:r>
          </a:p>
        </p:txBody>
      </p:sp>
    </p:spTree>
    <p:extLst>
      <p:ext uri="{BB962C8B-B14F-4D97-AF65-F5344CB8AC3E}">
        <p14:creationId xmlns:p14="http://schemas.microsoft.com/office/powerpoint/2010/main" val="3862219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152400"/>
            <a:ext cx="10477500" cy="1143000"/>
          </a:xfrm>
        </p:spPr>
        <p:txBody>
          <a:bodyPr>
            <a:normAutofit/>
          </a:bodyPr>
          <a:lstStyle/>
          <a:p>
            <a:r>
              <a:rPr lang="en-US" b="1" cap="small" dirty="0">
                <a:latin typeface="+mn-lt"/>
              </a:rPr>
              <a:t>How to you create Change Ideas?  </a:t>
            </a:r>
          </a:p>
        </p:txBody>
      </p:sp>
      <p:sp>
        <p:nvSpPr>
          <p:cNvPr id="3" name="Content Placeholder 2"/>
          <p:cNvSpPr>
            <a:spLocks noGrp="1"/>
          </p:cNvSpPr>
          <p:nvPr>
            <p:ph idx="1"/>
          </p:nvPr>
        </p:nvSpPr>
        <p:spPr>
          <a:xfrm>
            <a:off x="742950" y="1778000"/>
            <a:ext cx="10706100" cy="4305300"/>
          </a:xfrm>
        </p:spPr>
        <p:txBody>
          <a:bodyPr>
            <a:noAutofit/>
          </a:bodyPr>
          <a:lstStyle/>
          <a:p>
            <a:pPr>
              <a:lnSpc>
                <a:spcPct val="100000"/>
              </a:lnSpc>
            </a:pPr>
            <a:r>
              <a:rPr lang="en-US" sz="3600" dirty="0"/>
              <a:t>Literature reviews and evidence base</a:t>
            </a:r>
          </a:p>
          <a:p>
            <a:pPr>
              <a:lnSpc>
                <a:spcPct val="100000"/>
              </a:lnSpc>
            </a:pPr>
            <a:r>
              <a:rPr lang="en-US" sz="3600" dirty="0"/>
              <a:t>Professional networks and associations </a:t>
            </a:r>
          </a:p>
          <a:p>
            <a:pPr>
              <a:lnSpc>
                <a:spcPct val="100000"/>
              </a:lnSpc>
            </a:pPr>
            <a:r>
              <a:rPr lang="en-US" sz="3600" dirty="0"/>
              <a:t>Stealing, borrowing and collaborations</a:t>
            </a:r>
          </a:p>
          <a:p>
            <a:pPr>
              <a:lnSpc>
                <a:spcPct val="100000"/>
              </a:lnSpc>
            </a:pPr>
            <a:r>
              <a:rPr lang="en-US" sz="3600" dirty="0"/>
              <a:t>Review of failed ideas </a:t>
            </a:r>
          </a:p>
          <a:p>
            <a:pPr>
              <a:lnSpc>
                <a:spcPct val="100000"/>
              </a:lnSpc>
            </a:pPr>
            <a:r>
              <a:rPr lang="en-US" sz="3600" dirty="0"/>
              <a:t>Creative brainstorming methods</a:t>
            </a:r>
          </a:p>
          <a:p>
            <a:pPr>
              <a:lnSpc>
                <a:spcPct val="100000"/>
              </a:lnSpc>
            </a:pPr>
            <a:r>
              <a:rPr lang="en-US" sz="3600" dirty="0"/>
              <a:t>Other suggestions?</a:t>
            </a:r>
          </a:p>
          <a:p>
            <a:pPr marL="0" indent="0">
              <a:lnSpc>
                <a:spcPct val="100000"/>
              </a:lnSpc>
              <a:buNone/>
            </a:pPr>
            <a:endParaRPr lang="en-US" sz="3600" dirty="0"/>
          </a:p>
        </p:txBody>
      </p:sp>
      <p:pic>
        <p:nvPicPr>
          <p:cNvPr id="5124" name="Picture 4" descr="https://designcontest-com-designcontest.netdna-ssl.com/blog/wp-content/uploads/2013/01/Lets-Talk-Chan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2459" y="1778000"/>
            <a:ext cx="3375941" cy="1382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246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52400"/>
            <a:ext cx="10541000" cy="1143000"/>
          </a:xfrm>
        </p:spPr>
        <p:txBody>
          <a:bodyPr>
            <a:normAutofit/>
          </a:bodyPr>
          <a:lstStyle/>
          <a:p>
            <a:r>
              <a:rPr lang="en-US" b="1" cap="small" dirty="0">
                <a:latin typeface="+mn-lt"/>
              </a:rPr>
              <a:t>Facility Level Change Ideas</a:t>
            </a:r>
          </a:p>
        </p:txBody>
      </p:sp>
      <p:sp>
        <p:nvSpPr>
          <p:cNvPr id="3" name="Content Placeholder 2"/>
          <p:cNvSpPr>
            <a:spLocks noGrp="1"/>
          </p:cNvSpPr>
          <p:nvPr>
            <p:ph idx="1"/>
          </p:nvPr>
        </p:nvSpPr>
        <p:spPr>
          <a:xfrm>
            <a:off x="533400" y="1854200"/>
            <a:ext cx="10909300" cy="4152900"/>
          </a:xfrm>
        </p:spPr>
        <p:txBody>
          <a:bodyPr>
            <a:normAutofit fontScale="92500" lnSpcReduction="20000"/>
          </a:bodyPr>
          <a:lstStyle/>
          <a:p>
            <a:pPr>
              <a:lnSpc>
                <a:spcPct val="110000"/>
              </a:lnSpc>
              <a:spcBef>
                <a:spcPts val="600"/>
              </a:spcBef>
            </a:pPr>
            <a:r>
              <a:rPr lang="en-US" dirty="0">
                <a:latin typeface="+mn-lt"/>
              </a:rPr>
              <a:t>Eliminate redundant steps</a:t>
            </a:r>
          </a:p>
          <a:p>
            <a:pPr>
              <a:lnSpc>
                <a:spcPct val="110000"/>
              </a:lnSpc>
              <a:spcBef>
                <a:spcPts val="600"/>
              </a:spcBef>
            </a:pPr>
            <a:r>
              <a:rPr lang="en-US" dirty="0">
                <a:latin typeface="+mn-lt"/>
              </a:rPr>
              <a:t>Minimize handoffs </a:t>
            </a:r>
          </a:p>
          <a:p>
            <a:pPr>
              <a:lnSpc>
                <a:spcPct val="110000"/>
              </a:lnSpc>
              <a:spcBef>
                <a:spcPts val="600"/>
              </a:spcBef>
            </a:pPr>
            <a:r>
              <a:rPr lang="en-US" dirty="0">
                <a:latin typeface="+mn-lt"/>
              </a:rPr>
              <a:t>Use multiple reminders, job aids, checklists</a:t>
            </a:r>
          </a:p>
          <a:p>
            <a:pPr>
              <a:lnSpc>
                <a:spcPct val="110000"/>
              </a:lnSpc>
              <a:spcBef>
                <a:spcPts val="600"/>
              </a:spcBef>
            </a:pPr>
            <a:r>
              <a:rPr lang="en-US" dirty="0">
                <a:latin typeface="+mn-lt"/>
              </a:rPr>
              <a:t>Move steps in the process closer together</a:t>
            </a:r>
          </a:p>
          <a:p>
            <a:pPr>
              <a:lnSpc>
                <a:spcPct val="110000"/>
              </a:lnSpc>
              <a:spcBef>
                <a:spcPts val="600"/>
              </a:spcBef>
            </a:pPr>
            <a:r>
              <a:rPr lang="en-US" dirty="0">
                <a:latin typeface="+mn-lt"/>
              </a:rPr>
              <a:t>Create closed-loop communication</a:t>
            </a:r>
          </a:p>
          <a:p>
            <a:pPr>
              <a:lnSpc>
                <a:spcPct val="110000"/>
              </a:lnSpc>
              <a:spcBef>
                <a:spcPts val="600"/>
              </a:spcBef>
            </a:pPr>
            <a:r>
              <a:rPr lang="en-US" dirty="0">
                <a:latin typeface="+mn-lt"/>
              </a:rPr>
              <a:t>Remove bottlenecks</a:t>
            </a:r>
          </a:p>
          <a:p>
            <a:pPr>
              <a:lnSpc>
                <a:spcPct val="110000"/>
              </a:lnSpc>
              <a:spcBef>
                <a:spcPts val="600"/>
              </a:spcBef>
            </a:pPr>
            <a:r>
              <a:rPr lang="en-US" dirty="0">
                <a:latin typeface="+mn-lt"/>
              </a:rPr>
              <a:t>Do tasks in parallel, use “coordinators”</a:t>
            </a:r>
          </a:p>
          <a:p>
            <a:pPr>
              <a:lnSpc>
                <a:spcPct val="110000"/>
              </a:lnSpc>
              <a:spcBef>
                <a:spcPts val="600"/>
              </a:spcBef>
            </a:pPr>
            <a:r>
              <a:rPr lang="en-US" dirty="0">
                <a:latin typeface="+mn-lt"/>
              </a:rPr>
              <a:t>Increase access to information</a:t>
            </a:r>
          </a:p>
          <a:p>
            <a:pPr>
              <a:lnSpc>
                <a:spcPct val="110000"/>
              </a:lnSpc>
              <a:spcBef>
                <a:spcPts val="600"/>
              </a:spcBef>
            </a:pPr>
            <a:r>
              <a:rPr lang="en-US" dirty="0">
                <a:latin typeface="+mn-lt"/>
              </a:rPr>
              <a:t>Use cross-training and optimize supportive supervision and mentoring</a:t>
            </a:r>
          </a:p>
        </p:txBody>
      </p:sp>
    </p:spTree>
    <p:extLst>
      <p:ext uri="{BB962C8B-B14F-4D97-AF65-F5344CB8AC3E}">
        <p14:creationId xmlns:p14="http://schemas.microsoft.com/office/powerpoint/2010/main" val="240342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457200"/>
            <a:ext cx="10287000" cy="1143000"/>
          </a:xfrm>
        </p:spPr>
        <p:txBody>
          <a:bodyPr>
            <a:normAutofit/>
          </a:bodyPr>
          <a:lstStyle/>
          <a:p>
            <a:r>
              <a:rPr lang="en-US" b="1" cap="small" dirty="0">
                <a:latin typeface="+mn-lt"/>
              </a:rPr>
              <a:t>Change Ideas: Examples to borrow!</a:t>
            </a:r>
          </a:p>
        </p:txBody>
      </p:sp>
      <p:sp>
        <p:nvSpPr>
          <p:cNvPr id="3" name="Content Placeholder 2"/>
          <p:cNvSpPr>
            <a:spLocks noGrp="1"/>
          </p:cNvSpPr>
          <p:nvPr>
            <p:ph idx="1"/>
          </p:nvPr>
        </p:nvSpPr>
        <p:spPr>
          <a:xfrm>
            <a:off x="825500" y="1841500"/>
            <a:ext cx="10756900" cy="4572000"/>
          </a:xfrm>
        </p:spPr>
        <p:txBody>
          <a:bodyPr/>
          <a:lstStyle/>
          <a:p>
            <a:r>
              <a:rPr lang="en-US" sz="3200" dirty="0"/>
              <a:t>Redesign processes </a:t>
            </a:r>
          </a:p>
          <a:p>
            <a:r>
              <a:rPr lang="en-US" sz="3200" dirty="0"/>
              <a:t>Update and standardized treatment guidelines </a:t>
            </a:r>
          </a:p>
          <a:p>
            <a:r>
              <a:rPr lang="en-US" sz="3200" dirty="0"/>
              <a:t>Reorganize staff and supervision</a:t>
            </a:r>
          </a:p>
          <a:p>
            <a:r>
              <a:rPr lang="en-US" sz="3200" dirty="0"/>
              <a:t>New technology </a:t>
            </a:r>
          </a:p>
          <a:p>
            <a:r>
              <a:rPr lang="en-US" sz="3200" dirty="0"/>
              <a:t>New guidelines adoption </a:t>
            </a:r>
          </a:p>
          <a:p>
            <a:r>
              <a:rPr lang="en-US" sz="3200" dirty="0"/>
              <a:t>Engage clients and communities</a:t>
            </a:r>
            <a:r>
              <a:rPr lang="en-US" dirty="0"/>
              <a:t> </a:t>
            </a:r>
          </a:p>
        </p:txBody>
      </p:sp>
      <p:pic>
        <p:nvPicPr>
          <p:cNvPr id="8194" name="Picture 2" descr="change-logo.png (600×454)"/>
          <p:cNvPicPr>
            <a:picLocks noChangeAspect="1" noChangeArrowheads="1"/>
          </p:cNvPicPr>
          <p:nvPr/>
        </p:nvPicPr>
        <p:blipFill>
          <a:blip r:embed="rId3" cstate="print">
            <a:duotone>
              <a:prstClr val="black"/>
              <a:srgbClr val="FF0000">
                <a:tint val="45000"/>
                <a:satMod val="400000"/>
              </a:srgbClr>
            </a:duotone>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438901" y="3324224"/>
            <a:ext cx="3009899" cy="193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387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546100"/>
            <a:ext cx="10223500" cy="1143000"/>
          </a:xfrm>
        </p:spPr>
        <p:txBody>
          <a:bodyPr>
            <a:normAutofit/>
          </a:bodyPr>
          <a:lstStyle/>
          <a:p>
            <a:r>
              <a:rPr lang="en-US" b="1" cap="small" dirty="0">
                <a:latin typeface="+mn-lt"/>
              </a:rPr>
              <a:t>Change Ideas: Examples to Borrow!</a:t>
            </a:r>
          </a:p>
        </p:txBody>
      </p:sp>
      <p:sp>
        <p:nvSpPr>
          <p:cNvPr id="3" name="Content Placeholder 2"/>
          <p:cNvSpPr>
            <a:spLocks noGrp="1"/>
          </p:cNvSpPr>
          <p:nvPr>
            <p:ph idx="1"/>
          </p:nvPr>
        </p:nvSpPr>
        <p:spPr>
          <a:xfrm>
            <a:off x="876300" y="1909605"/>
            <a:ext cx="8013700" cy="3551395"/>
          </a:xfrm>
        </p:spPr>
        <p:txBody>
          <a:bodyPr>
            <a:normAutofit/>
          </a:bodyPr>
          <a:lstStyle/>
          <a:p>
            <a:pPr>
              <a:lnSpc>
                <a:spcPct val="150000"/>
              </a:lnSpc>
              <a:spcBef>
                <a:spcPts val="600"/>
              </a:spcBef>
            </a:pPr>
            <a:r>
              <a:rPr lang="en-US" dirty="0">
                <a:latin typeface="+mn-lt"/>
              </a:rPr>
              <a:t>Task-shifting and sharing</a:t>
            </a:r>
          </a:p>
          <a:p>
            <a:pPr>
              <a:lnSpc>
                <a:spcPct val="150000"/>
              </a:lnSpc>
              <a:spcBef>
                <a:spcPts val="600"/>
              </a:spcBef>
            </a:pPr>
            <a:r>
              <a:rPr lang="en-US" dirty="0">
                <a:latin typeface="+mn-lt"/>
              </a:rPr>
              <a:t>Prioritizing funding based on need </a:t>
            </a:r>
          </a:p>
          <a:p>
            <a:pPr>
              <a:lnSpc>
                <a:spcPct val="150000"/>
              </a:lnSpc>
              <a:spcBef>
                <a:spcPts val="600"/>
              </a:spcBef>
            </a:pPr>
            <a:r>
              <a:rPr lang="en-US" dirty="0">
                <a:latin typeface="+mn-lt"/>
              </a:rPr>
              <a:t>Linking payments and performance, for example performance-based financing</a:t>
            </a:r>
          </a:p>
        </p:txBody>
      </p:sp>
    </p:spTree>
    <p:extLst>
      <p:ext uri="{BB962C8B-B14F-4D97-AF65-F5344CB8AC3E}">
        <p14:creationId xmlns:p14="http://schemas.microsoft.com/office/powerpoint/2010/main" val="1479638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Change Idea Selection for Today</a:t>
            </a:r>
          </a:p>
        </p:txBody>
      </p:sp>
      <p:sp>
        <p:nvSpPr>
          <p:cNvPr id="3" name="Content Placeholder 2"/>
          <p:cNvSpPr>
            <a:spLocks noGrp="1"/>
          </p:cNvSpPr>
          <p:nvPr>
            <p:ph idx="1"/>
          </p:nvPr>
        </p:nvSpPr>
        <p:spPr>
          <a:xfrm>
            <a:off x="838200" y="2616199"/>
            <a:ext cx="10515600" cy="3560763"/>
          </a:xfrm>
        </p:spPr>
        <p:txBody>
          <a:bodyPr>
            <a:normAutofit/>
          </a:bodyPr>
          <a:lstStyle/>
          <a:p>
            <a:pPr>
              <a:lnSpc>
                <a:spcPct val="150000"/>
              </a:lnSpc>
            </a:pPr>
            <a:r>
              <a:rPr lang="en-US" sz="3200" dirty="0"/>
              <a:t>QI teams will use Fishbone diagrams and Process maps to develop change ideas from the Root Causes that were identified. </a:t>
            </a:r>
          </a:p>
        </p:txBody>
      </p:sp>
    </p:spTree>
    <p:extLst>
      <p:ext uri="{BB962C8B-B14F-4D97-AF65-F5344CB8AC3E}">
        <p14:creationId xmlns:p14="http://schemas.microsoft.com/office/powerpoint/2010/main" val="879534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cap="small" dirty="0">
                <a:latin typeface="+mn-lt"/>
              </a:rPr>
              <a:t>How do you make your tea? </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800"/>
            <a:ext cx="10109199" cy="488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8211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0225"/>
            <a:ext cx="10515600" cy="1325563"/>
          </a:xfrm>
        </p:spPr>
        <p:txBody>
          <a:bodyPr/>
          <a:lstStyle/>
          <a:p>
            <a:r>
              <a:rPr lang="en-US" b="1" cap="small" dirty="0">
                <a:latin typeface="+mn-lt"/>
              </a:rPr>
              <a:t>The Importance of </a:t>
            </a:r>
            <a:r>
              <a:rPr lang="en-US" b="1" i="1" cap="small" dirty="0">
                <a:solidFill>
                  <a:srgbClr val="C00000"/>
                </a:solidFill>
                <a:latin typeface="+mn-lt"/>
              </a:rPr>
              <a:t>How</a:t>
            </a:r>
            <a:r>
              <a:rPr lang="en-US" b="1" cap="small" dirty="0">
                <a:latin typeface="+mn-lt"/>
              </a:rPr>
              <a:t> 	</a:t>
            </a:r>
          </a:p>
        </p:txBody>
      </p:sp>
      <p:sp>
        <p:nvSpPr>
          <p:cNvPr id="3" name="Content Placeholder 2"/>
          <p:cNvSpPr>
            <a:spLocks noGrp="1"/>
          </p:cNvSpPr>
          <p:nvPr>
            <p:ph idx="1"/>
          </p:nvPr>
        </p:nvSpPr>
        <p:spPr>
          <a:xfrm>
            <a:off x="838200" y="1855788"/>
            <a:ext cx="11176000" cy="3822700"/>
          </a:xfrm>
        </p:spPr>
        <p:txBody>
          <a:bodyPr>
            <a:normAutofit/>
          </a:bodyPr>
          <a:lstStyle/>
          <a:p>
            <a:pPr>
              <a:lnSpc>
                <a:spcPct val="100000"/>
              </a:lnSpc>
            </a:pPr>
            <a:r>
              <a:rPr lang="en-US" dirty="0"/>
              <a:t>The initiative “I made a cup of black tea”</a:t>
            </a:r>
          </a:p>
          <a:p>
            <a:pPr lvl="1">
              <a:lnSpc>
                <a:spcPct val="100000"/>
              </a:lnSpc>
              <a:spcAft>
                <a:spcPts val="1200"/>
              </a:spcAft>
              <a:buFont typeface="Garamond" panose="02020404030301010803" pitchFamily="18" charset="0"/>
              <a:buChar char="»"/>
            </a:pPr>
            <a:r>
              <a:rPr lang="en-US" b="1" dirty="0">
                <a:solidFill>
                  <a:srgbClr val="C00000"/>
                </a:solidFill>
              </a:rPr>
              <a:t>Only describes </a:t>
            </a:r>
            <a:r>
              <a:rPr lang="en-US" b="1" i="1" dirty="0">
                <a:solidFill>
                  <a:srgbClr val="C00000"/>
                </a:solidFill>
              </a:rPr>
              <a:t>what</a:t>
            </a:r>
            <a:r>
              <a:rPr lang="en-US" b="1" dirty="0">
                <a:solidFill>
                  <a:srgbClr val="C00000"/>
                </a:solidFill>
              </a:rPr>
              <a:t> was done not </a:t>
            </a:r>
            <a:r>
              <a:rPr lang="en-US" b="1" i="1" dirty="0">
                <a:solidFill>
                  <a:srgbClr val="C00000"/>
                </a:solidFill>
              </a:rPr>
              <a:t>how</a:t>
            </a:r>
            <a:r>
              <a:rPr lang="en-US" b="1" dirty="0">
                <a:solidFill>
                  <a:srgbClr val="C00000"/>
                </a:solidFill>
              </a:rPr>
              <a:t> it was done</a:t>
            </a:r>
          </a:p>
          <a:p>
            <a:pPr>
              <a:lnSpc>
                <a:spcPct val="100000"/>
              </a:lnSpc>
            </a:pPr>
            <a:r>
              <a:rPr lang="en-US" dirty="0"/>
              <a:t>PDSA Cycles help teams to clearly articulate  the HOW of change ideas </a:t>
            </a:r>
          </a:p>
          <a:p>
            <a:pPr>
              <a:lnSpc>
                <a:spcPct val="100000"/>
              </a:lnSpc>
            </a:pPr>
            <a:r>
              <a:rPr lang="en-US" dirty="0"/>
              <a:t>This helps teams to learn how to work smarter not harder</a:t>
            </a:r>
          </a:p>
          <a:p>
            <a:pPr>
              <a:lnSpc>
                <a:spcPct val="100000"/>
              </a:lnSpc>
            </a:pPr>
            <a:r>
              <a:rPr lang="en-US" b="1" dirty="0">
                <a:solidFill>
                  <a:srgbClr val="C00000"/>
                </a:solidFill>
              </a:rPr>
              <a:t>Use the 5 How’s when designing your change ideas</a:t>
            </a:r>
          </a:p>
          <a:p>
            <a:pPr>
              <a:lnSpc>
                <a:spcPct val="100000"/>
              </a:lnSpc>
            </a:pPr>
            <a:endParaRPr lang="en-US" dirty="0"/>
          </a:p>
        </p:txBody>
      </p:sp>
    </p:spTree>
    <p:extLst>
      <p:ext uri="{BB962C8B-B14F-4D97-AF65-F5344CB8AC3E}">
        <p14:creationId xmlns:p14="http://schemas.microsoft.com/office/powerpoint/2010/main" val="1395672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65125"/>
            <a:ext cx="11391900" cy="1325563"/>
          </a:xfrm>
        </p:spPr>
        <p:txBody>
          <a:bodyPr>
            <a:normAutofit/>
          </a:bodyPr>
          <a:lstStyle/>
          <a:p>
            <a:r>
              <a:rPr lang="en-US" cap="small" dirty="0"/>
              <a:t>Common Examples that teams need to know- </a:t>
            </a:r>
            <a:r>
              <a:rPr lang="en-US" b="1" i="1" cap="small" dirty="0"/>
              <a:t>How???</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590" y="2136355"/>
            <a:ext cx="4881344"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2647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a:latin typeface="+mn-lt"/>
              </a:rPr>
              <a:t>Documenting the </a:t>
            </a:r>
            <a:r>
              <a:rPr lang="en-US" b="1" i="1" cap="small" dirty="0">
                <a:solidFill>
                  <a:srgbClr val="C00000"/>
                </a:solidFill>
                <a:latin typeface="+mn-lt"/>
              </a:rPr>
              <a:t>How </a:t>
            </a:r>
          </a:p>
        </p:txBody>
      </p:sp>
      <p:sp>
        <p:nvSpPr>
          <p:cNvPr id="3" name="Content Placeholder 2"/>
          <p:cNvSpPr>
            <a:spLocks noGrp="1"/>
          </p:cNvSpPr>
          <p:nvPr>
            <p:ph idx="1"/>
          </p:nvPr>
        </p:nvSpPr>
        <p:spPr>
          <a:xfrm>
            <a:off x="647700" y="1912144"/>
            <a:ext cx="10185400" cy="800100"/>
          </a:xfrm>
        </p:spPr>
        <p:txBody>
          <a:bodyPr>
            <a:normAutofit/>
          </a:bodyPr>
          <a:lstStyle/>
          <a:p>
            <a:pPr marL="0" indent="0" algn="ctr">
              <a:spcAft>
                <a:spcPts val="1800"/>
              </a:spcAft>
              <a:buNone/>
            </a:pPr>
            <a:r>
              <a:rPr lang="en-US" sz="4000" i="1" dirty="0">
                <a:solidFill>
                  <a:srgbClr val="C00000"/>
                </a:solidFill>
              </a:rPr>
              <a:t>Why is documenting the ‘how’ important? </a:t>
            </a:r>
            <a:endParaRPr lang="en-US" sz="3600" dirty="0">
              <a:solidFill>
                <a:srgbClr val="C00000"/>
              </a:solidFill>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8300" y="2422922"/>
            <a:ext cx="275272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247900" y="4023122"/>
            <a:ext cx="7696200" cy="2339102"/>
          </a:xfrm>
          <a:prstGeom prst="rect">
            <a:avLst/>
          </a:prstGeom>
          <a:noFill/>
        </p:spPr>
        <p:txBody>
          <a:bodyPr wrap="square" rtlCol="0">
            <a:spAutoFit/>
          </a:bodyPr>
          <a:lstStyle/>
          <a:p>
            <a:pPr algn="ctr"/>
            <a:r>
              <a:rPr lang="en-US" sz="3200" dirty="0">
                <a:solidFill>
                  <a:prstClr val="black"/>
                </a:solidFill>
              </a:rPr>
              <a:t>Include enough detail that an outsider, who is unfamiliar with improvement methods, would be able to visualize and understand how the improvement activity was executed </a:t>
            </a:r>
          </a:p>
          <a:p>
            <a:endParaRPr lang="en-US" dirty="0">
              <a:solidFill>
                <a:prstClr val="black"/>
              </a:solidFill>
            </a:endParaRPr>
          </a:p>
        </p:txBody>
      </p:sp>
    </p:spTree>
    <p:extLst>
      <p:ext uri="{BB962C8B-B14F-4D97-AF65-F5344CB8AC3E}">
        <p14:creationId xmlns:p14="http://schemas.microsoft.com/office/powerpoint/2010/main" val="3467208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igstock-Hands-Holding-Change-49582292.jpg (1600×6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400" y="1772186"/>
            <a:ext cx="8763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25500" y="547172"/>
            <a:ext cx="8229600" cy="1143000"/>
          </a:xfrm>
        </p:spPr>
        <p:txBody>
          <a:bodyPr>
            <a:normAutofit/>
          </a:bodyPr>
          <a:lstStyle/>
          <a:p>
            <a:r>
              <a:rPr lang="en-US" sz="4800" b="1" cap="small" dirty="0">
                <a:latin typeface="+mn-lt"/>
              </a:rPr>
              <a:t>Group Work</a:t>
            </a:r>
          </a:p>
        </p:txBody>
      </p:sp>
      <p:sp>
        <p:nvSpPr>
          <p:cNvPr id="3" name="Content Placeholder 2"/>
          <p:cNvSpPr>
            <a:spLocks noGrp="1"/>
          </p:cNvSpPr>
          <p:nvPr>
            <p:ph idx="1"/>
          </p:nvPr>
        </p:nvSpPr>
        <p:spPr>
          <a:xfrm>
            <a:off x="1435100" y="4058186"/>
            <a:ext cx="10033000" cy="2286000"/>
          </a:xfrm>
        </p:spPr>
        <p:txBody>
          <a:bodyPr>
            <a:normAutofit/>
          </a:bodyPr>
          <a:lstStyle/>
          <a:p>
            <a:pPr marL="0" indent="0" algn="ctr">
              <a:buNone/>
            </a:pPr>
            <a:r>
              <a:rPr lang="en-US" sz="3600" dirty="0"/>
              <a:t>Teams will work together for 60 minutes to develop a list of change interventions (at least 10) using their fishbone diagrams and process maps </a:t>
            </a:r>
          </a:p>
        </p:txBody>
      </p:sp>
    </p:spTree>
    <p:extLst>
      <p:ext uri="{BB962C8B-B14F-4D97-AF65-F5344CB8AC3E}">
        <p14:creationId xmlns:p14="http://schemas.microsoft.com/office/powerpoint/2010/main" val="1100361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800" b="1" cap="small" dirty="0">
                <a:latin typeface="+mn-lt"/>
              </a:rPr>
              <a:t>Outline</a:t>
            </a:r>
          </a:p>
        </p:txBody>
      </p:sp>
      <p:sp>
        <p:nvSpPr>
          <p:cNvPr id="7" name="Content Placeholder 6"/>
          <p:cNvSpPr>
            <a:spLocks noGrp="1"/>
          </p:cNvSpPr>
          <p:nvPr>
            <p:ph idx="1"/>
          </p:nvPr>
        </p:nvSpPr>
        <p:spPr>
          <a:xfrm>
            <a:off x="838200" y="1847385"/>
            <a:ext cx="10515600" cy="4114800"/>
          </a:xfrm>
        </p:spPr>
        <p:txBody>
          <a:bodyPr>
            <a:normAutofit/>
          </a:bodyPr>
          <a:lstStyle/>
          <a:p>
            <a:r>
              <a:rPr lang="en-US" dirty="0"/>
              <a:t>Description and Purpose of Driver Diagrams</a:t>
            </a:r>
          </a:p>
          <a:p>
            <a:r>
              <a:rPr lang="en-US" dirty="0"/>
              <a:t>Driver Diagrams and the Model for Improvement</a:t>
            </a:r>
          </a:p>
          <a:p>
            <a:r>
              <a:rPr lang="en-US" dirty="0"/>
              <a:t>Developing a Driver Diagram</a:t>
            </a:r>
          </a:p>
          <a:p>
            <a:r>
              <a:rPr lang="en-US" dirty="0"/>
              <a:t>Primary and Secondary Drivers</a:t>
            </a:r>
          </a:p>
          <a:p>
            <a:r>
              <a:rPr lang="en-US" dirty="0"/>
              <a:t>Generating Change Ideas</a:t>
            </a:r>
          </a:p>
          <a:p>
            <a:r>
              <a:rPr lang="en-US" dirty="0"/>
              <a:t>The “HOW” of change ideas</a:t>
            </a:r>
          </a:p>
          <a:p>
            <a:r>
              <a:rPr lang="en-US" dirty="0"/>
              <a:t>Group Work</a:t>
            </a:r>
          </a:p>
          <a:p>
            <a:endParaRPr lang="en-US" dirty="0"/>
          </a:p>
        </p:txBody>
      </p:sp>
    </p:spTree>
    <p:extLst>
      <p:ext uri="{BB962C8B-B14F-4D97-AF65-F5344CB8AC3E}">
        <p14:creationId xmlns:p14="http://schemas.microsoft.com/office/powerpoint/2010/main" val="2012012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ChangeArrowheads="1"/>
          </p:cNvSpPr>
          <p:nvPr/>
        </p:nvSpPr>
        <p:spPr bwMode="auto">
          <a:xfrm>
            <a:off x="1992313" y="3068638"/>
            <a:ext cx="1295400" cy="1225550"/>
          </a:xfrm>
          <a:prstGeom prst="rect">
            <a:avLst/>
          </a:prstGeom>
          <a:solidFill>
            <a:schemeClr val="accent1"/>
          </a:solidFill>
          <a:ln w="9525">
            <a:solidFill>
              <a:schemeClr val="tx1"/>
            </a:solidFill>
            <a:miter lim="800000"/>
            <a:headEnd/>
            <a:tailEnd/>
          </a:ln>
        </p:spPr>
        <p:txBody>
          <a:bodyPr wrap="none" anchor="ctr"/>
          <a:lstStyle/>
          <a:p>
            <a:r>
              <a:rPr lang="en-GB" sz="1400" b="1">
                <a:latin typeface="Arial" charset="0"/>
              </a:rPr>
              <a:t>A NEW </a:t>
            </a:r>
          </a:p>
          <a:p>
            <a:r>
              <a:rPr lang="en-GB" sz="1400" b="1">
                <a:latin typeface="Arial" charset="0"/>
              </a:rPr>
              <a:t>HEALTHIER </a:t>
            </a:r>
          </a:p>
          <a:p>
            <a:r>
              <a:rPr lang="en-GB" sz="1400" b="1">
                <a:latin typeface="Arial" charset="0"/>
              </a:rPr>
              <a:t>ME!!</a:t>
            </a:r>
          </a:p>
        </p:txBody>
      </p:sp>
      <p:sp>
        <p:nvSpPr>
          <p:cNvPr id="81924" name="Rectangle 3"/>
          <p:cNvSpPr>
            <a:spLocks noChangeArrowheads="1"/>
          </p:cNvSpPr>
          <p:nvPr/>
        </p:nvSpPr>
        <p:spPr bwMode="auto">
          <a:xfrm>
            <a:off x="4367213" y="2205038"/>
            <a:ext cx="1058862" cy="914400"/>
          </a:xfrm>
          <a:prstGeom prst="rect">
            <a:avLst/>
          </a:prstGeom>
          <a:solidFill>
            <a:schemeClr val="accent1"/>
          </a:solidFill>
          <a:ln w="9525">
            <a:solidFill>
              <a:schemeClr val="tx1"/>
            </a:solidFill>
            <a:miter lim="800000"/>
            <a:headEnd/>
            <a:tailEnd/>
          </a:ln>
        </p:spPr>
        <p:txBody>
          <a:bodyPr wrap="none" anchor="ctr"/>
          <a:lstStyle/>
          <a:p>
            <a:r>
              <a:rPr lang="en-GB" sz="1400" b="1">
                <a:latin typeface="Arial" charset="0"/>
              </a:rPr>
              <a:t>CALORIES</a:t>
            </a:r>
          </a:p>
          <a:p>
            <a:r>
              <a:rPr lang="en-GB" sz="1400" b="1">
                <a:latin typeface="Arial" charset="0"/>
              </a:rPr>
              <a:t>IN</a:t>
            </a:r>
          </a:p>
        </p:txBody>
      </p:sp>
      <p:sp>
        <p:nvSpPr>
          <p:cNvPr id="81925" name="Rectangle 4"/>
          <p:cNvSpPr>
            <a:spLocks noChangeArrowheads="1"/>
          </p:cNvSpPr>
          <p:nvPr/>
        </p:nvSpPr>
        <p:spPr bwMode="auto">
          <a:xfrm>
            <a:off x="4295776" y="4221163"/>
            <a:ext cx="1058863" cy="914400"/>
          </a:xfrm>
          <a:prstGeom prst="rect">
            <a:avLst/>
          </a:prstGeom>
          <a:solidFill>
            <a:schemeClr val="accent1"/>
          </a:solidFill>
          <a:ln w="9525">
            <a:solidFill>
              <a:schemeClr val="tx1"/>
            </a:solidFill>
            <a:miter lim="800000"/>
            <a:headEnd/>
            <a:tailEnd/>
          </a:ln>
        </p:spPr>
        <p:txBody>
          <a:bodyPr wrap="none" anchor="ctr"/>
          <a:lstStyle/>
          <a:p>
            <a:r>
              <a:rPr lang="en-GB" sz="1400" b="1">
                <a:latin typeface="Arial" charset="0"/>
              </a:rPr>
              <a:t>CALORIES </a:t>
            </a:r>
          </a:p>
          <a:p>
            <a:r>
              <a:rPr lang="en-GB" sz="1400" b="1">
                <a:latin typeface="Arial" charset="0"/>
              </a:rPr>
              <a:t>OUT</a:t>
            </a:r>
          </a:p>
        </p:txBody>
      </p:sp>
      <p:sp>
        <p:nvSpPr>
          <p:cNvPr id="81926" name="Rectangle 6"/>
          <p:cNvSpPr>
            <a:spLocks noChangeArrowheads="1"/>
          </p:cNvSpPr>
          <p:nvPr/>
        </p:nvSpPr>
        <p:spPr bwMode="auto">
          <a:xfrm>
            <a:off x="6527801" y="1773238"/>
            <a:ext cx="1655763" cy="431800"/>
          </a:xfrm>
          <a:prstGeom prst="rect">
            <a:avLst/>
          </a:prstGeom>
          <a:solidFill>
            <a:schemeClr val="accent1"/>
          </a:solidFill>
          <a:ln w="9525">
            <a:solidFill>
              <a:schemeClr val="tx1"/>
            </a:solidFill>
            <a:miter lim="800000"/>
            <a:headEnd/>
            <a:tailEnd/>
          </a:ln>
        </p:spPr>
        <p:txBody>
          <a:bodyPr wrap="none" anchor="ctr"/>
          <a:lstStyle/>
          <a:p>
            <a:r>
              <a:rPr lang="en-GB" sz="1400" b="1">
                <a:latin typeface="Arial" charset="0"/>
              </a:rPr>
              <a:t>Limit daily intake</a:t>
            </a:r>
          </a:p>
        </p:txBody>
      </p:sp>
      <p:sp>
        <p:nvSpPr>
          <p:cNvPr id="81927" name="Rectangle 7"/>
          <p:cNvSpPr>
            <a:spLocks noChangeArrowheads="1"/>
          </p:cNvSpPr>
          <p:nvPr/>
        </p:nvSpPr>
        <p:spPr bwMode="auto">
          <a:xfrm>
            <a:off x="6527801" y="2349500"/>
            <a:ext cx="1655763" cy="503238"/>
          </a:xfrm>
          <a:prstGeom prst="rect">
            <a:avLst/>
          </a:prstGeom>
          <a:solidFill>
            <a:schemeClr val="accent1"/>
          </a:solidFill>
          <a:ln w="9525">
            <a:solidFill>
              <a:schemeClr val="tx1"/>
            </a:solidFill>
            <a:miter lim="800000"/>
            <a:headEnd/>
            <a:tailEnd/>
          </a:ln>
        </p:spPr>
        <p:txBody>
          <a:bodyPr wrap="none" anchor="ctr"/>
          <a:lstStyle/>
          <a:p>
            <a:r>
              <a:rPr lang="en-GB" sz="1400" b="1">
                <a:latin typeface="Arial" charset="0"/>
              </a:rPr>
              <a:t>Substitute low </a:t>
            </a:r>
          </a:p>
          <a:p>
            <a:r>
              <a:rPr lang="en-GB" sz="1400" b="1">
                <a:latin typeface="Arial" charset="0"/>
              </a:rPr>
              <a:t>calorie</a:t>
            </a:r>
          </a:p>
        </p:txBody>
      </p:sp>
      <p:sp>
        <p:nvSpPr>
          <p:cNvPr id="81928" name="Rectangle 8"/>
          <p:cNvSpPr>
            <a:spLocks noChangeArrowheads="1"/>
          </p:cNvSpPr>
          <p:nvPr/>
        </p:nvSpPr>
        <p:spPr bwMode="auto">
          <a:xfrm>
            <a:off x="6527801" y="2997200"/>
            <a:ext cx="1655763" cy="431800"/>
          </a:xfrm>
          <a:prstGeom prst="rect">
            <a:avLst/>
          </a:prstGeom>
          <a:solidFill>
            <a:schemeClr val="accent1"/>
          </a:solidFill>
          <a:ln w="9525">
            <a:solidFill>
              <a:schemeClr val="tx1"/>
            </a:solidFill>
            <a:miter lim="800000"/>
            <a:headEnd/>
            <a:tailEnd/>
          </a:ln>
        </p:spPr>
        <p:txBody>
          <a:bodyPr wrap="none" anchor="ctr"/>
          <a:lstStyle/>
          <a:p>
            <a:r>
              <a:rPr lang="en-GB" sz="1400" b="1" dirty="0">
                <a:latin typeface="Arial" charset="0"/>
              </a:rPr>
              <a:t>Limit alcohol</a:t>
            </a:r>
          </a:p>
        </p:txBody>
      </p:sp>
      <p:sp>
        <p:nvSpPr>
          <p:cNvPr id="81929" name="Rectangle 9"/>
          <p:cNvSpPr>
            <a:spLocks noChangeArrowheads="1"/>
          </p:cNvSpPr>
          <p:nvPr/>
        </p:nvSpPr>
        <p:spPr bwMode="auto">
          <a:xfrm>
            <a:off x="6456363" y="4005263"/>
            <a:ext cx="1655762" cy="431800"/>
          </a:xfrm>
          <a:prstGeom prst="rect">
            <a:avLst/>
          </a:prstGeom>
          <a:solidFill>
            <a:schemeClr val="accent1"/>
          </a:solidFill>
          <a:ln w="9525">
            <a:solidFill>
              <a:schemeClr val="tx1"/>
            </a:solidFill>
            <a:miter lim="800000"/>
            <a:headEnd/>
            <a:tailEnd/>
          </a:ln>
        </p:spPr>
        <p:txBody>
          <a:bodyPr wrap="none" anchor="ctr"/>
          <a:lstStyle/>
          <a:p>
            <a:r>
              <a:rPr lang="en-GB" sz="1400" b="1">
                <a:latin typeface="Arial" charset="0"/>
              </a:rPr>
              <a:t>Exercise</a:t>
            </a:r>
          </a:p>
        </p:txBody>
      </p:sp>
      <p:sp>
        <p:nvSpPr>
          <p:cNvPr id="81930" name="Rectangle 10"/>
          <p:cNvSpPr>
            <a:spLocks noChangeArrowheads="1"/>
          </p:cNvSpPr>
          <p:nvPr/>
        </p:nvSpPr>
        <p:spPr bwMode="auto">
          <a:xfrm>
            <a:off x="6456363" y="4941888"/>
            <a:ext cx="1655762" cy="431800"/>
          </a:xfrm>
          <a:prstGeom prst="rect">
            <a:avLst/>
          </a:prstGeom>
          <a:solidFill>
            <a:schemeClr val="accent1"/>
          </a:solidFill>
          <a:ln w="9525">
            <a:solidFill>
              <a:schemeClr val="tx1"/>
            </a:solidFill>
            <a:miter lim="800000"/>
            <a:headEnd/>
            <a:tailEnd/>
          </a:ln>
        </p:spPr>
        <p:txBody>
          <a:bodyPr wrap="none" anchor="ctr"/>
          <a:lstStyle/>
          <a:p>
            <a:r>
              <a:rPr lang="en-GB" sz="1400" b="1">
                <a:latin typeface="Arial" charset="0"/>
              </a:rPr>
              <a:t>Fidgeting</a:t>
            </a:r>
          </a:p>
        </p:txBody>
      </p:sp>
      <p:sp>
        <p:nvSpPr>
          <p:cNvPr id="81934" name="Line 15"/>
          <p:cNvSpPr>
            <a:spLocks noChangeShapeType="1"/>
          </p:cNvSpPr>
          <p:nvPr/>
        </p:nvSpPr>
        <p:spPr bwMode="auto">
          <a:xfrm flipH="1">
            <a:off x="5664201" y="2060575"/>
            <a:ext cx="720725" cy="2159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1935" name="Line 16"/>
          <p:cNvSpPr>
            <a:spLocks noChangeShapeType="1"/>
          </p:cNvSpPr>
          <p:nvPr/>
        </p:nvSpPr>
        <p:spPr bwMode="auto">
          <a:xfrm flipH="1" flipV="1">
            <a:off x="5664200" y="2565400"/>
            <a:ext cx="71913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1936" name="Line 17"/>
          <p:cNvSpPr>
            <a:spLocks noChangeShapeType="1"/>
          </p:cNvSpPr>
          <p:nvPr/>
        </p:nvSpPr>
        <p:spPr bwMode="auto">
          <a:xfrm flipH="1" flipV="1">
            <a:off x="5664200" y="2997201"/>
            <a:ext cx="719138" cy="14446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1937" name="Line 18"/>
          <p:cNvSpPr>
            <a:spLocks noChangeShapeType="1"/>
          </p:cNvSpPr>
          <p:nvPr/>
        </p:nvSpPr>
        <p:spPr bwMode="auto">
          <a:xfrm flipH="1">
            <a:off x="5519739" y="4221163"/>
            <a:ext cx="720725" cy="2159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1938" name="Line 19"/>
          <p:cNvSpPr>
            <a:spLocks noChangeShapeType="1"/>
          </p:cNvSpPr>
          <p:nvPr/>
        </p:nvSpPr>
        <p:spPr bwMode="auto">
          <a:xfrm flipH="1" flipV="1">
            <a:off x="5519739" y="5013325"/>
            <a:ext cx="719137" cy="2159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1939" name="Line 21"/>
          <p:cNvSpPr>
            <a:spLocks noChangeShapeType="1"/>
          </p:cNvSpPr>
          <p:nvPr/>
        </p:nvSpPr>
        <p:spPr bwMode="auto">
          <a:xfrm flipH="1">
            <a:off x="3359151" y="2925763"/>
            <a:ext cx="936625" cy="431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1940" name="Line 22"/>
          <p:cNvSpPr>
            <a:spLocks noChangeShapeType="1"/>
          </p:cNvSpPr>
          <p:nvPr/>
        </p:nvSpPr>
        <p:spPr bwMode="auto">
          <a:xfrm flipH="1" flipV="1">
            <a:off x="3359150" y="3933825"/>
            <a:ext cx="863600" cy="4333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2792" name="Rectangle 24"/>
          <p:cNvSpPr>
            <a:spLocks noGrp="1" noChangeArrowheads="1"/>
          </p:cNvSpPr>
          <p:nvPr>
            <p:ph type="title"/>
          </p:nvPr>
        </p:nvSpPr>
        <p:spPr>
          <a:xfrm>
            <a:off x="838200" y="85724"/>
            <a:ext cx="10515600" cy="1325563"/>
          </a:xfrm>
        </p:spPr>
        <p:txBody>
          <a:bodyPr/>
          <a:lstStyle/>
          <a:p>
            <a:pPr eaLnBrk="1" hangingPunct="1">
              <a:defRPr/>
            </a:pPr>
            <a:r>
              <a:rPr lang="en-GB" sz="2800" dirty="0"/>
              <a:t>Driver diagram for a new healthier me!</a:t>
            </a:r>
          </a:p>
        </p:txBody>
      </p:sp>
      <p:sp>
        <p:nvSpPr>
          <p:cNvPr id="81943" name="Text Box 26"/>
          <p:cNvSpPr txBox="1">
            <a:spLocks noChangeArrowheads="1"/>
          </p:cNvSpPr>
          <p:nvPr/>
        </p:nvSpPr>
        <p:spPr bwMode="auto">
          <a:xfrm>
            <a:off x="8616950" y="1196976"/>
            <a:ext cx="192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99"/>
                </a:solidFill>
                <a:latin typeface="StoneSansSemibold" pitchFamily="34" charset="0"/>
                <a:cs typeface="Arial" charset="0"/>
              </a:defRPr>
            </a:lvl1pPr>
            <a:lvl2pPr marL="742950" indent="-285750" eaLnBrk="0" hangingPunct="0">
              <a:defRPr sz="2000">
                <a:solidFill>
                  <a:srgbClr val="000099"/>
                </a:solidFill>
                <a:latin typeface="StoneSansSemibold" pitchFamily="34" charset="0"/>
                <a:cs typeface="Arial" charset="0"/>
              </a:defRPr>
            </a:lvl2pPr>
            <a:lvl3pPr marL="1143000" indent="-228600" eaLnBrk="0" hangingPunct="0">
              <a:defRPr sz="2000">
                <a:solidFill>
                  <a:srgbClr val="000099"/>
                </a:solidFill>
                <a:latin typeface="StoneSansSemibold" pitchFamily="34" charset="0"/>
                <a:cs typeface="Arial" charset="0"/>
              </a:defRPr>
            </a:lvl3pPr>
            <a:lvl4pPr marL="1600200" indent="-228600" eaLnBrk="0" hangingPunct="0">
              <a:defRPr sz="2000">
                <a:solidFill>
                  <a:srgbClr val="000099"/>
                </a:solidFill>
                <a:latin typeface="StoneSansSemibold" pitchFamily="34" charset="0"/>
                <a:cs typeface="Arial" charset="0"/>
              </a:defRPr>
            </a:lvl4pPr>
            <a:lvl5pPr marL="2057400" indent="-228600" eaLnBrk="0" hangingPunct="0">
              <a:defRPr sz="2000">
                <a:solidFill>
                  <a:srgbClr val="000099"/>
                </a:solidFill>
                <a:latin typeface="StoneSansSemibold" pitchFamily="34" charset="0"/>
                <a:cs typeface="Arial" charset="0"/>
              </a:defRPr>
            </a:lvl5pPr>
            <a:lvl6pPr marL="2514600" indent="-228600" algn="ctr" eaLnBrk="0" fontAlgn="base" hangingPunct="0">
              <a:spcBef>
                <a:spcPct val="0"/>
              </a:spcBef>
              <a:spcAft>
                <a:spcPct val="0"/>
              </a:spcAft>
              <a:defRPr sz="2000">
                <a:solidFill>
                  <a:srgbClr val="000099"/>
                </a:solidFill>
                <a:latin typeface="StoneSansSemibold" pitchFamily="34" charset="0"/>
                <a:cs typeface="Arial" charset="0"/>
              </a:defRPr>
            </a:lvl6pPr>
            <a:lvl7pPr marL="2971800" indent="-228600" algn="ctr" eaLnBrk="0" fontAlgn="base" hangingPunct="0">
              <a:spcBef>
                <a:spcPct val="0"/>
              </a:spcBef>
              <a:spcAft>
                <a:spcPct val="0"/>
              </a:spcAft>
              <a:defRPr sz="2000">
                <a:solidFill>
                  <a:srgbClr val="000099"/>
                </a:solidFill>
                <a:latin typeface="StoneSansSemibold" pitchFamily="34" charset="0"/>
                <a:cs typeface="Arial" charset="0"/>
              </a:defRPr>
            </a:lvl7pPr>
            <a:lvl8pPr marL="3429000" indent="-228600" algn="ctr" eaLnBrk="0" fontAlgn="base" hangingPunct="0">
              <a:spcBef>
                <a:spcPct val="0"/>
              </a:spcBef>
              <a:spcAft>
                <a:spcPct val="0"/>
              </a:spcAft>
              <a:defRPr sz="2000">
                <a:solidFill>
                  <a:srgbClr val="000099"/>
                </a:solidFill>
                <a:latin typeface="StoneSansSemibold" pitchFamily="34" charset="0"/>
                <a:cs typeface="Arial" charset="0"/>
              </a:defRPr>
            </a:lvl8pPr>
            <a:lvl9pPr marL="3886200" indent="-228600" algn="ctr" eaLnBrk="0" fontAlgn="base" hangingPunct="0">
              <a:spcBef>
                <a:spcPct val="0"/>
              </a:spcBef>
              <a:spcAft>
                <a:spcPct val="0"/>
              </a:spcAft>
              <a:defRPr sz="2000">
                <a:solidFill>
                  <a:srgbClr val="000099"/>
                </a:solidFill>
                <a:latin typeface="StoneSansSemibold" pitchFamily="34" charset="0"/>
                <a:cs typeface="Arial" charset="0"/>
              </a:defRPr>
            </a:lvl9pPr>
          </a:lstStyle>
          <a:p>
            <a:pPr algn="l" eaLnBrk="1" hangingPunct="1"/>
            <a:r>
              <a:rPr lang="en-GB" sz="1800" b="1">
                <a:solidFill>
                  <a:schemeClr val="tx1"/>
                </a:solidFill>
                <a:latin typeface="Arial" charset="0"/>
              </a:rPr>
              <a:t>Tests of change</a:t>
            </a:r>
          </a:p>
        </p:txBody>
      </p:sp>
      <p:sp>
        <p:nvSpPr>
          <p:cNvPr id="81944" name="Text Box 27"/>
          <p:cNvSpPr txBox="1">
            <a:spLocks noChangeArrowheads="1"/>
          </p:cNvSpPr>
          <p:nvPr/>
        </p:nvSpPr>
        <p:spPr bwMode="auto">
          <a:xfrm>
            <a:off x="6383338" y="1204913"/>
            <a:ext cx="217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99"/>
                </a:solidFill>
                <a:latin typeface="StoneSansSemibold" pitchFamily="34" charset="0"/>
                <a:cs typeface="Arial" charset="0"/>
              </a:defRPr>
            </a:lvl1pPr>
            <a:lvl2pPr marL="742950" indent="-285750" eaLnBrk="0" hangingPunct="0">
              <a:defRPr sz="2000">
                <a:solidFill>
                  <a:srgbClr val="000099"/>
                </a:solidFill>
                <a:latin typeface="StoneSansSemibold" pitchFamily="34" charset="0"/>
                <a:cs typeface="Arial" charset="0"/>
              </a:defRPr>
            </a:lvl2pPr>
            <a:lvl3pPr marL="1143000" indent="-228600" eaLnBrk="0" hangingPunct="0">
              <a:defRPr sz="2000">
                <a:solidFill>
                  <a:srgbClr val="000099"/>
                </a:solidFill>
                <a:latin typeface="StoneSansSemibold" pitchFamily="34" charset="0"/>
                <a:cs typeface="Arial" charset="0"/>
              </a:defRPr>
            </a:lvl3pPr>
            <a:lvl4pPr marL="1600200" indent="-228600" eaLnBrk="0" hangingPunct="0">
              <a:defRPr sz="2000">
                <a:solidFill>
                  <a:srgbClr val="000099"/>
                </a:solidFill>
                <a:latin typeface="StoneSansSemibold" pitchFamily="34" charset="0"/>
                <a:cs typeface="Arial" charset="0"/>
              </a:defRPr>
            </a:lvl4pPr>
            <a:lvl5pPr marL="2057400" indent="-228600" eaLnBrk="0" hangingPunct="0">
              <a:defRPr sz="2000">
                <a:solidFill>
                  <a:srgbClr val="000099"/>
                </a:solidFill>
                <a:latin typeface="StoneSansSemibold" pitchFamily="34" charset="0"/>
                <a:cs typeface="Arial" charset="0"/>
              </a:defRPr>
            </a:lvl5pPr>
            <a:lvl6pPr marL="2514600" indent="-228600" algn="ctr" eaLnBrk="0" fontAlgn="base" hangingPunct="0">
              <a:spcBef>
                <a:spcPct val="0"/>
              </a:spcBef>
              <a:spcAft>
                <a:spcPct val="0"/>
              </a:spcAft>
              <a:defRPr sz="2000">
                <a:solidFill>
                  <a:srgbClr val="000099"/>
                </a:solidFill>
                <a:latin typeface="StoneSansSemibold" pitchFamily="34" charset="0"/>
                <a:cs typeface="Arial" charset="0"/>
              </a:defRPr>
            </a:lvl6pPr>
            <a:lvl7pPr marL="2971800" indent="-228600" algn="ctr" eaLnBrk="0" fontAlgn="base" hangingPunct="0">
              <a:spcBef>
                <a:spcPct val="0"/>
              </a:spcBef>
              <a:spcAft>
                <a:spcPct val="0"/>
              </a:spcAft>
              <a:defRPr sz="2000">
                <a:solidFill>
                  <a:srgbClr val="000099"/>
                </a:solidFill>
                <a:latin typeface="StoneSansSemibold" pitchFamily="34" charset="0"/>
                <a:cs typeface="Arial" charset="0"/>
              </a:defRPr>
            </a:lvl7pPr>
            <a:lvl8pPr marL="3429000" indent="-228600" algn="ctr" eaLnBrk="0" fontAlgn="base" hangingPunct="0">
              <a:spcBef>
                <a:spcPct val="0"/>
              </a:spcBef>
              <a:spcAft>
                <a:spcPct val="0"/>
              </a:spcAft>
              <a:defRPr sz="2000">
                <a:solidFill>
                  <a:srgbClr val="000099"/>
                </a:solidFill>
                <a:latin typeface="StoneSansSemibold" pitchFamily="34" charset="0"/>
                <a:cs typeface="Arial" charset="0"/>
              </a:defRPr>
            </a:lvl8pPr>
            <a:lvl9pPr marL="3886200" indent="-228600" algn="ctr" eaLnBrk="0" fontAlgn="base" hangingPunct="0">
              <a:spcBef>
                <a:spcPct val="0"/>
              </a:spcBef>
              <a:spcAft>
                <a:spcPct val="0"/>
              </a:spcAft>
              <a:defRPr sz="2000">
                <a:solidFill>
                  <a:srgbClr val="000099"/>
                </a:solidFill>
                <a:latin typeface="StoneSansSemibold" pitchFamily="34" charset="0"/>
                <a:cs typeface="Arial" charset="0"/>
              </a:defRPr>
            </a:lvl9pPr>
          </a:lstStyle>
          <a:p>
            <a:pPr algn="l" eaLnBrk="1" hangingPunct="1"/>
            <a:r>
              <a:rPr lang="en-GB" sz="1800" b="1">
                <a:solidFill>
                  <a:schemeClr val="tx1"/>
                </a:solidFill>
                <a:latin typeface="Arial" charset="0"/>
              </a:rPr>
              <a:t>Secondary drivers</a:t>
            </a:r>
          </a:p>
        </p:txBody>
      </p:sp>
      <p:sp>
        <p:nvSpPr>
          <p:cNvPr id="81945" name="Text Box 28"/>
          <p:cNvSpPr txBox="1">
            <a:spLocks noChangeArrowheads="1"/>
          </p:cNvSpPr>
          <p:nvPr/>
        </p:nvSpPr>
        <p:spPr bwMode="auto">
          <a:xfrm>
            <a:off x="3878263" y="11826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99"/>
                </a:solidFill>
                <a:latin typeface="StoneSansSemibold" pitchFamily="34" charset="0"/>
                <a:cs typeface="Arial" charset="0"/>
              </a:defRPr>
            </a:lvl1pPr>
            <a:lvl2pPr marL="742950" indent="-285750" eaLnBrk="0" hangingPunct="0">
              <a:defRPr sz="2000">
                <a:solidFill>
                  <a:srgbClr val="000099"/>
                </a:solidFill>
                <a:latin typeface="StoneSansSemibold" pitchFamily="34" charset="0"/>
                <a:cs typeface="Arial" charset="0"/>
              </a:defRPr>
            </a:lvl2pPr>
            <a:lvl3pPr marL="1143000" indent="-228600" eaLnBrk="0" hangingPunct="0">
              <a:defRPr sz="2000">
                <a:solidFill>
                  <a:srgbClr val="000099"/>
                </a:solidFill>
                <a:latin typeface="StoneSansSemibold" pitchFamily="34" charset="0"/>
                <a:cs typeface="Arial" charset="0"/>
              </a:defRPr>
            </a:lvl3pPr>
            <a:lvl4pPr marL="1600200" indent="-228600" eaLnBrk="0" hangingPunct="0">
              <a:defRPr sz="2000">
                <a:solidFill>
                  <a:srgbClr val="000099"/>
                </a:solidFill>
                <a:latin typeface="StoneSansSemibold" pitchFamily="34" charset="0"/>
                <a:cs typeface="Arial" charset="0"/>
              </a:defRPr>
            </a:lvl4pPr>
            <a:lvl5pPr marL="2057400" indent="-228600" eaLnBrk="0" hangingPunct="0">
              <a:defRPr sz="2000">
                <a:solidFill>
                  <a:srgbClr val="000099"/>
                </a:solidFill>
                <a:latin typeface="StoneSansSemibold" pitchFamily="34" charset="0"/>
                <a:cs typeface="Arial" charset="0"/>
              </a:defRPr>
            </a:lvl5pPr>
            <a:lvl6pPr marL="2514600" indent="-228600" algn="ctr" eaLnBrk="0" fontAlgn="base" hangingPunct="0">
              <a:spcBef>
                <a:spcPct val="0"/>
              </a:spcBef>
              <a:spcAft>
                <a:spcPct val="0"/>
              </a:spcAft>
              <a:defRPr sz="2000">
                <a:solidFill>
                  <a:srgbClr val="000099"/>
                </a:solidFill>
                <a:latin typeface="StoneSansSemibold" pitchFamily="34" charset="0"/>
                <a:cs typeface="Arial" charset="0"/>
              </a:defRPr>
            </a:lvl6pPr>
            <a:lvl7pPr marL="2971800" indent="-228600" algn="ctr" eaLnBrk="0" fontAlgn="base" hangingPunct="0">
              <a:spcBef>
                <a:spcPct val="0"/>
              </a:spcBef>
              <a:spcAft>
                <a:spcPct val="0"/>
              </a:spcAft>
              <a:defRPr sz="2000">
                <a:solidFill>
                  <a:srgbClr val="000099"/>
                </a:solidFill>
                <a:latin typeface="StoneSansSemibold" pitchFamily="34" charset="0"/>
                <a:cs typeface="Arial" charset="0"/>
              </a:defRPr>
            </a:lvl7pPr>
            <a:lvl8pPr marL="3429000" indent="-228600" algn="ctr" eaLnBrk="0" fontAlgn="base" hangingPunct="0">
              <a:spcBef>
                <a:spcPct val="0"/>
              </a:spcBef>
              <a:spcAft>
                <a:spcPct val="0"/>
              </a:spcAft>
              <a:defRPr sz="2000">
                <a:solidFill>
                  <a:srgbClr val="000099"/>
                </a:solidFill>
                <a:latin typeface="StoneSansSemibold" pitchFamily="34" charset="0"/>
                <a:cs typeface="Arial" charset="0"/>
              </a:defRPr>
            </a:lvl8pPr>
            <a:lvl9pPr marL="3886200" indent="-228600" algn="ctr" eaLnBrk="0" fontAlgn="base" hangingPunct="0">
              <a:spcBef>
                <a:spcPct val="0"/>
              </a:spcBef>
              <a:spcAft>
                <a:spcPct val="0"/>
              </a:spcAft>
              <a:defRPr sz="2000">
                <a:solidFill>
                  <a:srgbClr val="000099"/>
                </a:solidFill>
                <a:latin typeface="StoneSansSemibold" pitchFamily="34" charset="0"/>
                <a:cs typeface="Arial" charset="0"/>
              </a:defRPr>
            </a:lvl9pPr>
          </a:lstStyle>
          <a:p>
            <a:pPr algn="l" eaLnBrk="1" hangingPunct="1"/>
            <a:r>
              <a:rPr lang="en-GB" sz="1800" b="1">
                <a:solidFill>
                  <a:schemeClr val="tx1"/>
                </a:solidFill>
                <a:latin typeface="Arial" charset="0"/>
              </a:rPr>
              <a:t>Primary drivers</a:t>
            </a:r>
          </a:p>
        </p:txBody>
      </p:sp>
      <p:sp>
        <p:nvSpPr>
          <p:cNvPr id="81946" name="Text Box 29"/>
          <p:cNvSpPr txBox="1">
            <a:spLocks noChangeArrowheads="1"/>
          </p:cNvSpPr>
          <p:nvPr/>
        </p:nvSpPr>
        <p:spPr bwMode="auto">
          <a:xfrm>
            <a:off x="2279650" y="1190626"/>
            <a:ext cx="61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99"/>
                </a:solidFill>
                <a:latin typeface="StoneSansSemibold" pitchFamily="34" charset="0"/>
                <a:cs typeface="Arial" charset="0"/>
              </a:defRPr>
            </a:lvl1pPr>
            <a:lvl2pPr marL="742950" indent="-285750" eaLnBrk="0" hangingPunct="0">
              <a:defRPr sz="2000">
                <a:solidFill>
                  <a:srgbClr val="000099"/>
                </a:solidFill>
                <a:latin typeface="StoneSansSemibold" pitchFamily="34" charset="0"/>
                <a:cs typeface="Arial" charset="0"/>
              </a:defRPr>
            </a:lvl2pPr>
            <a:lvl3pPr marL="1143000" indent="-228600" eaLnBrk="0" hangingPunct="0">
              <a:defRPr sz="2000">
                <a:solidFill>
                  <a:srgbClr val="000099"/>
                </a:solidFill>
                <a:latin typeface="StoneSansSemibold" pitchFamily="34" charset="0"/>
                <a:cs typeface="Arial" charset="0"/>
              </a:defRPr>
            </a:lvl3pPr>
            <a:lvl4pPr marL="1600200" indent="-228600" eaLnBrk="0" hangingPunct="0">
              <a:defRPr sz="2000">
                <a:solidFill>
                  <a:srgbClr val="000099"/>
                </a:solidFill>
                <a:latin typeface="StoneSansSemibold" pitchFamily="34" charset="0"/>
                <a:cs typeface="Arial" charset="0"/>
              </a:defRPr>
            </a:lvl4pPr>
            <a:lvl5pPr marL="2057400" indent="-228600" eaLnBrk="0" hangingPunct="0">
              <a:defRPr sz="2000">
                <a:solidFill>
                  <a:srgbClr val="000099"/>
                </a:solidFill>
                <a:latin typeface="StoneSansSemibold" pitchFamily="34" charset="0"/>
                <a:cs typeface="Arial" charset="0"/>
              </a:defRPr>
            </a:lvl5pPr>
            <a:lvl6pPr marL="2514600" indent="-228600" algn="ctr" eaLnBrk="0" fontAlgn="base" hangingPunct="0">
              <a:spcBef>
                <a:spcPct val="0"/>
              </a:spcBef>
              <a:spcAft>
                <a:spcPct val="0"/>
              </a:spcAft>
              <a:defRPr sz="2000">
                <a:solidFill>
                  <a:srgbClr val="000099"/>
                </a:solidFill>
                <a:latin typeface="StoneSansSemibold" pitchFamily="34" charset="0"/>
                <a:cs typeface="Arial" charset="0"/>
              </a:defRPr>
            </a:lvl6pPr>
            <a:lvl7pPr marL="2971800" indent="-228600" algn="ctr" eaLnBrk="0" fontAlgn="base" hangingPunct="0">
              <a:spcBef>
                <a:spcPct val="0"/>
              </a:spcBef>
              <a:spcAft>
                <a:spcPct val="0"/>
              </a:spcAft>
              <a:defRPr sz="2000">
                <a:solidFill>
                  <a:srgbClr val="000099"/>
                </a:solidFill>
                <a:latin typeface="StoneSansSemibold" pitchFamily="34" charset="0"/>
                <a:cs typeface="Arial" charset="0"/>
              </a:defRPr>
            </a:lvl7pPr>
            <a:lvl8pPr marL="3429000" indent="-228600" algn="ctr" eaLnBrk="0" fontAlgn="base" hangingPunct="0">
              <a:spcBef>
                <a:spcPct val="0"/>
              </a:spcBef>
              <a:spcAft>
                <a:spcPct val="0"/>
              </a:spcAft>
              <a:defRPr sz="2000">
                <a:solidFill>
                  <a:srgbClr val="000099"/>
                </a:solidFill>
                <a:latin typeface="StoneSansSemibold" pitchFamily="34" charset="0"/>
                <a:cs typeface="Arial" charset="0"/>
              </a:defRPr>
            </a:lvl8pPr>
            <a:lvl9pPr marL="3886200" indent="-228600" algn="ctr" eaLnBrk="0" fontAlgn="base" hangingPunct="0">
              <a:spcBef>
                <a:spcPct val="0"/>
              </a:spcBef>
              <a:spcAft>
                <a:spcPct val="0"/>
              </a:spcAft>
              <a:defRPr sz="2000">
                <a:solidFill>
                  <a:srgbClr val="000099"/>
                </a:solidFill>
                <a:latin typeface="StoneSansSemibold" pitchFamily="34" charset="0"/>
                <a:cs typeface="Arial" charset="0"/>
              </a:defRPr>
            </a:lvl9pPr>
          </a:lstStyle>
          <a:p>
            <a:pPr algn="l" eaLnBrk="1" hangingPunct="1"/>
            <a:r>
              <a:rPr lang="en-GB" sz="1800" b="1">
                <a:solidFill>
                  <a:schemeClr val="tx1"/>
                </a:solidFill>
                <a:latin typeface="Arial" charset="0"/>
              </a:rPr>
              <a:t>Aim</a:t>
            </a:r>
          </a:p>
        </p:txBody>
      </p:sp>
      <p:sp>
        <p:nvSpPr>
          <p:cNvPr id="81947" name="Rectangle 30"/>
          <p:cNvSpPr>
            <a:spLocks noChangeArrowheads="1"/>
          </p:cNvSpPr>
          <p:nvPr/>
        </p:nvSpPr>
        <p:spPr bwMode="auto">
          <a:xfrm>
            <a:off x="8758238" y="1628775"/>
            <a:ext cx="1655762" cy="431800"/>
          </a:xfrm>
          <a:prstGeom prst="rect">
            <a:avLst/>
          </a:prstGeom>
          <a:solidFill>
            <a:schemeClr val="accent1"/>
          </a:solidFill>
          <a:ln w="9525">
            <a:solidFill>
              <a:schemeClr val="tx1"/>
            </a:solidFill>
            <a:miter lim="800000"/>
            <a:headEnd/>
            <a:tailEnd/>
          </a:ln>
        </p:spPr>
        <p:txBody>
          <a:bodyPr wrap="none" anchor="ctr"/>
          <a:lstStyle/>
          <a:p>
            <a:r>
              <a:rPr lang="en-GB" sz="1400" b="1">
                <a:latin typeface="Arial" charset="0"/>
              </a:rPr>
              <a:t>Track calories</a:t>
            </a:r>
          </a:p>
        </p:txBody>
      </p:sp>
      <p:sp>
        <p:nvSpPr>
          <p:cNvPr id="81948" name="Rectangle 31"/>
          <p:cNvSpPr>
            <a:spLocks noChangeArrowheads="1"/>
          </p:cNvSpPr>
          <p:nvPr/>
        </p:nvSpPr>
        <p:spPr bwMode="auto">
          <a:xfrm>
            <a:off x="8743951" y="2276475"/>
            <a:ext cx="1655763" cy="431800"/>
          </a:xfrm>
          <a:prstGeom prst="rect">
            <a:avLst/>
          </a:prstGeom>
          <a:solidFill>
            <a:schemeClr val="accent1"/>
          </a:solidFill>
          <a:ln w="9525">
            <a:solidFill>
              <a:schemeClr val="tx1"/>
            </a:solidFill>
            <a:miter lim="800000"/>
            <a:headEnd/>
            <a:tailEnd/>
          </a:ln>
        </p:spPr>
        <p:txBody>
          <a:bodyPr wrap="none" anchor="ctr"/>
          <a:lstStyle/>
          <a:p>
            <a:r>
              <a:rPr lang="en-GB" sz="1400" b="1">
                <a:latin typeface="Arial" charset="0"/>
              </a:rPr>
              <a:t>Plan meals</a:t>
            </a:r>
          </a:p>
        </p:txBody>
      </p:sp>
      <p:sp>
        <p:nvSpPr>
          <p:cNvPr id="81949" name="Rectangle 32"/>
          <p:cNvSpPr>
            <a:spLocks noChangeArrowheads="1"/>
          </p:cNvSpPr>
          <p:nvPr/>
        </p:nvSpPr>
        <p:spPr bwMode="auto">
          <a:xfrm>
            <a:off x="8688388" y="2924175"/>
            <a:ext cx="1924050" cy="431800"/>
          </a:xfrm>
          <a:prstGeom prst="rect">
            <a:avLst/>
          </a:prstGeom>
          <a:solidFill>
            <a:schemeClr val="accent1"/>
          </a:solidFill>
          <a:ln w="9525">
            <a:solidFill>
              <a:schemeClr val="tx1"/>
            </a:solidFill>
            <a:miter lim="800000"/>
            <a:headEnd/>
            <a:tailEnd/>
          </a:ln>
        </p:spPr>
        <p:txBody>
          <a:bodyPr wrap="none" anchor="ctr"/>
          <a:lstStyle/>
          <a:p>
            <a:r>
              <a:rPr lang="en-GB" sz="1400" b="1" dirty="0">
                <a:latin typeface="Arial" charset="0"/>
              </a:rPr>
              <a:t>Drink water not coke</a:t>
            </a:r>
          </a:p>
        </p:txBody>
      </p:sp>
      <p:sp>
        <p:nvSpPr>
          <p:cNvPr id="81950" name="Rectangle 33"/>
          <p:cNvSpPr>
            <a:spLocks noChangeArrowheads="1"/>
          </p:cNvSpPr>
          <p:nvPr/>
        </p:nvSpPr>
        <p:spPr bwMode="auto">
          <a:xfrm>
            <a:off x="8729663" y="3571875"/>
            <a:ext cx="1655762" cy="431800"/>
          </a:xfrm>
          <a:prstGeom prst="rect">
            <a:avLst/>
          </a:prstGeom>
          <a:solidFill>
            <a:schemeClr val="accent1"/>
          </a:solidFill>
          <a:ln w="9525">
            <a:solidFill>
              <a:schemeClr val="tx1"/>
            </a:solidFill>
            <a:miter lim="800000"/>
            <a:headEnd/>
            <a:tailEnd/>
          </a:ln>
        </p:spPr>
        <p:txBody>
          <a:bodyPr wrap="none" anchor="ctr"/>
          <a:lstStyle/>
          <a:p>
            <a:r>
              <a:rPr lang="en-GB" sz="1400" b="1">
                <a:latin typeface="Arial" charset="0"/>
              </a:rPr>
              <a:t>Gym 5 x per week</a:t>
            </a:r>
          </a:p>
        </p:txBody>
      </p:sp>
      <p:sp>
        <p:nvSpPr>
          <p:cNvPr id="81951" name="Rectangle 34"/>
          <p:cNvSpPr>
            <a:spLocks noChangeArrowheads="1"/>
          </p:cNvSpPr>
          <p:nvPr/>
        </p:nvSpPr>
        <p:spPr bwMode="auto">
          <a:xfrm>
            <a:off x="8758238" y="4278313"/>
            <a:ext cx="1655762" cy="431800"/>
          </a:xfrm>
          <a:prstGeom prst="rect">
            <a:avLst/>
          </a:prstGeom>
          <a:solidFill>
            <a:schemeClr val="accent1"/>
          </a:solidFill>
          <a:ln w="9525">
            <a:solidFill>
              <a:schemeClr val="tx1"/>
            </a:solidFill>
            <a:miter lim="800000"/>
            <a:headEnd/>
            <a:tailEnd/>
          </a:ln>
        </p:spPr>
        <p:txBody>
          <a:bodyPr wrap="none" anchor="ctr"/>
          <a:lstStyle/>
          <a:p>
            <a:r>
              <a:rPr lang="en-GB" sz="1400" b="1">
                <a:latin typeface="Arial" charset="0"/>
              </a:rPr>
              <a:t>Cycle to work</a:t>
            </a:r>
          </a:p>
        </p:txBody>
      </p:sp>
      <p:sp>
        <p:nvSpPr>
          <p:cNvPr id="81952" name="Rectangle 35"/>
          <p:cNvSpPr>
            <a:spLocks noChangeArrowheads="1"/>
          </p:cNvSpPr>
          <p:nvPr/>
        </p:nvSpPr>
        <p:spPr bwMode="auto">
          <a:xfrm>
            <a:off x="8743951" y="5013325"/>
            <a:ext cx="1655763" cy="431800"/>
          </a:xfrm>
          <a:prstGeom prst="rect">
            <a:avLst/>
          </a:prstGeom>
          <a:solidFill>
            <a:schemeClr val="accent1"/>
          </a:solidFill>
          <a:ln w="9525">
            <a:solidFill>
              <a:schemeClr val="tx1"/>
            </a:solidFill>
            <a:miter lim="800000"/>
            <a:headEnd/>
            <a:tailEnd/>
          </a:ln>
        </p:spPr>
        <p:txBody>
          <a:bodyPr wrap="none" anchor="ctr"/>
          <a:lstStyle/>
          <a:p>
            <a:r>
              <a:rPr lang="en-GB" sz="1400" b="1">
                <a:latin typeface="Arial" charset="0"/>
              </a:rPr>
              <a:t>Chi balls</a:t>
            </a:r>
          </a:p>
        </p:txBody>
      </p:sp>
      <p:sp>
        <p:nvSpPr>
          <p:cNvPr id="81953" name="Line 36"/>
          <p:cNvSpPr>
            <a:spLocks noChangeShapeType="1"/>
          </p:cNvSpPr>
          <p:nvPr/>
        </p:nvSpPr>
        <p:spPr bwMode="auto">
          <a:xfrm flipH="1">
            <a:off x="8183564" y="1844675"/>
            <a:ext cx="504825" cy="714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1954" name="Line 37"/>
          <p:cNvSpPr>
            <a:spLocks noChangeShapeType="1"/>
          </p:cNvSpPr>
          <p:nvPr/>
        </p:nvSpPr>
        <p:spPr bwMode="auto">
          <a:xfrm flipH="1" flipV="1">
            <a:off x="8183564" y="2563814"/>
            <a:ext cx="504825" cy="15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1955" name="Line 38"/>
          <p:cNvSpPr>
            <a:spLocks noChangeShapeType="1"/>
          </p:cNvSpPr>
          <p:nvPr/>
        </p:nvSpPr>
        <p:spPr bwMode="auto">
          <a:xfrm flipH="1" flipV="1">
            <a:off x="8256588" y="2852738"/>
            <a:ext cx="431800" cy="3603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1956" name="Line 39"/>
          <p:cNvSpPr>
            <a:spLocks noChangeShapeType="1"/>
          </p:cNvSpPr>
          <p:nvPr/>
        </p:nvSpPr>
        <p:spPr bwMode="auto">
          <a:xfrm flipH="1">
            <a:off x="8256588" y="3789364"/>
            <a:ext cx="360362" cy="28733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1957" name="Line 40"/>
          <p:cNvSpPr>
            <a:spLocks noChangeShapeType="1"/>
          </p:cNvSpPr>
          <p:nvPr/>
        </p:nvSpPr>
        <p:spPr bwMode="auto">
          <a:xfrm flipH="1" flipV="1">
            <a:off x="8256588" y="4365626"/>
            <a:ext cx="360362" cy="1428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1958" name="Line 41"/>
          <p:cNvSpPr>
            <a:spLocks noChangeShapeType="1"/>
          </p:cNvSpPr>
          <p:nvPr/>
        </p:nvSpPr>
        <p:spPr bwMode="auto">
          <a:xfrm flipH="1" flipV="1">
            <a:off x="8183564" y="5157789"/>
            <a:ext cx="433387" cy="7143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1026" name="Picture 2" descr="Overweight Black Man High Res Stock Images | Shutter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88" y="1743077"/>
            <a:ext cx="1798639" cy="132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436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41076" y="2205317"/>
            <a:ext cx="9144000" cy="1438835"/>
          </a:xfrm>
          <a:prstGeom prst="rect">
            <a:avLst/>
          </a:prstGeom>
        </p:spPr>
        <p:txBody>
          <a:bodyPr vert="horz" lIns="91440" tIns="45720" rIns="91440" bIns="45720" rtlCol="0" anchor="ctr">
            <a:normAutofit/>
          </a:bodyPr>
          <a:lstStyle>
            <a:lvl1pPr algn="l" defTabSz="771571" rtl="0" eaLnBrk="1" latinLnBrk="0" hangingPunct="1">
              <a:lnSpc>
                <a:spcPct val="90000"/>
              </a:lnSpc>
              <a:spcBef>
                <a:spcPct val="0"/>
              </a:spcBef>
              <a:buNone/>
              <a:defRPr sz="3713" kern="1200">
                <a:solidFill>
                  <a:schemeClr val="tx1"/>
                </a:solidFill>
                <a:latin typeface="+mj-lt"/>
                <a:ea typeface="+mj-ea"/>
                <a:cs typeface="+mj-cs"/>
              </a:defRPr>
            </a:lvl1pPr>
          </a:lstStyle>
          <a:p>
            <a:pPr algn="ctr" fontAlgn="auto">
              <a:spcAft>
                <a:spcPts val="0"/>
              </a:spcAft>
            </a:pPr>
            <a:r>
              <a:rPr lang="en-US" sz="7200" b="1" dirty="0">
                <a:solidFill>
                  <a:schemeClr val="bg1"/>
                </a:solidFill>
                <a:latin typeface="Gill Sans MT" panose="020B0502020104020203" pitchFamily="34" charset="0"/>
              </a:rPr>
              <a:t>THANK YOU</a:t>
            </a:r>
          </a:p>
        </p:txBody>
      </p:sp>
      <p:sp>
        <p:nvSpPr>
          <p:cNvPr id="3" name="Title 14"/>
          <p:cNvSpPr txBox="1">
            <a:spLocks/>
          </p:cNvSpPr>
          <p:nvPr/>
        </p:nvSpPr>
        <p:spPr>
          <a:xfrm>
            <a:off x="740447" y="3281431"/>
            <a:ext cx="11000935" cy="1182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chemeClr val="bg1"/>
                </a:solidFill>
                <a:latin typeface="+mj-lt"/>
                <a:ea typeface="+mj-ea"/>
                <a:cs typeface="+mj-cs"/>
              </a:defRPr>
            </a:lvl1pPr>
          </a:lstStyle>
          <a:p>
            <a:r>
              <a:rPr lang="en-US" sz="2000" b="1" dirty="0">
                <a:latin typeface="Garamond" panose="02020404030301010803" pitchFamily="18" charset="0"/>
              </a:rPr>
              <a:t> info@ampathkenya.org </a:t>
            </a:r>
            <a:r>
              <a:rPr lang="en-US" sz="2000" b="1" dirty="0">
                <a:solidFill>
                  <a:srgbClr val="ED2B30"/>
                </a:solidFill>
                <a:latin typeface="Garamond" panose="02020404030301010803" pitchFamily="18" charset="0"/>
              </a:rPr>
              <a:t>|</a:t>
            </a:r>
            <a:r>
              <a:rPr lang="en-US" sz="2000" b="1" dirty="0">
                <a:latin typeface="Garamond" panose="02020404030301010803" pitchFamily="18" charset="0"/>
              </a:rPr>
              <a:t> www.ampathkenya.org</a:t>
            </a:r>
            <a:r>
              <a:rPr lang="en-US" sz="2000" b="1" baseline="0" dirty="0">
                <a:latin typeface="Garamond" panose="02020404030301010803" pitchFamily="18" charset="0"/>
              </a:rPr>
              <a:t> </a:t>
            </a:r>
            <a:r>
              <a:rPr lang="en-US" sz="2000" b="1" baseline="0" dirty="0">
                <a:solidFill>
                  <a:srgbClr val="ED2B30"/>
                </a:solidFill>
                <a:latin typeface="Garamond" panose="02020404030301010803" pitchFamily="18" charset="0"/>
              </a:rPr>
              <a:t>| </a:t>
            </a:r>
            <a:r>
              <a:rPr lang="en-US" sz="2000" b="1" dirty="0">
                <a:latin typeface="Garamond" panose="02020404030301010803" pitchFamily="18" charset="0"/>
              </a:rPr>
              <a:t>@ampathkenya</a:t>
            </a:r>
            <a:endParaRPr lang="en-US" sz="2000" b="1" dirty="0">
              <a:solidFill>
                <a:srgbClr val="ED2B30"/>
              </a:solidFill>
              <a:latin typeface="Garamond" panose="02020404030301010803" pitchFamily="18" charset="0"/>
            </a:endParaRPr>
          </a:p>
        </p:txBody>
      </p:sp>
    </p:spTree>
    <p:extLst>
      <p:ext uri="{BB962C8B-B14F-4D97-AF65-F5344CB8AC3E}">
        <p14:creationId xmlns:p14="http://schemas.microsoft.com/office/powerpoint/2010/main" val="1480621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22125" y="6171083"/>
            <a:ext cx="7269875" cy="307777"/>
          </a:xfrm>
          <a:prstGeom prst="rect">
            <a:avLst/>
          </a:prstGeom>
          <a:noFill/>
        </p:spPr>
        <p:txBody>
          <a:bodyPr wrap="none" rtlCol="0">
            <a:spAutoFit/>
          </a:bodyPr>
          <a:lstStyle/>
          <a:p>
            <a:r>
              <a:rPr lang="en-US" sz="1400" dirty="0">
                <a:latin typeface="Garamond" panose="02020404030301010803" pitchFamily="18" charset="0"/>
              </a:rPr>
              <a:t>- Langley et al. (2009) </a:t>
            </a:r>
            <a:r>
              <a:rPr lang="en-US" sz="1400" i="1" dirty="0">
                <a:latin typeface="Garamond" panose="02020404030301010803" pitchFamily="18" charset="0"/>
              </a:rPr>
              <a:t>The Improvement Guide: A Practical Approach to Enhancing Organizational Performance </a:t>
            </a:r>
          </a:p>
        </p:txBody>
      </p:sp>
      <p:sp>
        <p:nvSpPr>
          <p:cNvPr id="3" name="Content Placeholder 2"/>
          <p:cNvSpPr>
            <a:spLocks noGrp="1"/>
          </p:cNvSpPr>
          <p:nvPr>
            <p:ph idx="1"/>
          </p:nvPr>
        </p:nvSpPr>
        <p:spPr>
          <a:xfrm>
            <a:off x="903249" y="1047209"/>
            <a:ext cx="10615961" cy="1947557"/>
          </a:xfrm>
        </p:spPr>
        <p:txBody>
          <a:bodyPr>
            <a:normAutofit/>
          </a:bodyPr>
          <a:lstStyle/>
          <a:p>
            <a:pPr marL="0" indent="0" algn="ctr">
              <a:buNone/>
            </a:pPr>
            <a:r>
              <a:rPr lang="en-US" sz="4400" b="1" dirty="0">
                <a:solidFill>
                  <a:srgbClr val="C00000"/>
                </a:solidFill>
              </a:rPr>
              <a:t>“Not all changes lead to improvement, but all improvement requires change”</a:t>
            </a:r>
          </a:p>
        </p:txBody>
      </p:sp>
      <p:pic>
        <p:nvPicPr>
          <p:cNvPr id="1029" name="Picture 5"/>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240608" y="2436078"/>
            <a:ext cx="4267200" cy="2854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684192" y="2436078"/>
            <a:ext cx="4267200" cy="2854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656152" y="5290392"/>
            <a:ext cx="7427483" cy="584775"/>
          </a:xfrm>
          <a:prstGeom prst="rect">
            <a:avLst/>
          </a:prstGeom>
          <a:noFill/>
        </p:spPr>
        <p:txBody>
          <a:bodyPr wrap="none" rtlCol="0">
            <a:spAutoFit/>
          </a:bodyPr>
          <a:lstStyle/>
          <a:p>
            <a:r>
              <a:rPr lang="en-US" sz="3200" i="1" dirty="0"/>
              <a:t>So, what kinds of changes will lead to improvement? </a:t>
            </a:r>
          </a:p>
        </p:txBody>
      </p:sp>
    </p:spTree>
    <p:extLst>
      <p:ext uri="{BB962C8B-B14F-4D97-AF65-F5344CB8AC3E}">
        <p14:creationId xmlns:p14="http://schemas.microsoft.com/office/powerpoint/2010/main" val="1067586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190" y="274638"/>
            <a:ext cx="10493298" cy="1143000"/>
          </a:xfrm>
        </p:spPr>
        <p:txBody>
          <a:bodyPr>
            <a:normAutofit/>
          </a:bodyPr>
          <a:lstStyle/>
          <a:p>
            <a:r>
              <a:rPr lang="en-US" sz="4800" b="1" cap="small" dirty="0">
                <a:latin typeface="+mn-lt"/>
              </a:rPr>
              <a:t>Driver Diagrams 	</a:t>
            </a:r>
          </a:p>
        </p:txBody>
      </p:sp>
      <p:sp>
        <p:nvSpPr>
          <p:cNvPr id="3" name="Content Placeholder 2"/>
          <p:cNvSpPr>
            <a:spLocks noGrp="1"/>
          </p:cNvSpPr>
          <p:nvPr>
            <p:ph idx="1"/>
          </p:nvPr>
        </p:nvSpPr>
        <p:spPr>
          <a:xfrm>
            <a:off x="501804" y="2901177"/>
            <a:ext cx="11690195" cy="2971799"/>
          </a:xfrm>
        </p:spPr>
        <p:txBody>
          <a:bodyPr>
            <a:normAutofit lnSpcReduction="10000"/>
          </a:bodyPr>
          <a:lstStyle/>
          <a:p>
            <a:pPr lvl="1">
              <a:lnSpc>
                <a:spcPct val="100000"/>
              </a:lnSpc>
              <a:buFont typeface="Arial" panose="020B0604020202020204" pitchFamily="34" charset="0"/>
              <a:buChar char="•"/>
            </a:pPr>
            <a:endParaRPr lang="en-US" sz="2800" dirty="0"/>
          </a:p>
          <a:p>
            <a:pPr lvl="1">
              <a:lnSpc>
                <a:spcPct val="100000"/>
              </a:lnSpc>
              <a:buFont typeface="Arial" panose="020B0604020202020204" pitchFamily="34" charset="0"/>
              <a:buChar char="•"/>
            </a:pPr>
            <a:r>
              <a:rPr lang="en-US" sz="2800" dirty="0"/>
              <a:t>Outlines your “</a:t>
            </a:r>
            <a:r>
              <a:rPr lang="en-US" sz="2800" dirty="0">
                <a:solidFill>
                  <a:srgbClr val="C00000"/>
                </a:solidFill>
              </a:rPr>
              <a:t>Theory of Change</a:t>
            </a:r>
            <a:r>
              <a:rPr lang="en-US" sz="2800" dirty="0"/>
              <a:t>” Conceptualize a quality issue and generate change ideas linked to root causes</a:t>
            </a:r>
          </a:p>
          <a:p>
            <a:pPr lvl="1">
              <a:lnSpc>
                <a:spcPct val="100000"/>
              </a:lnSpc>
              <a:buFont typeface="Arial" panose="020B0604020202020204" pitchFamily="34" charset="0"/>
              <a:buChar char="•"/>
            </a:pPr>
            <a:r>
              <a:rPr lang="en-US" sz="2800" dirty="0"/>
              <a:t>Explore systems and process mechanisms through primary and secondary drivers</a:t>
            </a:r>
          </a:p>
          <a:p>
            <a:pPr lvl="1">
              <a:lnSpc>
                <a:spcPct val="100000"/>
              </a:lnSpc>
              <a:buFont typeface="Arial" panose="020B0604020202020204" pitchFamily="34" charset="0"/>
              <a:buChar char="•"/>
            </a:pPr>
            <a:r>
              <a:rPr lang="en-US" sz="2800" dirty="0"/>
              <a:t>Generate theories and hypotheses about change initiatives that can lead to improvement aim</a:t>
            </a:r>
            <a:endParaRPr lang="en-US" dirty="0"/>
          </a:p>
          <a:p>
            <a:pPr marL="0" indent="0">
              <a:lnSpc>
                <a:spcPct val="100000"/>
              </a:lnSpc>
              <a:buNone/>
            </a:pPr>
            <a:endParaRPr lang="en-US" dirty="0"/>
          </a:p>
        </p:txBody>
      </p:sp>
      <p:sp>
        <p:nvSpPr>
          <p:cNvPr id="5" name="TextBox 4"/>
          <p:cNvSpPr txBox="1"/>
          <p:nvPr/>
        </p:nvSpPr>
        <p:spPr>
          <a:xfrm>
            <a:off x="1788271" y="1719678"/>
            <a:ext cx="8035598" cy="1015663"/>
          </a:xfrm>
          <a:prstGeom prst="rect">
            <a:avLst/>
          </a:prstGeom>
          <a:noFill/>
        </p:spPr>
        <p:txBody>
          <a:bodyPr wrap="none" rtlCol="0">
            <a:spAutoFit/>
          </a:bodyPr>
          <a:lstStyle/>
          <a:p>
            <a:pPr algn="ctr"/>
            <a:r>
              <a:rPr lang="en-US" sz="2800" dirty="0"/>
              <a:t>Help to answer the question,</a:t>
            </a:r>
          </a:p>
          <a:p>
            <a:pPr algn="ctr"/>
            <a:r>
              <a:rPr lang="en-US" sz="3200" i="1" dirty="0">
                <a:solidFill>
                  <a:srgbClr val="C00000"/>
                </a:solidFill>
              </a:rPr>
              <a:t>What change can we make that will lead to improvement?</a:t>
            </a:r>
          </a:p>
        </p:txBody>
      </p:sp>
    </p:spTree>
    <p:extLst>
      <p:ext uri="{BB962C8B-B14F-4D97-AF65-F5344CB8AC3E}">
        <p14:creationId xmlns:p14="http://schemas.microsoft.com/office/powerpoint/2010/main" val="1858515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a:latin typeface="+mn-lt"/>
              </a:rPr>
              <a:t>Driver Diagrams: Purpose</a:t>
            </a:r>
          </a:p>
        </p:txBody>
      </p:sp>
      <p:sp>
        <p:nvSpPr>
          <p:cNvPr id="3" name="Content Placeholder 2"/>
          <p:cNvSpPr>
            <a:spLocks noGrp="1"/>
          </p:cNvSpPr>
          <p:nvPr>
            <p:ph idx="1"/>
          </p:nvPr>
        </p:nvSpPr>
        <p:spPr>
          <a:xfrm>
            <a:off x="702526" y="1873406"/>
            <a:ext cx="11106615" cy="4129668"/>
          </a:xfrm>
        </p:spPr>
        <p:txBody>
          <a:bodyPr>
            <a:normAutofit/>
          </a:bodyPr>
          <a:lstStyle/>
          <a:p>
            <a:pPr>
              <a:lnSpc>
                <a:spcPct val="100000"/>
              </a:lnSpc>
            </a:pPr>
            <a:r>
              <a:rPr lang="en-US" dirty="0"/>
              <a:t>Strategic planning and analysis tool that is updated systematically throughout an entire project </a:t>
            </a:r>
          </a:p>
          <a:p>
            <a:pPr>
              <a:lnSpc>
                <a:spcPct val="100000"/>
              </a:lnSpc>
            </a:pPr>
            <a:r>
              <a:rPr lang="en-US" dirty="0"/>
              <a:t>Breaks down an aim into the drivers that contribute and the detailed actions that could be done to achieve the aim </a:t>
            </a:r>
          </a:p>
          <a:p>
            <a:pPr>
              <a:lnSpc>
                <a:spcPct val="100000"/>
              </a:lnSpc>
            </a:pPr>
            <a:r>
              <a:rPr lang="en-US" dirty="0"/>
              <a:t>Helps to focus on the cause and effect relationships that exist in complicated systems</a:t>
            </a:r>
          </a:p>
          <a:p>
            <a:pPr>
              <a:lnSpc>
                <a:spcPct val="100000"/>
              </a:lnSpc>
            </a:pPr>
            <a:r>
              <a:rPr lang="en-US" dirty="0"/>
              <a:t>Provides a pathway for change which identifies the types of interventions that can bring about the desired outcome </a:t>
            </a:r>
          </a:p>
          <a:p>
            <a:pPr>
              <a:lnSpc>
                <a:spcPct val="100000"/>
              </a:lnSpc>
            </a:pPr>
            <a:endParaRPr lang="en-US" dirty="0"/>
          </a:p>
        </p:txBody>
      </p:sp>
    </p:spTree>
    <p:extLst>
      <p:ext uri="{BB962C8B-B14F-4D97-AF65-F5344CB8AC3E}">
        <p14:creationId xmlns:p14="http://schemas.microsoft.com/office/powerpoint/2010/main" val="95278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cap="small" dirty="0">
                <a:latin typeface="+mn-lt"/>
              </a:rPr>
              <a:t>Driver Diagrams</a:t>
            </a:r>
          </a:p>
        </p:txBody>
      </p:sp>
      <p:sp>
        <p:nvSpPr>
          <p:cNvPr id="3" name="Content Placeholder 2"/>
          <p:cNvSpPr>
            <a:spLocks noGrp="1"/>
          </p:cNvSpPr>
          <p:nvPr>
            <p:ph idx="1"/>
          </p:nvPr>
        </p:nvSpPr>
        <p:spPr>
          <a:xfrm>
            <a:off x="936702" y="2085278"/>
            <a:ext cx="9924585" cy="3624146"/>
          </a:xfrm>
        </p:spPr>
        <p:txBody>
          <a:bodyPr>
            <a:normAutofit/>
          </a:bodyPr>
          <a:lstStyle/>
          <a:p>
            <a:pPr>
              <a:lnSpc>
                <a:spcPct val="100000"/>
              </a:lnSpc>
            </a:pPr>
            <a:r>
              <a:rPr lang="en-US" dirty="0"/>
              <a:t>Logically links change ideas to drivers</a:t>
            </a:r>
          </a:p>
          <a:p>
            <a:pPr>
              <a:lnSpc>
                <a:spcPct val="100000"/>
              </a:lnSpc>
            </a:pPr>
            <a:r>
              <a:rPr lang="en-US" dirty="0"/>
              <a:t>Often used with </a:t>
            </a:r>
            <a:r>
              <a:rPr lang="en-US" i="1" dirty="0"/>
              <a:t>Fishbone Diagrams</a:t>
            </a:r>
            <a:r>
              <a:rPr lang="en-US" dirty="0"/>
              <a:t> and </a:t>
            </a:r>
            <a:r>
              <a:rPr lang="en-US" i="1" dirty="0"/>
              <a:t>Process Maps</a:t>
            </a:r>
            <a:r>
              <a:rPr lang="en-US" b="1" dirty="0">
                <a:solidFill>
                  <a:srgbClr val="D17121"/>
                </a:solidFill>
              </a:rPr>
              <a:t> </a:t>
            </a:r>
            <a:r>
              <a:rPr lang="en-US" dirty="0"/>
              <a:t>as part of the </a:t>
            </a:r>
            <a:r>
              <a:rPr lang="en-US" b="1" dirty="0">
                <a:solidFill>
                  <a:schemeClr val="accent2"/>
                </a:solidFill>
              </a:rPr>
              <a:t>participatory improvement process</a:t>
            </a:r>
            <a:r>
              <a:rPr lang="en-US" i="1" dirty="0"/>
              <a:t> </a:t>
            </a:r>
            <a:r>
              <a:rPr lang="en-US" dirty="0"/>
              <a:t>to utilize the list of identified causes and organize them into drivers and action steps that will lead to improvement aim</a:t>
            </a:r>
          </a:p>
          <a:p>
            <a:pPr>
              <a:lnSpc>
                <a:spcPct val="100000"/>
              </a:lnSpc>
            </a:pPr>
            <a:endParaRPr lang="en-US" dirty="0"/>
          </a:p>
        </p:txBody>
      </p:sp>
    </p:spTree>
    <p:extLst>
      <p:ext uri="{BB962C8B-B14F-4D97-AF65-F5344CB8AC3E}">
        <p14:creationId xmlns:p14="http://schemas.microsoft.com/office/powerpoint/2010/main" val="297165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t>Driver Diagrams</a:t>
            </a:r>
          </a:p>
        </p:txBody>
      </p:sp>
      <p:sp>
        <p:nvSpPr>
          <p:cNvPr id="3" name="Content Placeholder 2"/>
          <p:cNvSpPr>
            <a:spLocks noGrp="1"/>
          </p:cNvSpPr>
          <p:nvPr>
            <p:ph idx="1"/>
          </p:nvPr>
        </p:nvSpPr>
        <p:spPr>
          <a:xfrm>
            <a:off x="646771" y="1929160"/>
            <a:ext cx="10983951" cy="2490439"/>
          </a:xfrm>
        </p:spPr>
        <p:txBody>
          <a:bodyPr>
            <a:normAutofit/>
          </a:bodyPr>
          <a:lstStyle/>
          <a:p>
            <a:r>
              <a:rPr lang="en-US" dirty="0"/>
              <a:t>Where possible, driver diagrams should be measurable and SMART</a:t>
            </a:r>
          </a:p>
          <a:p>
            <a:r>
              <a:rPr lang="en-US" dirty="0"/>
              <a:t>Can serve as both a </a:t>
            </a:r>
            <a:r>
              <a:rPr lang="en-US" i="1" dirty="0"/>
              <a:t>change and measurement framework</a:t>
            </a:r>
            <a:r>
              <a:rPr lang="en-US" dirty="0"/>
              <a:t> for tracking progress towards aim </a:t>
            </a:r>
          </a:p>
          <a:p>
            <a:r>
              <a:rPr lang="en-US" dirty="0"/>
              <a:t>There is no right or wrong driver diagram, diagrams represent the team’s shared mental model</a:t>
            </a:r>
          </a:p>
          <a:p>
            <a:endParaRPr lang="en-US" dirty="0"/>
          </a:p>
          <a:p>
            <a:endParaRPr lang="en-US" dirty="0"/>
          </a:p>
          <a:p>
            <a:endParaRPr lang="en-US" dirty="0"/>
          </a:p>
        </p:txBody>
      </p:sp>
      <p:sp>
        <p:nvSpPr>
          <p:cNvPr id="5" name="TextBox 4"/>
          <p:cNvSpPr txBox="1"/>
          <p:nvPr/>
        </p:nvSpPr>
        <p:spPr>
          <a:xfrm>
            <a:off x="2667000" y="4419601"/>
            <a:ext cx="6858000" cy="1661993"/>
          </a:xfrm>
          <a:prstGeom prst="rect">
            <a:avLst/>
          </a:prstGeom>
          <a:noFill/>
        </p:spPr>
        <p:txBody>
          <a:bodyPr wrap="square" rtlCol="0">
            <a:spAutoFit/>
          </a:bodyPr>
          <a:lstStyle/>
          <a:p>
            <a:pPr algn="ctr"/>
            <a:r>
              <a:rPr lang="en-US" sz="2800" b="1" dirty="0">
                <a:solidFill>
                  <a:srgbClr val="C00000"/>
                </a:solidFill>
              </a:rPr>
              <a:t>Diagrams are living documents and will adapt as change ideas are tested and results measured through PDSA cycles.</a:t>
            </a:r>
          </a:p>
          <a:p>
            <a:endParaRPr lang="en-US" dirty="0">
              <a:solidFill>
                <a:srgbClr val="C00000"/>
              </a:solidFill>
            </a:endParaRPr>
          </a:p>
        </p:txBody>
      </p:sp>
    </p:spTree>
    <p:extLst>
      <p:ext uri="{BB962C8B-B14F-4D97-AF65-F5344CB8AC3E}">
        <p14:creationId xmlns:p14="http://schemas.microsoft.com/office/powerpoint/2010/main" val="956731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887" y="274638"/>
            <a:ext cx="10493297" cy="1143000"/>
          </a:xfrm>
        </p:spPr>
        <p:txBody>
          <a:bodyPr>
            <a:noAutofit/>
          </a:bodyPr>
          <a:lstStyle/>
          <a:p>
            <a:r>
              <a:rPr lang="en-US" b="1" cap="small" dirty="0">
                <a:latin typeface="+mn-lt"/>
              </a:rPr>
              <a:t>Driver Diagrams: Main Components</a:t>
            </a:r>
          </a:p>
        </p:txBody>
      </p:sp>
      <p:sp>
        <p:nvSpPr>
          <p:cNvPr id="3" name="Content Placeholder 2"/>
          <p:cNvSpPr>
            <a:spLocks noGrp="1"/>
          </p:cNvSpPr>
          <p:nvPr>
            <p:ph idx="1"/>
          </p:nvPr>
        </p:nvSpPr>
        <p:spPr>
          <a:xfrm>
            <a:off x="947853" y="1962614"/>
            <a:ext cx="10493297" cy="3828585"/>
          </a:xfrm>
        </p:spPr>
        <p:txBody>
          <a:bodyPr>
            <a:noAutofit/>
          </a:bodyPr>
          <a:lstStyle/>
          <a:p>
            <a:pPr marL="514297" indent="-514297">
              <a:buAutoNum type="arabicPeriod"/>
            </a:pPr>
            <a:r>
              <a:rPr lang="en-US" sz="3000" b="1" dirty="0">
                <a:solidFill>
                  <a:srgbClr val="C00000"/>
                </a:solidFill>
              </a:rPr>
              <a:t>Aim Statement</a:t>
            </a:r>
          </a:p>
          <a:p>
            <a:pPr marL="514297" indent="-514297">
              <a:buAutoNum type="arabicPeriod"/>
            </a:pPr>
            <a:r>
              <a:rPr lang="en-US" sz="3000" b="1" dirty="0">
                <a:solidFill>
                  <a:srgbClr val="C00000"/>
                </a:solidFill>
              </a:rPr>
              <a:t>Primary Drivers: </a:t>
            </a:r>
            <a:r>
              <a:rPr lang="en-US" sz="3000" dirty="0"/>
              <a:t>System factors, processes, structures and influences that directly link to aim</a:t>
            </a:r>
          </a:p>
          <a:p>
            <a:pPr marL="514297" indent="-514297">
              <a:buFont typeface="Wingdings" pitchFamily="2" charset="2"/>
              <a:buAutoNum type="arabicPeriod"/>
            </a:pPr>
            <a:r>
              <a:rPr lang="en-US" sz="3000" b="1" dirty="0">
                <a:solidFill>
                  <a:srgbClr val="C00000"/>
                </a:solidFill>
              </a:rPr>
              <a:t>Secondary Drivers: </a:t>
            </a:r>
            <a:r>
              <a:rPr lang="en-US" sz="3000" dirty="0"/>
              <a:t>Situation-specific factors that can form the basis for specific interventions</a:t>
            </a:r>
          </a:p>
          <a:p>
            <a:pPr marL="514297" indent="-514297">
              <a:buAutoNum type="arabicPeriod"/>
            </a:pPr>
            <a:r>
              <a:rPr lang="en-US" sz="3000" b="1" dirty="0">
                <a:solidFill>
                  <a:srgbClr val="C00000"/>
                </a:solidFill>
              </a:rPr>
              <a:t>Change Ideas</a:t>
            </a:r>
          </a:p>
          <a:p>
            <a:pPr marL="514297" indent="-514297">
              <a:buAutoNum type="arabicPeriod"/>
            </a:pPr>
            <a:r>
              <a:rPr lang="en-US" sz="3000" dirty="0">
                <a:solidFill>
                  <a:srgbClr val="C00000"/>
                </a:solidFill>
              </a:rPr>
              <a:t>Measurement- Indicators</a:t>
            </a:r>
          </a:p>
        </p:txBody>
      </p:sp>
    </p:spTree>
    <p:extLst>
      <p:ext uri="{BB962C8B-B14F-4D97-AF65-F5344CB8AC3E}">
        <p14:creationId xmlns:p14="http://schemas.microsoft.com/office/powerpoint/2010/main" val="2186075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9825</TotalTime>
  <Words>2064</Words>
  <Application>Microsoft Macintosh PowerPoint</Application>
  <PresentationFormat>Widescreen</PresentationFormat>
  <Paragraphs>250</Paragraphs>
  <Slides>31</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Calibri Light</vt:lpstr>
      <vt:lpstr>Franklin Gothic Book</vt:lpstr>
      <vt:lpstr>Garamond</vt:lpstr>
      <vt:lpstr>Gill Sans MT</vt:lpstr>
      <vt:lpstr>Wingdings</vt:lpstr>
      <vt:lpstr>Office Theme</vt:lpstr>
      <vt:lpstr>PowerPoint Presentation</vt:lpstr>
      <vt:lpstr>Learning Objectives</vt:lpstr>
      <vt:lpstr>Outline</vt:lpstr>
      <vt:lpstr>PowerPoint Presentation</vt:lpstr>
      <vt:lpstr>Driver Diagrams  </vt:lpstr>
      <vt:lpstr>Driver Diagrams: Purpose</vt:lpstr>
      <vt:lpstr>Driver Diagrams</vt:lpstr>
      <vt:lpstr>Driver Diagrams</vt:lpstr>
      <vt:lpstr>Driver Diagrams: Main Components</vt:lpstr>
      <vt:lpstr>Developing a Driver Diagram</vt:lpstr>
      <vt:lpstr>PowerPoint Presentation</vt:lpstr>
      <vt:lpstr>Primary Drivers</vt:lpstr>
      <vt:lpstr>Secondary Drivers</vt:lpstr>
      <vt:lpstr>Is My Set of Primary and Secondary Drivers Complete?</vt:lpstr>
      <vt:lpstr>Is This a Primary or Secondary Driver?</vt:lpstr>
      <vt:lpstr>Example: Preventable Child Deaths in Ghana</vt:lpstr>
      <vt:lpstr>Example: Notification of STI Test Results</vt:lpstr>
      <vt:lpstr>PowerPoint Presentation</vt:lpstr>
      <vt:lpstr>Generating Change Ideas </vt:lpstr>
      <vt:lpstr>How to you create Change Ideas?  </vt:lpstr>
      <vt:lpstr>Facility Level Change Ideas</vt:lpstr>
      <vt:lpstr>Change Ideas: Examples to borrow!</vt:lpstr>
      <vt:lpstr>Change Ideas: Examples to Borrow!</vt:lpstr>
      <vt:lpstr>Change Idea Selection for Today</vt:lpstr>
      <vt:lpstr>How do you make your tea? </vt:lpstr>
      <vt:lpstr>The Importance of How  </vt:lpstr>
      <vt:lpstr>Common Examples that teams need to know- How???</vt:lpstr>
      <vt:lpstr>Documenting the How </vt:lpstr>
      <vt:lpstr>Group Work</vt:lpstr>
      <vt:lpstr>Driver diagram for a new healthier 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dc:creator>
  <cp:lastModifiedBy>christabel Bodo</cp:lastModifiedBy>
  <cp:revision>33</cp:revision>
  <dcterms:created xsi:type="dcterms:W3CDTF">2021-11-04T12:08:41Z</dcterms:created>
  <dcterms:modified xsi:type="dcterms:W3CDTF">2022-06-19T14:22:55Z</dcterms:modified>
</cp:coreProperties>
</file>