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5" r:id="rId4"/>
    <p:sldId id="261" r:id="rId5"/>
    <p:sldId id="262" r:id="rId6"/>
    <p:sldId id="260" r:id="rId7"/>
    <p:sldId id="258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93C5"/>
    <a:srgbClr val="383087"/>
    <a:srgbClr val="8D8D97"/>
    <a:srgbClr val="2FAA63"/>
    <a:srgbClr val="BBB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6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C21007-1C05-4334-8556-C8289A76D2A5}" type="doc">
      <dgm:prSet loTypeId="urn:microsoft.com/office/officeart/2005/8/layout/matrix2" loCatId="matrix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FABD9A-ECE0-46E8-87D9-F6E7182A6975}">
      <dgm:prSet phldrT="[Text]" custT="1"/>
      <dgm:spPr>
        <a:solidFill>
          <a:srgbClr val="00B050"/>
        </a:solidFill>
      </dgm:spPr>
      <dgm:t>
        <a:bodyPr/>
        <a:lstStyle/>
        <a:p>
          <a:pPr algn="l"/>
          <a:r>
            <a:rPr lang="en-US" sz="2000" b="1" dirty="0"/>
            <a:t>Keep satisfied:</a:t>
          </a:r>
        </a:p>
        <a:p>
          <a:pPr algn="r"/>
          <a:r>
            <a:rPr lang="en-US" sz="2000" b="1" dirty="0"/>
            <a:t>- </a:t>
          </a:r>
          <a:r>
            <a:rPr lang="en-US" sz="1600" b="0" dirty="0"/>
            <a:t>Enough effort to keep them satisfied</a:t>
          </a:r>
        </a:p>
        <a:p>
          <a:pPr algn="r"/>
          <a:r>
            <a:rPr lang="en-US" sz="1600" b="0" dirty="0"/>
            <a:t>- Not really interested in nitty gritties</a:t>
          </a:r>
        </a:p>
        <a:p>
          <a:pPr algn="r"/>
          <a:r>
            <a:rPr lang="en-US" sz="1600" b="0" dirty="0"/>
            <a:t>- Just enough communication</a:t>
          </a:r>
        </a:p>
      </dgm:t>
    </dgm:pt>
    <dgm:pt modelId="{5FCC3857-165B-493A-BE0E-A3C4AD181B3D}" type="parTrans" cxnId="{76A7662E-7EAB-4D23-9D7A-71C2ACC9D887}">
      <dgm:prSet/>
      <dgm:spPr/>
      <dgm:t>
        <a:bodyPr/>
        <a:lstStyle/>
        <a:p>
          <a:endParaRPr lang="en-US"/>
        </a:p>
      </dgm:t>
    </dgm:pt>
    <dgm:pt modelId="{6F6CF057-7615-4F85-938D-557750DFC115}" type="sibTrans" cxnId="{76A7662E-7EAB-4D23-9D7A-71C2ACC9D887}">
      <dgm:prSet/>
      <dgm:spPr/>
      <dgm:t>
        <a:bodyPr/>
        <a:lstStyle/>
        <a:p>
          <a:endParaRPr lang="en-US"/>
        </a:p>
      </dgm:t>
    </dgm:pt>
    <dgm:pt modelId="{4777ABD5-DFC3-41FD-9D59-4994F05C9EFC}">
      <dgm:prSet phldrT="[Text]" custT="1"/>
      <dgm:spPr>
        <a:solidFill>
          <a:schemeClr val="accent2"/>
        </a:solidFill>
      </dgm:spPr>
      <dgm:t>
        <a:bodyPr/>
        <a:lstStyle/>
        <a:p>
          <a:pPr algn="l"/>
          <a:r>
            <a:rPr lang="en-US" sz="2000" b="1" dirty="0"/>
            <a:t>Manage Closely:</a:t>
          </a:r>
        </a:p>
        <a:p>
          <a:pPr algn="r"/>
          <a:r>
            <a:rPr lang="en-US" sz="1600" dirty="0"/>
            <a:t>- Ensure they are on your side</a:t>
          </a:r>
        </a:p>
        <a:p>
          <a:pPr algn="r"/>
          <a:r>
            <a:rPr lang="en-US" sz="1600" dirty="0"/>
            <a:t>- Communicate regularly</a:t>
          </a:r>
        </a:p>
        <a:p>
          <a:pPr algn="r"/>
          <a:r>
            <a:rPr lang="en-US" sz="1600" dirty="0"/>
            <a:t>- Keep them satisfied by all means</a:t>
          </a:r>
        </a:p>
        <a:p>
          <a:pPr algn="ctr"/>
          <a:endParaRPr lang="en-US" sz="1600" dirty="0"/>
        </a:p>
      </dgm:t>
    </dgm:pt>
    <dgm:pt modelId="{11AA11AF-7337-4234-AFBB-D7B01B26AF85}" type="parTrans" cxnId="{B31105E0-BB06-44CD-9D18-E73E3B6D256B}">
      <dgm:prSet/>
      <dgm:spPr/>
      <dgm:t>
        <a:bodyPr/>
        <a:lstStyle/>
        <a:p>
          <a:endParaRPr lang="en-US"/>
        </a:p>
      </dgm:t>
    </dgm:pt>
    <dgm:pt modelId="{73072CEC-7350-44BE-AE10-C01F24C91626}" type="sibTrans" cxnId="{B31105E0-BB06-44CD-9D18-E73E3B6D256B}">
      <dgm:prSet/>
      <dgm:spPr/>
      <dgm:t>
        <a:bodyPr/>
        <a:lstStyle/>
        <a:p>
          <a:endParaRPr lang="en-US"/>
        </a:p>
      </dgm:t>
    </dgm:pt>
    <dgm:pt modelId="{BF4E6127-A129-49FE-9627-A9BDD1821396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sz="2000" b="1" dirty="0"/>
            <a:t>Monitor:</a:t>
          </a:r>
        </a:p>
        <a:p>
          <a:pPr algn="r"/>
          <a:r>
            <a:rPr lang="en-US" sz="2000" b="1" dirty="0"/>
            <a:t>- </a:t>
          </a:r>
          <a:r>
            <a:rPr lang="en-US" sz="1600" b="0" dirty="0"/>
            <a:t>Touch base from time to time not too often</a:t>
          </a:r>
        </a:p>
        <a:p>
          <a:pPr algn="r"/>
          <a:r>
            <a:rPr lang="en-US" sz="1600" b="0" dirty="0"/>
            <a:t>- Ensure no problems arise</a:t>
          </a:r>
        </a:p>
      </dgm:t>
    </dgm:pt>
    <dgm:pt modelId="{A4A4B715-FA9B-4BB1-9A8E-A7E9497D42F3}" type="parTrans" cxnId="{0E1B25FA-EE8A-483A-B565-D02F8D9AED40}">
      <dgm:prSet/>
      <dgm:spPr/>
      <dgm:t>
        <a:bodyPr/>
        <a:lstStyle/>
        <a:p>
          <a:endParaRPr lang="en-US"/>
        </a:p>
      </dgm:t>
    </dgm:pt>
    <dgm:pt modelId="{DA173611-6626-4DAA-AFC1-87AE8762A9B2}" type="sibTrans" cxnId="{0E1B25FA-EE8A-483A-B565-D02F8D9AED40}">
      <dgm:prSet/>
      <dgm:spPr/>
      <dgm:t>
        <a:bodyPr/>
        <a:lstStyle/>
        <a:p>
          <a:endParaRPr lang="en-US"/>
        </a:p>
      </dgm:t>
    </dgm:pt>
    <dgm:pt modelId="{739A85FC-904D-4C99-B894-267026ACE5EF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l"/>
          <a:r>
            <a:rPr lang="en-US" sz="2000" b="1" dirty="0"/>
            <a:t>Keep Informed:</a:t>
          </a:r>
        </a:p>
        <a:p>
          <a:pPr algn="r"/>
          <a:r>
            <a:rPr lang="en-US" sz="2000" dirty="0"/>
            <a:t>- </a:t>
          </a:r>
          <a:r>
            <a:rPr lang="en-US" sz="1800" dirty="0"/>
            <a:t>Ensure no issues arise</a:t>
          </a:r>
        </a:p>
        <a:p>
          <a:pPr algn="r"/>
          <a:r>
            <a:rPr lang="en-US" sz="1800" dirty="0"/>
            <a:t>- Adequately inform</a:t>
          </a:r>
        </a:p>
        <a:p>
          <a:pPr algn="r"/>
          <a:r>
            <a:rPr lang="en-US" sz="1800" dirty="0"/>
            <a:t>- Posses helpful details of the project</a:t>
          </a:r>
        </a:p>
      </dgm:t>
    </dgm:pt>
    <dgm:pt modelId="{AFC848BD-8AC8-432F-BDE4-1057999DF089}" type="parTrans" cxnId="{CD2214F0-AD45-4E16-8E90-5ADEBC2AEE27}">
      <dgm:prSet/>
      <dgm:spPr/>
      <dgm:t>
        <a:bodyPr/>
        <a:lstStyle/>
        <a:p>
          <a:endParaRPr lang="en-US"/>
        </a:p>
      </dgm:t>
    </dgm:pt>
    <dgm:pt modelId="{BE6B1CCB-98A7-40EE-BA8B-00BBF113225C}" type="sibTrans" cxnId="{CD2214F0-AD45-4E16-8E90-5ADEBC2AEE27}">
      <dgm:prSet/>
      <dgm:spPr/>
      <dgm:t>
        <a:bodyPr/>
        <a:lstStyle/>
        <a:p>
          <a:endParaRPr lang="en-US"/>
        </a:p>
      </dgm:t>
    </dgm:pt>
    <dgm:pt modelId="{EFE212FF-1E4E-4E08-A3F2-C0843DD01782}" type="pres">
      <dgm:prSet presAssocID="{AEC21007-1C05-4334-8556-C8289A76D2A5}" presName="matrix" presStyleCnt="0">
        <dgm:presLayoutVars>
          <dgm:chMax val="1"/>
          <dgm:dir/>
          <dgm:resizeHandles val="exact"/>
        </dgm:presLayoutVars>
      </dgm:prSet>
      <dgm:spPr/>
    </dgm:pt>
    <dgm:pt modelId="{C7444699-7DA9-4863-BAA5-D1147A056DF8}" type="pres">
      <dgm:prSet presAssocID="{AEC21007-1C05-4334-8556-C8289A76D2A5}" presName="axisShape" presStyleLbl="bgShp" presStyleIdx="0" presStyleCnt="1" custScaleX="228058"/>
      <dgm:spPr/>
    </dgm:pt>
    <dgm:pt modelId="{7EC42691-E0CC-4336-A489-542256B3F6CF}" type="pres">
      <dgm:prSet presAssocID="{AEC21007-1C05-4334-8556-C8289A76D2A5}" presName="rect1" presStyleLbl="node1" presStyleIdx="0" presStyleCnt="4" custScaleX="238833" custLinFactNeighborX="-80594" custLinFactNeighborY="-2121">
        <dgm:presLayoutVars>
          <dgm:chMax val="0"/>
          <dgm:chPref val="0"/>
          <dgm:bulletEnabled val="1"/>
        </dgm:presLayoutVars>
      </dgm:prSet>
      <dgm:spPr/>
    </dgm:pt>
    <dgm:pt modelId="{D5863578-19B2-4066-8772-B56CBF7C91DB}" type="pres">
      <dgm:prSet presAssocID="{AEC21007-1C05-4334-8556-C8289A76D2A5}" presName="rect2" presStyleLbl="node1" presStyleIdx="1" presStyleCnt="4" custScaleX="225819" custLinFactNeighborX="65041" custLinFactNeighborY="-2400">
        <dgm:presLayoutVars>
          <dgm:chMax val="0"/>
          <dgm:chPref val="0"/>
          <dgm:bulletEnabled val="1"/>
        </dgm:presLayoutVars>
      </dgm:prSet>
      <dgm:spPr/>
    </dgm:pt>
    <dgm:pt modelId="{ED396DA9-BAFE-42FF-873D-CB397CC07B52}" type="pres">
      <dgm:prSet presAssocID="{AEC21007-1C05-4334-8556-C8289A76D2A5}" presName="rect3" presStyleLbl="node1" presStyleIdx="2" presStyleCnt="4" custScaleX="245903" custLinFactNeighborX="-81301" custLinFactNeighborY="3535">
        <dgm:presLayoutVars>
          <dgm:chMax val="0"/>
          <dgm:chPref val="0"/>
          <dgm:bulletEnabled val="1"/>
        </dgm:presLayoutVars>
      </dgm:prSet>
      <dgm:spPr/>
    </dgm:pt>
    <dgm:pt modelId="{C0E6FE26-1725-4560-9ABA-CCC1B9D43121}" type="pres">
      <dgm:prSet presAssocID="{AEC21007-1C05-4334-8556-C8289A76D2A5}" presName="rect4" presStyleLbl="node1" presStyleIdx="3" presStyleCnt="4" custScaleX="211680" custLinFactNeighborX="64334" custLinFactNeighborY="2828">
        <dgm:presLayoutVars>
          <dgm:chMax val="0"/>
          <dgm:chPref val="0"/>
          <dgm:bulletEnabled val="1"/>
        </dgm:presLayoutVars>
      </dgm:prSet>
      <dgm:spPr/>
    </dgm:pt>
  </dgm:ptLst>
  <dgm:cxnLst>
    <dgm:cxn modelId="{76A7662E-7EAB-4D23-9D7A-71C2ACC9D887}" srcId="{AEC21007-1C05-4334-8556-C8289A76D2A5}" destId="{BAFABD9A-ECE0-46E8-87D9-F6E7182A6975}" srcOrd="0" destOrd="0" parTransId="{5FCC3857-165B-493A-BE0E-A3C4AD181B3D}" sibTransId="{6F6CF057-7615-4F85-938D-557750DFC115}"/>
    <dgm:cxn modelId="{C1A1013E-D7BF-4A74-AB3D-A7F3CBB37F42}" type="presOf" srcId="{739A85FC-904D-4C99-B894-267026ACE5EF}" destId="{C0E6FE26-1725-4560-9ABA-CCC1B9D43121}" srcOrd="0" destOrd="0" presId="urn:microsoft.com/office/officeart/2005/8/layout/matrix2"/>
    <dgm:cxn modelId="{F9504572-448D-461E-AEE3-05C31DCA4533}" type="presOf" srcId="{BAFABD9A-ECE0-46E8-87D9-F6E7182A6975}" destId="{7EC42691-E0CC-4336-A489-542256B3F6CF}" srcOrd="0" destOrd="0" presId="urn:microsoft.com/office/officeart/2005/8/layout/matrix2"/>
    <dgm:cxn modelId="{4418127C-FC6E-43DF-A15E-B66BF0050622}" type="presOf" srcId="{BF4E6127-A129-49FE-9627-A9BDD1821396}" destId="{ED396DA9-BAFE-42FF-873D-CB397CC07B52}" srcOrd="0" destOrd="0" presId="urn:microsoft.com/office/officeart/2005/8/layout/matrix2"/>
    <dgm:cxn modelId="{4C3B11D2-BE1A-4BF7-A6C6-A305BD2D737E}" type="presOf" srcId="{AEC21007-1C05-4334-8556-C8289A76D2A5}" destId="{EFE212FF-1E4E-4E08-A3F2-C0843DD01782}" srcOrd="0" destOrd="0" presId="urn:microsoft.com/office/officeart/2005/8/layout/matrix2"/>
    <dgm:cxn modelId="{B31105E0-BB06-44CD-9D18-E73E3B6D256B}" srcId="{AEC21007-1C05-4334-8556-C8289A76D2A5}" destId="{4777ABD5-DFC3-41FD-9D59-4994F05C9EFC}" srcOrd="1" destOrd="0" parTransId="{11AA11AF-7337-4234-AFBB-D7B01B26AF85}" sibTransId="{73072CEC-7350-44BE-AE10-C01F24C91626}"/>
    <dgm:cxn modelId="{E12877E0-0951-406A-94F5-D83F258EEEC2}" type="presOf" srcId="{4777ABD5-DFC3-41FD-9D59-4994F05C9EFC}" destId="{D5863578-19B2-4066-8772-B56CBF7C91DB}" srcOrd="0" destOrd="0" presId="urn:microsoft.com/office/officeart/2005/8/layout/matrix2"/>
    <dgm:cxn modelId="{CD2214F0-AD45-4E16-8E90-5ADEBC2AEE27}" srcId="{AEC21007-1C05-4334-8556-C8289A76D2A5}" destId="{739A85FC-904D-4C99-B894-267026ACE5EF}" srcOrd="3" destOrd="0" parTransId="{AFC848BD-8AC8-432F-BDE4-1057999DF089}" sibTransId="{BE6B1CCB-98A7-40EE-BA8B-00BBF113225C}"/>
    <dgm:cxn modelId="{0E1B25FA-EE8A-483A-B565-D02F8D9AED40}" srcId="{AEC21007-1C05-4334-8556-C8289A76D2A5}" destId="{BF4E6127-A129-49FE-9627-A9BDD1821396}" srcOrd="2" destOrd="0" parTransId="{A4A4B715-FA9B-4BB1-9A8E-A7E9497D42F3}" sibTransId="{DA173611-6626-4DAA-AFC1-87AE8762A9B2}"/>
    <dgm:cxn modelId="{CF222508-D021-4CE6-BC7D-C141BC7582A5}" type="presParOf" srcId="{EFE212FF-1E4E-4E08-A3F2-C0843DD01782}" destId="{C7444699-7DA9-4863-BAA5-D1147A056DF8}" srcOrd="0" destOrd="0" presId="urn:microsoft.com/office/officeart/2005/8/layout/matrix2"/>
    <dgm:cxn modelId="{91BAFBCD-0FDC-4C7A-8C4D-CD985A9A5A3C}" type="presParOf" srcId="{EFE212FF-1E4E-4E08-A3F2-C0843DD01782}" destId="{7EC42691-E0CC-4336-A489-542256B3F6CF}" srcOrd="1" destOrd="0" presId="urn:microsoft.com/office/officeart/2005/8/layout/matrix2"/>
    <dgm:cxn modelId="{1E677530-8F49-49AA-86BA-4892600DE8BC}" type="presParOf" srcId="{EFE212FF-1E4E-4E08-A3F2-C0843DD01782}" destId="{D5863578-19B2-4066-8772-B56CBF7C91DB}" srcOrd="2" destOrd="0" presId="urn:microsoft.com/office/officeart/2005/8/layout/matrix2"/>
    <dgm:cxn modelId="{B4A65F2B-33EC-4602-A409-67F457F43F8F}" type="presParOf" srcId="{EFE212FF-1E4E-4E08-A3F2-C0843DD01782}" destId="{ED396DA9-BAFE-42FF-873D-CB397CC07B52}" srcOrd="3" destOrd="0" presId="urn:microsoft.com/office/officeart/2005/8/layout/matrix2"/>
    <dgm:cxn modelId="{B92E214C-38A2-4CC4-B2CD-CA9A54E9D57A}" type="presParOf" srcId="{EFE212FF-1E4E-4E08-A3F2-C0843DD01782}" destId="{C0E6FE26-1725-4560-9ABA-CCC1B9D43121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444699-7DA9-4863-BAA5-D1147A056DF8}">
      <dsp:nvSpPr>
        <dsp:cNvPr id="0" name=""/>
        <dsp:cNvSpPr/>
      </dsp:nvSpPr>
      <dsp:spPr>
        <a:xfrm>
          <a:off x="350233" y="0"/>
          <a:ext cx="10242169" cy="4491037"/>
        </a:xfrm>
        <a:prstGeom prst="quadArrow">
          <a:avLst>
            <a:gd name="adj1" fmla="val 2000"/>
            <a:gd name="adj2" fmla="val 4000"/>
            <a:gd name="adj3" fmla="val 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7EC42691-E0CC-4336-A489-542256B3F6CF}">
      <dsp:nvSpPr>
        <dsp:cNvPr id="0" name=""/>
        <dsp:cNvSpPr/>
      </dsp:nvSpPr>
      <dsp:spPr>
        <a:xfrm>
          <a:off x="822906" y="253815"/>
          <a:ext cx="4290431" cy="1796414"/>
        </a:xfrm>
        <a:prstGeom prst="roundRect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Keep satisfied:</a:t>
          </a:r>
        </a:p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- </a:t>
          </a:r>
          <a:r>
            <a:rPr lang="en-US" sz="1600" b="0" kern="1200" dirty="0"/>
            <a:t>Enough effort to keep them satisfied</a:t>
          </a:r>
        </a:p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- Not really interested in nitty gritties</a:t>
          </a:r>
        </a:p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- Just enough communication</a:t>
          </a:r>
        </a:p>
      </dsp:txBody>
      <dsp:txXfrm>
        <a:off x="910600" y="341509"/>
        <a:ext cx="4115043" cy="1621026"/>
      </dsp:txXfrm>
    </dsp:sp>
    <dsp:sp modelId="{D5863578-19B2-4066-8772-B56CBF7C91DB}">
      <dsp:nvSpPr>
        <dsp:cNvPr id="0" name=""/>
        <dsp:cNvSpPr/>
      </dsp:nvSpPr>
      <dsp:spPr>
        <a:xfrm>
          <a:off x="5666795" y="248803"/>
          <a:ext cx="4056645" cy="1796414"/>
        </a:xfrm>
        <a:prstGeom prst="roundRect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Manage Closely:</a:t>
          </a:r>
        </a:p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Ensure they are on your side</a:t>
          </a:r>
        </a:p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Communicate regularly</a:t>
          </a:r>
        </a:p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Keep them satisfied by all means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5754489" y="336497"/>
        <a:ext cx="3881257" cy="1621026"/>
      </dsp:txXfrm>
    </dsp:sp>
    <dsp:sp modelId="{ED396DA9-BAFE-42FF-873D-CB397CC07B52}">
      <dsp:nvSpPr>
        <dsp:cNvPr id="0" name=""/>
        <dsp:cNvSpPr/>
      </dsp:nvSpPr>
      <dsp:spPr>
        <a:xfrm>
          <a:off x="746702" y="2466208"/>
          <a:ext cx="4417437" cy="1796414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Monitor:</a:t>
          </a:r>
        </a:p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- </a:t>
          </a:r>
          <a:r>
            <a:rPr lang="en-US" sz="1600" b="0" kern="1200" dirty="0"/>
            <a:t>Touch base from time to time not too often</a:t>
          </a:r>
        </a:p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- Ensure no problems arise</a:t>
          </a:r>
        </a:p>
      </dsp:txBody>
      <dsp:txXfrm>
        <a:off x="834396" y="2553902"/>
        <a:ext cx="4242049" cy="1621026"/>
      </dsp:txXfrm>
    </dsp:sp>
    <dsp:sp modelId="{C0E6FE26-1725-4560-9ABA-CCC1B9D43121}">
      <dsp:nvSpPr>
        <dsp:cNvPr id="0" name=""/>
        <dsp:cNvSpPr/>
      </dsp:nvSpPr>
      <dsp:spPr>
        <a:xfrm>
          <a:off x="5781092" y="2453507"/>
          <a:ext cx="3802650" cy="1796414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Keep Informed:</a:t>
          </a:r>
        </a:p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- </a:t>
          </a:r>
          <a:r>
            <a:rPr lang="en-US" sz="1800" kern="1200" dirty="0"/>
            <a:t>Ensure no issues arise</a:t>
          </a:r>
        </a:p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- Adequately inform</a:t>
          </a:r>
        </a:p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- Posses helpful details of the project</a:t>
          </a:r>
        </a:p>
      </dsp:txBody>
      <dsp:txXfrm>
        <a:off x="5868786" y="2541201"/>
        <a:ext cx="3627262" cy="1621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D4473-E718-A84B-9342-53B9206F77CC}" type="datetimeFigureOut">
              <a:rPr lang="en-KE" smtClean="0"/>
              <a:t>19/06/2022</a:t>
            </a:fld>
            <a:endParaRPr lang="en-K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D1E28-D646-3D4E-8E17-BF96C65EC96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374347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4041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066800" y="4933201"/>
            <a:ext cx="10058400" cy="2087248"/>
            <a:chOff x="-1041448" y="4381619"/>
            <a:chExt cx="14010780" cy="2907420"/>
          </a:xfrm>
        </p:grpSpPr>
        <p:pic>
          <p:nvPicPr>
            <p:cNvPr id="11" name="Picture 10"/>
            <p:cNvPicPr/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77327" y="4833769"/>
              <a:ext cx="2192005" cy="2038816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 userDrawn="1"/>
          </p:nvGrpSpPr>
          <p:grpSpPr>
            <a:xfrm>
              <a:off x="-1041448" y="4381619"/>
              <a:ext cx="9026021" cy="2907420"/>
              <a:chOff x="-736648" y="154175"/>
              <a:chExt cx="9026021" cy="2907420"/>
            </a:xfrm>
          </p:grpSpPr>
          <p:pic>
            <p:nvPicPr>
              <p:cNvPr id="8" name="Picture 7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736648" y="665163"/>
                <a:ext cx="2303028" cy="1979978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88892" y="154175"/>
                <a:ext cx="3400481" cy="2907420"/>
              </a:xfrm>
              <a:prstGeom prst="rect">
                <a:avLst/>
              </a:prstGeom>
            </p:spPr>
          </p:pic>
        </p:grpSp>
      </p:grpSp>
      <p:grpSp>
        <p:nvGrpSpPr>
          <p:cNvPr id="21" name="Group 20"/>
          <p:cNvGrpSpPr/>
          <p:nvPr userDrawn="1"/>
        </p:nvGrpSpPr>
        <p:grpSpPr>
          <a:xfrm>
            <a:off x="0" y="1457739"/>
            <a:ext cx="12192000" cy="3207027"/>
            <a:chOff x="0" y="1835427"/>
            <a:chExt cx="12192000" cy="2438400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7048500" y="4273827"/>
              <a:ext cx="5143500" cy="0"/>
            </a:xfrm>
            <a:prstGeom prst="line">
              <a:avLst/>
            </a:prstGeom>
            <a:ln w="104775">
              <a:solidFill>
                <a:srgbClr val="8393C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0" y="1835427"/>
              <a:ext cx="4109156" cy="0"/>
            </a:xfrm>
            <a:prstGeom prst="line">
              <a:avLst/>
            </a:prstGeom>
            <a:ln w="104775">
              <a:solidFill>
                <a:srgbClr val="932828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>
              <a:spLocks noChangeArrowheads="1"/>
            </p:cNvSpPr>
            <p:nvPr userDrawn="1"/>
          </p:nvSpPr>
          <p:spPr bwMode="auto">
            <a:xfrm>
              <a:off x="0" y="1911627"/>
              <a:ext cx="12192000" cy="2286000"/>
            </a:xfrm>
            <a:prstGeom prst="rect">
              <a:avLst/>
            </a:prstGeom>
            <a:solidFill>
              <a:srgbClr val="373185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>
                <a:defRPr/>
              </a:pPr>
              <a:endParaRPr lang="en-US" sz="3700" dirty="0">
                <a:solidFill>
                  <a:schemeClr val="bg1"/>
                </a:solidFill>
                <a:latin typeface="Franklin Gothic Book" pitchFamily="34" charset="0"/>
              </a:endParaRPr>
            </a:p>
          </p:txBody>
        </p:sp>
      </p:grpSp>
      <p:sp>
        <p:nvSpPr>
          <p:cNvPr id="22" name="TextBox 21"/>
          <p:cNvSpPr txBox="1"/>
          <p:nvPr userDrawn="1"/>
        </p:nvSpPr>
        <p:spPr>
          <a:xfrm>
            <a:off x="1364974" y="555090"/>
            <a:ext cx="9462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Gill Sans MT" panose="020B0502020104020203" pitchFamily="34" charset="0"/>
              </a:rPr>
              <a:t>USAID</a:t>
            </a:r>
            <a:r>
              <a:rPr lang="en-US" sz="3200" b="1" baseline="0" dirty="0">
                <a:solidFill>
                  <a:schemeClr val="tx1"/>
                </a:solidFill>
                <a:latin typeface="Gill Sans MT" panose="020B0502020104020203" pitchFamily="34" charset="0"/>
              </a:rPr>
              <a:t> AMPATH UZIMA</a:t>
            </a:r>
            <a:endParaRPr lang="en-US" sz="3200" b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31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2402" y="1686339"/>
            <a:ext cx="10524711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331157E-6CFF-FB48-A0EB-CF508638C457}"/>
              </a:ext>
            </a:extLst>
          </p:cNvPr>
          <p:cNvSpPr txBox="1"/>
          <p:nvPr userDrawn="1"/>
        </p:nvSpPr>
        <p:spPr>
          <a:xfrm rot="16200000">
            <a:off x="-866522" y="4567997"/>
            <a:ext cx="2940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>
                <a:solidFill>
                  <a:schemeClr val="tx1"/>
                </a:solidFill>
                <a:latin typeface="Gill Sans MT" panose="020B0502020104020203" pitchFamily="34" charset="0"/>
              </a:rPr>
              <a:t>USAID</a:t>
            </a:r>
            <a:r>
              <a:rPr lang="en-US" sz="1200" b="1" baseline="0" dirty="0">
                <a:solidFill>
                  <a:schemeClr val="tx1"/>
                </a:solidFill>
                <a:latin typeface="Gill Sans MT" panose="020B0502020104020203" pitchFamily="34" charset="0"/>
              </a:rPr>
              <a:t> AMPATH Uzima</a:t>
            </a:r>
            <a:endParaRPr lang="en-US" sz="1200" b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83E5B30-6F07-5044-89DC-6618346B9B0C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A6793407-0A4D-D24D-8485-2B3FD4FE9FDB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37" name="Picture 36">
                <a:extLst>
                  <a:ext uri="{FF2B5EF4-FFF2-40B4-BE49-F238E27FC236}">
                    <a16:creationId xmlns:a16="http://schemas.microsoft.com/office/drawing/2014/main" id="{E189066A-EE2C-3848-AFB7-A8ACB98F9503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7A4A350B-0AC9-C145-9C8D-C260FD608754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39" name="Picture 38">
                  <a:extLst>
                    <a:ext uri="{FF2B5EF4-FFF2-40B4-BE49-F238E27FC236}">
                      <a16:creationId xmlns:a16="http://schemas.microsoft.com/office/drawing/2014/main" id="{C92B21D5-1437-1443-A9D6-5323C2860537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40" name="Picture 39">
                  <a:extLst>
                    <a:ext uri="{FF2B5EF4-FFF2-40B4-BE49-F238E27FC236}">
                      <a16:creationId xmlns:a16="http://schemas.microsoft.com/office/drawing/2014/main" id="{278BC852-CAE3-9447-A230-6F5C5984BBB8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C26AC2E-3EDE-C845-BE04-14E7F3C57E85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540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5314" y="-20874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25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rot="16200000">
            <a:off x="5801967" y="3263347"/>
            <a:ext cx="5846694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A4875F7-4F88-1C42-9E5A-A3769D343D7A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75933DB-9306-6840-9296-71D37F85A498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ECB87390-991B-C342-B8A5-3167EAE74491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D5C7D0E4-2E04-9348-910E-2501B45B25D3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34" name="Picture 33">
                  <a:extLst>
                    <a:ext uri="{FF2B5EF4-FFF2-40B4-BE49-F238E27FC236}">
                      <a16:creationId xmlns:a16="http://schemas.microsoft.com/office/drawing/2014/main" id="{492CB5DF-635C-4443-AEFB-C0F8002C09B4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35" name="Picture 34">
                  <a:extLst>
                    <a:ext uri="{FF2B5EF4-FFF2-40B4-BE49-F238E27FC236}">
                      <a16:creationId xmlns:a16="http://schemas.microsoft.com/office/drawing/2014/main" id="{068CB87B-FD0E-D743-95B2-67EF5463C283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93BC4DF-2569-714A-B413-4C81E0AD7CC1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1770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832402" y="1686339"/>
            <a:ext cx="10524711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F345236-554B-294B-AC4D-FD606D6FE10A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6C44F7A-37DD-2B4D-97AC-FFEB37BF6AED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A43018C7-B0FC-E749-B764-2440A20E12AA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E74637AD-F91D-A94B-B525-BB22AA89B571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30" name="Picture 29">
                  <a:extLst>
                    <a:ext uri="{FF2B5EF4-FFF2-40B4-BE49-F238E27FC236}">
                      <a16:creationId xmlns:a16="http://schemas.microsoft.com/office/drawing/2014/main" id="{D1D9E429-3B24-E74D-8FEA-1CDA4D608E3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31" name="Picture 30">
                  <a:extLst>
                    <a:ext uri="{FF2B5EF4-FFF2-40B4-BE49-F238E27FC236}">
                      <a16:creationId xmlns:a16="http://schemas.microsoft.com/office/drawing/2014/main" id="{1F6F53A1-8028-4A45-A72A-BC9F317436ED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D1F88D8-9B30-FE44-B6F5-055663FE56BA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098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845654" y="4562061"/>
            <a:ext cx="10524711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8FEC8A7-6708-E745-89E5-198EE105060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E827C82-ABC7-A04A-8C25-9ABC427DE896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1E3FC34-1790-5F4B-84DD-8297444BB612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5A383A7C-68BA-C844-AD93-6B35B5A634F4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7D087D36-4E2F-EB4C-AD06-0D58BBF4EBCE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31" name="Picture 30">
                  <a:extLst>
                    <a:ext uri="{FF2B5EF4-FFF2-40B4-BE49-F238E27FC236}">
                      <a16:creationId xmlns:a16="http://schemas.microsoft.com/office/drawing/2014/main" id="{3CB8ED09-61A0-B94A-9839-A45AD1D9518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32" name="Picture 31">
                  <a:extLst>
                    <a:ext uri="{FF2B5EF4-FFF2-40B4-BE49-F238E27FC236}">
                      <a16:creationId xmlns:a16="http://schemas.microsoft.com/office/drawing/2014/main" id="{36356D28-6CA6-E541-974C-252A63FAFCD3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49B3029-6BDB-A545-8016-802F29E6E5CC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964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832402" y="1686339"/>
            <a:ext cx="10524711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0B3C97A-843E-E240-9B4C-F496C4A7E26A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1D0A77E-2B6A-0A47-BE85-7113EA5524EB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BE086ADD-8A05-134F-BC23-914D2B1FDE6B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064181E0-5C42-3F42-B35B-AFD2C04EFE38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31" name="Picture 30">
                  <a:extLst>
                    <a:ext uri="{FF2B5EF4-FFF2-40B4-BE49-F238E27FC236}">
                      <a16:creationId xmlns:a16="http://schemas.microsoft.com/office/drawing/2014/main" id="{295847C1-1C7A-F645-8CF8-A0A7B7B984D3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39" name="Picture 38">
                  <a:extLst>
                    <a:ext uri="{FF2B5EF4-FFF2-40B4-BE49-F238E27FC236}">
                      <a16:creationId xmlns:a16="http://schemas.microsoft.com/office/drawing/2014/main" id="{EE35BA1B-9D62-0F4C-BE73-1FB7BBE6F888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4C97700-7427-C846-B214-26FE752F77DC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177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832402" y="1686339"/>
            <a:ext cx="10524711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FFF4419-7F10-964B-8071-4BF0B61E0C10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C485546-5649-7944-829D-7B302F0F7905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3558170A-2538-7E4B-9DE1-245A342E07CA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7C781FD9-BD72-5144-A550-A6C1090B612C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33" name="Picture 32">
                  <a:extLst>
                    <a:ext uri="{FF2B5EF4-FFF2-40B4-BE49-F238E27FC236}">
                      <a16:creationId xmlns:a16="http://schemas.microsoft.com/office/drawing/2014/main" id="{E98632CC-961E-3945-8A89-7CDCF2E0D69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41" name="Picture 40">
                  <a:extLst>
                    <a:ext uri="{FF2B5EF4-FFF2-40B4-BE49-F238E27FC236}">
                      <a16:creationId xmlns:a16="http://schemas.microsoft.com/office/drawing/2014/main" id="{717096BD-8B8E-D74D-B7E8-E83E8AD9025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207B854-D965-D24F-8AB8-F11735067D4E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444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832402" y="1686339"/>
            <a:ext cx="10524711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3BC4D22-EC1A-DD42-8C31-70B1723A2DF5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AF0D14C-749D-E24A-A8C1-5EF7EAC6DB29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55CDD82E-285A-BC45-9CF6-6579AF92B38E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7CEC4430-F7D3-D249-B98F-4C73E6AD269B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29" name="Picture 28">
                  <a:extLst>
                    <a:ext uri="{FF2B5EF4-FFF2-40B4-BE49-F238E27FC236}">
                      <a16:creationId xmlns:a16="http://schemas.microsoft.com/office/drawing/2014/main" id="{D1182FFB-D294-C34C-A1A3-3B58F3DDE26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37" name="Picture 36">
                  <a:extLst>
                    <a:ext uri="{FF2B5EF4-FFF2-40B4-BE49-F238E27FC236}">
                      <a16:creationId xmlns:a16="http://schemas.microsoft.com/office/drawing/2014/main" id="{7767AFC1-AE87-2742-92D8-FEF809FB8C4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0A80D42-D98B-0948-B8CC-44AD173D0B21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100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1835427"/>
            <a:ext cx="12192000" cy="2438400"/>
            <a:chOff x="0" y="1835427"/>
            <a:chExt cx="12192000" cy="2438400"/>
          </a:xfrm>
        </p:grpSpPr>
        <p:cxnSp>
          <p:nvCxnSpPr>
            <p:cNvPr id="15" name="Straight Connector 14"/>
            <p:cNvCxnSpPr/>
            <p:nvPr userDrawn="1"/>
          </p:nvCxnSpPr>
          <p:spPr>
            <a:xfrm>
              <a:off x="7048500" y="4273827"/>
              <a:ext cx="5143500" cy="0"/>
            </a:xfrm>
            <a:prstGeom prst="line">
              <a:avLst/>
            </a:prstGeom>
            <a:ln w="104775">
              <a:solidFill>
                <a:srgbClr val="8393C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0" y="1835427"/>
              <a:ext cx="4109156" cy="0"/>
            </a:xfrm>
            <a:prstGeom prst="line">
              <a:avLst/>
            </a:prstGeom>
            <a:ln w="104775">
              <a:solidFill>
                <a:srgbClr val="932828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>
              <a:spLocks noChangeArrowheads="1"/>
            </p:cNvSpPr>
            <p:nvPr userDrawn="1"/>
          </p:nvSpPr>
          <p:spPr bwMode="auto">
            <a:xfrm>
              <a:off x="0" y="1911627"/>
              <a:ext cx="12192000" cy="2286000"/>
            </a:xfrm>
            <a:prstGeom prst="rect">
              <a:avLst/>
            </a:prstGeom>
            <a:solidFill>
              <a:srgbClr val="373185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>
                <a:defRPr/>
              </a:pPr>
              <a:endParaRPr lang="en-US" sz="3700" dirty="0">
                <a:solidFill>
                  <a:schemeClr val="bg1"/>
                </a:solidFill>
                <a:latin typeface="Franklin Gothic Book" pitchFamily="34" charset="0"/>
              </a:endParaRPr>
            </a:p>
          </p:txBody>
        </p:sp>
      </p:grpSp>
      <p:grpSp>
        <p:nvGrpSpPr>
          <p:cNvPr id="23" name="Group 22"/>
          <p:cNvGrpSpPr/>
          <p:nvPr userDrawn="1"/>
        </p:nvGrpSpPr>
        <p:grpSpPr>
          <a:xfrm>
            <a:off x="1091727" y="4583469"/>
            <a:ext cx="10040128" cy="2048400"/>
            <a:chOff x="-766753" y="4282114"/>
            <a:chExt cx="13985329" cy="2853307"/>
          </a:xfrm>
        </p:grpSpPr>
        <p:pic>
          <p:nvPicPr>
            <p:cNvPr id="24" name="Picture 23"/>
            <p:cNvPicPr/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16357" y="4779203"/>
              <a:ext cx="2102219" cy="1888844"/>
            </a:xfrm>
            <a:prstGeom prst="rect">
              <a:avLst/>
            </a:prstGeom>
          </p:spPr>
        </p:pic>
        <p:grpSp>
          <p:nvGrpSpPr>
            <p:cNvPr id="25" name="Group 24"/>
            <p:cNvGrpSpPr/>
            <p:nvPr userDrawn="1"/>
          </p:nvGrpSpPr>
          <p:grpSpPr>
            <a:xfrm>
              <a:off x="-766753" y="4282114"/>
              <a:ext cx="8770031" cy="2853307"/>
              <a:chOff x="-461953" y="54670"/>
              <a:chExt cx="8770031" cy="2853307"/>
            </a:xfrm>
          </p:grpSpPr>
          <p:pic>
            <p:nvPicPr>
              <p:cNvPr id="26" name="Picture 25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461953" y="551759"/>
                <a:ext cx="2240980" cy="1926634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70888" y="54670"/>
                <a:ext cx="3337190" cy="2853307"/>
              </a:xfrm>
              <a:prstGeom prst="rect">
                <a:avLst/>
              </a:prstGeom>
            </p:spPr>
          </p:pic>
        </p:grpSp>
      </p:grpSp>
      <p:sp>
        <p:nvSpPr>
          <p:cNvPr id="28" name="TextBox 27"/>
          <p:cNvSpPr txBox="1"/>
          <p:nvPr userDrawn="1"/>
        </p:nvSpPr>
        <p:spPr>
          <a:xfrm>
            <a:off x="1417079" y="792608"/>
            <a:ext cx="9462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Gill Sans MT" panose="020B0502020104020203" pitchFamily="34" charset="0"/>
              </a:rPr>
              <a:t>USAID</a:t>
            </a:r>
            <a:r>
              <a:rPr lang="en-US" sz="3200" b="1" baseline="0" dirty="0">
                <a:solidFill>
                  <a:schemeClr val="tx1"/>
                </a:solidFill>
                <a:latin typeface="Gill Sans MT" panose="020B0502020104020203" pitchFamily="34" charset="0"/>
              </a:rPr>
              <a:t> AMPATH UZIMA</a:t>
            </a:r>
            <a:endParaRPr lang="en-US" sz="3200" b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76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832402" y="2070652"/>
            <a:ext cx="3978137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13FC5F5-DCD8-3A46-B27B-F53CBA2D7A9E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D0CD705-1217-9F4C-A6DA-870155146AA4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9DC59CF8-BB84-6D47-B0AC-177C826308D0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1D5712B6-00E9-9B4E-AC79-353DD7863B2B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31" name="Picture 30">
                  <a:extLst>
                    <a:ext uri="{FF2B5EF4-FFF2-40B4-BE49-F238E27FC236}">
                      <a16:creationId xmlns:a16="http://schemas.microsoft.com/office/drawing/2014/main" id="{1A38BB98-E08D-A849-96ED-58B99DDCF25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32" name="Picture 31">
                  <a:extLst>
                    <a:ext uri="{FF2B5EF4-FFF2-40B4-BE49-F238E27FC236}">
                      <a16:creationId xmlns:a16="http://schemas.microsoft.com/office/drawing/2014/main" id="{D4A9553E-1CDA-004A-AC43-E54641F820B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8250CAC-0B71-6446-9C8E-D730047EB166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64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6309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6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832402" y="2070652"/>
            <a:ext cx="3951633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C105EE1-7230-D14E-8595-AFFA8A5422C3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E48577C-B4C7-8440-9B9A-1C9E00DFE9C5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F02A5255-FA03-9F46-9102-74F8AE8F805B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FC5A7764-81B6-4B45-B34A-A195B2D7300C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29" name="Picture 28">
                  <a:extLst>
                    <a:ext uri="{FF2B5EF4-FFF2-40B4-BE49-F238E27FC236}">
                      <a16:creationId xmlns:a16="http://schemas.microsoft.com/office/drawing/2014/main" id="{78BC7AA0-1C18-024A-92E8-AC48BE8D2E7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30" name="Picture 29">
                  <a:extLst>
                    <a:ext uri="{FF2B5EF4-FFF2-40B4-BE49-F238E27FC236}">
                      <a16:creationId xmlns:a16="http://schemas.microsoft.com/office/drawing/2014/main" id="{AA802915-DF05-2040-99FB-3BFBC5A0747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6448776-5F56-254B-AD8F-74C9EB098CEE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639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0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3971" y="1440415"/>
            <a:ext cx="10359483" cy="23876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Garamond" panose="02020404030301010803" pitchFamily="18" charset="0"/>
              </a:rPr>
              <a:t>STAKEHOLDER ANALYSIS</a:t>
            </a:r>
          </a:p>
        </p:txBody>
      </p:sp>
    </p:spTree>
    <p:extLst>
      <p:ext uri="{BB962C8B-B14F-4D97-AF65-F5344CB8AC3E}">
        <p14:creationId xmlns:p14="http://schemas.microsoft.com/office/powerpoint/2010/main" val="3669545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Stakeholder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WHO is a Stakeholder?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is Stakeholder analysis?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WHY do we do Stakeholder analysis?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HOW?</a:t>
            </a:r>
          </a:p>
          <a:p>
            <a:pPr marL="749808" lvl="1" indent="-457200"/>
            <a:r>
              <a:rPr lang="en-US" sz="2600" dirty="0"/>
              <a:t>Power/interest Grid</a:t>
            </a:r>
          </a:p>
        </p:txBody>
      </p:sp>
    </p:spTree>
    <p:extLst>
      <p:ext uri="{BB962C8B-B14F-4D97-AF65-F5344CB8AC3E}">
        <p14:creationId xmlns:p14="http://schemas.microsoft.com/office/powerpoint/2010/main" val="2833822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Stakeholder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Stakeholders: Who?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Individuals/groups who have interest in a project and can influence the outcome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They can resist or support changes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Affected by the proposed changes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Also known as stakeholder mapping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Entails identification of key people who have a stake/ involved in the process you are trying to improve.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Key in managing – value?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4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Garamond" panose="02020404030301010803" pitchFamily="18" charset="0"/>
              </a:rPr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Sustainable change</a:t>
            </a:r>
          </a:p>
          <a:p>
            <a:r>
              <a:rPr lang="en-US" dirty="0"/>
              <a:t>Understand resistors concerns</a:t>
            </a:r>
          </a:p>
          <a:p>
            <a:r>
              <a:rPr lang="en-US" dirty="0"/>
              <a:t>Prevent conflict</a:t>
            </a:r>
          </a:p>
          <a:p>
            <a:r>
              <a:rPr lang="en-US" dirty="0"/>
              <a:t>Delays of project implementation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198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When?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</a:t>
            </a:r>
          </a:p>
          <a:p>
            <a:r>
              <a:rPr lang="en-US" dirty="0"/>
              <a:t>Beginning of project</a:t>
            </a:r>
          </a:p>
          <a:p>
            <a:r>
              <a:rPr lang="en-US" dirty="0"/>
              <a:t>Revisited as project evolves </a:t>
            </a:r>
          </a:p>
          <a:p>
            <a:r>
              <a:rPr lang="en-US" dirty="0"/>
              <a:t>Basis of  a communication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665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Stakeholder Analysis Grid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96962" y="1846263"/>
          <a:ext cx="10942637" cy="4491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94700" y="1725742"/>
            <a:ext cx="151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High Interest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46680" y="1714123"/>
            <a:ext cx="151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Low Interest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2180" y="4648200"/>
            <a:ext cx="461665" cy="147732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dirty="0"/>
              <a:t>Low Power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6447" y="2106692"/>
            <a:ext cx="461665" cy="147732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dirty="0"/>
              <a:t>High Power</a:t>
            </a:r>
          </a:p>
        </p:txBody>
      </p:sp>
    </p:spTree>
    <p:extLst>
      <p:ext uri="{BB962C8B-B14F-4D97-AF65-F5344CB8AC3E}">
        <p14:creationId xmlns:p14="http://schemas.microsoft.com/office/powerpoint/2010/main" val="2007884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Statements case </a:t>
            </a:r>
            <a:r>
              <a:rPr lang="en-US"/>
              <a:t>studies (Group Work)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GRP 4: </a:t>
            </a:r>
            <a:r>
              <a:rPr lang="en-US" dirty="0"/>
              <a:t>To improve level of hand hygiene adherence from 10% to 30% within 6 months</a:t>
            </a:r>
          </a:p>
          <a:p>
            <a:r>
              <a:rPr lang="en-US" b="1" dirty="0"/>
              <a:t>GRP 3: </a:t>
            </a:r>
            <a:r>
              <a:rPr lang="en-US" dirty="0"/>
              <a:t>To improve level of hand hygiene adherence from current 10% by 6 months</a:t>
            </a:r>
          </a:p>
          <a:p>
            <a:r>
              <a:rPr lang="en-US" b="1" dirty="0"/>
              <a:t>GRP 2: </a:t>
            </a:r>
            <a:r>
              <a:rPr lang="en-US" dirty="0"/>
              <a:t>To improve adherence to hand hygiene by health care providers in Nyayo wards from 10% to 90% within 6 months</a:t>
            </a:r>
          </a:p>
          <a:p>
            <a:r>
              <a:rPr lang="en-US" b="1" dirty="0"/>
              <a:t>GRP 1</a:t>
            </a:r>
            <a:r>
              <a:rPr lang="en-US" dirty="0"/>
              <a:t>: To increase level of hand hygiene adherence between patients by health care providers in Nyayo wards from 10% as per audit report to 80% over 6 months.</a:t>
            </a:r>
          </a:p>
        </p:txBody>
      </p:sp>
    </p:spTree>
    <p:extLst>
      <p:ext uri="{BB962C8B-B14F-4D97-AF65-F5344CB8AC3E}">
        <p14:creationId xmlns:p14="http://schemas.microsoft.com/office/powerpoint/2010/main" val="529240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41076" y="2205317"/>
            <a:ext cx="9144000" cy="1438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7157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1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7200" b="1" dirty="0">
                <a:solidFill>
                  <a:schemeClr val="bg1"/>
                </a:solidFill>
                <a:latin typeface="Gill Sans MT" panose="020B0502020104020203" pitchFamily="34" charset="0"/>
              </a:rPr>
              <a:t>THANK YOU</a:t>
            </a: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740447" y="3281431"/>
            <a:ext cx="11000935" cy="1182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latin typeface="Garamond" panose="02020404030301010803" pitchFamily="18" charset="0"/>
              </a:rPr>
              <a:t> info@ampathkenya.org </a:t>
            </a:r>
            <a:r>
              <a:rPr lang="en-US" sz="2000" b="1" dirty="0">
                <a:solidFill>
                  <a:srgbClr val="ED2B30"/>
                </a:solidFill>
                <a:latin typeface="Garamond" panose="02020404030301010803" pitchFamily="18" charset="0"/>
              </a:rPr>
              <a:t>|</a:t>
            </a:r>
            <a:r>
              <a:rPr lang="en-US" sz="2000" b="1" dirty="0">
                <a:latin typeface="Garamond" panose="02020404030301010803" pitchFamily="18" charset="0"/>
              </a:rPr>
              <a:t> www.ampathkenya.org</a:t>
            </a:r>
            <a:r>
              <a:rPr lang="en-US" sz="2000" b="1" baseline="0" dirty="0">
                <a:latin typeface="Garamond" panose="02020404030301010803" pitchFamily="18" charset="0"/>
              </a:rPr>
              <a:t> </a:t>
            </a:r>
            <a:r>
              <a:rPr lang="en-US" sz="2000" b="1" baseline="0" dirty="0">
                <a:solidFill>
                  <a:srgbClr val="ED2B30"/>
                </a:solidFill>
                <a:latin typeface="Garamond" panose="02020404030301010803" pitchFamily="18" charset="0"/>
              </a:rPr>
              <a:t>| </a:t>
            </a:r>
            <a:r>
              <a:rPr lang="en-US" sz="2000" b="1" dirty="0">
                <a:latin typeface="Garamond" panose="02020404030301010803" pitchFamily="18" charset="0"/>
              </a:rPr>
              <a:t>@ampathkenya</a:t>
            </a:r>
            <a:endParaRPr lang="en-US" sz="2000" b="1" dirty="0">
              <a:solidFill>
                <a:srgbClr val="ED2B3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621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9752</TotalTime>
  <Words>324</Words>
  <Application>Microsoft Macintosh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Franklin Gothic Book</vt:lpstr>
      <vt:lpstr>Garamond</vt:lpstr>
      <vt:lpstr>Gill Sans MT</vt:lpstr>
      <vt:lpstr>Wingdings</vt:lpstr>
      <vt:lpstr>Office Theme</vt:lpstr>
      <vt:lpstr>STAKEHOLDER ANALYSIS</vt:lpstr>
      <vt:lpstr>Stakeholder Analysis</vt:lpstr>
      <vt:lpstr>Stakeholder Analysis</vt:lpstr>
      <vt:lpstr>Why?</vt:lpstr>
      <vt:lpstr>When?</vt:lpstr>
      <vt:lpstr>Stakeholder Analysis Grid</vt:lpstr>
      <vt:lpstr>AIM Statements case studies (Group Work)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</dc:creator>
  <cp:lastModifiedBy>christabel Bodo</cp:lastModifiedBy>
  <cp:revision>28</cp:revision>
  <dcterms:created xsi:type="dcterms:W3CDTF">2021-11-04T12:08:41Z</dcterms:created>
  <dcterms:modified xsi:type="dcterms:W3CDTF">2022-06-19T10:47:03Z</dcterms:modified>
</cp:coreProperties>
</file>