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65" r:id="rId4"/>
    <p:sldId id="261" r:id="rId5"/>
    <p:sldId id="262" r:id="rId6"/>
    <p:sldId id="260" r:id="rId7"/>
    <p:sldId id="258" r:id="rId8"/>
    <p:sldId id="271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393C5"/>
    <a:srgbClr val="383087"/>
    <a:srgbClr val="8D8D97"/>
    <a:srgbClr val="2FAA63"/>
    <a:srgbClr val="BBBBB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760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08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EC21007-1C05-4334-8556-C8289A76D2A5}" type="doc">
      <dgm:prSet loTypeId="urn:microsoft.com/office/officeart/2005/8/layout/matrix2" loCatId="matrix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AFABD9A-ECE0-46E8-87D9-F6E7182A6975}">
      <dgm:prSet phldrT="[Text]" custT="1"/>
      <dgm:spPr>
        <a:solidFill>
          <a:srgbClr val="00B050"/>
        </a:solidFill>
      </dgm:spPr>
      <dgm:t>
        <a:bodyPr/>
        <a:lstStyle/>
        <a:p>
          <a:pPr algn="l"/>
          <a:r>
            <a:rPr lang="en-US" sz="2000" b="1" dirty="0"/>
            <a:t>Keep satisfied:</a:t>
          </a:r>
        </a:p>
        <a:p>
          <a:pPr algn="r"/>
          <a:r>
            <a:rPr lang="en-US" sz="2000" b="1" dirty="0"/>
            <a:t>- </a:t>
          </a:r>
          <a:r>
            <a:rPr lang="en-US" sz="1600" b="0" dirty="0"/>
            <a:t>Enough effort to keep them satisfied</a:t>
          </a:r>
        </a:p>
        <a:p>
          <a:pPr algn="r"/>
          <a:r>
            <a:rPr lang="en-US" sz="1600" b="0" dirty="0"/>
            <a:t>- Not really interested in nitty gritties</a:t>
          </a:r>
        </a:p>
        <a:p>
          <a:pPr algn="r"/>
          <a:r>
            <a:rPr lang="en-US" sz="1600" b="0" dirty="0"/>
            <a:t>- Just enough communication</a:t>
          </a:r>
        </a:p>
      </dgm:t>
    </dgm:pt>
    <dgm:pt modelId="{5FCC3857-165B-493A-BE0E-A3C4AD181B3D}" type="parTrans" cxnId="{76A7662E-7EAB-4D23-9D7A-71C2ACC9D887}">
      <dgm:prSet/>
      <dgm:spPr/>
      <dgm:t>
        <a:bodyPr/>
        <a:lstStyle/>
        <a:p>
          <a:endParaRPr lang="en-US"/>
        </a:p>
      </dgm:t>
    </dgm:pt>
    <dgm:pt modelId="{6F6CF057-7615-4F85-938D-557750DFC115}" type="sibTrans" cxnId="{76A7662E-7EAB-4D23-9D7A-71C2ACC9D887}">
      <dgm:prSet/>
      <dgm:spPr/>
      <dgm:t>
        <a:bodyPr/>
        <a:lstStyle/>
        <a:p>
          <a:endParaRPr lang="en-US"/>
        </a:p>
      </dgm:t>
    </dgm:pt>
    <dgm:pt modelId="{4777ABD5-DFC3-41FD-9D59-4994F05C9EFC}">
      <dgm:prSet phldrT="[Text]" custT="1"/>
      <dgm:spPr>
        <a:solidFill>
          <a:schemeClr val="accent2"/>
        </a:solidFill>
      </dgm:spPr>
      <dgm:t>
        <a:bodyPr/>
        <a:lstStyle/>
        <a:p>
          <a:pPr algn="l"/>
          <a:r>
            <a:rPr lang="en-US" sz="2000" b="1" dirty="0"/>
            <a:t>Manage Closely:</a:t>
          </a:r>
        </a:p>
        <a:p>
          <a:pPr algn="r"/>
          <a:r>
            <a:rPr lang="en-US" sz="1600" dirty="0"/>
            <a:t>- Ensure they are on your side</a:t>
          </a:r>
        </a:p>
        <a:p>
          <a:pPr algn="r"/>
          <a:r>
            <a:rPr lang="en-US" sz="1600" dirty="0"/>
            <a:t>- Communicate regularly</a:t>
          </a:r>
        </a:p>
        <a:p>
          <a:pPr algn="r"/>
          <a:r>
            <a:rPr lang="en-US" sz="1600" dirty="0"/>
            <a:t>- Keep them satisfied by all means</a:t>
          </a:r>
        </a:p>
        <a:p>
          <a:pPr algn="ctr"/>
          <a:endParaRPr lang="en-US" sz="1600" dirty="0"/>
        </a:p>
      </dgm:t>
    </dgm:pt>
    <dgm:pt modelId="{11AA11AF-7337-4234-AFBB-D7B01B26AF85}" type="parTrans" cxnId="{B31105E0-BB06-44CD-9D18-E73E3B6D256B}">
      <dgm:prSet/>
      <dgm:spPr/>
      <dgm:t>
        <a:bodyPr/>
        <a:lstStyle/>
        <a:p>
          <a:endParaRPr lang="en-US"/>
        </a:p>
      </dgm:t>
    </dgm:pt>
    <dgm:pt modelId="{73072CEC-7350-44BE-AE10-C01F24C91626}" type="sibTrans" cxnId="{B31105E0-BB06-44CD-9D18-E73E3B6D256B}">
      <dgm:prSet/>
      <dgm:spPr/>
      <dgm:t>
        <a:bodyPr/>
        <a:lstStyle/>
        <a:p>
          <a:endParaRPr lang="en-US"/>
        </a:p>
      </dgm:t>
    </dgm:pt>
    <dgm:pt modelId="{BF4E6127-A129-49FE-9627-A9BDD1821396}">
      <dgm:prSet phldrT="[Text]" custT="1"/>
      <dgm:spPr>
        <a:solidFill>
          <a:schemeClr val="tx2">
            <a:lumMod val="60000"/>
            <a:lumOff val="40000"/>
          </a:schemeClr>
        </a:solidFill>
      </dgm:spPr>
      <dgm:t>
        <a:bodyPr/>
        <a:lstStyle/>
        <a:p>
          <a:pPr algn="l"/>
          <a:r>
            <a:rPr lang="en-US" sz="2000" b="1" dirty="0"/>
            <a:t>Monitor:</a:t>
          </a:r>
        </a:p>
        <a:p>
          <a:pPr algn="r"/>
          <a:r>
            <a:rPr lang="en-US" sz="2000" b="1" dirty="0"/>
            <a:t>- </a:t>
          </a:r>
          <a:r>
            <a:rPr lang="en-US" sz="1600" b="0" dirty="0"/>
            <a:t>Touch base from time to time not too often</a:t>
          </a:r>
        </a:p>
        <a:p>
          <a:pPr algn="r"/>
          <a:r>
            <a:rPr lang="en-US" sz="1600" b="0" dirty="0"/>
            <a:t>- Ensure no problems arise</a:t>
          </a:r>
        </a:p>
      </dgm:t>
    </dgm:pt>
    <dgm:pt modelId="{A4A4B715-FA9B-4BB1-9A8E-A7E9497D42F3}" type="parTrans" cxnId="{0E1B25FA-EE8A-483A-B565-D02F8D9AED40}">
      <dgm:prSet/>
      <dgm:spPr/>
      <dgm:t>
        <a:bodyPr/>
        <a:lstStyle/>
        <a:p>
          <a:endParaRPr lang="en-US"/>
        </a:p>
      </dgm:t>
    </dgm:pt>
    <dgm:pt modelId="{DA173611-6626-4DAA-AFC1-87AE8762A9B2}" type="sibTrans" cxnId="{0E1B25FA-EE8A-483A-B565-D02F8D9AED40}">
      <dgm:prSet/>
      <dgm:spPr/>
      <dgm:t>
        <a:bodyPr/>
        <a:lstStyle/>
        <a:p>
          <a:endParaRPr lang="en-US"/>
        </a:p>
      </dgm:t>
    </dgm:pt>
    <dgm:pt modelId="{739A85FC-904D-4C99-B894-267026ACE5EF}">
      <dgm:prSet phldrT="[Text]" custT="1"/>
      <dgm:spPr>
        <a:solidFill>
          <a:schemeClr val="accent2">
            <a:lumMod val="75000"/>
          </a:schemeClr>
        </a:solidFill>
      </dgm:spPr>
      <dgm:t>
        <a:bodyPr/>
        <a:lstStyle/>
        <a:p>
          <a:pPr algn="l"/>
          <a:r>
            <a:rPr lang="en-US" sz="2000" b="1" dirty="0"/>
            <a:t>Keep Informed:</a:t>
          </a:r>
        </a:p>
        <a:p>
          <a:pPr algn="r"/>
          <a:r>
            <a:rPr lang="en-US" sz="2000" dirty="0"/>
            <a:t>- </a:t>
          </a:r>
          <a:r>
            <a:rPr lang="en-US" sz="1800" dirty="0"/>
            <a:t>Ensure no issues arise</a:t>
          </a:r>
        </a:p>
        <a:p>
          <a:pPr algn="r"/>
          <a:r>
            <a:rPr lang="en-US" sz="1800" dirty="0"/>
            <a:t>- Adequately inform</a:t>
          </a:r>
        </a:p>
        <a:p>
          <a:pPr algn="r"/>
          <a:r>
            <a:rPr lang="en-US" sz="1800" dirty="0"/>
            <a:t>- Posses helpful details of the project</a:t>
          </a:r>
        </a:p>
      </dgm:t>
    </dgm:pt>
    <dgm:pt modelId="{AFC848BD-8AC8-432F-BDE4-1057999DF089}" type="parTrans" cxnId="{CD2214F0-AD45-4E16-8E90-5ADEBC2AEE27}">
      <dgm:prSet/>
      <dgm:spPr/>
      <dgm:t>
        <a:bodyPr/>
        <a:lstStyle/>
        <a:p>
          <a:endParaRPr lang="en-US"/>
        </a:p>
      </dgm:t>
    </dgm:pt>
    <dgm:pt modelId="{BE6B1CCB-98A7-40EE-BA8B-00BBF113225C}" type="sibTrans" cxnId="{CD2214F0-AD45-4E16-8E90-5ADEBC2AEE27}">
      <dgm:prSet/>
      <dgm:spPr/>
      <dgm:t>
        <a:bodyPr/>
        <a:lstStyle/>
        <a:p>
          <a:endParaRPr lang="en-US"/>
        </a:p>
      </dgm:t>
    </dgm:pt>
    <dgm:pt modelId="{EFE212FF-1E4E-4E08-A3F2-C0843DD01782}" type="pres">
      <dgm:prSet presAssocID="{AEC21007-1C05-4334-8556-C8289A76D2A5}" presName="matrix" presStyleCnt="0">
        <dgm:presLayoutVars>
          <dgm:chMax val="1"/>
          <dgm:dir/>
          <dgm:resizeHandles val="exact"/>
        </dgm:presLayoutVars>
      </dgm:prSet>
      <dgm:spPr/>
    </dgm:pt>
    <dgm:pt modelId="{C7444699-7DA9-4863-BAA5-D1147A056DF8}" type="pres">
      <dgm:prSet presAssocID="{AEC21007-1C05-4334-8556-C8289A76D2A5}" presName="axisShape" presStyleLbl="bgShp" presStyleIdx="0" presStyleCnt="1" custScaleX="228058"/>
      <dgm:spPr/>
    </dgm:pt>
    <dgm:pt modelId="{7EC42691-E0CC-4336-A489-542256B3F6CF}" type="pres">
      <dgm:prSet presAssocID="{AEC21007-1C05-4334-8556-C8289A76D2A5}" presName="rect1" presStyleLbl="node1" presStyleIdx="0" presStyleCnt="4" custScaleX="238833" custLinFactNeighborX="-80594" custLinFactNeighborY="-2121">
        <dgm:presLayoutVars>
          <dgm:chMax val="0"/>
          <dgm:chPref val="0"/>
          <dgm:bulletEnabled val="1"/>
        </dgm:presLayoutVars>
      </dgm:prSet>
      <dgm:spPr/>
    </dgm:pt>
    <dgm:pt modelId="{D5863578-19B2-4066-8772-B56CBF7C91DB}" type="pres">
      <dgm:prSet presAssocID="{AEC21007-1C05-4334-8556-C8289A76D2A5}" presName="rect2" presStyleLbl="node1" presStyleIdx="1" presStyleCnt="4" custScaleX="225819" custLinFactNeighborX="65041" custLinFactNeighborY="-2400">
        <dgm:presLayoutVars>
          <dgm:chMax val="0"/>
          <dgm:chPref val="0"/>
          <dgm:bulletEnabled val="1"/>
        </dgm:presLayoutVars>
      </dgm:prSet>
      <dgm:spPr/>
    </dgm:pt>
    <dgm:pt modelId="{ED396DA9-BAFE-42FF-873D-CB397CC07B52}" type="pres">
      <dgm:prSet presAssocID="{AEC21007-1C05-4334-8556-C8289A76D2A5}" presName="rect3" presStyleLbl="node1" presStyleIdx="2" presStyleCnt="4" custScaleX="245903" custLinFactNeighborX="-81301" custLinFactNeighborY="3535">
        <dgm:presLayoutVars>
          <dgm:chMax val="0"/>
          <dgm:chPref val="0"/>
          <dgm:bulletEnabled val="1"/>
        </dgm:presLayoutVars>
      </dgm:prSet>
      <dgm:spPr/>
    </dgm:pt>
    <dgm:pt modelId="{C0E6FE26-1725-4560-9ABA-CCC1B9D43121}" type="pres">
      <dgm:prSet presAssocID="{AEC21007-1C05-4334-8556-C8289A76D2A5}" presName="rect4" presStyleLbl="node1" presStyleIdx="3" presStyleCnt="4" custScaleX="211680" custLinFactNeighborX="64334" custLinFactNeighborY="2828">
        <dgm:presLayoutVars>
          <dgm:chMax val="0"/>
          <dgm:chPref val="0"/>
          <dgm:bulletEnabled val="1"/>
        </dgm:presLayoutVars>
      </dgm:prSet>
      <dgm:spPr/>
    </dgm:pt>
  </dgm:ptLst>
  <dgm:cxnLst>
    <dgm:cxn modelId="{76A7662E-7EAB-4D23-9D7A-71C2ACC9D887}" srcId="{AEC21007-1C05-4334-8556-C8289A76D2A5}" destId="{BAFABD9A-ECE0-46E8-87D9-F6E7182A6975}" srcOrd="0" destOrd="0" parTransId="{5FCC3857-165B-493A-BE0E-A3C4AD181B3D}" sibTransId="{6F6CF057-7615-4F85-938D-557750DFC115}"/>
    <dgm:cxn modelId="{C1A1013E-D7BF-4A74-AB3D-A7F3CBB37F42}" type="presOf" srcId="{739A85FC-904D-4C99-B894-267026ACE5EF}" destId="{C0E6FE26-1725-4560-9ABA-CCC1B9D43121}" srcOrd="0" destOrd="0" presId="urn:microsoft.com/office/officeart/2005/8/layout/matrix2"/>
    <dgm:cxn modelId="{F9504572-448D-461E-AEE3-05C31DCA4533}" type="presOf" srcId="{BAFABD9A-ECE0-46E8-87D9-F6E7182A6975}" destId="{7EC42691-E0CC-4336-A489-542256B3F6CF}" srcOrd="0" destOrd="0" presId="urn:microsoft.com/office/officeart/2005/8/layout/matrix2"/>
    <dgm:cxn modelId="{4418127C-FC6E-43DF-A15E-B66BF0050622}" type="presOf" srcId="{BF4E6127-A129-49FE-9627-A9BDD1821396}" destId="{ED396DA9-BAFE-42FF-873D-CB397CC07B52}" srcOrd="0" destOrd="0" presId="urn:microsoft.com/office/officeart/2005/8/layout/matrix2"/>
    <dgm:cxn modelId="{4C3B11D2-BE1A-4BF7-A6C6-A305BD2D737E}" type="presOf" srcId="{AEC21007-1C05-4334-8556-C8289A76D2A5}" destId="{EFE212FF-1E4E-4E08-A3F2-C0843DD01782}" srcOrd="0" destOrd="0" presId="urn:microsoft.com/office/officeart/2005/8/layout/matrix2"/>
    <dgm:cxn modelId="{B31105E0-BB06-44CD-9D18-E73E3B6D256B}" srcId="{AEC21007-1C05-4334-8556-C8289A76D2A5}" destId="{4777ABD5-DFC3-41FD-9D59-4994F05C9EFC}" srcOrd="1" destOrd="0" parTransId="{11AA11AF-7337-4234-AFBB-D7B01B26AF85}" sibTransId="{73072CEC-7350-44BE-AE10-C01F24C91626}"/>
    <dgm:cxn modelId="{E12877E0-0951-406A-94F5-D83F258EEEC2}" type="presOf" srcId="{4777ABD5-DFC3-41FD-9D59-4994F05C9EFC}" destId="{D5863578-19B2-4066-8772-B56CBF7C91DB}" srcOrd="0" destOrd="0" presId="urn:microsoft.com/office/officeart/2005/8/layout/matrix2"/>
    <dgm:cxn modelId="{CD2214F0-AD45-4E16-8E90-5ADEBC2AEE27}" srcId="{AEC21007-1C05-4334-8556-C8289A76D2A5}" destId="{739A85FC-904D-4C99-B894-267026ACE5EF}" srcOrd="3" destOrd="0" parTransId="{AFC848BD-8AC8-432F-BDE4-1057999DF089}" sibTransId="{BE6B1CCB-98A7-40EE-BA8B-00BBF113225C}"/>
    <dgm:cxn modelId="{0E1B25FA-EE8A-483A-B565-D02F8D9AED40}" srcId="{AEC21007-1C05-4334-8556-C8289A76D2A5}" destId="{BF4E6127-A129-49FE-9627-A9BDD1821396}" srcOrd="2" destOrd="0" parTransId="{A4A4B715-FA9B-4BB1-9A8E-A7E9497D42F3}" sibTransId="{DA173611-6626-4DAA-AFC1-87AE8762A9B2}"/>
    <dgm:cxn modelId="{CF222508-D021-4CE6-BC7D-C141BC7582A5}" type="presParOf" srcId="{EFE212FF-1E4E-4E08-A3F2-C0843DD01782}" destId="{C7444699-7DA9-4863-BAA5-D1147A056DF8}" srcOrd="0" destOrd="0" presId="urn:microsoft.com/office/officeart/2005/8/layout/matrix2"/>
    <dgm:cxn modelId="{91BAFBCD-0FDC-4C7A-8C4D-CD985A9A5A3C}" type="presParOf" srcId="{EFE212FF-1E4E-4E08-A3F2-C0843DD01782}" destId="{7EC42691-E0CC-4336-A489-542256B3F6CF}" srcOrd="1" destOrd="0" presId="urn:microsoft.com/office/officeart/2005/8/layout/matrix2"/>
    <dgm:cxn modelId="{1E677530-8F49-49AA-86BA-4892600DE8BC}" type="presParOf" srcId="{EFE212FF-1E4E-4E08-A3F2-C0843DD01782}" destId="{D5863578-19B2-4066-8772-B56CBF7C91DB}" srcOrd="2" destOrd="0" presId="urn:microsoft.com/office/officeart/2005/8/layout/matrix2"/>
    <dgm:cxn modelId="{B4A65F2B-33EC-4602-A409-67F457F43F8F}" type="presParOf" srcId="{EFE212FF-1E4E-4E08-A3F2-C0843DD01782}" destId="{ED396DA9-BAFE-42FF-873D-CB397CC07B52}" srcOrd="3" destOrd="0" presId="urn:microsoft.com/office/officeart/2005/8/layout/matrix2"/>
    <dgm:cxn modelId="{B92E214C-38A2-4CC4-B2CD-CA9A54E9D57A}" type="presParOf" srcId="{EFE212FF-1E4E-4E08-A3F2-C0843DD01782}" destId="{C0E6FE26-1725-4560-9ABA-CCC1B9D43121}" srcOrd="4" destOrd="0" presId="urn:microsoft.com/office/officeart/2005/8/layout/matrix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7444699-7DA9-4863-BAA5-D1147A056DF8}">
      <dsp:nvSpPr>
        <dsp:cNvPr id="0" name=""/>
        <dsp:cNvSpPr/>
      </dsp:nvSpPr>
      <dsp:spPr>
        <a:xfrm>
          <a:off x="350233" y="0"/>
          <a:ext cx="10242169" cy="4491037"/>
        </a:xfrm>
        <a:prstGeom prst="quadArrow">
          <a:avLst>
            <a:gd name="adj1" fmla="val 2000"/>
            <a:gd name="adj2" fmla="val 4000"/>
            <a:gd name="adj3" fmla="val 5000"/>
          </a:avLst>
        </a:prstGeom>
        <a:gradFill rotWithShape="0">
          <a:gsLst>
            <a:gs pos="0">
              <a:schemeClr val="accent1">
                <a:tint val="4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tint val="4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tint val="4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/>
      </dsp:style>
    </dsp:sp>
    <dsp:sp modelId="{7EC42691-E0CC-4336-A489-542256B3F6CF}">
      <dsp:nvSpPr>
        <dsp:cNvPr id="0" name=""/>
        <dsp:cNvSpPr/>
      </dsp:nvSpPr>
      <dsp:spPr>
        <a:xfrm>
          <a:off x="822906" y="253815"/>
          <a:ext cx="4290431" cy="1796414"/>
        </a:xfrm>
        <a:prstGeom prst="roundRect">
          <a:avLst/>
        </a:prstGeom>
        <a:solidFill>
          <a:srgbClr val="00B050"/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 dirty="0"/>
            <a:t>Keep satisfied:</a:t>
          </a:r>
        </a:p>
        <a:p>
          <a:pPr marL="0" lvl="0" indent="0" algn="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 dirty="0"/>
            <a:t>- </a:t>
          </a:r>
          <a:r>
            <a:rPr lang="en-US" sz="1600" b="0" kern="1200" dirty="0"/>
            <a:t>Enough effort to keep them satisfied</a:t>
          </a:r>
        </a:p>
        <a:p>
          <a:pPr marL="0" lvl="0" indent="0" algn="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0" kern="1200" dirty="0"/>
            <a:t>- Not really interested in nitty gritties</a:t>
          </a:r>
        </a:p>
        <a:p>
          <a:pPr marL="0" lvl="0" indent="0" algn="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0" kern="1200" dirty="0"/>
            <a:t>- Just enough communication</a:t>
          </a:r>
        </a:p>
      </dsp:txBody>
      <dsp:txXfrm>
        <a:off x="910600" y="341509"/>
        <a:ext cx="4115043" cy="1621026"/>
      </dsp:txXfrm>
    </dsp:sp>
    <dsp:sp modelId="{D5863578-19B2-4066-8772-B56CBF7C91DB}">
      <dsp:nvSpPr>
        <dsp:cNvPr id="0" name=""/>
        <dsp:cNvSpPr/>
      </dsp:nvSpPr>
      <dsp:spPr>
        <a:xfrm>
          <a:off x="5666795" y="248803"/>
          <a:ext cx="4056645" cy="1796414"/>
        </a:xfrm>
        <a:prstGeom prst="roundRect">
          <a:avLst/>
        </a:prstGeom>
        <a:solidFill>
          <a:schemeClr val="accent2"/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 dirty="0"/>
            <a:t>Manage Closely:</a:t>
          </a:r>
        </a:p>
        <a:p>
          <a:pPr marL="0" lvl="0" indent="0" algn="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- Ensure they are on your side</a:t>
          </a:r>
        </a:p>
        <a:p>
          <a:pPr marL="0" lvl="0" indent="0" algn="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- Communicate regularly</a:t>
          </a:r>
        </a:p>
        <a:p>
          <a:pPr marL="0" lvl="0" indent="0" algn="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- Keep them satisfied by all means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600" kern="1200" dirty="0"/>
        </a:p>
      </dsp:txBody>
      <dsp:txXfrm>
        <a:off x="5754489" y="336497"/>
        <a:ext cx="3881257" cy="1621026"/>
      </dsp:txXfrm>
    </dsp:sp>
    <dsp:sp modelId="{ED396DA9-BAFE-42FF-873D-CB397CC07B52}">
      <dsp:nvSpPr>
        <dsp:cNvPr id="0" name=""/>
        <dsp:cNvSpPr/>
      </dsp:nvSpPr>
      <dsp:spPr>
        <a:xfrm>
          <a:off x="746702" y="2466208"/>
          <a:ext cx="4417437" cy="1796414"/>
        </a:xfrm>
        <a:prstGeom prst="roundRect">
          <a:avLst/>
        </a:prstGeom>
        <a:solidFill>
          <a:schemeClr val="tx2">
            <a:lumMod val="60000"/>
            <a:lumOff val="40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 dirty="0"/>
            <a:t>Monitor:</a:t>
          </a:r>
        </a:p>
        <a:p>
          <a:pPr marL="0" lvl="0" indent="0" algn="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 dirty="0"/>
            <a:t>- </a:t>
          </a:r>
          <a:r>
            <a:rPr lang="en-US" sz="1600" b="0" kern="1200" dirty="0"/>
            <a:t>Touch base from time to time not too often</a:t>
          </a:r>
        </a:p>
        <a:p>
          <a:pPr marL="0" lvl="0" indent="0" algn="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0" kern="1200" dirty="0"/>
            <a:t>- Ensure no problems arise</a:t>
          </a:r>
        </a:p>
      </dsp:txBody>
      <dsp:txXfrm>
        <a:off x="834396" y="2553902"/>
        <a:ext cx="4242049" cy="1621026"/>
      </dsp:txXfrm>
    </dsp:sp>
    <dsp:sp modelId="{C0E6FE26-1725-4560-9ABA-CCC1B9D43121}">
      <dsp:nvSpPr>
        <dsp:cNvPr id="0" name=""/>
        <dsp:cNvSpPr/>
      </dsp:nvSpPr>
      <dsp:spPr>
        <a:xfrm>
          <a:off x="5781092" y="2453507"/>
          <a:ext cx="3802650" cy="1796414"/>
        </a:xfrm>
        <a:prstGeom prst="roundRect">
          <a:avLst/>
        </a:prstGeom>
        <a:solidFill>
          <a:schemeClr val="accent2">
            <a:lumMod val="75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 dirty="0"/>
            <a:t>Keep Informed:</a:t>
          </a:r>
        </a:p>
        <a:p>
          <a:pPr marL="0" lvl="0" indent="0" algn="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- </a:t>
          </a:r>
          <a:r>
            <a:rPr lang="en-US" sz="1800" kern="1200" dirty="0"/>
            <a:t>Ensure no issues arise</a:t>
          </a:r>
        </a:p>
        <a:p>
          <a:pPr marL="0" lvl="0" indent="0" algn="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- Adequately inform</a:t>
          </a:r>
        </a:p>
        <a:p>
          <a:pPr marL="0" lvl="0" indent="0" algn="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- Posses helpful details of the project</a:t>
          </a:r>
        </a:p>
      </dsp:txBody>
      <dsp:txXfrm>
        <a:off x="5868786" y="2541201"/>
        <a:ext cx="3627262" cy="162102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matrix2">
  <dgm:title val=""/>
  <dgm:desc val=""/>
  <dgm:catLst>
    <dgm:cat type="matrix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axisShape" refType="w"/>
          <dgm:constr type="h" for="ch" forName="axisShape" refType="h"/>
          <dgm:constr type="w" for="ch" forName="rect1" refType="w" fact="0.4"/>
          <dgm:constr type="h" for="ch" forName="rect1" refType="w" fact="0.4"/>
          <dgm:constr type="l" for="ch" forName="rect1" refType="w" fact="0.065"/>
          <dgm:constr type="t" for="ch" forName="rect1" refType="h" fact="0.065"/>
          <dgm:constr type="w" for="ch" forName="rect2" refType="w" fact="0.4"/>
          <dgm:constr type="h" for="ch" forName="rect2" refType="h" fact="0.4"/>
          <dgm:constr type="r" for="ch" forName="rect2" refType="w" fact="0.935"/>
          <dgm:constr type="t" for="ch" forName="rect2" refType="h" fact="0.065"/>
          <dgm:constr type="w" for="ch" forName="rect3" refType="w" fact="0.4"/>
          <dgm:constr type="h" for="ch" forName="rect3" refType="w" fact="0.4"/>
          <dgm:constr type="l" for="ch" forName="rect3" refType="w" fact="0.065"/>
          <dgm:constr type="b" for="ch" forName="rect3" refType="h" fact="0.935"/>
          <dgm:constr type="w" for="ch" forName="rect4" refType="w" fact="0.4"/>
          <dgm:constr type="h" for="ch" forName="rect4" refType="h" fact="0.4"/>
          <dgm:constr type="r" for="ch" forName="rect4" refType="w" fact="0.935"/>
          <dgm:constr type="b" for="ch" forName="rect4" refType="h" fact="0.935"/>
        </dgm:constrLst>
      </dgm:if>
      <dgm:else name="Name2">
        <dgm:constrLst>
          <dgm:constr type="primFontSz" for="ch" ptType="node" op="equ" val="65"/>
          <dgm:constr type="w" for="ch" forName="axisShape" refType="w"/>
          <dgm:constr type="h" for="ch" forName="axisShape" refType="h"/>
          <dgm:constr type="w" for="ch" forName="rect1" refType="w" fact="0.4"/>
          <dgm:constr type="h" for="ch" forName="rect1" refType="w" fact="0.4"/>
          <dgm:constr type="r" for="ch" forName="rect1" refType="w" fact="0.935"/>
          <dgm:constr type="t" for="ch" forName="rect1" refType="h" fact="0.065"/>
          <dgm:constr type="w" for="ch" forName="rect2" refType="w" fact="0.4"/>
          <dgm:constr type="h" for="ch" forName="rect2" refType="h" fact="0.4"/>
          <dgm:constr type="l" for="ch" forName="rect2" refType="w" fact="0.065"/>
          <dgm:constr type="t" for="ch" forName="rect2" refType="h" fact="0.065"/>
          <dgm:constr type="w" for="ch" forName="rect3" refType="w" fact="0.4"/>
          <dgm:constr type="h" for="ch" forName="rect3" refType="w" fact="0.4"/>
          <dgm:constr type="r" for="ch" forName="rect3" refType="w" fact="0.935"/>
          <dgm:constr type="b" for="ch" forName="rect3" refType="h" fact="0.935"/>
          <dgm:constr type="w" for="ch" forName="rect4" refType="w" fact="0.4"/>
          <dgm:constr type="h" for="ch" forName="rect4" refType="h" fact="0.4"/>
          <dgm:constr type="l" for="ch" forName="rect4" refType="w" fact="0.065"/>
          <dgm:constr type="b" for="ch" forName="rect4" refType="h" fact="0.935"/>
        </dgm:constrLst>
      </dgm:else>
    </dgm:choose>
    <dgm:ruleLst/>
    <dgm:choose name="Name3">
      <dgm:if name="Name4" axis="ch" ptType="node" func="cnt" op="gte" val="1">
        <dgm:layoutNode name="axisShape" styleLbl="bgShp">
          <dgm:alg type="sp"/>
          <dgm:shape xmlns:r="http://schemas.openxmlformats.org/officeDocument/2006/relationships" type="quadArrow" r:blip="">
            <dgm:adjLst>
              <dgm:adj idx="1" val="0.02"/>
              <dgm:adj idx="2" val="0.04"/>
              <dgm:adj idx="3" val="0.05"/>
            </dgm:adjLst>
          </dgm:shape>
          <dgm:presOf/>
          <dgm:constrLst/>
          <dgm:ruleLst/>
        </dgm:layoutNode>
        <dgm:layoutNode name="rect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rect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rect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rect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K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2D4473-E718-A84B-9342-53B9206F77CC}" type="datetimeFigureOut">
              <a:rPr lang="en-KE" smtClean="0"/>
              <a:t>19/06/2022</a:t>
            </a:fld>
            <a:endParaRPr lang="en-K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K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K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K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6D1E28-D646-3D4E-8E17-BF96C65EC96F}" type="slidenum">
              <a:rPr lang="en-KE" smtClean="0"/>
              <a:t>‹#›</a:t>
            </a:fld>
            <a:endParaRPr lang="en-KE"/>
          </a:p>
        </p:txBody>
      </p:sp>
    </p:spTree>
    <p:extLst>
      <p:ext uri="{BB962C8B-B14F-4D97-AF65-F5344CB8AC3E}">
        <p14:creationId xmlns:p14="http://schemas.microsoft.com/office/powerpoint/2010/main" val="23743472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440415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F2770-D6F9-4EE9-A18E-8DD1648F62F9}" type="datetimeFigureOut">
              <a:rPr lang="en-US" smtClean="0"/>
              <a:t>6/19/22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9DD34-8126-45AF-B4F4-2305F3A75729}" type="slidenum">
              <a:rPr lang="en-US" smtClean="0"/>
              <a:t>‹#›</a:t>
            </a:fld>
            <a:endParaRPr lang="en-US"/>
          </a:p>
        </p:txBody>
      </p:sp>
      <p:grpSp>
        <p:nvGrpSpPr>
          <p:cNvPr id="12" name="Group 11"/>
          <p:cNvGrpSpPr/>
          <p:nvPr userDrawn="1"/>
        </p:nvGrpSpPr>
        <p:grpSpPr>
          <a:xfrm>
            <a:off x="1066800" y="4933201"/>
            <a:ext cx="10058400" cy="2087248"/>
            <a:chOff x="-1041448" y="4381619"/>
            <a:chExt cx="14010780" cy="2907420"/>
          </a:xfrm>
        </p:grpSpPr>
        <p:pic>
          <p:nvPicPr>
            <p:cNvPr id="11" name="Picture 10"/>
            <p:cNvPicPr/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777327" y="4833769"/>
              <a:ext cx="2192005" cy="2038816"/>
            </a:xfrm>
            <a:prstGeom prst="rect">
              <a:avLst/>
            </a:prstGeom>
          </p:spPr>
        </p:pic>
        <p:grpSp>
          <p:nvGrpSpPr>
            <p:cNvPr id="7" name="Group 6"/>
            <p:cNvGrpSpPr/>
            <p:nvPr userDrawn="1"/>
          </p:nvGrpSpPr>
          <p:grpSpPr>
            <a:xfrm>
              <a:off x="-1041448" y="4381619"/>
              <a:ext cx="9026021" cy="2907420"/>
              <a:chOff x="-736648" y="154175"/>
              <a:chExt cx="9026021" cy="2907420"/>
            </a:xfrm>
          </p:grpSpPr>
          <p:pic>
            <p:nvPicPr>
              <p:cNvPr id="8" name="Picture 7"/>
              <p:cNvPicPr>
                <a:picLocks noChangeAspect="1"/>
              </p:cNvPicPr>
              <p:nvPr userDrawn="1"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-736648" y="665163"/>
                <a:ext cx="2303028" cy="1979978"/>
              </a:xfrm>
              <a:prstGeom prst="rect">
                <a:avLst/>
              </a:prstGeom>
            </p:spPr>
          </p:pic>
          <p:pic>
            <p:nvPicPr>
              <p:cNvPr id="9" name="Picture 8"/>
              <p:cNvPicPr>
                <a:picLocks noChangeAspect="1"/>
              </p:cNvPicPr>
              <p:nvPr userDrawn="1"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888892" y="154175"/>
                <a:ext cx="3400481" cy="2907420"/>
              </a:xfrm>
              <a:prstGeom prst="rect">
                <a:avLst/>
              </a:prstGeom>
            </p:spPr>
          </p:pic>
        </p:grpSp>
      </p:grpSp>
      <p:grpSp>
        <p:nvGrpSpPr>
          <p:cNvPr id="21" name="Group 20"/>
          <p:cNvGrpSpPr/>
          <p:nvPr userDrawn="1"/>
        </p:nvGrpSpPr>
        <p:grpSpPr>
          <a:xfrm>
            <a:off x="0" y="1457739"/>
            <a:ext cx="12192000" cy="3207027"/>
            <a:chOff x="0" y="1835427"/>
            <a:chExt cx="12192000" cy="2438400"/>
          </a:xfrm>
        </p:grpSpPr>
        <p:cxnSp>
          <p:nvCxnSpPr>
            <p:cNvPr id="13" name="Straight Connector 12"/>
            <p:cNvCxnSpPr/>
            <p:nvPr userDrawn="1"/>
          </p:nvCxnSpPr>
          <p:spPr>
            <a:xfrm>
              <a:off x="7048500" y="4273827"/>
              <a:ext cx="5143500" cy="0"/>
            </a:xfrm>
            <a:prstGeom prst="line">
              <a:avLst/>
            </a:prstGeom>
            <a:ln w="104775">
              <a:solidFill>
                <a:srgbClr val="8393C5"/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 userDrawn="1"/>
          </p:nvCxnSpPr>
          <p:spPr>
            <a:xfrm>
              <a:off x="0" y="1835427"/>
              <a:ext cx="4109156" cy="0"/>
            </a:xfrm>
            <a:prstGeom prst="line">
              <a:avLst/>
            </a:prstGeom>
            <a:ln w="104775">
              <a:solidFill>
                <a:srgbClr val="932828"/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Rectangle 14"/>
            <p:cNvSpPr>
              <a:spLocks noChangeArrowheads="1"/>
            </p:cNvSpPr>
            <p:nvPr userDrawn="1"/>
          </p:nvSpPr>
          <p:spPr bwMode="auto">
            <a:xfrm>
              <a:off x="0" y="1911627"/>
              <a:ext cx="12192000" cy="2286000"/>
            </a:xfrm>
            <a:prstGeom prst="rect">
              <a:avLst/>
            </a:prstGeom>
            <a:solidFill>
              <a:srgbClr val="373185"/>
            </a:solidFill>
            <a:ln w="25400">
              <a:noFill/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 defTabSz="457200">
                <a:defRPr/>
              </a:pPr>
              <a:endParaRPr lang="en-US" sz="3700" dirty="0">
                <a:solidFill>
                  <a:schemeClr val="bg1"/>
                </a:solidFill>
                <a:latin typeface="Franklin Gothic Book" pitchFamily="34" charset="0"/>
              </a:endParaRPr>
            </a:p>
          </p:txBody>
        </p:sp>
      </p:grpSp>
      <p:sp>
        <p:nvSpPr>
          <p:cNvPr id="22" name="TextBox 21"/>
          <p:cNvSpPr txBox="1"/>
          <p:nvPr userDrawn="1"/>
        </p:nvSpPr>
        <p:spPr>
          <a:xfrm>
            <a:off x="1364974" y="555090"/>
            <a:ext cx="946205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chemeClr val="tx1"/>
                </a:solidFill>
                <a:latin typeface="Gill Sans MT" panose="020B0502020104020203" pitchFamily="34" charset="0"/>
              </a:rPr>
              <a:t>USAID</a:t>
            </a:r>
            <a:r>
              <a:rPr lang="en-US" sz="3200" b="1" baseline="0" dirty="0">
                <a:solidFill>
                  <a:schemeClr val="tx1"/>
                </a:solidFill>
                <a:latin typeface="Gill Sans MT" panose="020B0502020104020203" pitchFamily="34" charset="0"/>
              </a:rPr>
              <a:t> AMPATH UZIMA</a:t>
            </a:r>
            <a:endParaRPr lang="en-US" sz="3200" b="1" dirty="0">
              <a:solidFill>
                <a:schemeClr val="tx1"/>
              </a:solidFill>
              <a:latin typeface="Gill Sans MT" panose="020B05020201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93191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F2770-D6F9-4EE9-A18E-8DD1648F62F9}" type="datetimeFigureOut">
              <a:rPr lang="en-US" smtClean="0"/>
              <a:t>6/19/22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9DD34-8126-45AF-B4F4-2305F3A75729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0" y="2286000"/>
            <a:ext cx="369689" cy="2286000"/>
          </a:xfrm>
          <a:prstGeom prst="rect">
            <a:avLst/>
          </a:prstGeom>
          <a:solidFill>
            <a:srgbClr val="8393C5"/>
          </a:solidFill>
          <a:ln>
            <a:solidFill>
              <a:srgbClr val="8393C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0" y="4589464"/>
            <a:ext cx="369689" cy="2268536"/>
          </a:xfrm>
          <a:prstGeom prst="rect">
            <a:avLst/>
          </a:prstGeom>
          <a:solidFill>
            <a:srgbClr val="932828"/>
          </a:solidFill>
          <a:ln>
            <a:solidFill>
              <a:srgbClr val="9328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 userDrawn="1"/>
        </p:nvSpPr>
        <p:spPr>
          <a:xfrm>
            <a:off x="0" y="0"/>
            <a:ext cx="369689" cy="2286000"/>
          </a:xfrm>
          <a:prstGeom prst="rect">
            <a:avLst/>
          </a:prstGeom>
          <a:solidFill>
            <a:srgbClr val="373185"/>
          </a:solidFill>
          <a:ln>
            <a:solidFill>
              <a:srgbClr val="4E7F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832402" y="1686339"/>
            <a:ext cx="10524711" cy="0"/>
          </a:xfrm>
          <a:prstGeom prst="line">
            <a:avLst/>
          </a:prstGeom>
          <a:ln w="57150">
            <a:solidFill>
              <a:srgbClr val="383087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26" name="TextBox 25">
            <a:extLst>
              <a:ext uri="{FF2B5EF4-FFF2-40B4-BE49-F238E27FC236}">
                <a16:creationId xmlns:a16="http://schemas.microsoft.com/office/drawing/2014/main" id="{D331157E-6CFF-FB48-A0EB-CF508638C457}"/>
              </a:ext>
            </a:extLst>
          </p:cNvPr>
          <p:cNvSpPr txBox="1"/>
          <p:nvPr userDrawn="1"/>
        </p:nvSpPr>
        <p:spPr>
          <a:xfrm rot="16200000">
            <a:off x="-866522" y="4567997"/>
            <a:ext cx="294093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200" b="1" dirty="0">
                <a:solidFill>
                  <a:schemeClr val="tx1"/>
                </a:solidFill>
                <a:latin typeface="Gill Sans MT" panose="020B0502020104020203" pitchFamily="34" charset="0"/>
              </a:rPr>
              <a:t>USAID</a:t>
            </a:r>
            <a:r>
              <a:rPr lang="en-US" sz="1200" b="1" baseline="0" dirty="0">
                <a:solidFill>
                  <a:schemeClr val="tx1"/>
                </a:solidFill>
                <a:latin typeface="Gill Sans MT" panose="020B0502020104020203" pitchFamily="34" charset="0"/>
              </a:rPr>
              <a:t> AMPATH Uzima</a:t>
            </a:r>
            <a:endParaRPr lang="en-US" sz="1200" b="1" dirty="0">
              <a:solidFill>
                <a:schemeClr val="tx1"/>
              </a:solidFill>
              <a:latin typeface="Gill Sans MT" panose="020B0502020104020203" pitchFamily="34" charset="0"/>
            </a:endParaRPr>
          </a:p>
        </p:txBody>
      </p:sp>
      <p:grpSp>
        <p:nvGrpSpPr>
          <p:cNvPr id="34" name="Group 33">
            <a:extLst>
              <a:ext uri="{FF2B5EF4-FFF2-40B4-BE49-F238E27FC236}">
                <a16:creationId xmlns:a16="http://schemas.microsoft.com/office/drawing/2014/main" id="{683E5B30-6F07-5044-89DC-6618346B9B0C}"/>
              </a:ext>
            </a:extLst>
          </p:cNvPr>
          <p:cNvGrpSpPr/>
          <p:nvPr userDrawn="1"/>
        </p:nvGrpSpPr>
        <p:grpSpPr>
          <a:xfrm>
            <a:off x="1120140" y="5893099"/>
            <a:ext cx="10929890" cy="1069543"/>
            <a:chOff x="982980" y="5790964"/>
            <a:chExt cx="11272790" cy="1103097"/>
          </a:xfrm>
        </p:grpSpPr>
        <p:grpSp>
          <p:nvGrpSpPr>
            <p:cNvPr id="35" name="Group 34">
              <a:extLst>
                <a:ext uri="{FF2B5EF4-FFF2-40B4-BE49-F238E27FC236}">
                  <a16:creationId xmlns:a16="http://schemas.microsoft.com/office/drawing/2014/main" id="{A6793407-0A4D-D24D-8485-2B3FD4FE9FDB}"/>
                </a:ext>
              </a:extLst>
            </p:cNvPr>
            <p:cNvGrpSpPr/>
            <p:nvPr userDrawn="1"/>
          </p:nvGrpSpPr>
          <p:grpSpPr>
            <a:xfrm>
              <a:off x="982980" y="5790964"/>
              <a:ext cx="3681718" cy="1103097"/>
              <a:chOff x="823622" y="5568414"/>
              <a:chExt cx="4695673" cy="1406893"/>
            </a:xfrm>
          </p:grpSpPr>
          <p:pic>
            <p:nvPicPr>
              <p:cNvPr id="37" name="Picture 36">
                <a:extLst>
                  <a:ext uri="{FF2B5EF4-FFF2-40B4-BE49-F238E27FC236}">
                    <a16:creationId xmlns:a16="http://schemas.microsoft.com/office/drawing/2014/main" id="{E189066A-EE2C-3848-AFB7-A8ACB98F9503}"/>
                  </a:ext>
                </a:extLst>
              </p:cNvPr>
              <p:cNvPicPr/>
              <p:nvPr userDrawn="1"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561819" y="5868006"/>
                <a:ext cx="957476" cy="842997"/>
              </a:xfrm>
              <a:prstGeom prst="rect">
                <a:avLst/>
              </a:prstGeom>
            </p:spPr>
          </p:pic>
          <p:grpSp>
            <p:nvGrpSpPr>
              <p:cNvPr id="38" name="Group 37">
                <a:extLst>
                  <a:ext uri="{FF2B5EF4-FFF2-40B4-BE49-F238E27FC236}">
                    <a16:creationId xmlns:a16="http://schemas.microsoft.com/office/drawing/2014/main" id="{7A4A350B-0AC9-C145-9C8D-C260FD608754}"/>
                  </a:ext>
                </a:extLst>
              </p:cNvPr>
              <p:cNvGrpSpPr/>
              <p:nvPr userDrawn="1"/>
            </p:nvGrpSpPr>
            <p:grpSpPr>
              <a:xfrm>
                <a:off x="823622" y="5568414"/>
                <a:ext cx="3151610" cy="1406893"/>
                <a:chOff x="823622" y="5455870"/>
                <a:chExt cx="3151610" cy="1406893"/>
              </a:xfrm>
            </p:grpSpPr>
            <p:pic>
              <p:nvPicPr>
                <p:cNvPr id="39" name="Picture 38">
                  <a:extLst>
                    <a:ext uri="{FF2B5EF4-FFF2-40B4-BE49-F238E27FC236}">
                      <a16:creationId xmlns:a16="http://schemas.microsoft.com/office/drawing/2014/main" id="{C92B21D5-1437-1443-A9D6-5323C2860537}"/>
                    </a:ext>
                  </a:extLst>
                </p:cNvPr>
                <p:cNvPicPr>
                  <a:picLocks noChangeAspect="1"/>
                </p:cNvPicPr>
                <p:nvPr userDrawn="1"/>
              </p:nvPicPr>
              <p:blipFill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823622" y="5719764"/>
                  <a:ext cx="1063593" cy="914400"/>
                </a:xfrm>
                <a:prstGeom prst="rect">
                  <a:avLst/>
                </a:prstGeom>
              </p:spPr>
            </p:pic>
            <p:pic>
              <p:nvPicPr>
                <p:cNvPr id="40" name="Picture 39">
                  <a:extLst>
                    <a:ext uri="{FF2B5EF4-FFF2-40B4-BE49-F238E27FC236}">
                      <a16:creationId xmlns:a16="http://schemas.microsoft.com/office/drawing/2014/main" id="{278BC852-CAE3-9447-A230-6F5C5984BBB8}"/>
                    </a:ext>
                  </a:extLst>
                </p:cNvPr>
                <p:cNvPicPr>
                  <a:picLocks noChangeAspect="1"/>
                </p:cNvPicPr>
                <p:nvPr userDrawn="1"/>
              </p:nvPicPr>
              <p:blipFill>
                <a:blip r:embed="rId4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2329750" y="5455870"/>
                  <a:ext cx="1645482" cy="1406893"/>
                </a:xfrm>
                <a:prstGeom prst="rect">
                  <a:avLst/>
                </a:prstGeom>
              </p:spPr>
            </p:pic>
          </p:grpSp>
        </p:grpSp>
        <p:sp>
          <p:nvSpPr>
            <p:cNvPr id="36" name="TextBox 35">
              <a:extLst>
                <a:ext uri="{FF2B5EF4-FFF2-40B4-BE49-F238E27FC236}">
                  <a16:creationId xmlns:a16="http://schemas.microsoft.com/office/drawing/2014/main" id="{AC26AC2E-3EDE-C845-BE04-14E7F3C57E85}"/>
                </a:ext>
              </a:extLst>
            </p:cNvPr>
            <p:cNvSpPr txBox="1"/>
            <p:nvPr userDrawn="1"/>
          </p:nvSpPr>
          <p:spPr>
            <a:xfrm>
              <a:off x="8645313" y="6356349"/>
              <a:ext cx="361045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sz="1600" b="1" dirty="0">
                  <a:solidFill>
                    <a:schemeClr val="tx1"/>
                  </a:solidFill>
                  <a:latin typeface="Gill Sans MT" panose="020B0502020104020203" pitchFamily="34" charset="0"/>
                </a:rPr>
                <a:t>USAID</a:t>
              </a:r>
              <a:r>
                <a:rPr lang="en-US" sz="1600" b="1" baseline="0" dirty="0">
                  <a:solidFill>
                    <a:schemeClr val="tx1"/>
                  </a:solidFill>
                  <a:latin typeface="Gill Sans MT" panose="020B0502020104020203" pitchFamily="34" charset="0"/>
                </a:rPr>
                <a:t> AMPATH </a:t>
              </a:r>
              <a:r>
                <a:rPr lang="en-US" sz="1600" b="1" i="1" baseline="0" dirty="0">
                  <a:solidFill>
                    <a:schemeClr val="tx1"/>
                  </a:solidFill>
                  <a:latin typeface="Gill Sans MT" panose="020B0502020104020203" pitchFamily="34" charset="0"/>
                </a:rPr>
                <a:t>Uzima</a:t>
              </a:r>
              <a:endParaRPr lang="en-US" sz="1600" b="1" i="1" dirty="0">
                <a:solidFill>
                  <a:schemeClr val="tx1"/>
                </a:solidFill>
                <a:latin typeface="Gill Sans MT" panose="020B0502020104020203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4354062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5314" y="-20874"/>
            <a:ext cx="2628900" cy="5811838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42583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0" y="2286000"/>
            <a:ext cx="369689" cy="2286000"/>
          </a:xfrm>
          <a:prstGeom prst="rect">
            <a:avLst/>
          </a:prstGeom>
          <a:solidFill>
            <a:srgbClr val="8393C5"/>
          </a:solidFill>
          <a:ln>
            <a:solidFill>
              <a:srgbClr val="8393C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0" y="4589464"/>
            <a:ext cx="369689" cy="2268536"/>
          </a:xfrm>
          <a:prstGeom prst="rect">
            <a:avLst/>
          </a:prstGeom>
          <a:solidFill>
            <a:srgbClr val="932828"/>
          </a:solidFill>
          <a:ln>
            <a:solidFill>
              <a:srgbClr val="9328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 userDrawn="1"/>
        </p:nvSpPr>
        <p:spPr>
          <a:xfrm>
            <a:off x="0" y="0"/>
            <a:ext cx="369689" cy="2286000"/>
          </a:xfrm>
          <a:prstGeom prst="rect">
            <a:avLst/>
          </a:prstGeom>
          <a:solidFill>
            <a:srgbClr val="373185"/>
          </a:solidFill>
          <a:ln>
            <a:solidFill>
              <a:srgbClr val="4E7F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10" name="Straight Connector 9"/>
          <p:cNvCxnSpPr/>
          <p:nvPr userDrawn="1"/>
        </p:nvCxnSpPr>
        <p:spPr>
          <a:xfrm rot="16200000">
            <a:off x="5801967" y="3263347"/>
            <a:ext cx="5846694" cy="0"/>
          </a:xfrm>
          <a:prstGeom prst="line">
            <a:avLst/>
          </a:prstGeom>
          <a:ln w="57150">
            <a:solidFill>
              <a:srgbClr val="383087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grpSp>
        <p:nvGrpSpPr>
          <p:cNvPr id="22" name="Group 21">
            <a:extLst>
              <a:ext uri="{FF2B5EF4-FFF2-40B4-BE49-F238E27FC236}">
                <a16:creationId xmlns:a16="http://schemas.microsoft.com/office/drawing/2014/main" id="{8A4875F7-4F88-1C42-9E5A-A3769D343D7A}"/>
              </a:ext>
            </a:extLst>
          </p:cNvPr>
          <p:cNvGrpSpPr/>
          <p:nvPr userDrawn="1"/>
        </p:nvGrpSpPr>
        <p:grpSpPr>
          <a:xfrm>
            <a:off x="1120140" y="5893099"/>
            <a:ext cx="10929890" cy="1069543"/>
            <a:chOff x="982980" y="5790964"/>
            <a:chExt cx="11272790" cy="1103097"/>
          </a:xfrm>
        </p:grpSpPr>
        <p:grpSp>
          <p:nvGrpSpPr>
            <p:cNvPr id="23" name="Group 22">
              <a:extLst>
                <a:ext uri="{FF2B5EF4-FFF2-40B4-BE49-F238E27FC236}">
                  <a16:creationId xmlns:a16="http://schemas.microsoft.com/office/drawing/2014/main" id="{B75933DB-9306-6840-9296-71D37F85A498}"/>
                </a:ext>
              </a:extLst>
            </p:cNvPr>
            <p:cNvGrpSpPr/>
            <p:nvPr userDrawn="1"/>
          </p:nvGrpSpPr>
          <p:grpSpPr>
            <a:xfrm>
              <a:off x="982980" y="5790964"/>
              <a:ext cx="3681718" cy="1103097"/>
              <a:chOff x="823622" y="5568414"/>
              <a:chExt cx="4695673" cy="1406893"/>
            </a:xfrm>
          </p:grpSpPr>
          <p:pic>
            <p:nvPicPr>
              <p:cNvPr id="32" name="Picture 31">
                <a:extLst>
                  <a:ext uri="{FF2B5EF4-FFF2-40B4-BE49-F238E27FC236}">
                    <a16:creationId xmlns:a16="http://schemas.microsoft.com/office/drawing/2014/main" id="{ECB87390-991B-C342-B8A5-3167EAE74491}"/>
                  </a:ext>
                </a:extLst>
              </p:cNvPr>
              <p:cNvPicPr/>
              <p:nvPr userDrawn="1"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561819" y="5868006"/>
                <a:ext cx="957476" cy="842997"/>
              </a:xfrm>
              <a:prstGeom prst="rect">
                <a:avLst/>
              </a:prstGeom>
            </p:spPr>
          </p:pic>
          <p:grpSp>
            <p:nvGrpSpPr>
              <p:cNvPr id="33" name="Group 32">
                <a:extLst>
                  <a:ext uri="{FF2B5EF4-FFF2-40B4-BE49-F238E27FC236}">
                    <a16:creationId xmlns:a16="http://schemas.microsoft.com/office/drawing/2014/main" id="{D5C7D0E4-2E04-9348-910E-2501B45B25D3}"/>
                  </a:ext>
                </a:extLst>
              </p:cNvPr>
              <p:cNvGrpSpPr/>
              <p:nvPr userDrawn="1"/>
            </p:nvGrpSpPr>
            <p:grpSpPr>
              <a:xfrm>
                <a:off x="823622" y="5568414"/>
                <a:ext cx="3151610" cy="1406893"/>
                <a:chOff x="823622" y="5455870"/>
                <a:chExt cx="3151610" cy="1406893"/>
              </a:xfrm>
            </p:grpSpPr>
            <p:pic>
              <p:nvPicPr>
                <p:cNvPr id="34" name="Picture 33">
                  <a:extLst>
                    <a:ext uri="{FF2B5EF4-FFF2-40B4-BE49-F238E27FC236}">
                      <a16:creationId xmlns:a16="http://schemas.microsoft.com/office/drawing/2014/main" id="{492CB5DF-635C-4443-AEFB-C0F8002C09B4}"/>
                    </a:ext>
                  </a:extLst>
                </p:cNvPr>
                <p:cNvPicPr>
                  <a:picLocks noChangeAspect="1"/>
                </p:cNvPicPr>
                <p:nvPr userDrawn="1"/>
              </p:nvPicPr>
              <p:blipFill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823622" y="5719764"/>
                  <a:ext cx="1063593" cy="914400"/>
                </a:xfrm>
                <a:prstGeom prst="rect">
                  <a:avLst/>
                </a:prstGeom>
              </p:spPr>
            </p:pic>
            <p:pic>
              <p:nvPicPr>
                <p:cNvPr id="35" name="Picture 34">
                  <a:extLst>
                    <a:ext uri="{FF2B5EF4-FFF2-40B4-BE49-F238E27FC236}">
                      <a16:creationId xmlns:a16="http://schemas.microsoft.com/office/drawing/2014/main" id="{068CB87B-FD0E-D743-95B2-67EF5463C283}"/>
                    </a:ext>
                  </a:extLst>
                </p:cNvPr>
                <p:cNvPicPr>
                  <a:picLocks noChangeAspect="1"/>
                </p:cNvPicPr>
                <p:nvPr userDrawn="1"/>
              </p:nvPicPr>
              <p:blipFill>
                <a:blip r:embed="rId4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2329750" y="5455870"/>
                  <a:ext cx="1645482" cy="1406893"/>
                </a:xfrm>
                <a:prstGeom prst="rect">
                  <a:avLst/>
                </a:prstGeom>
              </p:spPr>
            </p:pic>
          </p:grpSp>
        </p:grpSp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793BC4DF-2569-714A-B413-4C81E0AD7CC1}"/>
                </a:ext>
              </a:extLst>
            </p:cNvPr>
            <p:cNvSpPr txBox="1"/>
            <p:nvPr userDrawn="1"/>
          </p:nvSpPr>
          <p:spPr>
            <a:xfrm>
              <a:off x="8645313" y="6356349"/>
              <a:ext cx="361045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sz="1600" b="1" dirty="0">
                  <a:solidFill>
                    <a:schemeClr val="tx1"/>
                  </a:solidFill>
                  <a:latin typeface="Gill Sans MT" panose="020B0502020104020203" pitchFamily="34" charset="0"/>
                </a:rPr>
                <a:t>USAID</a:t>
              </a:r>
              <a:r>
                <a:rPr lang="en-US" sz="1600" b="1" baseline="0" dirty="0">
                  <a:solidFill>
                    <a:schemeClr val="tx1"/>
                  </a:solidFill>
                  <a:latin typeface="Gill Sans MT" panose="020B0502020104020203" pitchFamily="34" charset="0"/>
                </a:rPr>
                <a:t> AMPATH </a:t>
              </a:r>
              <a:r>
                <a:rPr lang="en-US" sz="1600" b="1" i="1" baseline="0" dirty="0">
                  <a:solidFill>
                    <a:schemeClr val="tx1"/>
                  </a:solidFill>
                  <a:latin typeface="Gill Sans MT" panose="020B0502020104020203" pitchFamily="34" charset="0"/>
                </a:rPr>
                <a:t>Uzima</a:t>
              </a:r>
              <a:endParaRPr lang="en-US" sz="1600" b="1" i="1" dirty="0">
                <a:solidFill>
                  <a:schemeClr val="tx1"/>
                </a:solidFill>
                <a:latin typeface="Gill Sans MT" panose="020B0502020104020203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8017701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Gill Sans MT" panose="020B0502020104020203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Garamond" panose="02020404030301010803" pitchFamily="18" charset="0"/>
              </a:defRPr>
            </a:lvl1pPr>
            <a:lvl2pPr>
              <a:defRPr>
                <a:latin typeface="Garamond" panose="02020404030301010803" pitchFamily="18" charset="0"/>
              </a:defRPr>
            </a:lvl2pPr>
            <a:lvl3pPr>
              <a:defRPr>
                <a:latin typeface="Garamond" panose="02020404030301010803" pitchFamily="18" charset="0"/>
              </a:defRPr>
            </a:lvl3pPr>
            <a:lvl4pPr>
              <a:defRPr>
                <a:latin typeface="Garamond" panose="02020404030301010803" pitchFamily="18" charset="0"/>
              </a:defRPr>
            </a:lvl4pPr>
            <a:lvl5pPr>
              <a:defRPr>
                <a:latin typeface="Garamond" panose="02020404030301010803" pitchFamily="18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F2770-D6F9-4EE9-A18E-8DD1648F62F9}" type="datetimeFigureOut">
              <a:rPr lang="en-US" smtClean="0"/>
              <a:t>6/19/22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9DD34-8126-45AF-B4F4-2305F3A75729}" type="slidenum">
              <a:rPr lang="en-US" smtClean="0"/>
              <a:t>‹#›</a:t>
            </a:fld>
            <a:endParaRPr lang="en-US"/>
          </a:p>
        </p:txBody>
      </p:sp>
      <p:sp>
        <p:nvSpPr>
          <p:cNvPr id="13" name="Rectangle 12"/>
          <p:cNvSpPr/>
          <p:nvPr userDrawn="1"/>
        </p:nvSpPr>
        <p:spPr>
          <a:xfrm>
            <a:off x="0" y="2286000"/>
            <a:ext cx="369689" cy="2286000"/>
          </a:xfrm>
          <a:prstGeom prst="rect">
            <a:avLst/>
          </a:prstGeom>
          <a:solidFill>
            <a:srgbClr val="8393C5"/>
          </a:solidFill>
          <a:ln>
            <a:solidFill>
              <a:srgbClr val="8393C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angle 13"/>
          <p:cNvSpPr/>
          <p:nvPr userDrawn="1"/>
        </p:nvSpPr>
        <p:spPr>
          <a:xfrm>
            <a:off x="0" y="4589464"/>
            <a:ext cx="369689" cy="2268536"/>
          </a:xfrm>
          <a:prstGeom prst="rect">
            <a:avLst/>
          </a:prstGeom>
          <a:solidFill>
            <a:srgbClr val="932828"/>
          </a:solidFill>
          <a:ln>
            <a:solidFill>
              <a:srgbClr val="9328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Rectangle 14"/>
          <p:cNvSpPr/>
          <p:nvPr userDrawn="1"/>
        </p:nvSpPr>
        <p:spPr>
          <a:xfrm>
            <a:off x="0" y="0"/>
            <a:ext cx="369689" cy="2286000"/>
          </a:xfrm>
          <a:prstGeom prst="rect">
            <a:avLst/>
          </a:prstGeom>
          <a:solidFill>
            <a:srgbClr val="373185"/>
          </a:solidFill>
          <a:ln>
            <a:solidFill>
              <a:srgbClr val="4E7F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16" name="Straight Connector 15"/>
          <p:cNvCxnSpPr/>
          <p:nvPr userDrawn="1"/>
        </p:nvCxnSpPr>
        <p:spPr>
          <a:xfrm>
            <a:off x="832402" y="1686339"/>
            <a:ext cx="10524711" cy="0"/>
          </a:xfrm>
          <a:prstGeom prst="line">
            <a:avLst/>
          </a:prstGeom>
          <a:ln w="57150">
            <a:solidFill>
              <a:srgbClr val="383087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grpSp>
        <p:nvGrpSpPr>
          <p:cNvPr id="18" name="Group 17">
            <a:extLst>
              <a:ext uri="{FF2B5EF4-FFF2-40B4-BE49-F238E27FC236}">
                <a16:creationId xmlns:a16="http://schemas.microsoft.com/office/drawing/2014/main" id="{FF345236-554B-294B-AC4D-FD606D6FE10A}"/>
              </a:ext>
            </a:extLst>
          </p:cNvPr>
          <p:cNvGrpSpPr/>
          <p:nvPr userDrawn="1"/>
        </p:nvGrpSpPr>
        <p:grpSpPr>
          <a:xfrm>
            <a:off x="1120140" y="5893099"/>
            <a:ext cx="10929890" cy="1069543"/>
            <a:chOff x="982980" y="5790964"/>
            <a:chExt cx="11272790" cy="1103097"/>
          </a:xfrm>
        </p:grpSpPr>
        <p:grpSp>
          <p:nvGrpSpPr>
            <p:cNvPr id="19" name="Group 18">
              <a:extLst>
                <a:ext uri="{FF2B5EF4-FFF2-40B4-BE49-F238E27FC236}">
                  <a16:creationId xmlns:a16="http://schemas.microsoft.com/office/drawing/2014/main" id="{B6C44F7A-37DD-2B4D-97AC-FFEB37BF6AED}"/>
                </a:ext>
              </a:extLst>
            </p:cNvPr>
            <p:cNvGrpSpPr/>
            <p:nvPr userDrawn="1"/>
          </p:nvGrpSpPr>
          <p:grpSpPr>
            <a:xfrm>
              <a:off x="982980" y="5790964"/>
              <a:ext cx="3681718" cy="1103097"/>
              <a:chOff x="823622" y="5568414"/>
              <a:chExt cx="4695673" cy="1406893"/>
            </a:xfrm>
          </p:grpSpPr>
          <p:pic>
            <p:nvPicPr>
              <p:cNvPr id="21" name="Picture 20">
                <a:extLst>
                  <a:ext uri="{FF2B5EF4-FFF2-40B4-BE49-F238E27FC236}">
                    <a16:creationId xmlns:a16="http://schemas.microsoft.com/office/drawing/2014/main" id="{A43018C7-B0FC-E749-B764-2440A20E12AA}"/>
                  </a:ext>
                </a:extLst>
              </p:cNvPr>
              <p:cNvPicPr/>
              <p:nvPr userDrawn="1"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561819" y="5868006"/>
                <a:ext cx="957476" cy="842997"/>
              </a:xfrm>
              <a:prstGeom prst="rect">
                <a:avLst/>
              </a:prstGeom>
            </p:spPr>
          </p:pic>
          <p:grpSp>
            <p:nvGrpSpPr>
              <p:cNvPr id="27" name="Group 26">
                <a:extLst>
                  <a:ext uri="{FF2B5EF4-FFF2-40B4-BE49-F238E27FC236}">
                    <a16:creationId xmlns:a16="http://schemas.microsoft.com/office/drawing/2014/main" id="{E74637AD-F91D-A94B-B525-BB22AA89B571}"/>
                  </a:ext>
                </a:extLst>
              </p:cNvPr>
              <p:cNvGrpSpPr/>
              <p:nvPr userDrawn="1"/>
            </p:nvGrpSpPr>
            <p:grpSpPr>
              <a:xfrm>
                <a:off x="823622" y="5568414"/>
                <a:ext cx="3151610" cy="1406893"/>
                <a:chOff x="823622" y="5455870"/>
                <a:chExt cx="3151610" cy="1406893"/>
              </a:xfrm>
            </p:grpSpPr>
            <p:pic>
              <p:nvPicPr>
                <p:cNvPr id="30" name="Picture 29">
                  <a:extLst>
                    <a:ext uri="{FF2B5EF4-FFF2-40B4-BE49-F238E27FC236}">
                      <a16:creationId xmlns:a16="http://schemas.microsoft.com/office/drawing/2014/main" id="{D1D9E429-3B24-E74D-8FEA-1CDA4D608E31}"/>
                    </a:ext>
                  </a:extLst>
                </p:cNvPr>
                <p:cNvPicPr>
                  <a:picLocks noChangeAspect="1"/>
                </p:cNvPicPr>
                <p:nvPr userDrawn="1"/>
              </p:nvPicPr>
              <p:blipFill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823622" y="5719764"/>
                  <a:ext cx="1063593" cy="914400"/>
                </a:xfrm>
                <a:prstGeom prst="rect">
                  <a:avLst/>
                </a:prstGeom>
              </p:spPr>
            </p:pic>
            <p:pic>
              <p:nvPicPr>
                <p:cNvPr id="31" name="Picture 30">
                  <a:extLst>
                    <a:ext uri="{FF2B5EF4-FFF2-40B4-BE49-F238E27FC236}">
                      <a16:creationId xmlns:a16="http://schemas.microsoft.com/office/drawing/2014/main" id="{1F6F53A1-8028-4A45-A72A-BC9F317436ED}"/>
                    </a:ext>
                  </a:extLst>
                </p:cNvPr>
                <p:cNvPicPr>
                  <a:picLocks noChangeAspect="1"/>
                </p:cNvPicPr>
                <p:nvPr userDrawn="1"/>
              </p:nvPicPr>
              <p:blipFill>
                <a:blip r:embed="rId4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2329750" y="5455870"/>
                  <a:ext cx="1645482" cy="1406893"/>
                </a:xfrm>
                <a:prstGeom prst="rect">
                  <a:avLst/>
                </a:prstGeom>
              </p:spPr>
            </p:pic>
          </p:grpSp>
        </p:grp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CD1F88D8-9B30-FE44-B6F5-055663FE56BA}"/>
                </a:ext>
              </a:extLst>
            </p:cNvPr>
            <p:cNvSpPr txBox="1"/>
            <p:nvPr userDrawn="1"/>
          </p:nvSpPr>
          <p:spPr>
            <a:xfrm>
              <a:off x="8645313" y="6356349"/>
              <a:ext cx="361045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sz="1600" b="1" dirty="0">
                  <a:solidFill>
                    <a:schemeClr val="tx1"/>
                  </a:solidFill>
                  <a:latin typeface="Gill Sans MT" panose="020B0502020104020203" pitchFamily="34" charset="0"/>
                </a:rPr>
                <a:t>USAID</a:t>
              </a:r>
              <a:r>
                <a:rPr lang="en-US" sz="1600" b="1" baseline="0" dirty="0">
                  <a:solidFill>
                    <a:schemeClr val="tx1"/>
                  </a:solidFill>
                  <a:latin typeface="Gill Sans MT" panose="020B0502020104020203" pitchFamily="34" charset="0"/>
                </a:rPr>
                <a:t> AMPATH </a:t>
              </a:r>
              <a:r>
                <a:rPr lang="en-US" sz="1600" b="1" i="1" baseline="0" dirty="0">
                  <a:solidFill>
                    <a:schemeClr val="tx1"/>
                  </a:solidFill>
                  <a:latin typeface="Gill Sans MT" panose="020B0502020104020203" pitchFamily="34" charset="0"/>
                </a:rPr>
                <a:t>Uzima</a:t>
              </a:r>
              <a:endParaRPr lang="en-US" sz="1600" b="1" i="1" dirty="0">
                <a:solidFill>
                  <a:schemeClr val="tx1"/>
                </a:solidFill>
                <a:latin typeface="Gill Sans MT" panose="020B0502020104020203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7809865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>
                <a:latin typeface="Gill Sans MT" panose="020B0502020104020203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  <a:latin typeface="Garamond" panose="02020404030301010803" pitchFamily="18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F2770-D6F9-4EE9-A18E-8DD1648F62F9}" type="datetimeFigureOut">
              <a:rPr lang="en-US" smtClean="0"/>
              <a:t>6/19/22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9DD34-8126-45AF-B4F4-2305F3A75729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Rectangle 11"/>
          <p:cNvSpPr/>
          <p:nvPr userDrawn="1"/>
        </p:nvSpPr>
        <p:spPr>
          <a:xfrm>
            <a:off x="0" y="2286000"/>
            <a:ext cx="369689" cy="2286000"/>
          </a:xfrm>
          <a:prstGeom prst="rect">
            <a:avLst/>
          </a:prstGeom>
          <a:solidFill>
            <a:srgbClr val="8393C5"/>
          </a:solidFill>
          <a:ln>
            <a:solidFill>
              <a:srgbClr val="8393C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 userDrawn="1"/>
        </p:nvSpPr>
        <p:spPr>
          <a:xfrm>
            <a:off x="0" y="4589464"/>
            <a:ext cx="369689" cy="2268536"/>
          </a:xfrm>
          <a:prstGeom prst="rect">
            <a:avLst/>
          </a:prstGeom>
          <a:solidFill>
            <a:srgbClr val="932828"/>
          </a:solidFill>
          <a:ln>
            <a:solidFill>
              <a:srgbClr val="9328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angle 13"/>
          <p:cNvSpPr/>
          <p:nvPr userDrawn="1"/>
        </p:nvSpPr>
        <p:spPr>
          <a:xfrm>
            <a:off x="0" y="0"/>
            <a:ext cx="369689" cy="2286000"/>
          </a:xfrm>
          <a:prstGeom prst="rect">
            <a:avLst/>
          </a:prstGeom>
          <a:solidFill>
            <a:srgbClr val="373185"/>
          </a:solidFill>
          <a:ln>
            <a:solidFill>
              <a:srgbClr val="4E7F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15" name="Straight Connector 14"/>
          <p:cNvCxnSpPr/>
          <p:nvPr userDrawn="1"/>
        </p:nvCxnSpPr>
        <p:spPr>
          <a:xfrm>
            <a:off x="845654" y="4562061"/>
            <a:ext cx="10524711" cy="0"/>
          </a:xfrm>
          <a:prstGeom prst="line">
            <a:avLst/>
          </a:prstGeom>
          <a:ln w="57150">
            <a:solidFill>
              <a:srgbClr val="383087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16" name="Content Placeholder 2">
            <a:extLst>
              <a:ext uri="{FF2B5EF4-FFF2-40B4-BE49-F238E27FC236}">
                <a16:creationId xmlns:a16="http://schemas.microsoft.com/office/drawing/2014/main" id="{68FEC8A7-6708-E745-89E5-198EE1050603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838200" y="1825625"/>
            <a:ext cx="10515600" cy="4351338"/>
          </a:xfrm>
        </p:spPr>
        <p:txBody>
          <a:bodyPr/>
          <a:lstStyle>
            <a:lvl1pPr>
              <a:defRPr>
                <a:latin typeface="Garamond" panose="02020404030301010803" pitchFamily="18" charset="0"/>
              </a:defRPr>
            </a:lvl1pPr>
            <a:lvl2pPr>
              <a:defRPr>
                <a:latin typeface="Garamond" panose="02020404030301010803" pitchFamily="18" charset="0"/>
              </a:defRPr>
            </a:lvl2pPr>
            <a:lvl3pPr>
              <a:defRPr>
                <a:latin typeface="Garamond" panose="02020404030301010803" pitchFamily="18" charset="0"/>
              </a:defRPr>
            </a:lvl3pPr>
            <a:lvl4pPr>
              <a:defRPr>
                <a:latin typeface="Garamond" panose="02020404030301010803" pitchFamily="18" charset="0"/>
              </a:defRPr>
            </a:lvl4pPr>
            <a:lvl5pPr>
              <a:defRPr>
                <a:latin typeface="Garamond" panose="02020404030301010803" pitchFamily="18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grpSp>
        <p:nvGrpSpPr>
          <p:cNvPr id="26" name="Group 25">
            <a:extLst>
              <a:ext uri="{FF2B5EF4-FFF2-40B4-BE49-F238E27FC236}">
                <a16:creationId xmlns:a16="http://schemas.microsoft.com/office/drawing/2014/main" id="{BE827C82-ABC7-A04A-8C25-9ABC427DE896}"/>
              </a:ext>
            </a:extLst>
          </p:cNvPr>
          <p:cNvGrpSpPr/>
          <p:nvPr userDrawn="1"/>
        </p:nvGrpSpPr>
        <p:grpSpPr>
          <a:xfrm>
            <a:off x="1120140" y="5893099"/>
            <a:ext cx="10929890" cy="1069543"/>
            <a:chOff x="982980" y="5790964"/>
            <a:chExt cx="11272790" cy="1103097"/>
          </a:xfrm>
        </p:grpSpPr>
        <p:grpSp>
          <p:nvGrpSpPr>
            <p:cNvPr id="27" name="Group 26">
              <a:extLst>
                <a:ext uri="{FF2B5EF4-FFF2-40B4-BE49-F238E27FC236}">
                  <a16:creationId xmlns:a16="http://schemas.microsoft.com/office/drawing/2014/main" id="{C1E3FC34-1790-5F4B-84DD-8297444BB612}"/>
                </a:ext>
              </a:extLst>
            </p:cNvPr>
            <p:cNvGrpSpPr/>
            <p:nvPr userDrawn="1"/>
          </p:nvGrpSpPr>
          <p:grpSpPr>
            <a:xfrm>
              <a:off x="982980" y="5790964"/>
              <a:ext cx="3681718" cy="1103097"/>
              <a:chOff x="823622" y="5568414"/>
              <a:chExt cx="4695673" cy="1406893"/>
            </a:xfrm>
          </p:grpSpPr>
          <p:pic>
            <p:nvPicPr>
              <p:cNvPr id="29" name="Picture 28">
                <a:extLst>
                  <a:ext uri="{FF2B5EF4-FFF2-40B4-BE49-F238E27FC236}">
                    <a16:creationId xmlns:a16="http://schemas.microsoft.com/office/drawing/2014/main" id="{5A383A7C-68BA-C844-AD93-6B35B5A634F4}"/>
                  </a:ext>
                </a:extLst>
              </p:cNvPr>
              <p:cNvPicPr/>
              <p:nvPr userDrawn="1"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561819" y="5868006"/>
                <a:ext cx="957476" cy="842997"/>
              </a:xfrm>
              <a:prstGeom prst="rect">
                <a:avLst/>
              </a:prstGeom>
            </p:spPr>
          </p:pic>
          <p:grpSp>
            <p:nvGrpSpPr>
              <p:cNvPr id="30" name="Group 29">
                <a:extLst>
                  <a:ext uri="{FF2B5EF4-FFF2-40B4-BE49-F238E27FC236}">
                    <a16:creationId xmlns:a16="http://schemas.microsoft.com/office/drawing/2014/main" id="{7D087D36-4E2F-EB4C-AD06-0D58BBF4EBCE}"/>
                  </a:ext>
                </a:extLst>
              </p:cNvPr>
              <p:cNvGrpSpPr/>
              <p:nvPr userDrawn="1"/>
            </p:nvGrpSpPr>
            <p:grpSpPr>
              <a:xfrm>
                <a:off x="823622" y="5568414"/>
                <a:ext cx="3151610" cy="1406893"/>
                <a:chOff x="823622" y="5455870"/>
                <a:chExt cx="3151610" cy="1406893"/>
              </a:xfrm>
            </p:grpSpPr>
            <p:pic>
              <p:nvPicPr>
                <p:cNvPr id="31" name="Picture 30">
                  <a:extLst>
                    <a:ext uri="{FF2B5EF4-FFF2-40B4-BE49-F238E27FC236}">
                      <a16:creationId xmlns:a16="http://schemas.microsoft.com/office/drawing/2014/main" id="{3CB8ED09-61A0-B94A-9839-A45AD1D95185}"/>
                    </a:ext>
                  </a:extLst>
                </p:cNvPr>
                <p:cNvPicPr>
                  <a:picLocks noChangeAspect="1"/>
                </p:cNvPicPr>
                <p:nvPr userDrawn="1"/>
              </p:nvPicPr>
              <p:blipFill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823622" y="5719764"/>
                  <a:ext cx="1063593" cy="914400"/>
                </a:xfrm>
                <a:prstGeom prst="rect">
                  <a:avLst/>
                </a:prstGeom>
              </p:spPr>
            </p:pic>
            <p:pic>
              <p:nvPicPr>
                <p:cNvPr id="32" name="Picture 31">
                  <a:extLst>
                    <a:ext uri="{FF2B5EF4-FFF2-40B4-BE49-F238E27FC236}">
                      <a16:creationId xmlns:a16="http://schemas.microsoft.com/office/drawing/2014/main" id="{36356D28-6CA6-E541-974C-252A63FAFCD3}"/>
                    </a:ext>
                  </a:extLst>
                </p:cNvPr>
                <p:cNvPicPr>
                  <a:picLocks noChangeAspect="1"/>
                </p:cNvPicPr>
                <p:nvPr userDrawn="1"/>
              </p:nvPicPr>
              <p:blipFill>
                <a:blip r:embed="rId4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2329750" y="5455870"/>
                  <a:ext cx="1645482" cy="1406893"/>
                </a:xfrm>
                <a:prstGeom prst="rect">
                  <a:avLst/>
                </a:prstGeom>
              </p:spPr>
            </p:pic>
          </p:grpSp>
        </p:grp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449B3029-6BDB-A545-8016-802F29E6E5CC}"/>
                </a:ext>
              </a:extLst>
            </p:cNvPr>
            <p:cNvSpPr txBox="1"/>
            <p:nvPr userDrawn="1"/>
          </p:nvSpPr>
          <p:spPr>
            <a:xfrm>
              <a:off x="8645313" y="6356349"/>
              <a:ext cx="361045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sz="1600" b="1" dirty="0">
                  <a:solidFill>
                    <a:schemeClr val="tx1"/>
                  </a:solidFill>
                  <a:latin typeface="Gill Sans MT" panose="020B0502020104020203" pitchFamily="34" charset="0"/>
                </a:rPr>
                <a:t>USAID</a:t>
              </a:r>
              <a:r>
                <a:rPr lang="en-US" sz="1600" b="1" baseline="0" dirty="0">
                  <a:solidFill>
                    <a:schemeClr val="tx1"/>
                  </a:solidFill>
                  <a:latin typeface="Gill Sans MT" panose="020B0502020104020203" pitchFamily="34" charset="0"/>
                </a:rPr>
                <a:t> AMPATH </a:t>
              </a:r>
              <a:r>
                <a:rPr lang="en-US" sz="1600" b="1" i="1" baseline="0" dirty="0">
                  <a:solidFill>
                    <a:schemeClr val="tx1"/>
                  </a:solidFill>
                  <a:latin typeface="Gill Sans MT" panose="020B0502020104020203" pitchFamily="34" charset="0"/>
                </a:rPr>
                <a:t>Uzima</a:t>
              </a:r>
              <a:endParaRPr lang="en-US" sz="1600" b="1" i="1" dirty="0">
                <a:solidFill>
                  <a:schemeClr val="tx1"/>
                </a:solidFill>
                <a:latin typeface="Gill Sans MT" panose="020B0502020104020203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5996431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F2770-D6F9-4EE9-A18E-8DD1648F62F9}" type="datetimeFigureOut">
              <a:rPr lang="en-US" smtClean="0"/>
              <a:t>6/19/22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9DD34-8126-45AF-B4F4-2305F3A75729}" type="slidenum">
              <a:rPr lang="en-US" smtClean="0"/>
              <a:t>‹#›</a:t>
            </a:fld>
            <a:endParaRPr lang="en-US"/>
          </a:p>
        </p:txBody>
      </p:sp>
      <p:sp>
        <p:nvSpPr>
          <p:cNvPr id="13" name="Rectangle 12"/>
          <p:cNvSpPr/>
          <p:nvPr userDrawn="1"/>
        </p:nvSpPr>
        <p:spPr>
          <a:xfrm>
            <a:off x="0" y="2286000"/>
            <a:ext cx="369689" cy="2286000"/>
          </a:xfrm>
          <a:prstGeom prst="rect">
            <a:avLst/>
          </a:prstGeom>
          <a:solidFill>
            <a:srgbClr val="8393C5"/>
          </a:solidFill>
          <a:ln>
            <a:solidFill>
              <a:srgbClr val="8393C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angle 13"/>
          <p:cNvSpPr/>
          <p:nvPr userDrawn="1"/>
        </p:nvSpPr>
        <p:spPr>
          <a:xfrm>
            <a:off x="0" y="4589464"/>
            <a:ext cx="369689" cy="2268536"/>
          </a:xfrm>
          <a:prstGeom prst="rect">
            <a:avLst/>
          </a:prstGeom>
          <a:solidFill>
            <a:srgbClr val="932828"/>
          </a:solidFill>
          <a:ln>
            <a:solidFill>
              <a:srgbClr val="9328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Rectangle 14"/>
          <p:cNvSpPr/>
          <p:nvPr userDrawn="1"/>
        </p:nvSpPr>
        <p:spPr>
          <a:xfrm>
            <a:off x="0" y="0"/>
            <a:ext cx="369689" cy="2286000"/>
          </a:xfrm>
          <a:prstGeom prst="rect">
            <a:avLst/>
          </a:prstGeom>
          <a:solidFill>
            <a:srgbClr val="373185"/>
          </a:solidFill>
          <a:ln>
            <a:solidFill>
              <a:srgbClr val="4E7F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17" name="Straight Connector 16"/>
          <p:cNvCxnSpPr/>
          <p:nvPr userDrawn="1"/>
        </p:nvCxnSpPr>
        <p:spPr>
          <a:xfrm>
            <a:off x="832402" y="1686339"/>
            <a:ext cx="10524711" cy="0"/>
          </a:xfrm>
          <a:prstGeom prst="line">
            <a:avLst/>
          </a:prstGeom>
          <a:ln w="57150">
            <a:solidFill>
              <a:srgbClr val="383087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grpSp>
        <p:nvGrpSpPr>
          <p:cNvPr id="26" name="Group 25">
            <a:extLst>
              <a:ext uri="{FF2B5EF4-FFF2-40B4-BE49-F238E27FC236}">
                <a16:creationId xmlns:a16="http://schemas.microsoft.com/office/drawing/2014/main" id="{A0B3C97A-843E-E240-9B4C-F496C4A7E26A}"/>
              </a:ext>
            </a:extLst>
          </p:cNvPr>
          <p:cNvGrpSpPr/>
          <p:nvPr userDrawn="1"/>
        </p:nvGrpSpPr>
        <p:grpSpPr>
          <a:xfrm>
            <a:off x="1120140" y="5893099"/>
            <a:ext cx="10929890" cy="1069543"/>
            <a:chOff x="982980" y="5790964"/>
            <a:chExt cx="11272790" cy="1103097"/>
          </a:xfrm>
        </p:grpSpPr>
        <p:grpSp>
          <p:nvGrpSpPr>
            <p:cNvPr id="27" name="Group 26">
              <a:extLst>
                <a:ext uri="{FF2B5EF4-FFF2-40B4-BE49-F238E27FC236}">
                  <a16:creationId xmlns:a16="http://schemas.microsoft.com/office/drawing/2014/main" id="{11D0A77E-2B6A-0A47-BE85-7113EA5524EB}"/>
                </a:ext>
              </a:extLst>
            </p:cNvPr>
            <p:cNvGrpSpPr/>
            <p:nvPr userDrawn="1"/>
          </p:nvGrpSpPr>
          <p:grpSpPr>
            <a:xfrm>
              <a:off x="982980" y="5790964"/>
              <a:ext cx="3681718" cy="1103097"/>
              <a:chOff x="823622" y="5568414"/>
              <a:chExt cx="4695673" cy="1406893"/>
            </a:xfrm>
          </p:grpSpPr>
          <p:pic>
            <p:nvPicPr>
              <p:cNvPr id="29" name="Picture 28">
                <a:extLst>
                  <a:ext uri="{FF2B5EF4-FFF2-40B4-BE49-F238E27FC236}">
                    <a16:creationId xmlns:a16="http://schemas.microsoft.com/office/drawing/2014/main" id="{BE086ADD-8A05-134F-BC23-914D2B1FDE6B}"/>
                  </a:ext>
                </a:extLst>
              </p:cNvPr>
              <p:cNvPicPr/>
              <p:nvPr userDrawn="1"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561819" y="5868006"/>
                <a:ext cx="957476" cy="842997"/>
              </a:xfrm>
              <a:prstGeom prst="rect">
                <a:avLst/>
              </a:prstGeom>
            </p:spPr>
          </p:pic>
          <p:grpSp>
            <p:nvGrpSpPr>
              <p:cNvPr id="30" name="Group 29">
                <a:extLst>
                  <a:ext uri="{FF2B5EF4-FFF2-40B4-BE49-F238E27FC236}">
                    <a16:creationId xmlns:a16="http://schemas.microsoft.com/office/drawing/2014/main" id="{064181E0-5C42-3F42-B35B-AFD2C04EFE38}"/>
                  </a:ext>
                </a:extLst>
              </p:cNvPr>
              <p:cNvGrpSpPr/>
              <p:nvPr userDrawn="1"/>
            </p:nvGrpSpPr>
            <p:grpSpPr>
              <a:xfrm>
                <a:off x="823622" y="5568414"/>
                <a:ext cx="3151610" cy="1406893"/>
                <a:chOff x="823622" y="5455870"/>
                <a:chExt cx="3151610" cy="1406893"/>
              </a:xfrm>
            </p:grpSpPr>
            <p:pic>
              <p:nvPicPr>
                <p:cNvPr id="31" name="Picture 30">
                  <a:extLst>
                    <a:ext uri="{FF2B5EF4-FFF2-40B4-BE49-F238E27FC236}">
                      <a16:creationId xmlns:a16="http://schemas.microsoft.com/office/drawing/2014/main" id="{295847C1-1C7A-F645-8CF8-A0A7B7B984D3}"/>
                    </a:ext>
                  </a:extLst>
                </p:cNvPr>
                <p:cNvPicPr>
                  <a:picLocks noChangeAspect="1"/>
                </p:cNvPicPr>
                <p:nvPr userDrawn="1"/>
              </p:nvPicPr>
              <p:blipFill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823622" y="5719764"/>
                  <a:ext cx="1063593" cy="914400"/>
                </a:xfrm>
                <a:prstGeom prst="rect">
                  <a:avLst/>
                </a:prstGeom>
              </p:spPr>
            </p:pic>
            <p:pic>
              <p:nvPicPr>
                <p:cNvPr id="39" name="Picture 38">
                  <a:extLst>
                    <a:ext uri="{FF2B5EF4-FFF2-40B4-BE49-F238E27FC236}">
                      <a16:creationId xmlns:a16="http://schemas.microsoft.com/office/drawing/2014/main" id="{EE35BA1B-9D62-0F4C-BE73-1FB7BBE6F888}"/>
                    </a:ext>
                  </a:extLst>
                </p:cNvPr>
                <p:cNvPicPr>
                  <a:picLocks noChangeAspect="1"/>
                </p:cNvPicPr>
                <p:nvPr userDrawn="1"/>
              </p:nvPicPr>
              <p:blipFill>
                <a:blip r:embed="rId4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2329750" y="5455870"/>
                  <a:ext cx="1645482" cy="1406893"/>
                </a:xfrm>
                <a:prstGeom prst="rect">
                  <a:avLst/>
                </a:prstGeom>
              </p:spPr>
            </p:pic>
          </p:grpSp>
        </p:grp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54C97700-7427-C846-B214-26FE752F77DC}"/>
                </a:ext>
              </a:extLst>
            </p:cNvPr>
            <p:cNvSpPr txBox="1"/>
            <p:nvPr userDrawn="1"/>
          </p:nvSpPr>
          <p:spPr>
            <a:xfrm>
              <a:off x="8645313" y="6356349"/>
              <a:ext cx="361045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sz="1600" b="1" dirty="0">
                  <a:solidFill>
                    <a:schemeClr val="tx1"/>
                  </a:solidFill>
                  <a:latin typeface="Gill Sans MT" panose="020B0502020104020203" pitchFamily="34" charset="0"/>
                </a:rPr>
                <a:t>USAID</a:t>
              </a:r>
              <a:r>
                <a:rPr lang="en-US" sz="1600" b="1" baseline="0" dirty="0">
                  <a:solidFill>
                    <a:schemeClr val="tx1"/>
                  </a:solidFill>
                  <a:latin typeface="Gill Sans MT" panose="020B0502020104020203" pitchFamily="34" charset="0"/>
                </a:rPr>
                <a:t> AMPATH </a:t>
              </a:r>
              <a:r>
                <a:rPr lang="en-US" sz="1600" b="1" i="1" baseline="0" dirty="0">
                  <a:solidFill>
                    <a:schemeClr val="tx1"/>
                  </a:solidFill>
                  <a:latin typeface="Gill Sans MT" panose="020B0502020104020203" pitchFamily="34" charset="0"/>
                </a:rPr>
                <a:t>Uzima</a:t>
              </a:r>
              <a:endParaRPr lang="en-US" sz="1600" b="1" i="1" dirty="0">
                <a:solidFill>
                  <a:schemeClr val="tx1"/>
                </a:solidFill>
                <a:latin typeface="Gill Sans MT" panose="020B0502020104020203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8417788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F2770-D6F9-4EE9-A18E-8DD1648F62F9}" type="datetimeFigureOut">
              <a:rPr lang="en-US" smtClean="0"/>
              <a:t>6/19/22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9DD34-8126-45AF-B4F4-2305F3A75729}" type="slidenum">
              <a:rPr lang="en-US" smtClean="0"/>
              <a:t>‹#›</a:t>
            </a:fld>
            <a:endParaRPr lang="en-US"/>
          </a:p>
        </p:txBody>
      </p:sp>
      <p:sp>
        <p:nvSpPr>
          <p:cNvPr id="15" name="Rectangle 14"/>
          <p:cNvSpPr/>
          <p:nvPr userDrawn="1"/>
        </p:nvSpPr>
        <p:spPr>
          <a:xfrm>
            <a:off x="0" y="2286000"/>
            <a:ext cx="369689" cy="2286000"/>
          </a:xfrm>
          <a:prstGeom prst="rect">
            <a:avLst/>
          </a:prstGeom>
          <a:solidFill>
            <a:srgbClr val="8393C5"/>
          </a:solidFill>
          <a:ln>
            <a:solidFill>
              <a:srgbClr val="8393C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Rectangle 15"/>
          <p:cNvSpPr/>
          <p:nvPr userDrawn="1"/>
        </p:nvSpPr>
        <p:spPr>
          <a:xfrm>
            <a:off x="0" y="4589464"/>
            <a:ext cx="369689" cy="2268536"/>
          </a:xfrm>
          <a:prstGeom prst="rect">
            <a:avLst/>
          </a:prstGeom>
          <a:solidFill>
            <a:srgbClr val="932828"/>
          </a:solidFill>
          <a:ln>
            <a:solidFill>
              <a:srgbClr val="9328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Rectangle 16"/>
          <p:cNvSpPr/>
          <p:nvPr userDrawn="1"/>
        </p:nvSpPr>
        <p:spPr>
          <a:xfrm>
            <a:off x="0" y="0"/>
            <a:ext cx="369689" cy="2286000"/>
          </a:xfrm>
          <a:prstGeom prst="rect">
            <a:avLst/>
          </a:prstGeom>
          <a:solidFill>
            <a:srgbClr val="373185"/>
          </a:solidFill>
          <a:ln>
            <a:solidFill>
              <a:srgbClr val="4E7F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19" name="Straight Connector 18"/>
          <p:cNvCxnSpPr/>
          <p:nvPr userDrawn="1"/>
        </p:nvCxnSpPr>
        <p:spPr>
          <a:xfrm>
            <a:off x="832402" y="1686339"/>
            <a:ext cx="10524711" cy="0"/>
          </a:xfrm>
          <a:prstGeom prst="line">
            <a:avLst/>
          </a:prstGeom>
          <a:ln w="57150">
            <a:solidFill>
              <a:srgbClr val="383087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grpSp>
        <p:nvGrpSpPr>
          <p:cNvPr id="28" name="Group 27">
            <a:extLst>
              <a:ext uri="{FF2B5EF4-FFF2-40B4-BE49-F238E27FC236}">
                <a16:creationId xmlns:a16="http://schemas.microsoft.com/office/drawing/2014/main" id="{2FFF4419-7F10-964B-8071-4BF0B61E0C10}"/>
              </a:ext>
            </a:extLst>
          </p:cNvPr>
          <p:cNvGrpSpPr/>
          <p:nvPr userDrawn="1"/>
        </p:nvGrpSpPr>
        <p:grpSpPr>
          <a:xfrm>
            <a:off x="1120140" y="5893099"/>
            <a:ext cx="10929890" cy="1069543"/>
            <a:chOff x="982980" y="5790964"/>
            <a:chExt cx="11272790" cy="1103097"/>
          </a:xfrm>
        </p:grpSpPr>
        <p:grpSp>
          <p:nvGrpSpPr>
            <p:cNvPr id="29" name="Group 28">
              <a:extLst>
                <a:ext uri="{FF2B5EF4-FFF2-40B4-BE49-F238E27FC236}">
                  <a16:creationId xmlns:a16="http://schemas.microsoft.com/office/drawing/2014/main" id="{4C485546-5649-7944-829D-7B302F0F7905}"/>
                </a:ext>
              </a:extLst>
            </p:cNvPr>
            <p:cNvGrpSpPr/>
            <p:nvPr userDrawn="1"/>
          </p:nvGrpSpPr>
          <p:grpSpPr>
            <a:xfrm>
              <a:off x="982980" y="5790964"/>
              <a:ext cx="3681718" cy="1103097"/>
              <a:chOff x="823622" y="5568414"/>
              <a:chExt cx="4695673" cy="1406893"/>
            </a:xfrm>
          </p:grpSpPr>
          <p:pic>
            <p:nvPicPr>
              <p:cNvPr id="31" name="Picture 30">
                <a:extLst>
                  <a:ext uri="{FF2B5EF4-FFF2-40B4-BE49-F238E27FC236}">
                    <a16:creationId xmlns:a16="http://schemas.microsoft.com/office/drawing/2014/main" id="{3558170A-2538-7E4B-9DE1-245A342E07CA}"/>
                  </a:ext>
                </a:extLst>
              </p:cNvPr>
              <p:cNvPicPr/>
              <p:nvPr userDrawn="1"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561819" y="5868006"/>
                <a:ext cx="957476" cy="842997"/>
              </a:xfrm>
              <a:prstGeom prst="rect">
                <a:avLst/>
              </a:prstGeom>
            </p:spPr>
          </p:pic>
          <p:grpSp>
            <p:nvGrpSpPr>
              <p:cNvPr id="32" name="Group 31">
                <a:extLst>
                  <a:ext uri="{FF2B5EF4-FFF2-40B4-BE49-F238E27FC236}">
                    <a16:creationId xmlns:a16="http://schemas.microsoft.com/office/drawing/2014/main" id="{7C781FD9-BD72-5144-A550-A6C1090B612C}"/>
                  </a:ext>
                </a:extLst>
              </p:cNvPr>
              <p:cNvGrpSpPr/>
              <p:nvPr userDrawn="1"/>
            </p:nvGrpSpPr>
            <p:grpSpPr>
              <a:xfrm>
                <a:off x="823622" y="5568414"/>
                <a:ext cx="3151610" cy="1406893"/>
                <a:chOff x="823622" y="5455870"/>
                <a:chExt cx="3151610" cy="1406893"/>
              </a:xfrm>
            </p:grpSpPr>
            <p:pic>
              <p:nvPicPr>
                <p:cNvPr id="33" name="Picture 32">
                  <a:extLst>
                    <a:ext uri="{FF2B5EF4-FFF2-40B4-BE49-F238E27FC236}">
                      <a16:creationId xmlns:a16="http://schemas.microsoft.com/office/drawing/2014/main" id="{E98632CC-961E-3945-8A89-7CDCF2E0D69E}"/>
                    </a:ext>
                  </a:extLst>
                </p:cNvPr>
                <p:cNvPicPr>
                  <a:picLocks noChangeAspect="1"/>
                </p:cNvPicPr>
                <p:nvPr userDrawn="1"/>
              </p:nvPicPr>
              <p:blipFill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823622" y="5719764"/>
                  <a:ext cx="1063593" cy="914400"/>
                </a:xfrm>
                <a:prstGeom prst="rect">
                  <a:avLst/>
                </a:prstGeom>
              </p:spPr>
            </p:pic>
            <p:pic>
              <p:nvPicPr>
                <p:cNvPr id="41" name="Picture 40">
                  <a:extLst>
                    <a:ext uri="{FF2B5EF4-FFF2-40B4-BE49-F238E27FC236}">
                      <a16:creationId xmlns:a16="http://schemas.microsoft.com/office/drawing/2014/main" id="{717096BD-8B8E-D74D-B7E8-E83E8AD90255}"/>
                    </a:ext>
                  </a:extLst>
                </p:cNvPr>
                <p:cNvPicPr>
                  <a:picLocks noChangeAspect="1"/>
                </p:cNvPicPr>
                <p:nvPr userDrawn="1"/>
              </p:nvPicPr>
              <p:blipFill>
                <a:blip r:embed="rId4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2329750" y="5455870"/>
                  <a:ext cx="1645482" cy="1406893"/>
                </a:xfrm>
                <a:prstGeom prst="rect">
                  <a:avLst/>
                </a:prstGeom>
              </p:spPr>
            </p:pic>
          </p:grpSp>
        </p:grp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3207B854-D965-D24F-8AB8-F11735067D4E}"/>
                </a:ext>
              </a:extLst>
            </p:cNvPr>
            <p:cNvSpPr txBox="1"/>
            <p:nvPr userDrawn="1"/>
          </p:nvSpPr>
          <p:spPr>
            <a:xfrm>
              <a:off x="8645313" y="6356349"/>
              <a:ext cx="361045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sz="1600" b="1" dirty="0">
                  <a:solidFill>
                    <a:schemeClr val="tx1"/>
                  </a:solidFill>
                  <a:latin typeface="Gill Sans MT" panose="020B0502020104020203" pitchFamily="34" charset="0"/>
                </a:rPr>
                <a:t>USAID</a:t>
              </a:r>
              <a:r>
                <a:rPr lang="en-US" sz="1600" b="1" baseline="0" dirty="0">
                  <a:solidFill>
                    <a:schemeClr val="tx1"/>
                  </a:solidFill>
                  <a:latin typeface="Gill Sans MT" panose="020B0502020104020203" pitchFamily="34" charset="0"/>
                </a:rPr>
                <a:t> AMPATH </a:t>
              </a:r>
              <a:r>
                <a:rPr lang="en-US" sz="1600" b="1" i="1" baseline="0" dirty="0">
                  <a:solidFill>
                    <a:schemeClr val="tx1"/>
                  </a:solidFill>
                  <a:latin typeface="Gill Sans MT" panose="020B0502020104020203" pitchFamily="34" charset="0"/>
                </a:rPr>
                <a:t>Uzima</a:t>
              </a:r>
              <a:endParaRPr lang="en-US" sz="1600" b="1" i="1" dirty="0">
                <a:solidFill>
                  <a:schemeClr val="tx1"/>
                </a:solidFill>
                <a:latin typeface="Gill Sans MT" panose="020B0502020104020203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9244486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F2770-D6F9-4EE9-A18E-8DD1648F62F9}" type="datetimeFigureOut">
              <a:rPr lang="en-US" smtClean="0"/>
              <a:t>6/19/22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9DD34-8126-45AF-B4F4-2305F3A75729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Rectangle 10"/>
          <p:cNvSpPr/>
          <p:nvPr userDrawn="1"/>
        </p:nvSpPr>
        <p:spPr>
          <a:xfrm>
            <a:off x="0" y="2286000"/>
            <a:ext cx="369689" cy="2286000"/>
          </a:xfrm>
          <a:prstGeom prst="rect">
            <a:avLst/>
          </a:prstGeom>
          <a:solidFill>
            <a:srgbClr val="8393C5"/>
          </a:solidFill>
          <a:ln>
            <a:solidFill>
              <a:srgbClr val="8393C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/>
          <p:cNvSpPr/>
          <p:nvPr userDrawn="1"/>
        </p:nvSpPr>
        <p:spPr>
          <a:xfrm>
            <a:off x="0" y="4589464"/>
            <a:ext cx="369689" cy="2268536"/>
          </a:xfrm>
          <a:prstGeom prst="rect">
            <a:avLst/>
          </a:prstGeom>
          <a:solidFill>
            <a:srgbClr val="932828"/>
          </a:solidFill>
          <a:ln>
            <a:solidFill>
              <a:srgbClr val="9328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 userDrawn="1"/>
        </p:nvSpPr>
        <p:spPr>
          <a:xfrm>
            <a:off x="0" y="0"/>
            <a:ext cx="369689" cy="2286000"/>
          </a:xfrm>
          <a:prstGeom prst="rect">
            <a:avLst/>
          </a:prstGeom>
          <a:solidFill>
            <a:srgbClr val="373185"/>
          </a:solidFill>
          <a:ln>
            <a:solidFill>
              <a:srgbClr val="4E7F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15" name="Straight Connector 14"/>
          <p:cNvCxnSpPr/>
          <p:nvPr userDrawn="1"/>
        </p:nvCxnSpPr>
        <p:spPr>
          <a:xfrm>
            <a:off x="832402" y="1686339"/>
            <a:ext cx="10524711" cy="0"/>
          </a:xfrm>
          <a:prstGeom prst="line">
            <a:avLst/>
          </a:prstGeom>
          <a:ln w="57150">
            <a:solidFill>
              <a:srgbClr val="383087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grpSp>
        <p:nvGrpSpPr>
          <p:cNvPr id="24" name="Group 23">
            <a:extLst>
              <a:ext uri="{FF2B5EF4-FFF2-40B4-BE49-F238E27FC236}">
                <a16:creationId xmlns:a16="http://schemas.microsoft.com/office/drawing/2014/main" id="{03BC4D22-EC1A-DD42-8C31-70B1723A2DF5}"/>
              </a:ext>
            </a:extLst>
          </p:cNvPr>
          <p:cNvGrpSpPr/>
          <p:nvPr userDrawn="1"/>
        </p:nvGrpSpPr>
        <p:grpSpPr>
          <a:xfrm>
            <a:off x="1120140" y="5893099"/>
            <a:ext cx="10929890" cy="1069543"/>
            <a:chOff x="982980" y="5790964"/>
            <a:chExt cx="11272790" cy="1103097"/>
          </a:xfrm>
        </p:grpSpPr>
        <p:grpSp>
          <p:nvGrpSpPr>
            <p:cNvPr id="25" name="Group 24">
              <a:extLst>
                <a:ext uri="{FF2B5EF4-FFF2-40B4-BE49-F238E27FC236}">
                  <a16:creationId xmlns:a16="http://schemas.microsoft.com/office/drawing/2014/main" id="{6AF0D14C-749D-E24A-A8C1-5EF7EAC6DB29}"/>
                </a:ext>
              </a:extLst>
            </p:cNvPr>
            <p:cNvGrpSpPr/>
            <p:nvPr userDrawn="1"/>
          </p:nvGrpSpPr>
          <p:grpSpPr>
            <a:xfrm>
              <a:off x="982980" y="5790964"/>
              <a:ext cx="3681718" cy="1103097"/>
              <a:chOff x="823622" y="5568414"/>
              <a:chExt cx="4695673" cy="1406893"/>
            </a:xfrm>
          </p:grpSpPr>
          <p:pic>
            <p:nvPicPr>
              <p:cNvPr id="27" name="Picture 26">
                <a:extLst>
                  <a:ext uri="{FF2B5EF4-FFF2-40B4-BE49-F238E27FC236}">
                    <a16:creationId xmlns:a16="http://schemas.microsoft.com/office/drawing/2014/main" id="{55CDD82E-285A-BC45-9CF6-6579AF92B38E}"/>
                  </a:ext>
                </a:extLst>
              </p:cNvPr>
              <p:cNvPicPr/>
              <p:nvPr userDrawn="1"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561819" y="5868006"/>
                <a:ext cx="957476" cy="842997"/>
              </a:xfrm>
              <a:prstGeom prst="rect">
                <a:avLst/>
              </a:prstGeom>
            </p:spPr>
          </p:pic>
          <p:grpSp>
            <p:nvGrpSpPr>
              <p:cNvPr id="28" name="Group 27">
                <a:extLst>
                  <a:ext uri="{FF2B5EF4-FFF2-40B4-BE49-F238E27FC236}">
                    <a16:creationId xmlns:a16="http://schemas.microsoft.com/office/drawing/2014/main" id="{7CEC4430-F7D3-D249-B98F-4C73E6AD269B}"/>
                  </a:ext>
                </a:extLst>
              </p:cNvPr>
              <p:cNvGrpSpPr/>
              <p:nvPr userDrawn="1"/>
            </p:nvGrpSpPr>
            <p:grpSpPr>
              <a:xfrm>
                <a:off x="823622" y="5568414"/>
                <a:ext cx="3151610" cy="1406893"/>
                <a:chOff x="823622" y="5455870"/>
                <a:chExt cx="3151610" cy="1406893"/>
              </a:xfrm>
            </p:grpSpPr>
            <p:pic>
              <p:nvPicPr>
                <p:cNvPr id="29" name="Picture 28">
                  <a:extLst>
                    <a:ext uri="{FF2B5EF4-FFF2-40B4-BE49-F238E27FC236}">
                      <a16:creationId xmlns:a16="http://schemas.microsoft.com/office/drawing/2014/main" id="{D1182FFB-D294-C34C-A1A3-3B58F3DDE261}"/>
                    </a:ext>
                  </a:extLst>
                </p:cNvPr>
                <p:cNvPicPr>
                  <a:picLocks noChangeAspect="1"/>
                </p:cNvPicPr>
                <p:nvPr userDrawn="1"/>
              </p:nvPicPr>
              <p:blipFill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823622" y="5719764"/>
                  <a:ext cx="1063593" cy="914400"/>
                </a:xfrm>
                <a:prstGeom prst="rect">
                  <a:avLst/>
                </a:prstGeom>
              </p:spPr>
            </p:pic>
            <p:pic>
              <p:nvPicPr>
                <p:cNvPr id="37" name="Picture 36">
                  <a:extLst>
                    <a:ext uri="{FF2B5EF4-FFF2-40B4-BE49-F238E27FC236}">
                      <a16:creationId xmlns:a16="http://schemas.microsoft.com/office/drawing/2014/main" id="{7767AFC1-AE87-2742-92D8-FEF809FB8C40}"/>
                    </a:ext>
                  </a:extLst>
                </p:cNvPr>
                <p:cNvPicPr>
                  <a:picLocks noChangeAspect="1"/>
                </p:cNvPicPr>
                <p:nvPr userDrawn="1"/>
              </p:nvPicPr>
              <p:blipFill>
                <a:blip r:embed="rId4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2329750" y="5455870"/>
                  <a:ext cx="1645482" cy="1406893"/>
                </a:xfrm>
                <a:prstGeom prst="rect">
                  <a:avLst/>
                </a:prstGeom>
              </p:spPr>
            </p:pic>
          </p:grpSp>
        </p:grp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B0A80D42-D98B-0948-B8CC-44AD173D0B21}"/>
                </a:ext>
              </a:extLst>
            </p:cNvPr>
            <p:cNvSpPr txBox="1"/>
            <p:nvPr userDrawn="1"/>
          </p:nvSpPr>
          <p:spPr>
            <a:xfrm>
              <a:off x="8645313" y="6356349"/>
              <a:ext cx="361045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sz="1600" b="1" dirty="0">
                  <a:solidFill>
                    <a:schemeClr val="tx1"/>
                  </a:solidFill>
                  <a:latin typeface="Gill Sans MT" panose="020B0502020104020203" pitchFamily="34" charset="0"/>
                </a:rPr>
                <a:t>USAID</a:t>
              </a:r>
              <a:r>
                <a:rPr lang="en-US" sz="1600" b="1" baseline="0" dirty="0">
                  <a:solidFill>
                    <a:schemeClr val="tx1"/>
                  </a:solidFill>
                  <a:latin typeface="Gill Sans MT" panose="020B0502020104020203" pitchFamily="34" charset="0"/>
                </a:rPr>
                <a:t> AMPATH </a:t>
              </a:r>
              <a:r>
                <a:rPr lang="en-US" sz="1600" b="1" i="1" baseline="0" dirty="0">
                  <a:solidFill>
                    <a:schemeClr val="tx1"/>
                  </a:solidFill>
                  <a:latin typeface="Gill Sans MT" panose="020B0502020104020203" pitchFamily="34" charset="0"/>
                </a:rPr>
                <a:t>Uzima</a:t>
              </a:r>
              <a:endParaRPr lang="en-US" sz="1600" b="1" i="1" dirty="0">
                <a:solidFill>
                  <a:schemeClr val="tx1"/>
                </a:solidFill>
                <a:latin typeface="Gill Sans MT" panose="020B0502020104020203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2910026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F2770-D6F9-4EE9-A18E-8DD1648F62F9}" type="datetimeFigureOut">
              <a:rPr lang="en-US" smtClean="0"/>
              <a:t>6/19/22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9DD34-8126-45AF-B4F4-2305F3A75729}" type="slidenum">
              <a:rPr lang="en-US" smtClean="0"/>
              <a:t>‹#›</a:t>
            </a:fld>
            <a:endParaRPr lang="en-US"/>
          </a:p>
        </p:txBody>
      </p:sp>
      <p:grpSp>
        <p:nvGrpSpPr>
          <p:cNvPr id="14" name="Group 13"/>
          <p:cNvGrpSpPr/>
          <p:nvPr userDrawn="1"/>
        </p:nvGrpSpPr>
        <p:grpSpPr>
          <a:xfrm>
            <a:off x="0" y="1835427"/>
            <a:ext cx="12192000" cy="2438400"/>
            <a:chOff x="0" y="1835427"/>
            <a:chExt cx="12192000" cy="2438400"/>
          </a:xfrm>
        </p:grpSpPr>
        <p:cxnSp>
          <p:nvCxnSpPr>
            <p:cNvPr id="15" name="Straight Connector 14"/>
            <p:cNvCxnSpPr/>
            <p:nvPr userDrawn="1"/>
          </p:nvCxnSpPr>
          <p:spPr>
            <a:xfrm>
              <a:off x="7048500" y="4273827"/>
              <a:ext cx="5143500" cy="0"/>
            </a:xfrm>
            <a:prstGeom prst="line">
              <a:avLst/>
            </a:prstGeom>
            <a:ln w="104775">
              <a:solidFill>
                <a:srgbClr val="8393C5"/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 userDrawn="1"/>
          </p:nvCxnSpPr>
          <p:spPr>
            <a:xfrm>
              <a:off x="0" y="1835427"/>
              <a:ext cx="4109156" cy="0"/>
            </a:xfrm>
            <a:prstGeom prst="line">
              <a:avLst/>
            </a:prstGeom>
            <a:ln w="104775">
              <a:solidFill>
                <a:srgbClr val="932828"/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Rectangle 16"/>
            <p:cNvSpPr>
              <a:spLocks noChangeArrowheads="1"/>
            </p:cNvSpPr>
            <p:nvPr userDrawn="1"/>
          </p:nvSpPr>
          <p:spPr bwMode="auto">
            <a:xfrm>
              <a:off x="0" y="1911627"/>
              <a:ext cx="12192000" cy="2286000"/>
            </a:xfrm>
            <a:prstGeom prst="rect">
              <a:avLst/>
            </a:prstGeom>
            <a:solidFill>
              <a:srgbClr val="373185"/>
            </a:solidFill>
            <a:ln w="25400">
              <a:noFill/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 defTabSz="457200">
                <a:defRPr/>
              </a:pPr>
              <a:endParaRPr lang="en-US" sz="3700" dirty="0">
                <a:solidFill>
                  <a:schemeClr val="bg1"/>
                </a:solidFill>
                <a:latin typeface="Franklin Gothic Book" pitchFamily="34" charset="0"/>
              </a:endParaRPr>
            </a:p>
          </p:txBody>
        </p:sp>
      </p:grpSp>
      <p:grpSp>
        <p:nvGrpSpPr>
          <p:cNvPr id="23" name="Group 22"/>
          <p:cNvGrpSpPr/>
          <p:nvPr userDrawn="1"/>
        </p:nvGrpSpPr>
        <p:grpSpPr>
          <a:xfrm>
            <a:off x="1091727" y="4583469"/>
            <a:ext cx="10040128" cy="2048400"/>
            <a:chOff x="-766753" y="4282114"/>
            <a:chExt cx="13985329" cy="2853307"/>
          </a:xfrm>
        </p:grpSpPr>
        <p:pic>
          <p:nvPicPr>
            <p:cNvPr id="24" name="Picture 23"/>
            <p:cNvPicPr/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116357" y="4779203"/>
              <a:ext cx="2102219" cy="1888844"/>
            </a:xfrm>
            <a:prstGeom prst="rect">
              <a:avLst/>
            </a:prstGeom>
          </p:spPr>
        </p:pic>
        <p:grpSp>
          <p:nvGrpSpPr>
            <p:cNvPr id="25" name="Group 24"/>
            <p:cNvGrpSpPr/>
            <p:nvPr userDrawn="1"/>
          </p:nvGrpSpPr>
          <p:grpSpPr>
            <a:xfrm>
              <a:off x="-766753" y="4282114"/>
              <a:ext cx="8770031" cy="2853307"/>
              <a:chOff x="-461953" y="54670"/>
              <a:chExt cx="8770031" cy="2853307"/>
            </a:xfrm>
          </p:grpSpPr>
          <p:pic>
            <p:nvPicPr>
              <p:cNvPr id="26" name="Picture 25"/>
              <p:cNvPicPr>
                <a:picLocks noChangeAspect="1"/>
              </p:cNvPicPr>
              <p:nvPr userDrawn="1"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-461953" y="551759"/>
                <a:ext cx="2240980" cy="1926634"/>
              </a:xfrm>
              <a:prstGeom prst="rect">
                <a:avLst/>
              </a:prstGeom>
            </p:spPr>
          </p:pic>
          <p:pic>
            <p:nvPicPr>
              <p:cNvPr id="27" name="Picture 26"/>
              <p:cNvPicPr>
                <a:picLocks noChangeAspect="1"/>
              </p:cNvPicPr>
              <p:nvPr userDrawn="1"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970888" y="54670"/>
                <a:ext cx="3337190" cy="2853307"/>
              </a:xfrm>
              <a:prstGeom prst="rect">
                <a:avLst/>
              </a:prstGeom>
            </p:spPr>
          </p:pic>
        </p:grpSp>
      </p:grpSp>
      <p:sp>
        <p:nvSpPr>
          <p:cNvPr id="28" name="TextBox 27"/>
          <p:cNvSpPr txBox="1"/>
          <p:nvPr userDrawn="1"/>
        </p:nvSpPr>
        <p:spPr>
          <a:xfrm>
            <a:off x="1417079" y="792608"/>
            <a:ext cx="946205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chemeClr val="tx1"/>
                </a:solidFill>
                <a:latin typeface="Gill Sans MT" panose="020B0502020104020203" pitchFamily="34" charset="0"/>
              </a:rPr>
              <a:t>USAID</a:t>
            </a:r>
            <a:r>
              <a:rPr lang="en-US" sz="3200" b="1" baseline="0" dirty="0">
                <a:solidFill>
                  <a:schemeClr val="tx1"/>
                </a:solidFill>
                <a:latin typeface="Gill Sans MT" panose="020B0502020104020203" pitchFamily="34" charset="0"/>
              </a:rPr>
              <a:t> AMPATH UZIMA</a:t>
            </a:r>
            <a:endParaRPr lang="en-US" sz="3200" b="1" dirty="0">
              <a:solidFill>
                <a:schemeClr val="tx1"/>
              </a:solidFill>
              <a:latin typeface="Gill Sans MT" panose="020B05020201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47663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F2770-D6F9-4EE9-A18E-8DD1648F62F9}" type="datetimeFigureOut">
              <a:rPr lang="en-US" smtClean="0"/>
              <a:t>6/19/22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9DD34-8126-45AF-B4F4-2305F3A75729}" type="slidenum">
              <a:rPr lang="en-US" smtClean="0"/>
              <a:t>‹#›</a:t>
            </a:fld>
            <a:endParaRPr lang="en-US"/>
          </a:p>
        </p:txBody>
      </p:sp>
      <p:sp>
        <p:nvSpPr>
          <p:cNvPr id="13" name="Rectangle 12"/>
          <p:cNvSpPr/>
          <p:nvPr userDrawn="1"/>
        </p:nvSpPr>
        <p:spPr>
          <a:xfrm>
            <a:off x="0" y="2286000"/>
            <a:ext cx="369689" cy="2286000"/>
          </a:xfrm>
          <a:prstGeom prst="rect">
            <a:avLst/>
          </a:prstGeom>
          <a:solidFill>
            <a:srgbClr val="8393C5"/>
          </a:solidFill>
          <a:ln>
            <a:solidFill>
              <a:srgbClr val="8393C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angle 13"/>
          <p:cNvSpPr/>
          <p:nvPr userDrawn="1"/>
        </p:nvSpPr>
        <p:spPr>
          <a:xfrm>
            <a:off x="0" y="4589464"/>
            <a:ext cx="369689" cy="2268536"/>
          </a:xfrm>
          <a:prstGeom prst="rect">
            <a:avLst/>
          </a:prstGeom>
          <a:solidFill>
            <a:srgbClr val="932828"/>
          </a:solidFill>
          <a:ln>
            <a:solidFill>
              <a:srgbClr val="9328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Rectangle 14"/>
          <p:cNvSpPr/>
          <p:nvPr userDrawn="1"/>
        </p:nvSpPr>
        <p:spPr>
          <a:xfrm>
            <a:off x="0" y="0"/>
            <a:ext cx="369689" cy="2286000"/>
          </a:xfrm>
          <a:prstGeom prst="rect">
            <a:avLst/>
          </a:prstGeom>
          <a:solidFill>
            <a:srgbClr val="373185"/>
          </a:solidFill>
          <a:ln>
            <a:solidFill>
              <a:srgbClr val="4E7F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17" name="Straight Connector 16"/>
          <p:cNvCxnSpPr/>
          <p:nvPr userDrawn="1"/>
        </p:nvCxnSpPr>
        <p:spPr>
          <a:xfrm>
            <a:off x="832402" y="2070652"/>
            <a:ext cx="3978137" cy="0"/>
          </a:xfrm>
          <a:prstGeom prst="line">
            <a:avLst/>
          </a:prstGeom>
          <a:ln w="57150">
            <a:solidFill>
              <a:srgbClr val="383087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grpSp>
        <p:nvGrpSpPr>
          <p:cNvPr id="26" name="Group 25">
            <a:extLst>
              <a:ext uri="{FF2B5EF4-FFF2-40B4-BE49-F238E27FC236}">
                <a16:creationId xmlns:a16="http://schemas.microsoft.com/office/drawing/2014/main" id="{513FC5F5-DCD8-3A46-B27B-F53CBA2D7A9E}"/>
              </a:ext>
            </a:extLst>
          </p:cNvPr>
          <p:cNvGrpSpPr/>
          <p:nvPr userDrawn="1"/>
        </p:nvGrpSpPr>
        <p:grpSpPr>
          <a:xfrm>
            <a:off x="1120140" y="5893099"/>
            <a:ext cx="10929890" cy="1069543"/>
            <a:chOff x="982980" y="5790964"/>
            <a:chExt cx="11272790" cy="1103097"/>
          </a:xfrm>
        </p:grpSpPr>
        <p:grpSp>
          <p:nvGrpSpPr>
            <p:cNvPr id="27" name="Group 26">
              <a:extLst>
                <a:ext uri="{FF2B5EF4-FFF2-40B4-BE49-F238E27FC236}">
                  <a16:creationId xmlns:a16="http://schemas.microsoft.com/office/drawing/2014/main" id="{8D0CD705-1217-9F4C-A6DA-870155146AA4}"/>
                </a:ext>
              </a:extLst>
            </p:cNvPr>
            <p:cNvGrpSpPr/>
            <p:nvPr userDrawn="1"/>
          </p:nvGrpSpPr>
          <p:grpSpPr>
            <a:xfrm>
              <a:off x="982980" y="5790964"/>
              <a:ext cx="3681718" cy="1103097"/>
              <a:chOff x="823622" y="5568414"/>
              <a:chExt cx="4695673" cy="1406893"/>
            </a:xfrm>
          </p:grpSpPr>
          <p:pic>
            <p:nvPicPr>
              <p:cNvPr id="29" name="Picture 28">
                <a:extLst>
                  <a:ext uri="{FF2B5EF4-FFF2-40B4-BE49-F238E27FC236}">
                    <a16:creationId xmlns:a16="http://schemas.microsoft.com/office/drawing/2014/main" id="{9DC59CF8-BB84-6D47-B0AC-177C826308D0}"/>
                  </a:ext>
                </a:extLst>
              </p:cNvPr>
              <p:cNvPicPr/>
              <p:nvPr userDrawn="1"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561819" y="5868006"/>
                <a:ext cx="957476" cy="842997"/>
              </a:xfrm>
              <a:prstGeom prst="rect">
                <a:avLst/>
              </a:prstGeom>
            </p:spPr>
          </p:pic>
          <p:grpSp>
            <p:nvGrpSpPr>
              <p:cNvPr id="30" name="Group 29">
                <a:extLst>
                  <a:ext uri="{FF2B5EF4-FFF2-40B4-BE49-F238E27FC236}">
                    <a16:creationId xmlns:a16="http://schemas.microsoft.com/office/drawing/2014/main" id="{1D5712B6-00E9-9B4E-AC79-353DD7863B2B}"/>
                  </a:ext>
                </a:extLst>
              </p:cNvPr>
              <p:cNvGrpSpPr/>
              <p:nvPr userDrawn="1"/>
            </p:nvGrpSpPr>
            <p:grpSpPr>
              <a:xfrm>
                <a:off x="823622" y="5568414"/>
                <a:ext cx="3151610" cy="1406893"/>
                <a:chOff x="823622" y="5455870"/>
                <a:chExt cx="3151610" cy="1406893"/>
              </a:xfrm>
            </p:grpSpPr>
            <p:pic>
              <p:nvPicPr>
                <p:cNvPr id="31" name="Picture 30">
                  <a:extLst>
                    <a:ext uri="{FF2B5EF4-FFF2-40B4-BE49-F238E27FC236}">
                      <a16:creationId xmlns:a16="http://schemas.microsoft.com/office/drawing/2014/main" id="{1A38BB98-E08D-A849-96ED-58B99DDCF250}"/>
                    </a:ext>
                  </a:extLst>
                </p:cNvPr>
                <p:cNvPicPr>
                  <a:picLocks noChangeAspect="1"/>
                </p:cNvPicPr>
                <p:nvPr userDrawn="1"/>
              </p:nvPicPr>
              <p:blipFill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823622" y="5719764"/>
                  <a:ext cx="1063593" cy="914400"/>
                </a:xfrm>
                <a:prstGeom prst="rect">
                  <a:avLst/>
                </a:prstGeom>
              </p:spPr>
            </p:pic>
            <p:pic>
              <p:nvPicPr>
                <p:cNvPr id="32" name="Picture 31">
                  <a:extLst>
                    <a:ext uri="{FF2B5EF4-FFF2-40B4-BE49-F238E27FC236}">
                      <a16:creationId xmlns:a16="http://schemas.microsoft.com/office/drawing/2014/main" id="{D4A9553E-1CDA-004A-AC43-E54641F820BE}"/>
                    </a:ext>
                  </a:extLst>
                </p:cNvPr>
                <p:cNvPicPr>
                  <a:picLocks noChangeAspect="1"/>
                </p:cNvPicPr>
                <p:nvPr userDrawn="1"/>
              </p:nvPicPr>
              <p:blipFill>
                <a:blip r:embed="rId4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2329750" y="5455870"/>
                  <a:ext cx="1645482" cy="1406893"/>
                </a:xfrm>
                <a:prstGeom prst="rect">
                  <a:avLst/>
                </a:prstGeom>
              </p:spPr>
            </p:pic>
          </p:grpSp>
        </p:grp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68250CAC-0B71-6446-9C8E-D730047EB166}"/>
                </a:ext>
              </a:extLst>
            </p:cNvPr>
            <p:cNvSpPr txBox="1"/>
            <p:nvPr userDrawn="1"/>
          </p:nvSpPr>
          <p:spPr>
            <a:xfrm>
              <a:off x="8645313" y="6356349"/>
              <a:ext cx="361045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sz="1600" b="1" dirty="0">
                  <a:solidFill>
                    <a:schemeClr val="tx1"/>
                  </a:solidFill>
                  <a:latin typeface="Gill Sans MT" panose="020B0502020104020203" pitchFamily="34" charset="0"/>
                </a:rPr>
                <a:t>USAID</a:t>
              </a:r>
              <a:r>
                <a:rPr lang="en-US" sz="1600" b="1" baseline="0" dirty="0">
                  <a:solidFill>
                    <a:schemeClr val="tx1"/>
                  </a:solidFill>
                  <a:latin typeface="Gill Sans MT" panose="020B0502020104020203" pitchFamily="34" charset="0"/>
                </a:rPr>
                <a:t> AMPATH </a:t>
              </a:r>
              <a:r>
                <a:rPr lang="en-US" sz="1600" b="1" i="1" baseline="0" dirty="0">
                  <a:solidFill>
                    <a:schemeClr val="tx1"/>
                  </a:solidFill>
                  <a:latin typeface="Gill Sans MT" panose="020B0502020104020203" pitchFamily="34" charset="0"/>
                </a:rPr>
                <a:t>Uzima</a:t>
              </a:r>
              <a:endParaRPr lang="en-US" sz="1600" b="1" i="1" dirty="0">
                <a:solidFill>
                  <a:schemeClr val="tx1"/>
                </a:solidFill>
                <a:latin typeface="Gill Sans MT" panose="020B0502020104020203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996474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6"/>
            <a:ext cx="6172200" cy="463095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56097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Rectangle 12"/>
          <p:cNvSpPr/>
          <p:nvPr userDrawn="1"/>
        </p:nvSpPr>
        <p:spPr>
          <a:xfrm>
            <a:off x="0" y="2286000"/>
            <a:ext cx="369689" cy="2286000"/>
          </a:xfrm>
          <a:prstGeom prst="rect">
            <a:avLst/>
          </a:prstGeom>
          <a:solidFill>
            <a:srgbClr val="8393C5"/>
          </a:solidFill>
          <a:ln>
            <a:solidFill>
              <a:srgbClr val="8393C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angle 13"/>
          <p:cNvSpPr/>
          <p:nvPr userDrawn="1"/>
        </p:nvSpPr>
        <p:spPr>
          <a:xfrm>
            <a:off x="0" y="4589464"/>
            <a:ext cx="369689" cy="2268536"/>
          </a:xfrm>
          <a:prstGeom prst="rect">
            <a:avLst/>
          </a:prstGeom>
          <a:solidFill>
            <a:srgbClr val="932828"/>
          </a:solidFill>
          <a:ln>
            <a:solidFill>
              <a:srgbClr val="9328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Rectangle 14"/>
          <p:cNvSpPr/>
          <p:nvPr userDrawn="1"/>
        </p:nvSpPr>
        <p:spPr>
          <a:xfrm>
            <a:off x="0" y="0"/>
            <a:ext cx="369689" cy="2286000"/>
          </a:xfrm>
          <a:prstGeom prst="rect">
            <a:avLst/>
          </a:prstGeom>
          <a:solidFill>
            <a:srgbClr val="373185"/>
          </a:solidFill>
          <a:ln>
            <a:solidFill>
              <a:srgbClr val="4E7F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16" name="Straight Connector 15"/>
          <p:cNvCxnSpPr/>
          <p:nvPr userDrawn="1"/>
        </p:nvCxnSpPr>
        <p:spPr>
          <a:xfrm>
            <a:off x="832402" y="2070652"/>
            <a:ext cx="3951633" cy="0"/>
          </a:xfrm>
          <a:prstGeom prst="line">
            <a:avLst/>
          </a:prstGeom>
          <a:ln w="57150">
            <a:solidFill>
              <a:srgbClr val="383087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grpSp>
        <p:nvGrpSpPr>
          <p:cNvPr id="24" name="Group 23">
            <a:extLst>
              <a:ext uri="{FF2B5EF4-FFF2-40B4-BE49-F238E27FC236}">
                <a16:creationId xmlns:a16="http://schemas.microsoft.com/office/drawing/2014/main" id="{AC105EE1-7230-D14E-8595-AFFA8A5422C3}"/>
              </a:ext>
            </a:extLst>
          </p:cNvPr>
          <p:cNvGrpSpPr/>
          <p:nvPr userDrawn="1"/>
        </p:nvGrpSpPr>
        <p:grpSpPr>
          <a:xfrm>
            <a:off x="1120140" y="5893099"/>
            <a:ext cx="10929890" cy="1069543"/>
            <a:chOff x="982980" y="5790964"/>
            <a:chExt cx="11272790" cy="1103097"/>
          </a:xfrm>
        </p:grpSpPr>
        <p:grpSp>
          <p:nvGrpSpPr>
            <p:cNvPr id="25" name="Group 24">
              <a:extLst>
                <a:ext uri="{FF2B5EF4-FFF2-40B4-BE49-F238E27FC236}">
                  <a16:creationId xmlns:a16="http://schemas.microsoft.com/office/drawing/2014/main" id="{3E48577C-B4C7-8440-9B9A-1C9E00DFE9C5}"/>
                </a:ext>
              </a:extLst>
            </p:cNvPr>
            <p:cNvGrpSpPr/>
            <p:nvPr userDrawn="1"/>
          </p:nvGrpSpPr>
          <p:grpSpPr>
            <a:xfrm>
              <a:off x="982980" y="5790964"/>
              <a:ext cx="3681718" cy="1103097"/>
              <a:chOff x="823622" y="5568414"/>
              <a:chExt cx="4695673" cy="1406893"/>
            </a:xfrm>
          </p:grpSpPr>
          <p:pic>
            <p:nvPicPr>
              <p:cNvPr id="27" name="Picture 26">
                <a:extLst>
                  <a:ext uri="{FF2B5EF4-FFF2-40B4-BE49-F238E27FC236}">
                    <a16:creationId xmlns:a16="http://schemas.microsoft.com/office/drawing/2014/main" id="{F02A5255-FA03-9F46-9102-74F8AE8F805B}"/>
                  </a:ext>
                </a:extLst>
              </p:cNvPr>
              <p:cNvPicPr/>
              <p:nvPr userDrawn="1"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561819" y="5868006"/>
                <a:ext cx="957476" cy="842997"/>
              </a:xfrm>
              <a:prstGeom prst="rect">
                <a:avLst/>
              </a:prstGeom>
            </p:spPr>
          </p:pic>
          <p:grpSp>
            <p:nvGrpSpPr>
              <p:cNvPr id="28" name="Group 27">
                <a:extLst>
                  <a:ext uri="{FF2B5EF4-FFF2-40B4-BE49-F238E27FC236}">
                    <a16:creationId xmlns:a16="http://schemas.microsoft.com/office/drawing/2014/main" id="{FC5A7764-81B6-4B45-B34A-A195B2D7300C}"/>
                  </a:ext>
                </a:extLst>
              </p:cNvPr>
              <p:cNvGrpSpPr/>
              <p:nvPr userDrawn="1"/>
            </p:nvGrpSpPr>
            <p:grpSpPr>
              <a:xfrm>
                <a:off x="823622" y="5568414"/>
                <a:ext cx="3151610" cy="1406893"/>
                <a:chOff x="823622" y="5455870"/>
                <a:chExt cx="3151610" cy="1406893"/>
              </a:xfrm>
            </p:grpSpPr>
            <p:pic>
              <p:nvPicPr>
                <p:cNvPr id="29" name="Picture 28">
                  <a:extLst>
                    <a:ext uri="{FF2B5EF4-FFF2-40B4-BE49-F238E27FC236}">
                      <a16:creationId xmlns:a16="http://schemas.microsoft.com/office/drawing/2014/main" id="{78BC7AA0-1C18-024A-92E8-AC48BE8D2E75}"/>
                    </a:ext>
                  </a:extLst>
                </p:cNvPr>
                <p:cNvPicPr>
                  <a:picLocks noChangeAspect="1"/>
                </p:cNvPicPr>
                <p:nvPr userDrawn="1"/>
              </p:nvPicPr>
              <p:blipFill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823622" y="5719764"/>
                  <a:ext cx="1063593" cy="914400"/>
                </a:xfrm>
                <a:prstGeom prst="rect">
                  <a:avLst/>
                </a:prstGeom>
              </p:spPr>
            </p:pic>
            <p:pic>
              <p:nvPicPr>
                <p:cNvPr id="30" name="Picture 29">
                  <a:extLst>
                    <a:ext uri="{FF2B5EF4-FFF2-40B4-BE49-F238E27FC236}">
                      <a16:creationId xmlns:a16="http://schemas.microsoft.com/office/drawing/2014/main" id="{AA802915-DF05-2040-99FB-3BFBC5A07476}"/>
                    </a:ext>
                  </a:extLst>
                </p:cNvPr>
                <p:cNvPicPr>
                  <a:picLocks noChangeAspect="1"/>
                </p:cNvPicPr>
                <p:nvPr userDrawn="1"/>
              </p:nvPicPr>
              <p:blipFill>
                <a:blip r:embed="rId4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2329750" y="5455870"/>
                  <a:ext cx="1645482" cy="1406893"/>
                </a:xfrm>
                <a:prstGeom prst="rect">
                  <a:avLst/>
                </a:prstGeom>
              </p:spPr>
            </p:pic>
          </p:grpSp>
        </p:grp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F6448776-5F56-254B-AD8F-74C9EB098CEE}"/>
                </a:ext>
              </a:extLst>
            </p:cNvPr>
            <p:cNvSpPr txBox="1"/>
            <p:nvPr userDrawn="1"/>
          </p:nvSpPr>
          <p:spPr>
            <a:xfrm>
              <a:off x="8645313" y="6356349"/>
              <a:ext cx="361045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sz="1600" b="1" dirty="0">
                  <a:solidFill>
                    <a:schemeClr val="tx1"/>
                  </a:solidFill>
                  <a:latin typeface="Gill Sans MT" panose="020B0502020104020203" pitchFamily="34" charset="0"/>
                </a:rPr>
                <a:t>USAID</a:t>
              </a:r>
              <a:r>
                <a:rPr lang="en-US" sz="1600" b="1" baseline="0" dirty="0">
                  <a:solidFill>
                    <a:schemeClr val="tx1"/>
                  </a:solidFill>
                  <a:latin typeface="Gill Sans MT" panose="020B0502020104020203" pitchFamily="34" charset="0"/>
                </a:rPr>
                <a:t> AMPATH </a:t>
              </a:r>
              <a:r>
                <a:rPr lang="en-US" sz="1600" b="1" i="1" baseline="0" dirty="0">
                  <a:solidFill>
                    <a:schemeClr val="tx1"/>
                  </a:solidFill>
                  <a:latin typeface="Gill Sans MT" panose="020B0502020104020203" pitchFamily="34" charset="0"/>
                </a:rPr>
                <a:t>Uzima</a:t>
              </a:r>
              <a:endParaRPr lang="en-US" sz="1600" b="1" i="1" dirty="0">
                <a:solidFill>
                  <a:schemeClr val="tx1"/>
                </a:solidFill>
                <a:latin typeface="Gill Sans MT" panose="020B0502020104020203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1363996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EF2770-D6F9-4EE9-A18E-8DD1648F62F9}" type="datetimeFigureOut">
              <a:rPr lang="en-US" smtClean="0"/>
              <a:t>6/19/22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89DD34-8126-45AF-B4F4-2305F3A757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87030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Gill Sans MT" panose="020B0502020104020203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Garamond" panose="02020404030301010803" pitchFamily="18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Garamond" panose="02020404030301010803" pitchFamily="18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Garamond" panose="02020404030301010803" pitchFamily="18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Garamond" panose="02020404030301010803" pitchFamily="18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Garamond" panose="02020404030301010803" pitchFamily="18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3971" y="1440415"/>
            <a:ext cx="10359483" cy="2387600"/>
          </a:xfrm>
        </p:spPr>
        <p:txBody>
          <a:bodyPr>
            <a:normAutofit/>
          </a:bodyPr>
          <a:lstStyle/>
          <a:p>
            <a:r>
              <a:rPr lang="en-US" sz="6000" b="1" dirty="0">
                <a:solidFill>
                  <a:schemeClr val="bg1"/>
                </a:solidFill>
                <a:latin typeface="Garamond" panose="02020404030301010803" pitchFamily="18" charset="0"/>
              </a:rPr>
              <a:t>STAKEHOLDER ANALYSIS</a:t>
            </a:r>
          </a:p>
        </p:txBody>
      </p:sp>
    </p:spTree>
    <p:extLst>
      <p:ext uri="{BB962C8B-B14F-4D97-AF65-F5344CB8AC3E}">
        <p14:creationId xmlns:p14="http://schemas.microsoft.com/office/powerpoint/2010/main" val="36695451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>
                <a:latin typeface="+mn-lt"/>
              </a:rPr>
              <a:t>Stakeholder Analysis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2800" dirty="0"/>
              <a:t>WHO is a Stakeholder?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800" dirty="0"/>
              <a:t>WHAT is Stakeholder analysis?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800" dirty="0"/>
              <a:t>WHY do we do Stakeholder analysis?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800" dirty="0"/>
              <a:t>HOW?</a:t>
            </a:r>
          </a:p>
          <a:p>
            <a:pPr marL="749808" lvl="1" indent="-457200"/>
            <a:r>
              <a:rPr lang="en-US" sz="2600" dirty="0"/>
              <a:t>Power/interest Grid</a:t>
            </a:r>
          </a:p>
        </p:txBody>
      </p:sp>
    </p:spTree>
    <p:extLst>
      <p:ext uri="{BB962C8B-B14F-4D97-AF65-F5344CB8AC3E}">
        <p14:creationId xmlns:p14="http://schemas.microsoft.com/office/powerpoint/2010/main" val="28338220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>
                <a:latin typeface="+mn-lt"/>
              </a:rPr>
              <a:t>Stakeholder Analysis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Stakeholders: Who?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/>
              <a:t> Individuals/groups who have interest in a project and can influence the outcome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/>
              <a:t>They can resist or support changes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/>
              <a:t>Affected by the proposed changes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Also known as stakeholder mapping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Entails identification of key people who have a stake/ involved in the process you are trying to improve.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Key in managing – value?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dirty="0"/>
          </a:p>
          <a:p>
            <a:pPr>
              <a:buFont typeface="Wingdings" panose="05000000000000000000" pitchFamily="2" charset="2"/>
              <a:buChar char="Ø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4948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>
                <a:latin typeface="Garamond" panose="02020404030301010803" pitchFamily="18" charset="0"/>
              </a:rPr>
              <a:t>Why?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Sustainable change</a:t>
            </a:r>
          </a:p>
          <a:p>
            <a:r>
              <a:rPr lang="en-US" dirty="0"/>
              <a:t>Understand resistors concerns</a:t>
            </a:r>
          </a:p>
          <a:p>
            <a:r>
              <a:rPr lang="en-US" dirty="0"/>
              <a:t>Prevent conflict</a:t>
            </a:r>
          </a:p>
          <a:p>
            <a:r>
              <a:rPr lang="en-US" dirty="0"/>
              <a:t>Delays of project implementation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01983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>
                <a:latin typeface="+mn-lt"/>
              </a:rPr>
              <a:t>When?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Dynamic </a:t>
            </a:r>
          </a:p>
          <a:p>
            <a:r>
              <a:rPr lang="en-US" dirty="0"/>
              <a:t>Beginning of project</a:t>
            </a:r>
          </a:p>
          <a:p>
            <a:r>
              <a:rPr lang="en-US" dirty="0"/>
              <a:t>Revisited as project evolves </a:t>
            </a:r>
          </a:p>
          <a:p>
            <a:r>
              <a:rPr lang="en-US" dirty="0"/>
              <a:t>Basis of  a communication plan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96656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>
                <a:latin typeface="+mn-lt"/>
              </a:rPr>
              <a:t>Stakeholder Analysis Grid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096962" y="1846263"/>
          <a:ext cx="10942637" cy="44910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8394700" y="1725742"/>
            <a:ext cx="15113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High Interest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646680" y="1714123"/>
            <a:ext cx="15113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Low Interest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932180" y="4648200"/>
            <a:ext cx="461665" cy="1477328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en-US" b="1" dirty="0"/>
              <a:t>Low Power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866447" y="2106692"/>
            <a:ext cx="461665" cy="1477328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en-US" b="1" dirty="0"/>
              <a:t>High Power</a:t>
            </a:r>
          </a:p>
        </p:txBody>
      </p:sp>
    </p:spTree>
    <p:extLst>
      <p:ext uri="{BB962C8B-B14F-4D97-AF65-F5344CB8AC3E}">
        <p14:creationId xmlns:p14="http://schemas.microsoft.com/office/powerpoint/2010/main" val="20078841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AIM Statements case </a:t>
            </a:r>
            <a:r>
              <a:rPr lang="en-US"/>
              <a:t>studies (Group Work)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GRP 4: </a:t>
            </a:r>
            <a:r>
              <a:rPr lang="en-US" dirty="0"/>
              <a:t>To improve level of hand hygiene adherence from 10% to 30% within 6 months</a:t>
            </a:r>
          </a:p>
          <a:p>
            <a:r>
              <a:rPr lang="en-US" b="1" dirty="0"/>
              <a:t>GRP 3: </a:t>
            </a:r>
            <a:r>
              <a:rPr lang="en-US" dirty="0"/>
              <a:t>To improve level of hand hygiene adherence from current 10% by 6 months</a:t>
            </a:r>
          </a:p>
          <a:p>
            <a:r>
              <a:rPr lang="en-US" b="1" dirty="0"/>
              <a:t>GRP 2: </a:t>
            </a:r>
            <a:r>
              <a:rPr lang="en-US" dirty="0"/>
              <a:t>To improve adherence to hand hygiene by health care providers in Nyayo wards from 10% to 90% within 6 months</a:t>
            </a:r>
          </a:p>
          <a:p>
            <a:r>
              <a:rPr lang="en-US" b="1" dirty="0"/>
              <a:t>GRP 1</a:t>
            </a:r>
            <a:r>
              <a:rPr lang="en-US" dirty="0"/>
              <a:t>: To increase level of hand hygiene adherence between patients by health care providers in Nyayo wards from 10% as per audit report to 80% over 6 months.</a:t>
            </a:r>
          </a:p>
        </p:txBody>
      </p:sp>
    </p:spTree>
    <p:extLst>
      <p:ext uri="{BB962C8B-B14F-4D97-AF65-F5344CB8AC3E}">
        <p14:creationId xmlns:p14="http://schemas.microsoft.com/office/powerpoint/2010/main" val="5292405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1441076" y="2205317"/>
            <a:ext cx="9144000" cy="143883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771571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71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fontAlgn="auto">
              <a:spcAft>
                <a:spcPts val="0"/>
              </a:spcAft>
            </a:pPr>
            <a:r>
              <a:rPr lang="en-US" sz="7200" b="1" dirty="0">
                <a:solidFill>
                  <a:schemeClr val="bg1"/>
                </a:solidFill>
                <a:latin typeface="Gill Sans MT" panose="020B0502020104020203" pitchFamily="34" charset="0"/>
              </a:rPr>
              <a:t>THANK YOU</a:t>
            </a:r>
          </a:p>
        </p:txBody>
      </p:sp>
      <p:sp>
        <p:nvSpPr>
          <p:cNvPr id="3" name="Title 14"/>
          <p:cNvSpPr txBox="1">
            <a:spLocks/>
          </p:cNvSpPr>
          <p:nvPr/>
        </p:nvSpPr>
        <p:spPr>
          <a:xfrm>
            <a:off x="740447" y="3281431"/>
            <a:ext cx="11000935" cy="11823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000" b="1" dirty="0">
                <a:latin typeface="Garamond" panose="02020404030301010803" pitchFamily="18" charset="0"/>
              </a:rPr>
              <a:t> info@ampathkenya.org </a:t>
            </a:r>
            <a:r>
              <a:rPr lang="en-US" sz="2000" b="1" dirty="0">
                <a:solidFill>
                  <a:srgbClr val="ED2B30"/>
                </a:solidFill>
                <a:latin typeface="Garamond" panose="02020404030301010803" pitchFamily="18" charset="0"/>
              </a:rPr>
              <a:t>|</a:t>
            </a:r>
            <a:r>
              <a:rPr lang="en-US" sz="2000" b="1" dirty="0">
                <a:latin typeface="Garamond" panose="02020404030301010803" pitchFamily="18" charset="0"/>
              </a:rPr>
              <a:t> www.ampathkenya.org</a:t>
            </a:r>
            <a:r>
              <a:rPr lang="en-US" sz="2000" b="1" baseline="0" dirty="0">
                <a:latin typeface="Garamond" panose="02020404030301010803" pitchFamily="18" charset="0"/>
              </a:rPr>
              <a:t> </a:t>
            </a:r>
            <a:r>
              <a:rPr lang="en-US" sz="2000" b="1" baseline="0" dirty="0">
                <a:solidFill>
                  <a:srgbClr val="ED2B30"/>
                </a:solidFill>
                <a:latin typeface="Garamond" panose="02020404030301010803" pitchFamily="18" charset="0"/>
              </a:rPr>
              <a:t>| </a:t>
            </a:r>
            <a:r>
              <a:rPr lang="en-US" sz="2000" b="1" dirty="0">
                <a:latin typeface="Garamond" panose="02020404030301010803" pitchFamily="18" charset="0"/>
              </a:rPr>
              <a:t>@ampathkenya</a:t>
            </a:r>
            <a:endParaRPr lang="en-US" sz="2000" b="1" dirty="0">
              <a:solidFill>
                <a:srgbClr val="ED2B30"/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06219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Garamond">
      <a:majorFont>
        <a:latin typeface="Garamond" panose="020204040303010108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aramond" panose="020204040303010108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9752</TotalTime>
  <Words>324</Words>
  <Application>Microsoft Macintosh PowerPoint</Application>
  <PresentationFormat>Widescreen</PresentationFormat>
  <Paragraphs>52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Arial</vt:lpstr>
      <vt:lpstr>Calibri</vt:lpstr>
      <vt:lpstr>Franklin Gothic Book</vt:lpstr>
      <vt:lpstr>Garamond</vt:lpstr>
      <vt:lpstr>Gill Sans MT</vt:lpstr>
      <vt:lpstr>Wingdings</vt:lpstr>
      <vt:lpstr>Office Theme</vt:lpstr>
      <vt:lpstr>STAKEHOLDER ANALYSIS</vt:lpstr>
      <vt:lpstr>Stakeholder Analysis</vt:lpstr>
      <vt:lpstr>Stakeholder Analysis</vt:lpstr>
      <vt:lpstr>Why?</vt:lpstr>
      <vt:lpstr>When?</vt:lpstr>
      <vt:lpstr>Stakeholder Analysis Grid</vt:lpstr>
      <vt:lpstr>AIM Statements case studies (Group Work)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Sharon</dc:creator>
  <cp:lastModifiedBy>christabel Bodo</cp:lastModifiedBy>
  <cp:revision>28</cp:revision>
  <dcterms:created xsi:type="dcterms:W3CDTF">2021-11-04T12:08:41Z</dcterms:created>
  <dcterms:modified xsi:type="dcterms:W3CDTF">2022-06-19T10:47:03Z</dcterms:modified>
</cp:coreProperties>
</file>