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8" r:id="rId2"/>
    <p:sldId id="370" r:id="rId3"/>
    <p:sldId id="346" r:id="rId4"/>
    <p:sldId id="287" r:id="rId5"/>
    <p:sldId id="283" r:id="rId6"/>
    <p:sldId id="284" r:id="rId7"/>
    <p:sldId id="296" r:id="rId8"/>
    <p:sldId id="288" r:id="rId9"/>
    <p:sldId id="340" r:id="rId10"/>
    <p:sldId id="324" r:id="rId11"/>
    <p:sldId id="349" r:id="rId12"/>
    <p:sldId id="326" r:id="rId13"/>
    <p:sldId id="325" r:id="rId14"/>
    <p:sldId id="369" r:id="rId15"/>
    <p:sldId id="350" r:id="rId16"/>
    <p:sldId id="351" r:id="rId17"/>
    <p:sldId id="352" r:id="rId18"/>
    <p:sldId id="353" r:id="rId19"/>
    <p:sldId id="354" r:id="rId20"/>
    <p:sldId id="355" r:id="rId21"/>
    <p:sldId id="356" r:id="rId22"/>
    <p:sldId id="372" r:id="rId23"/>
    <p:sldId id="371" r:id="rId24"/>
    <p:sldId id="357" r:id="rId25"/>
    <p:sldId id="359" r:id="rId26"/>
    <p:sldId id="360" r:id="rId27"/>
    <p:sldId id="361" r:id="rId28"/>
    <p:sldId id="362" r:id="rId29"/>
    <p:sldId id="363" r:id="rId30"/>
    <p:sldId id="373" r:id="rId31"/>
    <p:sldId id="365" r:id="rId32"/>
    <p:sldId id="366" r:id="rId33"/>
    <p:sldId id="367" r:id="rId34"/>
    <p:sldId id="27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087"/>
    <a:srgbClr val="8393C5"/>
    <a:srgbClr val="8D8D97"/>
    <a:srgbClr val="2FAA63"/>
    <a:srgbClr val="BB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p:scale>
          <a:sx n="100" d="100"/>
          <a:sy n="100" d="100"/>
        </p:scale>
        <p:origin x="24" y="4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866EE4-6F51-4185-8B3E-CADE422CBC89}" type="doc">
      <dgm:prSet loTypeId="urn:microsoft.com/office/officeart/2005/8/layout/chevron1" loCatId="process" qsTypeId="urn:microsoft.com/office/officeart/2005/8/quickstyle/simple1" qsCatId="simple" csTypeId="urn:microsoft.com/office/officeart/2005/8/colors/accent1_2" csCatId="accent1" phldr="1"/>
      <dgm:spPr/>
    </dgm:pt>
    <dgm:pt modelId="{38FFB0B8-DCD5-4D5B-9B9D-3C653E7310BC}">
      <dgm:prSet phldrT="[Text]"/>
      <dgm:spPr>
        <a:solidFill>
          <a:schemeClr val="accent6"/>
        </a:solidFill>
      </dgm:spPr>
      <dgm:t>
        <a:bodyPr/>
        <a:lstStyle/>
        <a:p>
          <a:r>
            <a:rPr lang="en-US" dirty="0"/>
            <a:t>Input</a:t>
          </a:r>
        </a:p>
      </dgm:t>
    </dgm:pt>
    <dgm:pt modelId="{1CFA999B-A0F6-4A3F-970F-6DFA5E16945D}" type="parTrans" cxnId="{A551CD81-01D7-4CB2-9B17-AC9FC5851C6D}">
      <dgm:prSet/>
      <dgm:spPr/>
      <dgm:t>
        <a:bodyPr/>
        <a:lstStyle/>
        <a:p>
          <a:endParaRPr lang="en-US"/>
        </a:p>
      </dgm:t>
    </dgm:pt>
    <dgm:pt modelId="{E996D09B-6E1E-485A-9D17-61A4894E3A87}" type="sibTrans" cxnId="{A551CD81-01D7-4CB2-9B17-AC9FC5851C6D}">
      <dgm:prSet/>
      <dgm:spPr/>
      <dgm:t>
        <a:bodyPr/>
        <a:lstStyle/>
        <a:p>
          <a:endParaRPr lang="en-US"/>
        </a:p>
      </dgm:t>
    </dgm:pt>
    <dgm:pt modelId="{859A49AF-5AEE-4AE9-8793-DBA3F686D491}">
      <dgm:prSet phldrT="[Text]"/>
      <dgm:spPr>
        <a:solidFill>
          <a:schemeClr val="tx2"/>
        </a:solidFill>
      </dgm:spPr>
      <dgm:t>
        <a:bodyPr/>
        <a:lstStyle/>
        <a:p>
          <a:r>
            <a:rPr lang="en-US" b="1" dirty="0"/>
            <a:t>Impact</a:t>
          </a:r>
        </a:p>
      </dgm:t>
    </dgm:pt>
    <dgm:pt modelId="{DD75879B-BE62-4BD2-ABAD-3A9AAD29F12A}" type="parTrans" cxnId="{2E1C774F-6BD3-4026-93BA-1FBB069D6735}">
      <dgm:prSet/>
      <dgm:spPr/>
      <dgm:t>
        <a:bodyPr/>
        <a:lstStyle/>
        <a:p>
          <a:endParaRPr lang="en-US"/>
        </a:p>
      </dgm:t>
    </dgm:pt>
    <dgm:pt modelId="{E68FBDDB-3561-4789-93FD-E93D7B6BE6D0}" type="sibTrans" cxnId="{2E1C774F-6BD3-4026-93BA-1FBB069D6735}">
      <dgm:prSet/>
      <dgm:spPr/>
      <dgm:t>
        <a:bodyPr/>
        <a:lstStyle/>
        <a:p>
          <a:endParaRPr lang="en-US"/>
        </a:p>
      </dgm:t>
    </dgm:pt>
    <dgm:pt modelId="{3A953DF3-DF48-4668-B6D1-DC0E4F98C11F}">
      <dgm:prSet phldrT="[Text]"/>
      <dgm:spPr>
        <a:solidFill>
          <a:schemeClr val="accent1"/>
        </a:solidFill>
      </dgm:spPr>
      <dgm:t>
        <a:bodyPr/>
        <a:lstStyle/>
        <a:p>
          <a:r>
            <a:rPr lang="en-US" dirty="0"/>
            <a:t>Outcome</a:t>
          </a:r>
        </a:p>
      </dgm:t>
    </dgm:pt>
    <dgm:pt modelId="{F5033570-C11D-40DF-88D6-62C851503A63}" type="parTrans" cxnId="{44FE65A6-7850-4982-BB59-8371089E113A}">
      <dgm:prSet/>
      <dgm:spPr/>
      <dgm:t>
        <a:bodyPr/>
        <a:lstStyle/>
        <a:p>
          <a:endParaRPr lang="en-US"/>
        </a:p>
      </dgm:t>
    </dgm:pt>
    <dgm:pt modelId="{A7319755-8C84-41D4-80A3-975370407F8C}" type="sibTrans" cxnId="{44FE65A6-7850-4982-BB59-8371089E113A}">
      <dgm:prSet/>
      <dgm:spPr/>
      <dgm:t>
        <a:bodyPr/>
        <a:lstStyle/>
        <a:p>
          <a:endParaRPr lang="en-US"/>
        </a:p>
      </dgm:t>
    </dgm:pt>
    <dgm:pt modelId="{E2201C15-980D-4D8D-B850-D249B371491C}">
      <dgm:prSet phldrT="[Text]"/>
      <dgm:spPr>
        <a:solidFill>
          <a:schemeClr val="accent4"/>
        </a:solidFill>
      </dgm:spPr>
      <dgm:t>
        <a:bodyPr/>
        <a:lstStyle/>
        <a:p>
          <a:r>
            <a:rPr lang="en-US" dirty="0"/>
            <a:t>Output</a:t>
          </a:r>
        </a:p>
      </dgm:t>
    </dgm:pt>
    <dgm:pt modelId="{E9011FC4-846D-4600-8E57-C51082C9850D}" type="parTrans" cxnId="{FB35302F-4555-419B-A16D-6F6D6C94E864}">
      <dgm:prSet/>
      <dgm:spPr/>
      <dgm:t>
        <a:bodyPr/>
        <a:lstStyle/>
        <a:p>
          <a:endParaRPr lang="en-US"/>
        </a:p>
      </dgm:t>
    </dgm:pt>
    <dgm:pt modelId="{4D6C7C04-10FD-4764-B735-20836B4FE463}" type="sibTrans" cxnId="{FB35302F-4555-419B-A16D-6F6D6C94E864}">
      <dgm:prSet/>
      <dgm:spPr/>
      <dgm:t>
        <a:bodyPr/>
        <a:lstStyle/>
        <a:p>
          <a:endParaRPr lang="en-US"/>
        </a:p>
      </dgm:t>
    </dgm:pt>
    <dgm:pt modelId="{3DD99274-60B8-489F-951F-7AD110C1E9FD}">
      <dgm:prSet phldrT="[Text]"/>
      <dgm:spPr>
        <a:solidFill>
          <a:schemeClr val="accent5"/>
        </a:solidFill>
      </dgm:spPr>
      <dgm:t>
        <a:bodyPr/>
        <a:lstStyle/>
        <a:p>
          <a:r>
            <a:rPr lang="en-US" dirty="0"/>
            <a:t>Activity</a:t>
          </a:r>
        </a:p>
      </dgm:t>
    </dgm:pt>
    <dgm:pt modelId="{2A66D77E-2037-4DC9-ACD7-38546E19BCA7}" type="parTrans" cxnId="{F5854951-B173-4E2D-AA70-D8F0582F8C1B}">
      <dgm:prSet/>
      <dgm:spPr/>
      <dgm:t>
        <a:bodyPr/>
        <a:lstStyle/>
        <a:p>
          <a:endParaRPr lang="en-US"/>
        </a:p>
      </dgm:t>
    </dgm:pt>
    <dgm:pt modelId="{ADB4B2DC-1EC8-4070-A5AE-409B4A5831BE}" type="sibTrans" cxnId="{F5854951-B173-4E2D-AA70-D8F0582F8C1B}">
      <dgm:prSet/>
      <dgm:spPr/>
      <dgm:t>
        <a:bodyPr/>
        <a:lstStyle/>
        <a:p>
          <a:endParaRPr lang="en-US"/>
        </a:p>
      </dgm:t>
    </dgm:pt>
    <dgm:pt modelId="{C62B4B2E-5F20-4E0D-B6C1-B366935561E9}" type="pres">
      <dgm:prSet presAssocID="{28866EE4-6F51-4185-8B3E-CADE422CBC89}" presName="Name0" presStyleCnt="0">
        <dgm:presLayoutVars>
          <dgm:dir/>
          <dgm:animLvl val="lvl"/>
          <dgm:resizeHandles val="exact"/>
        </dgm:presLayoutVars>
      </dgm:prSet>
      <dgm:spPr/>
    </dgm:pt>
    <dgm:pt modelId="{57C0D360-F6D8-4944-856B-D25F9A91B09E}" type="pres">
      <dgm:prSet presAssocID="{38FFB0B8-DCD5-4D5B-9B9D-3C653E7310BC}" presName="parTxOnly" presStyleLbl="node1" presStyleIdx="0" presStyleCnt="5">
        <dgm:presLayoutVars>
          <dgm:chMax val="0"/>
          <dgm:chPref val="0"/>
          <dgm:bulletEnabled val="1"/>
        </dgm:presLayoutVars>
      </dgm:prSet>
      <dgm:spPr/>
    </dgm:pt>
    <dgm:pt modelId="{7FCF3247-89A7-4D1F-99AC-7BD4BD008686}" type="pres">
      <dgm:prSet presAssocID="{E996D09B-6E1E-485A-9D17-61A4894E3A87}" presName="parTxOnlySpace" presStyleCnt="0"/>
      <dgm:spPr/>
    </dgm:pt>
    <dgm:pt modelId="{026C5AA1-1AC7-4C5F-BA8B-BB231AC2ACC0}" type="pres">
      <dgm:prSet presAssocID="{3DD99274-60B8-489F-951F-7AD110C1E9FD}" presName="parTxOnly" presStyleLbl="node1" presStyleIdx="1" presStyleCnt="5">
        <dgm:presLayoutVars>
          <dgm:chMax val="0"/>
          <dgm:chPref val="0"/>
          <dgm:bulletEnabled val="1"/>
        </dgm:presLayoutVars>
      </dgm:prSet>
      <dgm:spPr/>
    </dgm:pt>
    <dgm:pt modelId="{3DC5CE76-337A-4131-8D3A-2F245AAAAB3D}" type="pres">
      <dgm:prSet presAssocID="{ADB4B2DC-1EC8-4070-A5AE-409B4A5831BE}" presName="parTxOnlySpace" presStyleCnt="0"/>
      <dgm:spPr/>
    </dgm:pt>
    <dgm:pt modelId="{B0AE7183-D4C5-44F8-B117-0C5C162C2B83}" type="pres">
      <dgm:prSet presAssocID="{E2201C15-980D-4D8D-B850-D249B371491C}" presName="parTxOnly" presStyleLbl="node1" presStyleIdx="2" presStyleCnt="5">
        <dgm:presLayoutVars>
          <dgm:chMax val="0"/>
          <dgm:chPref val="0"/>
          <dgm:bulletEnabled val="1"/>
        </dgm:presLayoutVars>
      </dgm:prSet>
      <dgm:spPr/>
    </dgm:pt>
    <dgm:pt modelId="{81385381-3F67-4FE1-AE9A-A317F03F7AA7}" type="pres">
      <dgm:prSet presAssocID="{4D6C7C04-10FD-4764-B735-20836B4FE463}" presName="parTxOnlySpace" presStyleCnt="0"/>
      <dgm:spPr/>
    </dgm:pt>
    <dgm:pt modelId="{BCECEE4E-CD6D-4CE4-9D9A-914F9490D597}" type="pres">
      <dgm:prSet presAssocID="{3A953DF3-DF48-4668-B6D1-DC0E4F98C11F}" presName="parTxOnly" presStyleLbl="node1" presStyleIdx="3" presStyleCnt="5">
        <dgm:presLayoutVars>
          <dgm:chMax val="0"/>
          <dgm:chPref val="0"/>
          <dgm:bulletEnabled val="1"/>
        </dgm:presLayoutVars>
      </dgm:prSet>
      <dgm:spPr/>
    </dgm:pt>
    <dgm:pt modelId="{F97790CF-0088-4980-B92B-88839BDE6BD1}" type="pres">
      <dgm:prSet presAssocID="{A7319755-8C84-41D4-80A3-975370407F8C}" presName="parTxOnlySpace" presStyleCnt="0"/>
      <dgm:spPr/>
    </dgm:pt>
    <dgm:pt modelId="{3FCE13DC-0243-4D93-AD49-9A55317B2905}" type="pres">
      <dgm:prSet presAssocID="{859A49AF-5AEE-4AE9-8793-DBA3F686D491}" presName="parTxOnly" presStyleLbl="node1" presStyleIdx="4" presStyleCnt="5">
        <dgm:presLayoutVars>
          <dgm:chMax val="0"/>
          <dgm:chPref val="0"/>
          <dgm:bulletEnabled val="1"/>
        </dgm:presLayoutVars>
      </dgm:prSet>
      <dgm:spPr/>
    </dgm:pt>
  </dgm:ptLst>
  <dgm:cxnLst>
    <dgm:cxn modelId="{C6C8AA2C-68F0-44ED-9085-B7650208E2A0}" type="presOf" srcId="{859A49AF-5AEE-4AE9-8793-DBA3F686D491}" destId="{3FCE13DC-0243-4D93-AD49-9A55317B2905}" srcOrd="0" destOrd="0" presId="urn:microsoft.com/office/officeart/2005/8/layout/chevron1"/>
    <dgm:cxn modelId="{FB35302F-4555-419B-A16D-6F6D6C94E864}" srcId="{28866EE4-6F51-4185-8B3E-CADE422CBC89}" destId="{E2201C15-980D-4D8D-B850-D249B371491C}" srcOrd="2" destOrd="0" parTransId="{E9011FC4-846D-4600-8E57-C51082C9850D}" sibTransId="{4D6C7C04-10FD-4764-B735-20836B4FE463}"/>
    <dgm:cxn modelId="{2E1C774F-6BD3-4026-93BA-1FBB069D6735}" srcId="{28866EE4-6F51-4185-8B3E-CADE422CBC89}" destId="{859A49AF-5AEE-4AE9-8793-DBA3F686D491}" srcOrd="4" destOrd="0" parTransId="{DD75879B-BE62-4BD2-ABAD-3A9AAD29F12A}" sibTransId="{E68FBDDB-3561-4789-93FD-E93D7B6BE6D0}"/>
    <dgm:cxn modelId="{F5854951-B173-4E2D-AA70-D8F0582F8C1B}" srcId="{28866EE4-6F51-4185-8B3E-CADE422CBC89}" destId="{3DD99274-60B8-489F-951F-7AD110C1E9FD}" srcOrd="1" destOrd="0" parTransId="{2A66D77E-2037-4DC9-ACD7-38546E19BCA7}" sibTransId="{ADB4B2DC-1EC8-4070-A5AE-409B4A5831BE}"/>
    <dgm:cxn modelId="{A551CD81-01D7-4CB2-9B17-AC9FC5851C6D}" srcId="{28866EE4-6F51-4185-8B3E-CADE422CBC89}" destId="{38FFB0B8-DCD5-4D5B-9B9D-3C653E7310BC}" srcOrd="0" destOrd="0" parTransId="{1CFA999B-A0F6-4A3F-970F-6DFA5E16945D}" sibTransId="{E996D09B-6E1E-485A-9D17-61A4894E3A87}"/>
    <dgm:cxn modelId="{3D017A98-E05F-4854-8EB9-6088C1F9B14A}" type="presOf" srcId="{3A953DF3-DF48-4668-B6D1-DC0E4F98C11F}" destId="{BCECEE4E-CD6D-4CE4-9D9A-914F9490D597}" srcOrd="0" destOrd="0" presId="urn:microsoft.com/office/officeart/2005/8/layout/chevron1"/>
    <dgm:cxn modelId="{9678C999-61E9-4571-B5B0-8F8C1C215A18}" type="presOf" srcId="{3DD99274-60B8-489F-951F-7AD110C1E9FD}" destId="{026C5AA1-1AC7-4C5F-BA8B-BB231AC2ACC0}" srcOrd="0" destOrd="0" presId="urn:microsoft.com/office/officeart/2005/8/layout/chevron1"/>
    <dgm:cxn modelId="{44FE65A6-7850-4982-BB59-8371089E113A}" srcId="{28866EE4-6F51-4185-8B3E-CADE422CBC89}" destId="{3A953DF3-DF48-4668-B6D1-DC0E4F98C11F}" srcOrd="3" destOrd="0" parTransId="{F5033570-C11D-40DF-88D6-62C851503A63}" sibTransId="{A7319755-8C84-41D4-80A3-975370407F8C}"/>
    <dgm:cxn modelId="{61520CF0-A6C6-4740-8D8B-235D511F7406}" type="presOf" srcId="{E2201C15-980D-4D8D-B850-D249B371491C}" destId="{B0AE7183-D4C5-44F8-B117-0C5C162C2B83}" srcOrd="0" destOrd="0" presId="urn:microsoft.com/office/officeart/2005/8/layout/chevron1"/>
    <dgm:cxn modelId="{974522F5-D5D5-4029-9223-9736B0222BE1}" type="presOf" srcId="{38FFB0B8-DCD5-4D5B-9B9D-3C653E7310BC}" destId="{57C0D360-F6D8-4944-856B-D25F9A91B09E}" srcOrd="0" destOrd="0" presId="urn:microsoft.com/office/officeart/2005/8/layout/chevron1"/>
    <dgm:cxn modelId="{124362FE-7BDD-479F-B803-8DA51C8FE829}" type="presOf" srcId="{28866EE4-6F51-4185-8B3E-CADE422CBC89}" destId="{C62B4B2E-5F20-4E0D-B6C1-B366935561E9}" srcOrd="0" destOrd="0" presId="urn:microsoft.com/office/officeart/2005/8/layout/chevron1"/>
    <dgm:cxn modelId="{480E43BA-EB4E-42AD-BFA4-E006FD6CBA21}" type="presParOf" srcId="{C62B4B2E-5F20-4E0D-B6C1-B366935561E9}" destId="{57C0D360-F6D8-4944-856B-D25F9A91B09E}" srcOrd="0" destOrd="0" presId="urn:microsoft.com/office/officeart/2005/8/layout/chevron1"/>
    <dgm:cxn modelId="{F781B0FE-7395-4AC6-B09F-8E1E3F93A67D}" type="presParOf" srcId="{C62B4B2E-5F20-4E0D-B6C1-B366935561E9}" destId="{7FCF3247-89A7-4D1F-99AC-7BD4BD008686}" srcOrd="1" destOrd="0" presId="urn:microsoft.com/office/officeart/2005/8/layout/chevron1"/>
    <dgm:cxn modelId="{67213B6A-47ED-4AA7-941D-BA81D4B83283}" type="presParOf" srcId="{C62B4B2E-5F20-4E0D-B6C1-B366935561E9}" destId="{026C5AA1-1AC7-4C5F-BA8B-BB231AC2ACC0}" srcOrd="2" destOrd="0" presId="urn:microsoft.com/office/officeart/2005/8/layout/chevron1"/>
    <dgm:cxn modelId="{0F5C365F-9C60-41EE-8EC9-211820D32A78}" type="presParOf" srcId="{C62B4B2E-5F20-4E0D-B6C1-B366935561E9}" destId="{3DC5CE76-337A-4131-8D3A-2F245AAAAB3D}" srcOrd="3" destOrd="0" presId="urn:microsoft.com/office/officeart/2005/8/layout/chevron1"/>
    <dgm:cxn modelId="{0FDBABFC-D005-406C-A91D-00F33CB29542}" type="presParOf" srcId="{C62B4B2E-5F20-4E0D-B6C1-B366935561E9}" destId="{B0AE7183-D4C5-44F8-B117-0C5C162C2B83}" srcOrd="4" destOrd="0" presId="urn:microsoft.com/office/officeart/2005/8/layout/chevron1"/>
    <dgm:cxn modelId="{BC6652CA-584A-498F-A883-4620DC616ADD}" type="presParOf" srcId="{C62B4B2E-5F20-4E0D-B6C1-B366935561E9}" destId="{81385381-3F67-4FE1-AE9A-A317F03F7AA7}" srcOrd="5" destOrd="0" presId="urn:microsoft.com/office/officeart/2005/8/layout/chevron1"/>
    <dgm:cxn modelId="{D10484D3-8B31-4000-A572-3DC66D5D5A46}" type="presParOf" srcId="{C62B4B2E-5F20-4E0D-B6C1-B366935561E9}" destId="{BCECEE4E-CD6D-4CE4-9D9A-914F9490D597}" srcOrd="6" destOrd="0" presId="urn:microsoft.com/office/officeart/2005/8/layout/chevron1"/>
    <dgm:cxn modelId="{656B2CF2-066F-4565-B7B8-69BB6C1CDF5B}" type="presParOf" srcId="{C62B4B2E-5F20-4E0D-B6C1-B366935561E9}" destId="{F97790CF-0088-4980-B92B-88839BDE6BD1}" srcOrd="7" destOrd="0" presId="urn:microsoft.com/office/officeart/2005/8/layout/chevron1"/>
    <dgm:cxn modelId="{B96D1078-B4A4-4AA9-BFF3-941327251D24}" type="presParOf" srcId="{C62B4B2E-5F20-4E0D-B6C1-B366935561E9}" destId="{3FCE13DC-0243-4D93-AD49-9A55317B2905}"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E8546-716B-5B4F-863B-DFF50A87B202}" type="doc">
      <dgm:prSet loTypeId="urn:microsoft.com/office/officeart/2005/8/layout/cycle7" loCatId="" qsTypeId="urn:microsoft.com/office/officeart/2005/8/quickstyle/simple4" qsCatId="simple" csTypeId="urn:microsoft.com/office/officeart/2005/8/colors/colorful3" csCatId="colorful" phldr="1"/>
      <dgm:spPr/>
      <dgm:t>
        <a:bodyPr/>
        <a:lstStyle/>
        <a:p>
          <a:endParaRPr lang="en-US"/>
        </a:p>
      </dgm:t>
    </dgm:pt>
    <dgm:pt modelId="{8A67303F-2D99-FF47-BD6C-994178417563}">
      <dgm:prSet phldrT="[Text]"/>
      <dgm:spPr/>
      <dgm:t>
        <a:bodyPr/>
        <a:lstStyle/>
        <a:p>
          <a:r>
            <a:rPr lang="en-US" dirty="0">
              <a:latin typeface="+mj-lt"/>
              <a:cs typeface="Calibri"/>
            </a:rPr>
            <a:t>Process Indicators</a:t>
          </a:r>
        </a:p>
      </dgm:t>
    </dgm:pt>
    <dgm:pt modelId="{994B09EC-6473-5945-802E-60A15ED3123E}" type="parTrans" cxnId="{D20CDD9A-A75D-0444-9411-35915712E018}">
      <dgm:prSet/>
      <dgm:spPr/>
      <dgm:t>
        <a:bodyPr/>
        <a:lstStyle/>
        <a:p>
          <a:endParaRPr lang="en-US">
            <a:latin typeface="+mj-lt"/>
          </a:endParaRPr>
        </a:p>
      </dgm:t>
    </dgm:pt>
    <dgm:pt modelId="{899C489E-60A8-9B4C-B9E6-0694E5A674B8}" type="sibTrans" cxnId="{D20CDD9A-A75D-0444-9411-35915712E018}">
      <dgm:prSet/>
      <dgm:spPr/>
      <dgm:t>
        <a:bodyPr/>
        <a:lstStyle/>
        <a:p>
          <a:endParaRPr lang="en-US">
            <a:latin typeface="+mj-lt"/>
          </a:endParaRPr>
        </a:p>
      </dgm:t>
    </dgm:pt>
    <dgm:pt modelId="{64F8B9BA-4021-B242-8028-1766035DBFC7}">
      <dgm:prSet phldrT="[Text]"/>
      <dgm:spPr/>
      <dgm:t>
        <a:bodyPr/>
        <a:lstStyle/>
        <a:p>
          <a:r>
            <a:rPr lang="en-US" dirty="0">
              <a:latin typeface="+mj-lt"/>
              <a:cs typeface="Calibri"/>
            </a:rPr>
            <a:t>Balancing Indicators</a:t>
          </a:r>
        </a:p>
      </dgm:t>
    </dgm:pt>
    <dgm:pt modelId="{98A4C42C-3F66-FE40-A069-486ACFBC5237}" type="parTrans" cxnId="{B8CD4B00-C7D5-E94A-A9D1-9F35B3FF73E8}">
      <dgm:prSet/>
      <dgm:spPr/>
      <dgm:t>
        <a:bodyPr/>
        <a:lstStyle/>
        <a:p>
          <a:endParaRPr lang="en-US">
            <a:latin typeface="+mj-lt"/>
          </a:endParaRPr>
        </a:p>
      </dgm:t>
    </dgm:pt>
    <dgm:pt modelId="{41B22ADA-45DC-BA41-8598-3853B664BC04}" type="sibTrans" cxnId="{B8CD4B00-C7D5-E94A-A9D1-9F35B3FF73E8}">
      <dgm:prSet/>
      <dgm:spPr/>
      <dgm:t>
        <a:bodyPr/>
        <a:lstStyle/>
        <a:p>
          <a:endParaRPr lang="en-US">
            <a:latin typeface="+mj-lt"/>
          </a:endParaRPr>
        </a:p>
      </dgm:t>
    </dgm:pt>
    <dgm:pt modelId="{7093BE4C-DB33-C047-BB7D-0D8C26FD4AC4}">
      <dgm:prSet phldrT="[Text]"/>
      <dgm:spPr/>
      <dgm:t>
        <a:bodyPr/>
        <a:lstStyle/>
        <a:p>
          <a:r>
            <a:rPr lang="en-US" dirty="0">
              <a:latin typeface="+mj-lt"/>
              <a:cs typeface="Calibri"/>
            </a:rPr>
            <a:t>Outcome Indicators</a:t>
          </a:r>
        </a:p>
      </dgm:t>
    </dgm:pt>
    <dgm:pt modelId="{2B87EC8C-C8FD-3F49-B2A6-EF41C644E807}" type="parTrans" cxnId="{2943F160-D71B-B74D-B186-6BC6BF13E48D}">
      <dgm:prSet/>
      <dgm:spPr/>
      <dgm:t>
        <a:bodyPr/>
        <a:lstStyle/>
        <a:p>
          <a:endParaRPr lang="en-US">
            <a:latin typeface="+mj-lt"/>
          </a:endParaRPr>
        </a:p>
      </dgm:t>
    </dgm:pt>
    <dgm:pt modelId="{5BFE41EC-42AD-384C-BF4D-247B4BB25EE2}" type="sibTrans" cxnId="{2943F160-D71B-B74D-B186-6BC6BF13E48D}">
      <dgm:prSet/>
      <dgm:spPr/>
      <dgm:t>
        <a:bodyPr/>
        <a:lstStyle/>
        <a:p>
          <a:endParaRPr lang="en-US">
            <a:latin typeface="+mj-lt"/>
          </a:endParaRPr>
        </a:p>
      </dgm:t>
    </dgm:pt>
    <dgm:pt modelId="{A17EBCBD-700C-451F-BC8A-368679C93656}">
      <dgm:prSet/>
      <dgm:spPr/>
      <dgm:t>
        <a:bodyPr/>
        <a:lstStyle/>
        <a:p>
          <a:r>
            <a:rPr lang="en-US" dirty="0"/>
            <a:t>Structure indicators</a:t>
          </a:r>
        </a:p>
      </dgm:t>
    </dgm:pt>
    <dgm:pt modelId="{18D73256-6DB8-4C8B-BF97-F24973F45042}" type="parTrans" cxnId="{FA31FD15-3CD7-4CBA-A596-0216F0ACCC6D}">
      <dgm:prSet/>
      <dgm:spPr/>
      <dgm:t>
        <a:bodyPr/>
        <a:lstStyle/>
        <a:p>
          <a:endParaRPr lang="en-US"/>
        </a:p>
      </dgm:t>
    </dgm:pt>
    <dgm:pt modelId="{6ED8754D-C3B9-4B3F-96CB-1309E7A240FA}" type="sibTrans" cxnId="{FA31FD15-3CD7-4CBA-A596-0216F0ACCC6D}">
      <dgm:prSet/>
      <dgm:spPr/>
      <dgm:t>
        <a:bodyPr/>
        <a:lstStyle/>
        <a:p>
          <a:endParaRPr lang="en-US"/>
        </a:p>
      </dgm:t>
    </dgm:pt>
    <dgm:pt modelId="{10D5287E-B7F5-8640-90F6-9DC93BD536EE}" type="pres">
      <dgm:prSet presAssocID="{4EEE8546-716B-5B4F-863B-DFF50A87B202}" presName="Name0" presStyleCnt="0">
        <dgm:presLayoutVars>
          <dgm:dir/>
          <dgm:resizeHandles val="exact"/>
        </dgm:presLayoutVars>
      </dgm:prSet>
      <dgm:spPr/>
    </dgm:pt>
    <dgm:pt modelId="{46E9B586-E021-9340-90F3-1D41F1D7089F}" type="pres">
      <dgm:prSet presAssocID="{8A67303F-2D99-FF47-BD6C-994178417563}" presName="node" presStyleLbl="node1" presStyleIdx="0" presStyleCnt="4" custRadScaleRad="93509" custRadScaleInc="0">
        <dgm:presLayoutVars>
          <dgm:bulletEnabled val="1"/>
        </dgm:presLayoutVars>
      </dgm:prSet>
      <dgm:spPr/>
    </dgm:pt>
    <dgm:pt modelId="{95196465-2160-7842-88BE-2C2E36E8C79E}" type="pres">
      <dgm:prSet presAssocID="{899C489E-60A8-9B4C-B9E6-0694E5A674B8}" presName="sibTrans" presStyleLbl="sibTrans2D1" presStyleIdx="0" presStyleCnt="4" custLinFactNeighborX="61634" custLinFactNeighborY="-56757"/>
      <dgm:spPr/>
    </dgm:pt>
    <dgm:pt modelId="{EA68AF96-40D8-3F46-AFF9-8A3A6A6614E2}" type="pres">
      <dgm:prSet presAssocID="{899C489E-60A8-9B4C-B9E6-0694E5A674B8}" presName="connectorText" presStyleLbl="sibTrans2D1" presStyleIdx="0" presStyleCnt="4"/>
      <dgm:spPr/>
    </dgm:pt>
    <dgm:pt modelId="{AB05882E-4C5C-452D-B278-2CEF6CB96291}" type="pres">
      <dgm:prSet presAssocID="{A17EBCBD-700C-451F-BC8A-368679C93656}" presName="node" presStyleLbl="node1" presStyleIdx="1" presStyleCnt="4">
        <dgm:presLayoutVars>
          <dgm:bulletEnabled val="1"/>
        </dgm:presLayoutVars>
      </dgm:prSet>
      <dgm:spPr/>
    </dgm:pt>
    <dgm:pt modelId="{DDEE1791-255F-416F-8969-4D25EB5328BE}" type="pres">
      <dgm:prSet presAssocID="{6ED8754D-C3B9-4B3F-96CB-1309E7A240FA}" presName="sibTrans" presStyleLbl="sibTrans2D1" presStyleIdx="1" presStyleCnt="4"/>
      <dgm:spPr/>
    </dgm:pt>
    <dgm:pt modelId="{96505138-1BAF-4955-A0FD-3928D549F50E}" type="pres">
      <dgm:prSet presAssocID="{6ED8754D-C3B9-4B3F-96CB-1309E7A240FA}" presName="connectorText" presStyleLbl="sibTrans2D1" presStyleIdx="1" presStyleCnt="4"/>
      <dgm:spPr/>
    </dgm:pt>
    <dgm:pt modelId="{F23933D5-8803-DD47-8DE1-F5BA5AD7731D}" type="pres">
      <dgm:prSet presAssocID="{64F8B9BA-4021-B242-8028-1766035DBFC7}" presName="node" presStyleLbl="node1" presStyleIdx="2" presStyleCnt="4" custRadScaleRad="95005" custRadScaleInc="12666">
        <dgm:presLayoutVars>
          <dgm:bulletEnabled val="1"/>
        </dgm:presLayoutVars>
      </dgm:prSet>
      <dgm:spPr/>
    </dgm:pt>
    <dgm:pt modelId="{6B5A2F54-B97A-B84E-AE3E-F1808C25A22F}" type="pres">
      <dgm:prSet presAssocID="{41B22ADA-45DC-BA41-8598-3853B664BC04}" presName="sibTrans" presStyleLbl="sibTrans2D1" presStyleIdx="2" presStyleCnt="4" custLinFactNeighborX="7546" custLinFactNeighborY="13871"/>
      <dgm:spPr/>
    </dgm:pt>
    <dgm:pt modelId="{AB403CDA-F5E6-DF46-BA4B-29EB437EBE80}" type="pres">
      <dgm:prSet presAssocID="{41B22ADA-45DC-BA41-8598-3853B664BC04}" presName="connectorText" presStyleLbl="sibTrans2D1" presStyleIdx="2" presStyleCnt="4"/>
      <dgm:spPr/>
    </dgm:pt>
    <dgm:pt modelId="{512CA48C-5AC9-B348-A6F1-542FCCB70B98}" type="pres">
      <dgm:prSet presAssocID="{7093BE4C-DB33-C047-BB7D-0D8C26FD4AC4}" presName="node" presStyleLbl="node1" presStyleIdx="3" presStyleCnt="4" custRadScaleRad="144080" custRadScaleInc="-5428">
        <dgm:presLayoutVars>
          <dgm:bulletEnabled val="1"/>
        </dgm:presLayoutVars>
      </dgm:prSet>
      <dgm:spPr/>
    </dgm:pt>
    <dgm:pt modelId="{BF40BAB9-29BB-3746-BA7E-02D6FA2F1586}" type="pres">
      <dgm:prSet presAssocID="{5BFE41EC-42AD-384C-BF4D-247B4BB25EE2}" presName="sibTrans" presStyleLbl="sibTrans2D1" presStyleIdx="3" presStyleCnt="4" custLinFactY="-6690" custLinFactNeighborX="-64846" custLinFactNeighborY="-100000"/>
      <dgm:spPr/>
    </dgm:pt>
    <dgm:pt modelId="{E7F7492B-81B0-0549-A9AC-5E18591ABD1D}" type="pres">
      <dgm:prSet presAssocID="{5BFE41EC-42AD-384C-BF4D-247B4BB25EE2}" presName="connectorText" presStyleLbl="sibTrans2D1" presStyleIdx="3" presStyleCnt="4"/>
      <dgm:spPr/>
    </dgm:pt>
  </dgm:ptLst>
  <dgm:cxnLst>
    <dgm:cxn modelId="{B8CD4B00-C7D5-E94A-A9D1-9F35B3FF73E8}" srcId="{4EEE8546-716B-5B4F-863B-DFF50A87B202}" destId="{64F8B9BA-4021-B242-8028-1766035DBFC7}" srcOrd="2" destOrd="0" parTransId="{98A4C42C-3F66-FE40-A069-486ACFBC5237}" sibTransId="{41B22ADA-45DC-BA41-8598-3853B664BC04}"/>
    <dgm:cxn modelId="{0EFC7702-E068-4F16-A0E6-7A4EB1A9F2D3}" type="presOf" srcId="{41B22ADA-45DC-BA41-8598-3853B664BC04}" destId="{AB403CDA-F5E6-DF46-BA4B-29EB437EBE80}" srcOrd="1" destOrd="0" presId="urn:microsoft.com/office/officeart/2005/8/layout/cycle7"/>
    <dgm:cxn modelId="{578E9D02-7407-4F77-8073-1237FADADB5D}" type="presOf" srcId="{899C489E-60A8-9B4C-B9E6-0694E5A674B8}" destId="{EA68AF96-40D8-3F46-AFF9-8A3A6A6614E2}" srcOrd="1" destOrd="0" presId="urn:microsoft.com/office/officeart/2005/8/layout/cycle7"/>
    <dgm:cxn modelId="{3497FA0C-08E7-41F3-A4AB-C6FD06727A9B}" type="presOf" srcId="{4EEE8546-716B-5B4F-863B-DFF50A87B202}" destId="{10D5287E-B7F5-8640-90F6-9DC93BD536EE}" srcOrd="0" destOrd="0" presId="urn:microsoft.com/office/officeart/2005/8/layout/cycle7"/>
    <dgm:cxn modelId="{FA31FD15-3CD7-4CBA-A596-0216F0ACCC6D}" srcId="{4EEE8546-716B-5B4F-863B-DFF50A87B202}" destId="{A17EBCBD-700C-451F-BC8A-368679C93656}" srcOrd="1" destOrd="0" parTransId="{18D73256-6DB8-4C8B-BF97-F24973F45042}" sibTransId="{6ED8754D-C3B9-4B3F-96CB-1309E7A240FA}"/>
    <dgm:cxn modelId="{66AD3E23-5A27-4647-B268-76D8AFA8DDBF}" type="presOf" srcId="{6ED8754D-C3B9-4B3F-96CB-1309E7A240FA}" destId="{96505138-1BAF-4955-A0FD-3928D549F50E}" srcOrd="1" destOrd="0" presId="urn:microsoft.com/office/officeart/2005/8/layout/cycle7"/>
    <dgm:cxn modelId="{6D7FB260-1E08-40C7-A7EA-606AE3B87BA1}" type="presOf" srcId="{7093BE4C-DB33-C047-BB7D-0D8C26FD4AC4}" destId="{512CA48C-5AC9-B348-A6F1-542FCCB70B98}" srcOrd="0" destOrd="0" presId="urn:microsoft.com/office/officeart/2005/8/layout/cycle7"/>
    <dgm:cxn modelId="{2943F160-D71B-B74D-B186-6BC6BF13E48D}" srcId="{4EEE8546-716B-5B4F-863B-DFF50A87B202}" destId="{7093BE4C-DB33-C047-BB7D-0D8C26FD4AC4}" srcOrd="3" destOrd="0" parTransId="{2B87EC8C-C8FD-3F49-B2A6-EF41C644E807}" sibTransId="{5BFE41EC-42AD-384C-BF4D-247B4BB25EE2}"/>
    <dgm:cxn modelId="{0B4C3168-887E-4DDE-A50A-DC91E415CE8C}" type="presOf" srcId="{5BFE41EC-42AD-384C-BF4D-247B4BB25EE2}" destId="{BF40BAB9-29BB-3746-BA7E-02D6FA2F1586}" srcOrd="0" destOrd="0" presId="urn:microsoft.com/office/officeart/2005/8/layout/cycle7"/>
    <dgm:cxn modelId="{B6DA2270-FCF2-4563-ACCD-908658D6A466}" type="presOf" srcId="{5BFE41EC-42AD-384C-BF4D-247B4BB25EE2}" destId="{E7F7492B-81B0-0549-A9AC-5E18591ABD1D}" srcOrd="1" destOrd="0" presId="urn:microsoft.com/office/officeart/2005/8/layout/cycle7"/>
    <dgm:cxn modelId="{09E5B187-45E9-4FC1-B6DB-E2FE8BEDC153}" type="presOf" srcId="{899C489E-60A8-9B4C-B9E6-0694E5A674B8}" destId="{95196465-2160-7842-88BE-2C2E36E8C79E}" srcOrd="0" destOrd="0" presId="urn:microsoft.com/office/officeart/2005/8/layout/cycle7"/>
    <dgm:cxn modelId="{E508D38B-9294-47EE-9CA8-043C8CC37E00}" type="presOf" srcId="{8A67303F-2D99-FF47-BD6C-994178417563}" destId="{46E9B586-E021-9340-90F3-1D41F1D7089F}" srcOrd="0" destOrd="0" presId="urn:microsoft.com/office/officeart/2005/8/layout/cycle7"/>
    <dgm:cxn modelId="{D20CDD9A-A75D-0444-9411-35915712E018}" srcId="{4EEE8546-716B-5B4F-863B-DFF50A87B202}" destId="{8A67303F-2D99-FF47-BD6C-994178417563}" srcOrd="0" destOrd="0" parTransId="{994B09EC-6473-5945-802E-60A15ED3123E}" sibTransId="{899C489E-60A8-9B4C-B9E6-0694E5A674B8}"/>
    <dgm:cxn modelId="{DB52B5B9-52A1-4AB2-88EB-44E1030E2CF3}" type="presOf" srcId="{64F8B9BA-4021-B242-8028-1766035DBFC7}" destId="{F23933D5-8803-DD47-8DE1-F5BA5AD7731D}" srcOrd="0" destOrd="0" presId="urn:microsoft.com/office/officeart/2005/8/layout/cycle7"/>
    <dgm:cxn modelId="{F006CBC4-12E4-4295-BD09-92C2DE9E9060}" type="presOf" srcId="{41B22ADA-45DC-BA41-8598-3853B664BC04}" destId="{6B5A2F54-B97A-B84E-AE3E-F1808C25A22F}" srcOrd="0" destOrd="0" presId="urn:microsoft.com/office/officeart/2005/8/layout/cycle7"/>
    <dgm:cxn modelId="{2B906BCF-1E21-4674-8567-618835C0D853}" type="presOf" srcId="{6ED8754D-C3B9-4B3F-96CB-1309E7A240FA}" destId="{DDEE1791-255F-416F-8969-4D25EB5328BE}" srcOrd="0" destOrd="0" presId="urn:microsoft.com/office/officeart/2005/8/layout/cycle7"/>
    <dgm:cxn modelId="{3A66DDD2-9122-4A65-ABC8-B5ACD5A09839}" type="presOf" srcId="{A17EBCBD-700C-451F-BC8A-368679C93656}" destId="{AB05882E-4C5C-452D-B278-2CEF6CB96291}" srcOrd="0" destOrd="0" presId="urn:microsoft.com/office/officeart/2005/8/layout/cycle7"/>
    <dgm:cxn modelId="{717360C1-65DB-4F7A-8079-7F2B60C91823}" type="presParOf" srcId="{10D5287E-B7F5-8640-90F6-9DC93BD536EE}" destId="{46E9B586-E021-9340-90F3-1D41F1D7089F}" srcOrd="0" destOrd="0" presId="urn:microsoft.com/office/officeart/2005/8/layout/cycle7"/>
    <dgm:cxn modelId="{C61F0685-B66B-47C0-BDC3-750E2D7E33C2}" type="presParOf" srcId="{10D5287E-B7F5-8640-90F6-9DC93BD536EE}" destId="{95196465-2160-7842-88BE-2C2E36E8C79E}" srcOrd="1" destOrd="0" presId="urn:microsoft.com/office/officeart/2005/8/layout/cycle7"/>
    <dgm:cxn modelId="{2E17E264-2AC3-43DB-BCF7-42B876273F08}" type="presParOf" srcId="{95196465-2160-7842-88BE-2C2E36E8C79E}" destId="{EA68AF96-40D8-3F46-AFF9-8A3A6A6614E2}" srcOrd="0" destOrd="0" presId="urn:microsoft.com/office/officeart/2005/8/layout/cycle7"/>
    <dgm:cxn modelId="{5F73D090-CEF3-4129-BDDF-0C0BAE3F093E}" type="presParOf" srcId="{10D5287E-B7F5-8640-90F6-9DC93BD536EE}" destId="{AB05882E-4C5C-452D-B278-2CEF6CB96291}" srcOrd="2" destOrd="0" presId="urn:microsoft.com/office/officeart/2005/8/layout/cycle7"/>
    <dgm:cxn modelId="{0563A57A-9DFA-451F-A680-26C399FBA196}" type="presParOf" srcId="{10D5287E-B7F5-8640-90F6-9DC93BD536EE}" destId="{DDEE1791-255F-416F-8969-4D25EB5328BE}" srcOrd="3" destOrd="0" presId="urn:microsoft.com/office/officeart/2005/8/layout/cycle7"/>
    <dgm:cxn modelId="{8980B9D4-0B05-45DC-87E3-DEDFC035DD40}" type="presParOf" srcId="{DDEE1791-255F-416F-8969-4D25EB5328BE}" destId="{96505138-1BAF-4955-A0FD-3928D549F50E}" srcOrd="0" destOrd="0" presId="urn:microsoft.com/office/officeart/2005/8/layout/cycle7"/>
    <dgm:cxn modelId="{B46000B9-28D4-423B-A887-17CBC244778F}" type="presParOf" srcId="{10D5287E-B7F5-8640-90F6-9DC93BD536EE}" destId="{F23933D5-8803-DD47-8DE1-F5BA5AD7731D}" srcOrd="4" destOrd="0" presId="urn:microsoft.com/office/officeart/2005/8/layout/cycle7"/>
    <dgm:cxn modelId="{FC0A0541-3C97-47C4-B46C-D2CD2EA7A486}" type="presParOf" srcId="{10D5287E-B7F5-8640-90F6-9DC93BD536EE}" destId="{6B5A2F54-B97A-B84E-AE3E-F1808C25A22F}" srcOrd="5" destOrd="0" presId="urn:microsoft.com/office/officeart/2005/8/layout/cycle7"/>
    <dgm:cxn modelId="{CA3B6FE4-5AFF-4BB2-9278-286B3BE4F861}" type="presParOf" srcId="{6B5A2F54-B97A-B84E-AE3E-F1808C25A22F}" destId="{AB403CDA-F5E6-DF46-BA4B-29EB437EBE80}" srcOrd="0" destOrd="0" presId="urn:microsoft.com/office/officeart/2005/8/layout/cycle7"/>
    <dgm:cxn modelId="{A82E2DA3-0586-4169-954D-E4B943B72FA2}" type="presParOf" srcId="{10D5287E-B7F5-8640-90F6-9DC93BD536EE}" destId="{512CA48C-5AC9-B348-A6F1-542FCCB70B98}" srcOrd="6" destOrd="0" presId="urn:microsoft.com/office/officeart/2005/8/layout/cycle7"/>
    <dgm:cxn modelId="{E311360E-2770-4882-B410-93C0164A60FB}" type="presParOf" srcId="{10D5287E-B7F5-8640-90F6-9DC93BD536EE}" destId="{BF40BAB9-29BB-3746-BA7E-02D6FA2F1586}" srcOrd="7" destOrd="0" presId="urn:microsoft.com/office/officeart/2005/8/layout/cycle7"/>
    <dgm:cxn modelId="{0D95E04B-FC3F-4B0B-842F-5FC96E1B64D7}" type="presParOf" srcId="{BF40BAB9-29BB-3746-BA7E-02D6FA2F1586}" destId="{E7F7492B-81B0-0549-A9AC-5E18591ABD1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0D360-F6D8-4944-856B-D25F9A91B09E}">
      <dsp:nvSpPr>
        <dsp:cNvPr id="0" name=""/>
        <dsp:cNvSpPr/>
      </dsp:nvSpPr>
      <dsp:spPr>
        <a:xfrm>
          <a:off x="1776" y="623612"/>
          <a:ext cx="1580938" cy="632375"/>
        </a:xfrm>
        <a:prstGeom prst="chevr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Input</a:t>
          </a:r>
        </a:p>
      </dsp:txBody>
      <dsp:txXfrm>
        <a:off x="317964" y="623612"/>
        <a:ext cx="948563" cy="632375"/>
      </dsp:txXfrm>
    </dsp:sp>
    <dsp:sp modelId="{026C5AA1-1AC7-4C5F-BA8B-BB231AC2ACC0}">
      <dsp:nvSpPr>
        <dsp:cNvPr id="0" name=""/>
        <dsp:cNvSpPr/>
      </dsp:nvSpPr>
      <dsp:spPr>
        <a:xfrm>
          <a:off x="1424621" y="623612"/>
          <a:ext cx="1580938" cy="632375"/>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Activity</a:t>
          </a:r>
        </a:p>
      </dsp:txBody>
      <dsp:txXfrm>
        <a:off x="1740809" y="623612"/>
        <a:ext cx="948563" cy="632375"/>
      </dsp:txXfrm>
    </dsp:sp>
    <dsp:sp modelId="{B0AE7183-D4C5-44F8-B117-0C5C162C2B83}">
      <dsp:nvSpPr>
        <dsp:cNvPr id="0" name=""/>
        <dsp:cNvSpPr/>
      </dsp:nvSpPr>
      <dsp:spPr>
        <a:xfrm>
          <a:off x="2847466" y="623612"/>
          <a:ext cx="1580938" cy="632375"/>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Output</a:t>
          </a:r>
        </a:p>
      </dsp:txBody>
      <dsp:txXfrm>
        <a:off x="3163654" y="623612"/>
        <a:ext cx="948563" cy="632375"/>
      </dsp:txXfrm>
    </dsp:sp>
    <dsp:sp modelId="{BCECEE4E-CD6D-4CE4-9D9A-914F9490D597}">
      <dsp:nvSpPr>
        <dsp:cNvPr id="0" name=""/>
        <dsp:cNvSpPr/>
      </dsp:nvSpPr>
      <dsp:spPr>
        <a:xfrm>
          <a:off x="4270311" y="623612"/>
          <a:ext cx="1580938" cy="63237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Outcome</a:t>
          </a:r>
        </a:p>
      </dsp:txBody>
      <dsp:txXfrm>
        <a:off x="4586499" y="623612"/>
        <a:ext cx="948563" cy="632375"/>
      </dsp:txXfrm>
    </dsp:sp>
    <dsp:sp modelId="{3FCE13DC-0243-4D93-AD49-9A55317B2905}">
      <dsp:nvSpPr>
        <dsp:cNvPr id="0" name=""/>
        <dsp:cNvSpPr/>
      </dsp:nvSpPr>
      <dsp:spPr>
        <a:xfrm>
          <a:off x="5693155" y="623612"/>
          <a:ext cx="1580938" cy="632375"/>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Impact</a:t>
          </a:r>
        </a:p>
      </dsp:txBody>
      <dsp:txXfrm>
        <a:off x="6009343" y="623612"/>
        <a:ext cx="948563" cy="632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9B586-E021-9340-90F3-1D41F1D7089F}">
      <dsp:nvSpPr>
        <dsp:cNvPr id="0" name=""/>
        <dsp:cNvSpPr/>
      </dsp:nvSpPr>
      <dsp:spPr>
        <a:xfrm>
          <a:off x="2814079" y="135726"/>
          <a:ext cx="2144241" cy="107212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cs typeface="Calibri"/>
            </a:rPr>
            <a:t>Process Indicators</a:t>
          </a:r>
        </a:p>
      </dsp:txBody>
      <dsp:txXfrm>
        <a:off x="2845480" y="167127"/>
        <a:ext cx="2081439" cy="1009318"/>
      </dsp:txXfrm>
    </dsp:sp>
    <dsp:sp modelId="{95196465-2160-7842-88BE-2C2E36E8C79E}">
      <dsp:nvSpPr>
        <dsp:cNvPr id="0" name=""/>
        <dsp:cNvSpPr/>
      </dsp:nvSpPr>
      <dsp:spPr>
        <a:xfrm rot="2584729">
          <a:off x="5031977" y="1233871"/>
          <a:ext cx="999400" cy="375242"/>
        </a:xfrm>
        <a:prstGeom prst="lef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mj-lt"/>
          </a:endParaRPr>
        </a:p>
      </dsp:txBody>
      <dsp:txXfrm>
        <a:off x="5144550" y="1308919"/>
        <a:ext cx="774254" cy="225146"/>
      </dsp:txXfrm>
    </dsp:sp>
    <dsp:sp modelId="{AB05882E-4C5C-452D-B278-2CEF6CB96291}">
      <dsp:nvSpPr>
        <dsp:cNvPr id="0" name=""/>
        <dsp:cNvSpPr/>
      </dsp:nvSpPr>
      <dsp:spPr>
        <a:xfrm>
          <a:off x="4873093" y="2061089"/>
          <a:ext cx="2144241" cy="1072120"/>
        </a:xfrm>
        <a:prstGeom prst="roundRect">
          <a:avLst>
            <a:gd name="adj" fmla="val 10000"/>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Structure indicators</a:t>
          </a:r>
        </a:p>
      </dsp:txBody>
      <dsp:txXfrm>
        <a:off x="4904494" y="2092490"/>
        <a:ext cx="2081439" cy="1009318"/>
      </dsp:txXfrm>
    </dsp:sp>
    <dsp:sp modelId="{DDEE1791-255F-416F-8969-4D25EB5328BE}">
      <dsp:nvSpPr>
        <dsp:cNvPr id="0" name=""/>
        <dsp:cNvSpPr/>
      </dsp:nvSpPr>
      <dsp:spPr>
        <a:xfrm rot="8350682">
          <a:off x="4318868" y="3382776"/>
          <a:ext cx="999400" cy="375242"/>
        </a:xfrm>
        <a:prstGeom prst="leftRightArrow">
          <a:avLst>
            <a:gd name="adj1" fmla="val 60000"/>
            <a:gd name="adj2" fmla="val 50000"/>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431441" y="3457824"/>
        <a:ext cx="774254" cy="225146"/>
      </dsp:txXfrm>
    </dsp:sp>
    <dsp:sp modelId="{F23933D5-8803-DD47-8DE1-F5BA5AD7731D}">
      <dsp:nvSpPr>
        <dsp:cNvPr id="0" name=""/>
        <dsp:cNvSpPr/>
      </dsp:nvSpPr>
      <dsp:spPr>
        <a:xfrm>
          <a:off x="2619803" y="4007584"/>
          <a:ext cx="2144241" cy="1072120"/>
        </a:xfrm>
        <a:prstGeom prst="roundRect">
          <a:avLst>
            <a:gd name="adj" fmla="val 10000"/>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cs typeface="Calibri"/>
            </a:rPr>
            <a:t>Balancing Indicators</a:t>
          </a:r>
        </a:p>
      </dsp:txBody>
      <dsp:txXfrm>
        <a:off x="2651204" y="4038985"/>
        <a:ext cx="2081439" cy="1009318"/>
      </dsp:txXfrm>
    </dsp:sp>
    <dsp:sp modelId="{6B5A2F54-B97A-B84E-AE3E-F1808C25A22F}">
      <dsp:nvSpPr>
        <dsp:cNvPr id="0" name=""/>
        <dsp:cNvSpPr/>
      </dsp:nvSpPr>
      <dsp:spPr>
        <a:xfrm rot="12887337">
          <a:off x="1957737" y="3498042"/>
          <a:ext cx="999400" cy="375242"/>
        </a:xfrm>
        <a:prstGeom prst="leftRightArrow">
          <a:avLst>
            <a:gd name="adj1" fmla="val 60000"/>
            <a:gd name="adj2" fmla="val 50000"/>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mj-lt"/>
          </a:endParaRPr>
        </a:p>
      </dsp:txBody>
      <dsp:txXfrm rot="10800000">
        <a:off x="2070310" y="3573090"/>
        <a:ext cx="774254" cy="225146"/>
      </dsp:txXfrm>
    </dsp:sp>
    <dsp:sp modelId="{512CA48C-5AC9-B348-A6F1-542FCCB70B98}">
      <dsp:nvSpPr>
        <dsp:cNvPr id="0" name=""/>
        <dsp:cNvSpPr/>
      </dsp:nvSpPr>
      <dsp:spPr>
        <a:xfrm>
          <a:off x="0" y="2187522"/>
          <a:ext cx="2144241" cy="1072120"/>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cs typeface="Calibri"/>
            </a:rPr>
            <a:t>Outcome Indicators</a:t>
          </a:r>
        </a:p>
      </dsp:txBody>
      <dsp:txXfrm>
        <a:off x="31401" y="2218923"/>
        <a:ext cx="2081439" cy="1009318"/>
      </dsp:txXfrm>
    </dsp:sp>
    <dsp:sp modelId="{BF40BAB9-29BB-3746-BA7E-02D6FA2F1586}">
      <dsp:nvSpPr>
        <dsp:cNvPr id="0" name=""/>
        <dsp:cNvSpPr/>
      </dsp:nvSpPr>
      <dsp:spPr>
        <a:xfrm rot="19434212">
          <a:off x="1331389" y="1109718"/>
          <a:ext cx="999400" cy="375242"/>
        </a:xfrm>
        <a:prstGeom prst="lef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mj-lt"/>
          </a:endParaRPr>
        </a:p>
      </dsp:txBody>
      <dsp:txXfrm>
        <a:off x="1443962" y="1184766"/>
        <a:ext cx="774254" cy="2251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D4473-E718-A84B-9342-53B9206F77CC}" type="datetimeFigureOut">
              <a:rPr lang="en-KE" smtClean="0"/>
              <a:t>19/06/2022</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D1E28-D646-3D4E-8E17-BF96C65EC96F}" type="slidenum">
              <a:rPr lang="en-KE" smtClean="0"/>
              <a:t>‹#›</a:t>
            </a:fld>
            <a:endParaRPr lang="en-KE"/>
          </a:p>
        </p:txBody>
      </p:sp>
    </p:spTree>
    <p:extLst>
      <p:ext uri="{BB962C8B-B14F-4D97-AF65-F5344CB8AC3E}">
        <p14:creationId xmlns:p14="http://schemas.microsoft.com/office/powerpoint/2010/main" val="237434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6CA6C312-D946-5879-CC9C-EA9605979C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E9F87F80-FA7F-5055-26F9-A5C21D111B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5124" name="Slide Number Placeholder 3">
            <a:extLst>
              <a:ext uri="{FF2B5EF4-FFF2-40B4-BE49-F238E27FC236}">
                <a16:creationId xmlns:a16="http://schemas.microsoft.com/office/drawing/2014/main" id="{0FAAA9AB-AE3F-7B20-ADCE-CDF54373C6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691FC8-3803-FB40-92C3-1C66A50099EE}"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F419A36-7412-C035-1019-94737D9178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80230C5-3428-4232-601F-35A0A3F123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25604" name="Slide Number Placeholder 3">
            <a:extLst>
              <a:ext uri="{FF2B5EF4-FFF2-40B4-BE49-F238E27FC236}">
                <a16:creationId xmlns:a16="http://schemas.microsoft.com/office/drawing/2014/main" id="{DDE09A75-D1EC-53D7-BCB8-2F37744AB5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76B9EA-5743-8242-9E49-832AC690651A}"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AFAE885-74F4-AB95-D027-503110A065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50B3B8F-E4D2-2C67-C90F-CCA9F3D6BC9C}"/>
              </a:ext>
            </a:extLst>
          </p:cNvPr>
          <p:cNvSpPr>
            <a:spLocks noGrp="1"/>
          </p:cNvSpPr>
          <p:nvPr>
            <p:ph type="body" idx="1"/>
          </p:nvPr>
        </p:nvSpPr>
        <p:spPr/>
        <p:txBody>
          <a:bodyPr/>
          <a:lstStyle/>
          <a:p>
            <a:pPr>
              <a:defRPr/>
            </a:pPr>
            <a:r>
              <a:rPr lang="en-US" dirty="0"/>
              <a:t>I reiterate that measurements are done to find out if progress is being made towards the aim. Indicators are devised that allow teams to recognize whether the change/intervention is leading to an improvement.  </a:t>
            </a:r>
          </a:p>
          <a:p>
            <a:pPr marL="171425" indent="-171425">
              <a:buFontTx/>
              <a:buChar char="-"/>
              <a:defRPr/>
            </a:pPr>
            <a:endParaRPr lang="en-US" dirty="0"/>
          </a:p>
          <a:p>
            <a:pPr marL="171425" indent="-171425">
              <a:buFontTx/>
              <a:buChar char="-"/>
              <a:defRPr/>
            </a:pPr>
            <a:r>
              <a:rPr lang="en-US" dirty="0"/>
              <a:t>The PRIMARY purpose of measure for Quality Improvement: is for LEARNING</a:t>
            </a:r>
          </a:p>
          <a:p>
            <a:pPr marL="171425" indent="-171425">
              <a:buFontTx/>
              <a:buChar char="-"/>
              <a:defRPr/>
            </a:pPr>
            <a:r>
              <a:rPr lang="en-US" dirty="0"/>
              <a:t>NOT comparison or judgment or accountability…</a:t>
            </a:r>
          </a:p>
          <a:p>
            <a:pPr marL="171425" indent="-171425">
              <a:buFontTx/>
              <a:buChar char="-"/>
              <a:defRPr/>
            </a:pPr>
            <a:r>
              <a:rPr lang="en-US" dirty="0"/>
              <a:t>QI teams need to measures to give them feedback that the changes they are making are having the desired impact. </a:t>
            </a:r>
          </a:p>
          <a:p>
            <a:pPr marL="171425" indent="-171425">
              <a:buFontTx/>
              <a:buChar char="-"/>
              <a:defRPr/>
            </a:pPr>
            <a:r>
              <a:rPr lang="en-US" dirty="0"/>
              <a:t>Keep in mind QI has a different approach or goal for data collection or analysis from other activities such as program monitoring and research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62DB182-6E39-8918-0F7E-DAEED6FAF5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72D7CD8-4E2E-E99D-76C5-3C573CA66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29700" name="Slide Number Placeholder 3">
            <a:extLst>
              <a:ext uri="{FF2B5EF4-FFF2-40B4-BE49-F238E27FC236}">
                <a16:creationId xmlns:a16="http://schemas.microsoft.com/office/drawing/2014/main" id="{C2E2BFC7-FE9A-85A9-9C78-8AFAAF6D9B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0738AB-5031-8E43-858A-799F5F21EF50}"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352308B-EF1B-83BD-A5C7-D6AE9105D5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1300D66-5265-61D4-A000-FC59B3B332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31748" name="Slide Number Placeholder 3">
            <a:extLst>
              <a:ext uri="{FF2B5EF4-FFF2-40B4-BE49-F238E27FC236}">
                <a16:creationId xmlns:a16="http://schemas.microsoft.com/office/drawing/2014/main" id="{B49444C4-1C99-D0F5-2A4A-E95C0BB450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FD2056-2CB3-2647-B350-520C4F3E3343}"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7D06D79-1F8A-3055-24F9-C9DB9C815C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F8BADF6-95B5-5C45-3025-DFE4464CD4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KE"/>
              <a:t>The rest of this part of the session will focus on these four domains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B80610E-6EB4-24B7-601C-DC44819DF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80C91E1-8B59-B36D-1BD3-A4BDDC7CD3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en-KE" b="1"/>
              <a:t>Precise, clear, well-defined language and terms</a:t>
            </a:r>
            <a:r>
              <a:rPr lang="en-US" altLang="en-KE"/>
              <a:t>: </a:t>
            </a:r>
          </a:p>
          <a:p>
            <a:pPr defTabSz="912813"/>
            <a:r>
              <a:rPr lang="en-US" altLang="en-KE"/>
              <a:t>In addition to being specific (concrete, detailed, and well defined so that you know where you are going and what to expect when you arrive) as in SMART, it is </a:t>
            </a:r>
            <a:r>
              <a:rPr lang="en-US" altLang="en-KE" b="1"/>
              <a:t>very important that the language and terms used when writing out an indicator are not vague and clearly state what is being measured. </a:t>
            </a:r>
          </a:p>
          <a:p>
            <a:pPr defTabSz="912813"/>
            <a:endParaRPr lang="en-US" altLang="en-KE" b="1"/>
          </a:p>
          <a:p>
            <a:pPr defTabSz="912813"/>
            <a:r>
              <a:rPr lang="en-US" altLang="en-KE"/>
              <a:t>Indicators that do not use clear and precise language are open to interpretation and will affect the quality of data collected. </a:t>
            </a:r>
          </a:p>
          <a:p>
            <a:pPr defTabSz="912813"/>
            <a:endParaRPr lang="en-US" altLang="en-KE"/>
          </a:p>
          <a:p>
            <a:pPr defTabSz="912813"/>
            <a:r>
              <a:rPr lang="en-US" altLang="en-KE"/>
              <a:t>People will measure </a:t>
            </a:r>
            <a:r>
              <a:rPr lang="en-US" altLang="en-KE" i="1"/>
              <a:t>their</a:t>
            </a:r>
            <a:r>
              <a:rPr lang="en-US" altLang="en-KE"/>
              <a:t> interpretation of what the indicator assesses and there will most probably be variation in interpretation and understanding, leading to variation and inconsistency in measurement.</a:t>
            </a:r>
          </a:p>
          <a:p>
            <a:pPr defTabSz="912813"/>
            <a:endParaRPr lang="en-US" altLang="en-K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6F26BCF-5D27-DE79-39CB-D61DE814E3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364680A-0A4B-CAA2-74C5-BE3FB116C312}"/>
              </a:ext>
            </a:extLst>
          </p:cNvPr>
          <p:cNvSpPr>
            <a:spLocks noGrp="1"/>
          </p:cNvSpPr>
          <p:nvPr>
            <p:ph type="body" idx="1"/>
          </p:nvPr>
        </p:nvSpPr>
        <p:spPr/>
        <p:txBody>
          <a:bodyPr>
            <a:normAutofit fontScale="85000" lnSpcReduction="20000"/>
          </a:bodyPr>
          <a:lstStyle/>
          <a:p>
            <a:pPr>
              <a:defRPr/>
            </a:pPr>
            <a:r>
              <a:rPr lang="en-US" b="1" dirty="0"/>
              <a:t>Consistent over time: </a:t>
            </a:r>
            <a:r>
              <a:rPr lang="en-US" dirty="0"/>
              <a:t>The way an indicator is defined, for the purposes of data collection and measurement, should be the same throughout quality and quality improvement efforts.</a:t>
            </a:r>
          </a:p>
          <a:p>
            <a:pPr>
              <a:defRPr/>
            </a:pPr>
            <a:endParaRPr lang="en-US" dirty="0"/>
          </a:p>
          <a:p>
            <a:pPr>
              <a:defRPr/>
            </a:pPr>
            <a:r>
              <a:rPr lang="en-US" dirty="0"/>
              <a:t>It is unfortunately </a:t>
            </a:r>
            <a:r>
              <a:rPr lang="en-US" b="1" dirty="0"/>
              <a:t>not unusual for indicators to be modified or dropped as a project evolves</a:t>
            </a:r>
            <a:r>
              <a:rPr lang="en-US" dirty="0"/>
              <a:t>, however, this means that the substance of what is collected might change over time. This </a:t>
            </a:r>
            <a:r>
              <a:rPr lang="en-US" b="1" dirty="0"/>
              <a:t>makes it difficult to take the same measurement over time</a:t>
            </a:r>
            <a:r>
              <a:rPr lang="en-US" dirty="0"/>
              <a:t> and to correctly assess how and if progress towards an aim is being made. </a:t>
            </a:r>
          </a:p>
          <a:p>
            <a:pPr>
              <a:defRPr/>
            </a:pPr>
            <a:r>
              <a:rPr lang="en-US" dirty="0"/>
              <a:t> </a:t>
            </a:r>
          </a:p>
          <a:p>
            <a:pPr>
              <a:defRPr/>
            </a:pPr>
            <a:r>
              <a:rPr lang="en-US" dirty="0"/>
              <a:t>Consider the following indicator:</a:t>
            </a:r>
          </a:p>
          <a:p>
            <a:pPr>
              <a:defRPr/>
            </a:pPr>
            <a:endParaRPr lang="en-US" dirty="0"/>
          </a:p>
          <a:p>
            <a:pPr marL="171425" indent="-171425">
              <a:buFont typeface="Arial" pitchFamily="34" charset="0"/>
              <a:buChar char="•"/>
              <a:defRPr/>
            </a:pPr>
            <a:r>
              <a:rPr lang="en-US" dirty="0"/>
              <a:t>For example, an indicator that is defined as:</a:t>
            </a:r>
          </a:p>
          <a:p>
            <a:pPr>
              <a:defRPr/>
            </a:pPr>
            <a:r>
              <a:rPr lang="en-US" dirty="0"/>
              <a:t>Percent of women ages 15-49 who are adequately linked to services might be defined as a checklist of </a:t>
            </a:r>
            <a:r>
              <a:rPr lang="en-US" u="sng" dirty="0"/>
              <a:t>three out of seven services </a:t>
            </a:r>
            <a:r>
              <a:rPr lang="en-US" dirty="0"/>
              <a:t>that health workers must provide to women ages 15-49. </a:t>
            </a:r>
          </a:p>
          <a:p>
            <a:pPr>
              <a:defRPr/>
            </a:pPr>
            <a:endParaRPr lang="en-US" dirty="0"/>
          </a:p>
          <a:p>
            <a:pPr>
              <a:defRPr/>
            </a:pPr>
            <a:r>
              <a:rPr lang="en-US" dirty="0"/>
              <a:t>However, </a:t>
            </a:r>
            <a:r>
              <a:rPr lang="en-US" b="1" dirty="0"/>
              <a:t>what happens if the checklist is changed? </a:t>
            </a:r>
          </a:p>
          <a:p>
            <a:pPr>
              <a:defRPr/>
            </a:pPr>
            <a:r>
              <a:rPr lang="en-US" dirty="0"/>
              <a:t> </a:t>
            </a:r>
          </a:p>
          <a:p>
            <a:pPr>
              <a:defRPr/>
            </a:pPr>
            <a:r>
              <a:rPr lang="en-US" dirty="0"/>
              <a:t>The same indicator might later be re-defined using a checklist of </a:t>
            </a:r>
            <a:r>
              <a:rPr lang="en-US" u="sng" dirty="0"/>
              <a:t>five out of seven services </a:t>
            </a:r>
            <a:r>
              <a:rPr lang="en-US" dirty="0"/>
              <a:t>that health workers must provide to women. </a:t>
            </a:r>
          </a:p>
          <a:p>
            <a:pPr>
              <a:defRPr/>
            </a:pPr>
            <a:endParaRPr lang="en-US" dirty="0"/>
          </a:p>
          <a:p>
            <a:pPr>
              <a:defRPr/>
            </a:pPr>
            <a:r>
              <a:rPr lang="en-US" dirty="0"/>
              <a:t>Since it might theoretically be harder to provide people with five services instead of three, data may later show that fewer women are being adequately linked to services. </a:t>
            </a:r>
          </a:p>
          <a:p>
            <a:pPr>
              <a:defRPr/>
            </a:pPr>
            <a:endParaRPr lang="en-US" dirty="0"/>
          </a:p>
          <a:p>
            <a:pPr>
              <a:defRPr/>
            </a:pPr>
            <a:r>
              <a:rPr lang="en-US" dirty="0"/>
              <a:t>Reviewing the indicator measurements without keeping the changed definition of the indicator in mind might lead one to think that the quality of services and care have fallen, whereas the actual reason might be that the changed definition (five services instead of three) might be telling a different story about the quality of care, the range of services available to women or the more comprehensive care that might be provided due to linkages being made to five instead of three services.</a:t>
            </a:r>
          </a:p>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E52A87A-69EC-EAD1-49CD-BFE27E2F55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24C67C0-9B43-B1A4-39D9-463EE084FA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en-KE" b="1"/>
              <a:t>Realistic time frame: </a:t>
            </a:r>
            <a:r>
              <a:rPr lang="en-US" altLang="en-KE"/>
              <a:t>Indicators are time-bound as they meet the criteria laid out in the SMART acronym. </a:t>
            </a:r>
          </a:p>
          <a:p>
            <a:pPr defTabSz="912813"/>
            <a:endParaRPr lang="en-US" altLang="en-KE"/>
          </a:p>
          <a:p>
            <a:pPr defTabSz="912813"/>
            <a:r>
              <a:rPr lang="en-US" altLang="en-KE"/>
              <a:t>As indicators are tied to the aims, </a:t>
            </a:r>
            <a:r>
              <a:rPr lang="en-US" altLang="en-KE" b="1"/>
              <a:t>the length of time allotted to meeting the aim should reflect the complexity of the project. </a:t>
            </a:r>
          </a:p>
          <a:p>
            <a:pPr defTabSz="912813"/>
            <a:endParaRPr lang="en-US" altLang="en-KE"/>
          </a:p>
          <a:p>
            <a:pPr defTabSz="912813"/>
            <a:r>
              <a:rPr lang="en-US" altLang="en-KE"/>
              <a:t>Some aims can be attained in a year while others might require several years. </a:t>
            </a:r>
          </a:p>
          <a:p>
            <a:pPr defTabSz="912813"/>
            <a:endParaRPr lang="en-US" altLang="en-KE"/>
          </a:p>
          <a:p>
            <a:pPr defTabSz="912813"/>
            <a:r>
              <a:rPr lang="en-US" altLang="en-KE"/>
              <a:t>The indicators delineate the various efforts that must be made to meet the aim– some can be short term (such as training a certain number of people by the end of the year) and others might be long term (such as reducing disease incidence within the target population). </a:t>
            </a:r>
          </a:p>
          <a:p>
            <a:pPr defTabSz="912813"/>
            <a:endParaRPr lang="en-US" altLang="en-KE"/>
          </a:p>
          <a:p>
            <a:pPr defTabSz="912813"/>
            <a:r>
              <a:rPr lang="en-US" altLang="en-KE"/>
              <a:t>It is important to ensure that the indicators reflect reasonable time frames as expecting to see change over a time period that is unrealistic may make the project look ineffective (whereas measuring the same indicator over a different time period may show improved results).</a:t>
            </a:r>
          </a:p>
          <a:p>
            <a:pPr defTabSz="912813"/>
            <a:endParaRPr lang="en-US" altLang="en-K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78058CB-54FD-3194-78C6-032E56D800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DC116F23-41B7-BE7D-A0BA-8A42FE74CF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KE"/>
              <a:t>Some indicators measure complex concepts, such as “improved quality of care”, “strengthened referral systems” and so forth. </a:t>
            </a:r>
          </a:p>
          <a:p>
            <a:endParaRPr lang="en-US" altLang="en-KE"/>
          </a:p>
          <a:p>
            <a:r>
              <a:rPr lang="en-US" altLang="en-KE"/>
              <a:t>It is difficult to </a:t>
            </a:r>
            <a:r>
              <a:rPr lang="en-US" altLang="en-KE" b="1"/>
              <a:t>measure such concepts correctly (validity of the indicator): </a:t>
            </a:r>
            <a:endParaRPr lang="en-US" altLang="en-KE"/>
          </a:p>
          <a:p>
            <a:endParaRPr lang="en-US" altLang="en-KE"/>
          </a:p>
          <a:p>
            <a:r>
              <a:rPr lang="en-US" altLang="en-KE" b="1"/>
              <a:t>Improving validity: </a:t>
            </a:r>
            <a:r>
              <a:rPr lang="en-US" altLang="en-KE"/>
              <a:t>To have indicators that fully measure a concept, it is important to make sure that all possible dimensions and meanings of a concept are reflected in the indicator definition and actual measurement. </a:t>
            </a:r>
          </a:p>
          <a:p>
            <a:r>
              <a:rPr lang="en-US" altLang="en-KE"/>
              <a:t> </a:t>
            </a:r>
          </a:p>
          <a:p>
            <a:r>
              <a:rPr lang="en-US" altLang="en-KE"/>
              <a:t>For example, to measure “improved quality of care”, the different meanings and dimensions of care must be captured. </a:t>
            </a:r>
          </a:p>
          <a:p>
            <a:endParaRPr lang="en-US" altLang="en-KE"/>
          </a:p>
          <a:p>
            <a:r>
              <a:rPr lang="en-US" altLang="en-KE"/>
              <a:t>This might mean looking at not only whether patients are linked to all relevant services but also examining the quality of their interactions with health workers (do the health workers explain things well to patients, do patients feel they are treated respectfully by health workers etc). </a:t>
            </a:r>
          </a:p>
          <a:p>
            <a:endParaRPr lang="en-US" altLang="en-KE"/>
          </a:p>
          <a:p>
            <a:r>
              <a:rPr lang="en-US" altLang="en-KE"/>
              <a:t>Thus, the indicator measuring “improved quality of care” might actually consist of a series of indicators/measurements that examine the length of health worker-patient interactions, topics and issues discussed and covered, range of services offered, number of services taken up by patient etc</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ACB9612-AF1F-EDCF-D5BB-5C1E07B588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F615F98-F0E8-FB08-16DA-DFD720FB0822}"/>
              </a:ext>
            </a:extLst>
          </p:cNvPr>
          <p:cNvSpPr>
            <a:spLocks noGrp="1"/>
          </p:cNvSpPr>
          <p:nvPr>
            <p:ph type="body" idx="1"/>
          </p:nvPr>
        </p:nvSpPr>
        <p:spPr/>
        <p:txBody>
          <a:bodyPr/>
          <a:lstStyle/>
          <a:p>
            <a:pPr>
              <a:defRPr/>
            </a:pPr>
            <a:r>
              <a:rPr lang="en-US" dirty="0"/>
              <a:t>To have indicators that measure a concept in the same way over time, by different people etc., it is best to:</a:t>
            </a:r>
          </a:p>
          <a:p>
            <a:pPr>
              <a:defRPr/>
            </a:pPr>
            <a:r>
              <a:rPr lang="en-US" dirty="0"/>
              <a:t> </a:t>
            </a:r>
          </a:p>
          <a:p>
            <a:pPr marL="171425" indent="-171425">
              <a:buFont typeface="Arial" pitchFamily="34" charset="0"/>
              <a:buChar char="•"/>
              <a:defRPr/>
            </a:pPr>
            <a:r>
              <a:rPr lang="en-US" dirty="0"/>
              <a:t>have indicators that assess and examine the relationship between two indicators that measure different meanings of a concept. </a:t>
            </a:r>
          </a:p>
          <a:p>
            <a:pPr>
              <a:defRPr/>
            </a:pPr>
            <a:endParaRPr lang="en-US" dirty="0"/>
          </a:p>
          <a:p>
            <a:pPr marL="457133" lvl="1">
              <a:defRPr/>
            </a:pPr>
            <a:r>
              <a:rPr lang="en-US" dirty="0"/>
              <a:t>For example, in the case of “improved quality of care”, you can measure patient perception of how they are treated by health workers and patient uptake of services they are referred to. </a:t>
            </a:r>
          </a:p>
          <a:p>
            <a:pPr marL="457133" lvl="1">
              <a:defRPr/>
            </a:pPr>
            <a:endParaRPr lang="en-US" dirty="0"/>
          </a:p>
          <a:p>
            <a:pPr marL="457133" lvl="1">
              <a:defRPr/>
            </a:pPr>
            <a:r>
              <a:rPr lang="en-US" dirty="0"/>
              <a:t>Measuring different aspects of the concept an indicator assesses makes it possible to determine to what extent different aspects of a concept are related/affect each other.</a:t>
            </a:r>
          </a:p>
          <a:p>
            <a:pPr>
              <a:defRPr/>
            </a:pPr>
            <a:endParaRPr lang="en-US" dirty="0"/>
          </a:p>
          <a:p>
            <a:pPr marL="171425" indent="-171425">
              <a:buFont typeface="Arial" pitchFamily="34" charset="0"/>
              <a:buChar char="•"/>
              <a:defRPr/>
            </a:pPr>
            <a:r>
              <a:rPr lang="en-US" dirty="0"/>
              <a:t>Ask the same question in different ways so as to check the consistency of responses.</a:t>
            </a:r>
          </a:p>
          <a:p>
            <a:pPr marL="171425" indent="-171425">
              <a:buFont typeface="Arial" pitchFamily="34" charset="0"/>
              <a:buChar char="•"/>
              <a:defRPr/>
            </a:pPr>
            <a:r>
              <a:rPr lang="en-US" dirty="0"/>
              <a:t>Collect data at different times and check how consistent responses are.</a:t>
            </a:r>
          </a:p>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25B6B6A8-8662-0608-10E5-12F0C04DB0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27B21CC6-8D10-BF59-F980-4164D8DED7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KE" altLang="en-K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83A6201-2B57-4B04-C569-D398ABF998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BEC151D-1FC4-046B-7BE5-864B135C18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KE"/>
              <a:t>Select indicators along the pathway from inputs to activities to outputs to outcomes…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2BF11B8D-D04A-BB39-126F-62FDC57CD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F27359-86A1-A14F-9FC0-65D94A956BBC}" type="slidenum">
              <a:rPr lang="en-US" altLang="en-US">
                <a:latin typeface="Arial" panose="020B0604020202020204" pitchFamily="34" charset="0"/>
                <a:ea typeface="ＭＳ Ｐゴシック" panose="020B0600070205080204" pitchFamily="34" charset="-128"/>
              </a:rPr>
              <a:pPr>
                <a:spcBef>
                  <a:spcPct val="0"/>
                </a:spcBef>
              </a:pPr>
              <a:t>22</a:t>
            </a:fld>
            <a:endParaRPr lang="en-US" altLang="en-US">
              <a:latin typeface="Arial" panose="020B0604020202020204" pitchFamily="34" charset="0"/>
              <a:ea typeface="ＭＳ Ｐゴシック" panose="020B0600070205080204" pitchFamily="34" charset="-128"/>
            </a:endParaRPr>
          </a:p>
        </p:txBody>
      </p:sp>
      <p:sp>
        <p:nvSpPr>
          <p:cNvPr id="49155" name="Rectangle 2">
            <a:extLst>
              <a:ext uri="{FF2B5EF4-FFF2-40B4-BE49-F238E27FC236}">
                <a16:creationId xmlns:a16="http://schemas.microsoft.com/office/drawing/2014/main" id="{A9BA8D04-62F8-DE41-B1A4-7A21F88D0A40}"/>
              </a:ext>
            </a:extLst>
          </p:cNvPr>
          <p:cNvSpPr>
            <a:spLocks noGrp="1" noRot="1" noChangeAspect="1" noChangeArrowheads="1" noTextEdit="1"/>
          </p:cNvSpPr>
          <p:nvPr>
            <p:ph type="sldImg"/>
          </p:nvPr>
        </p:nvSpPr>
        <p:spPr bwMode="auto">
          <a:xfrm>
            <a:off x="1144588" y="671513"/>
            <a:ext cx="4902200" cy="2757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88A2122A-1368-B471-F3DE-0FDF1F368F7D}"/>
              </a:ext>
            </a:extLst>
          </p:cNvPr>
          <p:cNvSpPr>
            <a:spLocks noGrp="1" noChangeArrowheads="1"/>
          </p:cNvSpPr>
          <p:nvPr>
            <p:ph type="body" idx="1"/>
          </p:nvPr>
        </p:nvSpPr>
        <p:spPr bwMode="auto">
          <a:xfrm>
            <a:off x="887413" y="3897313"/>
            <a:ext cx="50307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z="1100" u="sng"/>
              <a:t>Speaker Notes</a:t>
            </a:r>
            <a:endParaRPr lang="en-US" altLang="en-US" sz="1100" i="1"/>
          </a:p>
          <a:p>
            <a:pPr eaLnBrk="1" hangingPunct="1">
              <a:lnSpc>
                <a:spcPct val="90000"/>
              </a:lnSpc>
              <a:spcBef>
                <a:spcPct val="0"/>
              </a:spcBef>
            </a:pPr>
            <a:r>
              <a:rPr lang="en-US" altLang="en-US" sz="1100"/>
              <a:t>This example demonstrates how indicators are related to logic models. </a:t>
            </a:r>
          </a:p>
          <a:p>
            <a:pPr eaLnBrk="1" hangingPunct="1">
              <a:lnSpc>
                <a:spcPct val="90000"/>
              </a:lnSpc>
              <a:spcBef>
                <a:spcPct val="0"/>
              </a:spcBef>
            </a:pPr>
            <a:endParaRPr lang="en-US" altLang="en-US" sz="1100"/>
          </a:p>
          <a:p>
            <a:pPr eaLnBrk="1" hangingPunct="1">
              <a:lnSpc>
                <a:spcPct val="90000"/>
              </a:lnSpc>
              <a:spcBef>
                <a:spcPct val="0"/>
              </a:spcBef>
            </a:pPr>
            <a:r>
              <a:rPr lang="en-US" altLang="en-US" sz="1100"/>
              <a:t> </a:t>
            </a:r>
          </a:p>
          <a:p>
            <a:pPr eaLnBrk="1" hangingPunct="1">
              <a:lnSpc>
                <a:spcPct val="90000"/>
              </a:lnSpc>
            </a:pPr>
            <a:endParaRPr lang="en-US" altLang="en-US" sz="11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571B3A6-E4F3-FAC9-6265-84134101AB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42419533-7582-BED5-E5BB-7B86A41FE8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51204" name="Slide Number Placeholder 3">
            <a:extLst>
              <a:ext uri="{FF2B5EF4-FFF2-40B4-BE49-F238E27FC236}">
                <a16:creationId xmlns:a16="http://schemas.microsoft.com/office/drawing/2014/main" id="{C6DFF819-93AF-2799-4C4D-254BA3510F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A4C36B-F301-4C41-A6A2-D32633461916}" type="slidenum">
              <a:rPr lang="en-US" altLang="en-US"/>
              <a:pPr>
                <a:spcBef>
                  <a:spcPct val="0"/>
                </a:spcBef>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A7B9A89-2768-D2C5-6B66-DA21019380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6C12B06-59C4-6968-5A92-19F7384F4DD3}"/>
              </a:ext>
            </a:extLst>
          </p:cNvPr>
          <p:cNvSpPr>
            <a:spLocks noGrp="1"/>
          </p:cNvSpPr>
          <p:nvPr>
            <p:ph type="body" idx="1"/>
          </p:nvPr>
        </p:nvSpPr>
        <p:spPr/>
        <p:txBody>
          <a:bodyPr/>
          <a:lstStyle/>
          <a:p>
            <a:pPr>
              <a:defRPr/>
            </a:pPr>
            <a:r>
              <a:rPr lang="en-US" dirty="0"/>
              <a:t>Therefore we identify a family of measures, process outcome and balancing indicators. These are designed to capture the functioning of the CAS in which QI I being implemented.</a:t>
            </a:r>
          </a:p>
          <a:p>
            <a:pPr>
              <a:defRPr/>
            </a:pPr>
            <a:r>
              <a:rPr lang="en-US" dirty="0"/>
              <a:t>No single measure will suffice.</a:t>
            </a:r>
          </a:p>
          <a:p>
            <a:pPr marL="228567" indent="-228567">
              <a:buFont typeface="+mj-lt"/>
              <a:buAutoNum type="arabicPeriod"/>
              <a:defRPr/>
            </a:pPr>
            <a:endParaRPr lang="en-US" dirty="0"/>
          </a:p>
          <a:p>
            <a:pPr marL="228567" indent="-228567">
              <a:buFont typeface="+mj-lt"/>
              <a:buAutoNum type="arabicPeriod"/>
              <a:defRPr/>
            </a:pPr>
            <a:r>
              <a:rPr lang="en-US" dirty="0"/>
              <a:t>Health care systems are very complex- Health care processes are all so interrelated</a:t>
            </a:r>
          </a:p>
          <a:p>
            <a:pPr marL="228567" indent="-228567">
              <a:buFont typeface="+mj-lt"/>
              <a:buAutoNum type="arabicPeriod"/>
              <a:defRPr/>
            </a:pPr>
            <a:r>
              <a:rPr lang="en-US" dirty="0"/>
              <a:t>These Represent the different dimensions of a systems performance.</a:t>
            </a:r>
          </a:p>
          <a:p>
            <a:pPr marL="228567" indent="-228567">
              <a:buFont typeface="+mj-lt"/>
              <a:buAutoNum type="arabicPeriod"/>
              <a:defRPr/>
            </a:pPr>
            <a:endParaRPr lang="en-US" dirty="0"/>
          </a:p>
          <a:p>
            <a:pPr marL="228567" indent="-228567">
              <a:buFont typeface="+mj-lt"/>
              <a:buAutoNum type="arabicPeriod"/>
              <a:defRPr/>
            </a:pPr>
            <a:r>
              <a:rPr lang="en-US" dirty="0"/>
              <a:t>Any single measure used at the sole means of determining improvement is inadequate</a:t>
            </a:r>
          </a:p>
          <a:p>
            <a:pPr marL="228567" indent="-228567">
              <a:buFont typeface="+mj-lt"/>
              <a:buAutoNum type="arabicPeriod"/>
              <a:defRPr/>
            </a:pPr>
            <a:endParaRPr lang="en-US" dirty="0"/>
          </a:p>
          <a:p>
            <a:pPr marL="228567" indent="-228567">
              <a:buFont typeface="+mj-lt"/>
              <a:buAutoNum type="arabicPeriod"/>
              <a:defRPr/>
            </a:pPr>
            <a:r>
              <a:rPr lang="en-US" dirty="0"/>
              <a:t>When working to improve a system, multiple measures are usually necessary to better evaluate the impact of our initiatives on the many facets of a system.</a:t>
            </a:r>
          </a:p>
          <a:p>
            <a:pPr marL="228567" indent="-228567">
              <a:buFont typeface="+mj-lt"/>
              <a:buAutoNum type="arabicPeriod"/>
              <a:defRPr/>
            </a:pPr>
            <a:r>
              <a:rPr lang="en-US" dirty="0"/>
              <a:t>QI activities are conducted in a dynamic rather then static population-  </a:t>
            </a:r>
          </a:p>
          <a:p>
            <a:pPr marL="228567" indent="-228567">
              <a:buFont typeface="+mj-lt"/>
              <a:buAutoNum type="arabicPeriod"/>
              <a:defRPr/>
            </a:pPr>
            <a:endParaRPr lang="en-US" dirty="0"/>
          </a:p>
          <a:p>
            <a:pPr>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4BB2CCE-7B7A-3FE2-3629-4242CEEA3A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076662ED-7F7B-0BD0-3195-AE844B771E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KE"/>
          </a:p>
          <a:p>
            <a:pPr defTabSz="912813"/>
            <a:r>
              <a:rPr lang="en-US" altLang="en-KE"/>
              <a:t>QA indicators The outcome indicator is closely related to the aim statement. Here are some examples</a:t>
            </a:r>
          </a:p>
          <a:p>
            <a:pPr defTabSz="912813"/>
            <a:endParaRPr lang="en-US" altLang="en-KE"/>
          </a:p>
          <a:p>
            <a:pPr defTabSz="912813"/>
            <a:r>
              <a:rPr lang="en-US" altLang="en-KE"/>
              <a:t>Outcome indicators examine how a project affects individuals, populations or systems</a:t>
            </a:r>
          </a:p>
          <a:p>
            <a:pPr defTabSz="912813"/>
            <a:endParaRPr lang="en-US" altLang="en-KE"/>
          </a:p>
          <a:p>
            <a:pPr defTabSz="912813"/>
            <a:endParaRPr lang="en-US" altLang="en-K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4C89020-0385-B0F9-FD7C-EF1BF9CFF4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19E812E-1C4A-BC4A-10B2-FD448BDE8F3D}"/>
              </a:ext>
            </a:extLst>
          </p:cNvPr>
          <p:cNvSpPr>
            <a:spLocks noGrp="1"/>
          </p:cNvSpPr>
          <p:nvPr>
            <p:ph type="body" idx="1"/>
          </p:nvPr>
        </p:nvSpPr>
        <p:spPr/>
        <p:txBody>
          <a:bodyPr wrap="square" numCol="1" anchor="t" anchorCtr="0" compatLnSpc="1">
            <a:prstTxWarp prst="textNoShape">
              <a:avLst/>
            </a:prstTxWarp>
          </a:bodyPr>
          <a:lstStyle/>
          <a:p>
            <a:endParaRPr lang="en-US" altLang="en-KE"/>
          </a:p>
          <a:p>
            <a:r>
              <a:rPr lang="en-US" altLang="en-KE"/>
              <a:t>QI Here are some additional examples. Note that these all relate to one of the six quality dimensions of the IOM</a:t>
            </a:r>
          </a:p>
          <a:p>
            <a:endParaRPr lang="en-US" altLang="en-KE"/>
          </a:p>
          <a:p>
            <a:r>
              <a:rPr lang="en-US" altLang="en-KE"/>
              <a:t>Cost: Charges, staff hours, materials </a:t>
            </a:r>
          </a:p>
          <a:p>
            <a:pPr>
              <a:buFontTx/>
              <a:buChar char="-"/>
            </a:pPr>
            <a:r>
              <a:rPr lang="en-US" altLang="en-KE"/>
              <a:t>Patient Satisfaction: complaints and surveyThe voice of the client</a:t>
            </a:r>
          </a:p>
          <a:p>
            <a:pPr>
              <a:buFontTx/>
              <a:buChar char="-"/>
            </a:pPr>
            <a:endParaRPr lang="en-US" altLang="en-KE"/>
          </a:p>
          <a:p>
            <a:pPr>
              <a:buFontTx/>
              <a:buChar char="-"/>
            </a:pPr>
            <a:endParaRPr lang="en-US" altLang="en-K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581BA43-A1A6-931D-7E2A-BC9223D836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95DA0A8-E777-CEF1-FC35-4E7087A0D7ED}"/>
              </a:ext>
            </a:extLst>
          </p:cNvPr>
          <p:cNvSpPr>
            <a:spLocks noGrp="1"/>
          </p:cNvSpPr>
          <p:nvPr>
            <p:ph type="body" idx="1"/>
          </p:nvPr>
        </p:nvSpPr>
        <p:spPr/>
        <p:txBody>
          <a:bodyPr/>
          <a:lstStyle/>
          <a:p>
            <a:pPr>
              <a:defRPr/>
            </a:pPr>
            <a:r>
              <a:rPr lang="en-US" dirty="0"/>
              <a:t>Self explanatory</a:t>
            </a:r>
          </a:p>
          <a:p>
            <a:pPr>
              <a:defRPr/>
            </a:pPr>
            <a:endParaRPr lang="en-US" b="1" dirty="0"/>
          </a:p>
          <a:p>
            <a:pPr>
              <a:defRPr/>
            </a:pPr>
            <a:r>
              <a:rPr lang="en-US" b="1" dirty="0"/>
              <a:t> This type of measurement is more about measuring for accountability and judgment. </a:t>
            </a:r>
          </a:p>
          <a:p>
            <a:pPr>
              <a:defRPr/>
            </a:pPr>
            <a:endParaRPr lang="en-US" b="1" dirty="0"/>
          </a:p>
          <a:p>
            <a:pPr>
              <a:defRPr/>
            </a:pPr>
            <a:r>
              <a:rPr lang="en-US" b="1" dirty="0"/>
              <a:t>-Volume and number of patients</a:t>
            </a:r>
          </a:p>
          <a:p>
            <a:pPr marL="171425" indent="-171425">
              <a:buFontTx/>
              <a:buChar char="-"/>
              <a:defRPr/>
            </a:pPr>
            <a:r>
              <a:rPr lang="en-US" b="1" dirty="0"/>
              <a:t>Timeliness</a:t>
            </a:r>
          </a:p>
          <a:p>
            <a:pPr marL="171425" indent="-171425">
              <a:buFontTx/>
              <a:buChar char="-"/>
              <a:defRPr/>
            </a:pPr>
            <a:r>
              <a:rPr lang="en-US" b="1" dirty="0"/>
              <a:t>Time between stock outs</a:t>
            </a:r>
          </a:p>
          <a:p>
            <a:pPr marL="171425" indent="-171425">
              <a:buFontTx/>
              <a:buChar char="-"/>
              <a:defRPr/>
            </a:pPr>
            <a:endParaRPr lang="en-US" b="1" dirty="0"/>
          </a:p>
          <a:p>
            <a:pPr>
              <a:defRPr/>
            </a:pPr>
            <a:endParaRPr lang="en-US" dirty="0"/>
          </a:p>
          <a:p>
            <a:pPr>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205BB84-A003-7290-F5AC-0363A0199C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BD3ED128-6FD9-E619-9D5A-0DAEDABE32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defTabSz="912813">
              <a:buFontTx/>
              <a:buChar char="-"/>
            </a:pPr>
            <a:r>
              <a:rPr lang="en-US" altLang="en-KE"/>
              <a:t>Remember that the process indicators are measures that show that progress is being made towards the aim. Here are some examples</a:t>
            </a:r>
          </a:p>
          <a:p>
            <a:pPr marL="169863" indent="-169863" defTabSz="912813">
              <a:buFontTx/>
              <a:buChar char="-"/>
            </a:pPr>
            <a:endParaRPr lang="en-US" altLang="en-KE"/>
          </a:p>
          <a:p>
            <a:pPr marL="169863" indent="-169863" defTabSz="912813">
              <a:buFontTx/>
              <a:buChar char="-"/>
            </a:pPr>
            <a:r>
              <a:rPr lang="en-US" altLang="en-KE"/>
              <a:t>Process measures for QI are logically connected to the outcome measure and ideally start to show improvement before the outcome indicator. </a:t>
            </a:r>
          </a:p>
          <a:p>
            <a:pPr marL="169863" indent="-169863" defTabSz="912813">
              <a:buFontTx/>
              <a:buChar char="-"/>
            </a:pPr>
            <a:r>
              <a:rPr lang="en-US" altLang="en-KE"/>
              <a:t>Sometimes called </a:t>
            </a:r>
            <a:r>
              <a:rPr lang="en-US" altLang="en-KE" b="1"/>
              <a:t>performance indicators</a:t>
            </a:r>
          </a:p>
          <a:p>
            <a:pPr marL="169863" indent="-169863" defTabSz="912813">
              <a:buFontTx/>
              <a:buChar char="-"/>
            </a:pPr>
            <a:endParaRPr lang="en-US" altLang="en-KE"/>
          </a:p>
          <a:p>
            <a:pPr marL="169863" indent="-169863" defTabSz="912813">
              <a:buFontTx/>
              <a:buChar char="-"/>
            </a:pPr>
            <a:endParaRPr lang="en-US" altLang="en-K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F6F0A64A-0E64-BECF-2690-DE06131D57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55C0DC6E-4FC8-1CF6-AFED-B15AEF01BF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KE"/>
              <a:t>We want to be sure that improvement in one part of the CAS does not cause deterioration in another part.</a:t>
            </a:r>
          </a:p>
          <a:p>
            <a:r>
              <a:rPr lang="en-US" altLang="en-KE"/>
              <a:t>These measures help to track and detect such possibilities. </a:t>
            </a:r>
          </a:p>
          <a:p>
            <a:r>
              <a:rPr lang="en-US" altLang="en-KE"/>
              <a:t>Here is this previously seen illustration.</a:t>
            </a:r>
          </a:p>
          <a:p>
            <a:endParaRPr lang="en-US" altLang="en-KE"/>
          </a:p>
          <a:p>
            <a:r>
              <a:rPr lang="en-US" altLang="en-KE"/>
              <a:t>Staff satisfaction: surveys, absenteeism, turnover</a:t>
            </a:r>
          </a:p>
          <a:p>
            <a:r>
              <a:rPr lang="en-US" altLang="en-KE"/>
              <a:t>Cost,</a:t>
            </a:r>
          </a:p>
          <a:p>
            <a:r>
              <a:rPr lang="en-US" altLang="en-KE"/>
              <a:t>Accuracy</a:t>
            </a:r>
          </a:p>
          <a:p>
            <a:r>
              <a:rPr lang="en-US" altLang="en-KE"/>
              <a:t>Increased mistakes</a:t>
            </a:r>
          </a:p>
          <a:p>
            <a:endParaRPr lang="en-US" altLang="en-KE"/>
          </a:p>
          <a:p>
            <a:endParaRPr lang="en-US" altLang="en-K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36BE5BF3-48E8-E09D-0CF4-3E5E4BC51A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A6A30ABD-FBDE-D0A0-8555-01D1068876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KE"/>
              <a:t>In essence we want to review all collected indicators to be sure that the others have not deteriorated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477330C-C038-B7DE-6CD8-7065446F0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87085F6-E0E7-519A-49AA-D53802D8B0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a:extLst>
              <a:ext uri="{FF2B5EF4-FFF2-40B4-BE49-F238E27FC236}">
                <a16:creationId xmlns:a16="http://schemas.microsoft.com/office/drawing/2014/main" id="{C722DB38-D618-2E70-4EDE-3447567A46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114EDA-77C4-0642-BD9F-C6B24559A816}" type="slidenum">
              <a:rPr lang="en-US" altLang="en-US"/>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E6E22685-36A4-A12C-E175-5A5590EF3F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B9885B58-753F-8AF3-7CFB-3A4655E697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KE"/>
              <a:t>Participants are not restricted to existing data sources but can, if they want, create “in a perfect world” indicators even if it is data they currently have no mechanism to collect.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1C98A09-F918-EC86-ED36-5295F9ADD3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57FCA21-9BB1-FB74-5E9A-30D5D8399A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a:latin typeface="Arial" panose="020B0604020202020204" pitchFamily="34" charset="0"/>
              </a:rPr>
              <a:t>Measurement is useful in quality </a:t>
            </a:r>
          </a:p>
          <a:p>
            <a:pPr eaLnBrk="1" hangingPunct="1"/>
            <a:r>
              <a:rPr lang="en-US" altLang="en-US" sz="1400">
                <a:latin typeface="Arial" panose="020B0604020202020204" pitchFamily="34" charset="0"/>
              </a:rPr>
              <a:t>improvement efforts in order to:</a:t>
            </a:r>
          </a:p>
          <a:p>
            <a:pPr eaLnBrk="1" hangingPunct="1"/>
            <a:r>
              <a:rPr lang="en-US" altLang="en-US">
                <a:latin typeface="Arial" panose="020B0604020202020204" pitchFamily="34" charset="0"/>
              </a:rPr>
              <a:t>Identify and analyze problems</a:t>
            </a:r>
          </a:p>
          <a:p>
            <a:pPr eaLnBrk="1" hangingPunct="1"/>
            <a:r>
              <a:rPr lang="en-US" altLang="en-US">
                <a:latin typeface="Arial" panose="020B0604020202020204" pitchFamily="34" charset="0"/>
              </a:rPr>
              <a:t>Verify possible causes of problems </a:t>
            </a:r>
          </a:p>
          <a:p>
            <a:pPr eaLnBrk="1" hangingPunct="1"/>
            <a:r>
              <a:rPr lang="en-US" altLang="en-US">
                <a:latin typeface="Arial" panose="020B0604020202020204" pitchFamily="34" charset="0"/>
              </a:rPr>
              <a:t>Monitor change to ensure improvement is maintained over time</a:t>
            </a:r>
          </a:p>
          <a:p>
            <a:pPr eaLnBrk="1" hangingPunct="1"/>
            <a:r>
              <a:rPr lang="en-US" altLang="en-US">
                <a:latin typeface="Arial" panose="020B0604020202020204" pitchFamily="34" charset="0"/>
              </a:rPr>
              <a:t>Make decision based upon fact, not opinion</a:t>
            </a:r>
          </a:p>
          <a:p>
            <a:pPr eaLnBrk="1" hangingPunct="1"/>
            <a:endParaRPr lang="en-US" altLang="en-US"/>
          </a:p>
        </p:txBody>
      </p:sp>
      <p:sp>
        <p:nvSpPr>
          <p:cNvPr id="13316" name="Slide Number Placeholder 3">
            <a:extLst>
              <a:ext uri="{FF2B5EF4-FFF2-40B4-BE49-F238E27FC236}">
                <a16:creationId xmlns:a16="http://schemas.microsoft.com/office/drawing/2014/main" id="{08CA12B2-04B1-CC00-E774-CAFEBBBB13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078813-E134-F143-976D-599C825D987C}"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BE93A9B-F7C1-A625-859A-241978DB88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53A7E2C-FD13-8DCF-322E-49D32F6759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15364" name="Slide Number Placeholder 3">
            <a:extLst>
              <a:ext uri="{FF2B5EF4-FFF2-40B4-BE49-F238E27FC236}">
                <a16:creationId xmlns:a16="http://schemas.microsoft.com/office/drawing/2014/main" id="{0DC25425-D007-D25D-DD40-B4EC6469CA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430716-DE76-3240-976A-D03C91388CEB}"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8880C16-0A61-AF27-2B60-C84E5B786A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0EBEF06-5829-5FB8-2516-7FCA6871E6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a:p>
        </p:txBody>
      </p:sp>
      <p:sp>
        <p:nvSpPr>
          <p:cNvPr id="17412" name="Slide Number Placeholder 3">
            <a:extLst>
              <a:ext uri="{FF2B5EF4-FFF2-40B4-BE49-F238E27FC236}">
                <a16:creationId xmlns:a16="http://schemas.microsoft.com/office/drawing/2014/main" id="{E27E4219-D81B-BD4B-5DF1-7EF3B47A66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6E0FE2-B1DC-8448-8241-F51B27E3F1D3}" type="slidenum">
              <a:rPr lang="en-US" altLang="en-US">
                <a:latin typeface="Arial" panose="020B0604020202020204" pitchFamily="34" charset="0"/>
                <a:ea typeface="ＭＳ Ｐゴシック" panose="020B0600070205080204" pitchFamily="34" charset="-128"/>
              </a:rPr>
              <a:pPr>
                <a:spcBef>
                  <a:spcPct val="0"/>
                </a:spcBef>
              </a:pPr>
              <a:t>6</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D675882-8901-8E96-FAF1-8492E02E99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AB15800-B039-C4F8-0550-838D0286BB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19460" name="Slide Number Placeholder 3">
            <a:extLst>
              <a:ext uri="{FF2B5EF4-FFF2-40B4-BE49-F238E27FC236}">
                <a16:creationId xmlns:a16="http://schemas.microsoft.com/office/drawing/2014/main" id="{364514EF-443E-EB74-1D97-08CD6DE435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144C58-70F6-2B46-8F83-72E467197505}"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B8ECCCC-1B0D-D8EF-125D-0F3F0B0F40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AA2495B-217E-5597-ABA7-2CA5A6AEF1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Examples of performance measurement/data sources. </a:t>
            </a:r>
          </a:p>
        </p:txBody>
      </p:sp>
      <p:sp>
        <p:nvSpPr>
          <p:cNvPr id="21508" name="Slide Number Placeholder 3">
            <a:extLst>
              <a:ext uri="{FF2B5EF4-FFF2-40B4-BE49-F238E27FC236}">
                <a16:creationId xmlns:a16="http://schemas.microsoft.com/office/drawing/2014/main" id="{84F5911A-DFE6-9FC1-139C-01B4E54D05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9380DE-DD55-0C4E-80D4-FCF9C86DEECF}"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7FE7E13-C331-0B64-62CD-F5B93BC9B8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1B7EA15-471F-76B3-19F5-82FDB4480A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706BBDBA-2CFC-9D8A-26E2-E3C8D1CEB0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DB868F-9C01-6440-B678-9D8032DEEE83}" type="slidenum">
              <a:rPr lang="en-GB" altLang="en-US"/>
              <a:pPr>
                <a:spcBef>
                  <a:spcPct val="0"/>
                </a:spcBef>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40415"/>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EF2770-D6F9-4EE9-A18E-8DD1648F62F9}" type="datetimeFigureOut">
              <a:rPr lang="en-US" smtClean="0"/>
              <a:t>6/19/22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grpSp>
        <p:nvGrpSpPr>
          <p:cNvPr id="12" name="Group 11"/>
          <p:cNvGrpSpPr/>
          <p:nvPr userDrawn="1"/>
        </p:nvGrpSpPr>
        <p:grpSpPr>
          <a:xfrm>
            <a:off x="1066800" y="4933201"/>
            <a:ext cx="10058400" cy="2087248"/>
            <a:chOff x="-1041448" y="4381619"/>
            <a:chExt cx="14010780" cy="2907420"/>
          </a:xfrm>
        </p:grpSpPr>
        <p:pic>
          <p:nvPicPr>
            <p:cNvPr id="11" name="Picture 10"/>
            <p:cNvPicPr/>
            <p:nvPr userDrawn="1"/>
          </p:nvPicPr>
          <p:blipFill>
            <a:blip r:embed="rId2" cstate="print">
              <a:extLst>
                <a:ext uri="{28A0092B-C50C-407E-A947-70E740481C1C}">
                  <a14:useLocalDpi xmlns:a14="http://schemas.microsoft.com/office/drawing/2010/main" val="0"/>
                </a:ext>
              </a:extLst>
            </a:blip>
            <a:stretch>
              <a:fillRect/>
            </a:stretch>
          </p:blipFill>
          <p:spPr>
            <a:xfrm>
              <a:off x="10777327" y="4833769"/>
              <a:ext cx="2192005" cy="2038816"/>
            </a:xfrm>
            <a:prstGeom prst="rect">
              <a:avLst/>
            </a:prstGeom>
          </p:spPr>
        </p:pic>
        <p:grpSp>
          <p:nvGrpSpPr>
            <p:cNvPr id="7" name="Group 6"/>
            <p:cNvGrpSpPr/>
            <p:nvPr userDrawn="1"/>
          </p:nvGrpSpPr>
          <p:grpSpPr>
            <a:xfrm>
              <a:off x="-1041448" y="4381619"/>
              <a:ext cx="9026021" cy="2907420"/>
              <a:chOff x="-736648" y="154175"/>
              <a:chExt cx="9026021" cy="290742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648" y="665163"/>
                <a:ext cx="2303028" cy="197997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88892" y="154175"/>
                <a:ext cx="3400481" cy="2907420"/>
              </a:xfrm>
              <a:prstGeom prst="rect">
                <a:avLst/>
              </a:prstGeom>
            </p:spPr>
          </p:pic>
        </p:grpSp>
      </p:grpSp>
      <p:grpSp>
        <p:nvGrpSpPr>
          <p:cNvPr id="21" name="Group 20"/>
          <p:cNvGrpSpPr/>
          <p:nvPr userDrawn="1"/>
        </p:nvGrpSpPr>
        <p:grpSpPr>
          <a:xfrm>
            <a:off x="0" y="1457739"/>
            <a:ext cx="12192000" cy="3207027"/>
            <a:chOff x="0" y="1835427"/>
            <a:chExt cx="12192000" cy="2438400"/>
          </a:xfrm>
        </p:grpSpPr>
        <p:cxnSp>
          <p:nvCxnSpPr>
            <p:cNvPr id="13" name="Straight Connector 12"/>
            <p:cNvCxnSpPr/>
            <p:nvPr userDrawn="1"/>
          </p:nvCxnSpPr>
          <p:spPr>
            <a:xfrm>
              <a:off x="7048500" y="4273827"/>
              <a:ext cx="5143500" cy="0"/>
            </a:xfrm>
            <a:prstGeom prst="line">
              <a:avLst/>
            </a:prstGeom>
            <a:ln w="104775">
              <a:solidFill>
                <a:srgbClr val="8393C5"/>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1835427"/>
              <a:ext cx="4109156" cy="0"/>
            </a:xfrm>
            <a:prstGeom prst="line">
              <a:avLst/>
            </a:prstGeom>
            <a:ln w="104775">
              <a:solidFill>
                <a:srgbClr val="932828"/>
              </a:solidFill>
            </a:ln>
            <a:effectLst/>
          </p:spPr>
          <p:style>
            <a:lnRef idx="1">
              <a:schemeClr val="accent1"/>
            </a:lnRef>
            <a:fillRef idx="0">
              <a:schemeClr val="accent1"/>
            </a:fillRef>
            <a:effectRef idx="0">
              <a:schemeClr val="accent1"/>
            </a:effectRef>
            <a:fontRef idx="minor">
              <a:schemeClr val="tx1"/>
            </a:fontRef>
          </p:style>
        </p:cxnSp>
        <p:sp>
          <p:nvSpPr>
            <p:cNvPr id="15" name="Rectangle 14"/>
            <p:cNvSpPr>
              <a:spLocks noChangeArrowheads="1"/>
            </p:cNvSpPr>
            <p:nvPr userDrawn="1"/>
          </p:nvSpPr>
          <p:spPr bwMode="auto">
            <a:xfrm>
              <a:off x="0" y="1911627"/>
              <a:ext cx="12192000" cy="2286000"/>
            </a:xfrm>
            <a:prstGeom prst="rect">
              <a:avLst/>
            </a:prstGeom>
            <a:solidFill>
              <a:srgbClr val="373185"/>
            </a:solidFill>
            <a:ln w="25400">
              <a:noFill/>
              <a:miter lim="800000"/>
              <a:headEnd/>
              <a:tailEnd/>
            </a:ln>
            <a:effectLst/>
          </p:spPr>
          <p:txBody>
            <a:bodyPr anchor="ctr"/>
            <a:lstStyle/>
            <a:p>
              <a:pPr algn="ctr" defTabSz="457200">
                <a:defRPr/>
              </a:pPr>
              <a:endParaRPr lang="en-US" sz="3700" dirty="0">
                <a:solidFill>
                  <a:schemeClr val="bg1"/>
                </a:solidFill>
                <a:latin typeface="Franklin Gothic Book" pitchFamily="34" charset="0"/>
              </a:endParaRPr>
            </a:p>
          </p:txBody>
        </p:sp>
      </p:grpSp>
      <p:sp>
        <p:nvSpPr>
          <p:cNvPr id="22" name="TextBox 21"/>
          <p:cNvSpPr txBox="1"/>
          <p:nvPr userDrawn="1"/>
        </p:nvSpPr>
        <p:spPr>
          <a:xfrm>
            <a:off x="1364974" y="555090"/>
            <a:ext cx="9462051" cy="584775"/>
          </a:xfrm>
          <a:prstGeom prst="rect">
            <a:avLst/>
          </a:prstGeom>
          <a:noFill/>
        </p:spPr>
        <p:txBody>
          <a:bodyPr wrap="square" rtlCol="0">
            <a:spAutoFit/>
          </a:bodyPr>
          <a:lstStyle/>
          <a:p>
            <a:pPr algn="ctr"/>
            <a:r>
              <a:rPr lang="en-US" sz="3200" b="1" dirty="0">
                <a:solidFill>
                  <a:schemeClr val="tx1"/>
                </a:solidFill>
                <a:latin typeface="Gill Sans MT" panose="020B0502020104020203" pitchFamily="34" charset="0"/>
              </a:rPr>
              <a:t>USAID</a:t>
            </a:r>
            <a:r>
              <a:rPr lang="en-US" sz="3200" b="1" baseline="0" dirty="0">
                <a:solidFill>
                  <a:schemeClr val="tx1"/>
                </a:solidFill>
                <a:latin typeface="Gill Sans MT" panose="020B0502020104020203" pitchFamily="34" charset="0"/>
              </a:rPr>
              <a:t> AMPATH UZIMA</a:t>
            </a:r>
            <a:endParaRPr lang="en-US" sz="32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406931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F2770-D6F9-4EE9-A18E-8DD1648F62F9}" type="datetimeFigureOut">
              <a:rPr lang="en-US" smtClean="0"/>
              <a:t>6/19/22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7" name="Rectangle 6"/>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sp>
        <p:nvSpPr>
          <p:cNvPr id="26" name="TextBox 25">
            <a:extLst>
              <a:ext uri="{FF2B5EF4-FFF2-40B4-BE49-F238E27FC236}">
                <a16:creationId xmlns:a16="http://schemas.microsoft.com/office/drawing/2014/main" id="{D331157E-6CFF-FB48-A0EB-CF508638C457}"/>
              </a:ext>
            </a:extLst>
          </p:cNvPr>
          <p:cNvSpPr txBox="1"/>
          <p:nvPr userDrawn="1"/>
        </p:nvSpPr>
        <p:spPr>
          <a:xfrm rot="16200000">
            <a:off x="-866522" y="4567997"/>
            <a:ext cx="2940934" cy="276999"/>
          </a:xfrm>
          <a:prstGeom prst="rect">
            <a:avLst/>
          </a:prstGeom>
          <a:noFill/>
        </p:spPr>
        <p:txBody>
          <a:bodyPr wrap="square" rtlCol="0">
            <a:spAutoFit/>
          </a:bodyPr>
          <a:lstStyle/>
          <a:p>
            <a:pPr algn="l"/>
            <a:r>
              <a:rPr lang="en-US" sz="1200" b="1" dirty="0">
                <a:solidFill>
                  <a:schemeClr val="tx1"/>
                </a:solidFill>
                <a:latin typeface="Gill Sans MT" panose="020B0502020104020203" pitchFamily="34" charset="0"/>
              </a:rPr>
              <a:t>USAID</a:t>
            </a:r>
            <a:r>
              <a:rPr lang="en-US" sz="1200" b="1" baseline="0" dirty="0">
                <a:solidFill>
                  <a:schemeClr val="tx1"/>
                </a:solidFill>
                <a:latin typeface="Gill Sans MT" panose="020B0502020104020203" pitchFamily="34" charset="0"/>
              </a:rPr>
              <a:t> AMPATH Uzima</a:t>
            </a:r>
            <a:endParaRPr lang="en-US" sz="1200" b="1" dirty="0">
              <a:solidFill>
                <a:schemeClr val="tx1"/>
              </a:solidFill>
              <a:latin typeface="Gill Sans MT" panose="020B0502020104020203" pitchFamily="34" charset="0"/>
            </a:endParaRPr>
          </a:p>
        </p:txBody>
      </p:sp>
      <p:grpSp>
        <p:nvGrpSpPr>
          <p:cNvPr id="34" name="Group 33">
            <a:extLst>
              <a:ext uri="{FF2B5EF4-FFF2-40B4-BE49-F238E27FC236}">
                <a16:creationId xmlns:a16="http://schemas.microsoft.com/office/drawing/2014/main" id="{683E5B30-6F07-5044-89DC-6618346B9B0C}"/>
              </a:ext>
            </a:extLst>
          </p:cNvPr>
          <p:cNvGrpSpPr/>
          <p:nvPr userDrawn="1"/>
        </p:nvGrpSpPr>
        <p:grpSpPr>
          <a:xfrm>
            <a:off x="1120140" y="5893099"/>
            <a:ext cx="10929890" cy="1069543"/>
            <a:chOff x="982980" y="5790964"/>
            <a:chExt cx="11272790" cy="1103097"/>
          </a:xfrm>
        </p:grpSpPr>
        <p:grpSp>
          <p:nvGrpSpPr>
            <p:cNvPr id="35" name="Group 34">
              <a:extLst>
                <a:ext uri="{FF2B5EF4-FFF2-40B4-BE49-F238E27FC236}">
                  <a16:creationId xmlns:a16="http://schemas.microsoft.com/office/drawing/2014/main" id="{A6793407-0A4D-D24D-8485-2B3FD4FE9FDB}"/>
                </a:ext>
              </a:extLst>
            </p:cNvPr>
            <p:cNvGrpSpPr/>
            <p:nvPr userDrawn="1"/>
          </p:nvGrpSpPr>
          <p:grpSpPr>
            <a:xfrm>
              <a:off x="982980" y="5790964"/>
              <a:ext cx="3681718" cy="1103097"/>
              <a:chOff x="823622" y="5568414"/>
              <a:chExt cx="4695673" cy="1406893"/>
            </a:xfrm>
          </p:grpSpPr>
          <p:pic>
            <p:nvPicPr>
              <p:cNvPr id="37" name="Picture 36">
                <a:extLst>
                  <a:ext uri="{FF2B5EF4-FFF2-40B4-BE49-F238E27FC236}">
                    <a16:creationId xmlns:a16="http://schemas.microsoft.com/office/drawing/2014/main" id="{E189066A-EE2C-3848-AFB7-A8ACB98F950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8" name="Group 37">
                <a:extLst>
                  <a:ext uri="{FF2B5EF4-FFF2-40B4-BE49-F238E27FC236}">
                    <a16:creationId xmlns:a16="http://schemas.microsoft.com/office/drawing/2014/main" id="{7A4A350B-0AC9-C145-9C8D-C260FD608754}"/>
                  </a:ext>
                </a:extLst>
              </p:cNvPr>
              <p:cNvGrpSpPr/>
              <p:nvPr userDrawn="1"/>
            </p:nvGrpSpPr>
            <p:grpSpPr>
              <a:xfrm>
                <a:off x="823622" y="5568414"/>
                <a:ext cx="3151610" cy="1406893"/>
                <a:chOff x="823622" y="5455870"/>
                <a:chExt cx="3151610" cy="1406893"/>
              </a:xfrm>
            </p:grpSpPr>
            <p:pic>
              <p:nvPicPr>
                <p:cNvPr id="39" name="Picture 38">
                  <a:extLst>
                    <a:ext uri="{FF2B5EF4-FFF2-40B4-BE49-F238E27FC236}">
                      <a16:creationId xmlns:a16="http://schemas.microsoft.com/office/drawing/2014/main" id="{C92B21D5-1437-1443-A9D6-5323C28605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40" name="Picture 39">
                  <a:extLst>
                    <a:ext uri="{FF2B5EF4-FFF2-40B4-BE49-F238E27FC236}">
                      <a16:creationId xmlns:a16="http://schemas.microsoft.com/office/drawing/2014/main" id="{278BC852-CAE3-9447-A230-6F5C5984BB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6" name="TextBox 35">
              <a:extLst>
                <a:ext uri="{FF2B5EF4-FFF2-40B4-BE49-F238E27FC236}">
                  <a16:creationId xmlns:a16="http://schemas.microsoft.com/office/drawing/2014/main" id="{AC26AC2E-3EDE-C845-BE04-14E7F3C57E85}"/>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43540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314" y="-20874"/>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425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rot="16200000">
            <a:off x="5801967" y="3263347"/>
            <a:ext cx="5846694"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2" name="Group 21">
            <a:extLst>
              <a:ext uri="{FF2B5EF4-FFF2-40B4-BE49-F238E27FC236}">
                <a16:creationId xmlns:a16="http://schemas.microsoft.com/office/drawing/2014/main" id="{8A4875F7-4F88-1C42-9E5A-A3769D343D7A}"/>
              </a:ext>
            </a:extLst>
          </p:cNvPr>
          <p:cNvGrpSpPr/>
          <p:nvPr userDrawn="1"/>
        </p:nvGrpSpPr>
        <p:grpSpPr>
          <a:xfrm>
            <a:off x="1120140" y="5893099"/>
            <a:ext cx="10929890" cy="1069543"/>
            <a:chOff x="982980" y="5790964"/>
            <a:chExt cx="11272790" cy="1103097"/>
          </a:xfrm>
        </p:grpSpPr>
        <p:grpSp>
          <p:nvGrpSpPr>
            <p:cNvPr id="23" name="Group 22">
              <a:extLst>
                <a:ext uri="{FF2B5EF4-FFF2-40B4-BE49-F238E27FC236}">
                  <a16:creationId xmlns:a16="http://schemas.microsoft.com/office/drawing/2014/main" id="{B75933DB-9306-6840-9296-71D37F85A498}"/>
                </a:ext>
              </a:extLst>
            </p:cNvPr>
            <p:cNvGrpSpPr/>
            <p:nvPr userDrawn="1"/>
          </p:nvGrpSpPr>
          <p:grpSpPr>
            <a:xfrm>
              <a:off x="982980" y="5790964"/>
              <a:ext cx="3681718" cy="1103097"/>
              <a:chOff x="823622" y="5568414"/>
              <a:chExt cx="4695673" cy="1406893"/>
            </a:xfrm>
          </p:grpSpPr>
          <p:pic>
            <p:nvPicPr>
              <p:cNvPr id="32" name="Picture 31">
                <a:extLst>
                  <a:ext uri="{FF2B5EF4-FFF2-40B4-BE49-F238E27FC236}">
                    <a16:creationId xmlns:a16="http://schemas.microsoft.com/office/drawing/2014/main" id="{ECB87390-991B-C342-B8A5-3167EAE7449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3" name="Group 32">
                <a:extLst>
                  <a:ext uri="{FF2B5EF4-FFF2-40B4-BE49-F238E27FC236}">
                    <a16:creationId xmlns:a16="http://schemas.microsoft.com/office/drawing/2014/main" id="{D5C7D0E4-2E04-9348-910E-2501B45B25D3}"/>
                  </a:ext>
                </a:extLst>
              </p:cNvPr>
              <p:cNvGrpSpPr/>
              <p:nvPr userDrawn="1"/>
            </p:nvGrpSpPr>
            <p:grpSpPr>
              <a:xfrm>
                <a:off x="823622" y="5568414"/>
                <a:ext cx="3151610" cy="1406893"/>
                <a:chOff x="823622" y="5455870"/>
                <a:chExt cx="3151610" cy="1406893"/>
              </a:xfrm>
            </p:grpSpPr>
            <p:pic>
              <p:nvPicPr>
                <p:cNvPr id="34" name="Picture 33">
                  <a:extLst>
                    <a:ext uri="{FF2B5EF4-FFF2-40B4-BE49-F238E27FC236}">
                      <a16:creationId xmlns:a16="http://schemas.microsoft.com/office/drawing/2014/main" id="{492CB5DF-635C-4443-AEFB-C0F8002C09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5" name="Picture 34">
                  <a:extLst>
                    <a:ext uri="{FF2B5EF4-FFF2-40B4-BE49-F238E27FC236}">
                      <a16:creationId xmlns:a16="http://schemas.microsoft.com/office/drawing/2014/main" id="{068CB87B-FD0E-D743-95B2-67EF5463C2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1" name="TextBox 30">
              <a:extLst>
                <a:ext uri="{FF2B5EF4-FFF2-40B4-BE49-F238E27FC236}">
                  <a16:creationId xmlns:a16="http://schemas.microsoft.com/office/drawing/2014/main" id="{793BC4DF-2569-714A-B413-4C81E0AD7CC1}"/>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80177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EF2770-D6F9-4EE9-A18E-8DD1648F62F9}" type="datetimeFigureOut">
              <a:rPr lang="en-US" smtClean="0"/>
              <a:t>6/19/22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18" name="Group 17">
            <a:extLst>
              <a:ext uri="{FF2B5EF4-FFF2-40B4-BE49-F238E27FC236}">
                <a16:creationId xmlns:a16="http://schemas.microsoft.com/office/drawing/2014/main" id="{FF345236-554B-294B-AC4D-FD606D6FE10A}"/>
              </a:ext>
            </a:extLst>
          </p:cNvPr>
          <p:cNvGrpSpPr/>
          <p:nvPr userDrawn="1"/>
        </p:nvGrpSpPr>
        <p:grpSpPr>
          <a:xfrm>
            <a:off x="1120140" y="5893099"/>
            <a:ext cx="10929890" cy="1069543"/>
            <a:chOff x="982980" y="5790964"/>
            <a:chExt cx="11272790" cy="1103097"/>
          </a:xfrm>
        </p:grpSpPr>
        <p:grpSp>
          <p:nvGrpSpPr>
            <p:cNvPr id="19" name="Group 18">
              <a:extLst>
                <a:ext uri="{FF2B5EF4-FFF2-40B4-BE49-F238E27FC236}">
                  <a16:creationId xmlns:a16="http://schemas.microsoft.com/office/drawing/2014/main" id="{B6C44F7A-37DD-2B4D-97AC-FFEB37BF6AED}"/>
                </a:ext>
              </a:extLst>
            </p:cNvPr>
            <p:cNvGrpSpPr/>
            <p:nvPr userDrawn="1"/>
          </p:nvGrpSpPr>
          <p:grpSpPr>
            <a:xfrm>
              <a:off x="982980" y="5790964"/>
              <a:ext cx="3681718" cy="1103097"/>
              <a:chOff x="823622" y="5568414"/>
              <a:chExt cx="4695673" cy="1406893"/>
            </a:xfrm>
          </p:grpSpPr>
          <p:pic>
            <p:nvPicPr>
              <p:cNvPr id="21" name="Picture 20">
                <a:extLst>
                  <a:ext uri="{FF2B5EF4-FFF2-40B4-BE49-F238E27FC236}">
                    <a16:creationId xmlns:a16="http://schemas.microsoft.com/office/drawing/2014/main" id="{A43018C7-B0FC-E749-B764-2440A20E12A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7" name="Group 26">
                <a:extLst>
                  <a:ext uri="{FF2B5EF4-FFF2-40B4-BE49-F238E27FC236}">
                    <a16:creationId xmlns:a16="http://schemas.microsoft.com/office/drawing/2014/main" id="{E74637AD-F91D-A94B-B525-BB22AA89B571}"/>
                  </a:ext>
                </a:extLst>
              </p:cNvPr>
              <p:cNvGrpSpPr/>
              <p:nvPr userDrawn="1"/>
            </p:nvGrpSpPr>
            <p:grpSpPr>
              <a:xfrm>
                <a:off x="823622" y="5568414"/>
                <a:ext cx="3151610" cy="1406893"/>
                <a:chOff x="823622" y="5455870"/>
                <a:chExt cx="3151610" cy="1406893"/>
              </a:xfrm>
            </p:grpSpPr>
            <p:pic>
              <p:nvPicPr>
                <p:cNvPr id="30" name="Picture 29">
                  <a:extLst>
                    <a:ext uri="{FF2B5EF4-FFF2-40B4-BE49-F238E27FC236}">
                      <a16:creationId xmlns:a16="http://schemas.microsoft.com/office/drawing/2014/main" id="{D1D9E429-3B24-E74D-8FEA-1CDA4D608E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1" name="Picture 30">
                  <a:extLst>
                    <a:ext uri="{FF2B5EF4-FFF2-40B4-BE49-F238E27FC236}">
                      <a16:creationId xmlns:a16="http://schemas.microsoft.com/office/drawing/2014/main" id="{1F6F53A1-8028-4A45-A72A-BC9F317436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0" name="TextBox 19">
              <a:extLst>
                <a:ext uri="{FF2B5EF4-FFF2-40B4-BE49-F238E27FC236}">
                  <a16:creationId xmlns:a16="http://schemas.microsoft.com/office/drawing/2014/main" id="{CD1F88D8-9B30-FE44-B6F5-055663FE56BA}"/>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78098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Gill Sans MT" panose="020B0502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Garamond" panose="020204040303010108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0EF2770-D6F9-4EE9-A18E-8DD1648F62F9}" type="datetimeFigureOut">
              <a:rPr lang="en-US" smtClean="0"/>
              <a:t>6/19/22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12" name="Rectangle 11"/>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845654" y="4562061"/>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sp>
        <p:nvSpPr>
          <p:cNvPr id="16" name="Content Placeholder 2">
            <a:extLst>
              <a:ext uri="{FF2B5EF4-FFF2-40B4-BE49-F238E27FC236}">
                <a16:creationId xmlns:a16="http://schemas.microsoft.com/office/drawing/2014/main" id="{68FEC8A7-6708-E745-89E5-198EE1050603}"/>
              </a:ext>
            </a:extLst>
          </p:cNvPr>
          <p:cNvSpPr>
            <a:spLocks noGrp="1"/>
          </p:cNvSpPr>
          <p:nvPr>
            <p:ph idx="13"/>
          </p:nvPr>
        </p:nvSpPr>
        <p:spPr>
          <a:xfrm>
            <a:off x="838200" y="1825625"/>
            <a:ext cx="10515600"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6" name="Group 25">
            <a:extLst>
              <a:ext uri="{FF2B5EF4-FFF2-40B4-BE49-F238E27FC236}">
                <a16:creationId xmlns:a16="http://schemas.microsoft.com/office/drawing/2014/main" id="{BE827C82-ABC7-A04A-8C25-9ABC427DE896}"/>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C1E3FC34-1790-5F4B-84DD-8297444BB612}"/>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5A383A7C-68BA-C844-AD93-6B35B5A634F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7D087D36-4E2F-EB4C-AD06-0D58BBF4EBCE}"/>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3CB8ED09-61A0-B94A-9839-A45AD1D951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2" name="Picture 31">
                  <a:extLst>
                    <a:ext uri="{FF2B5EF4-FFF2-40B4-BE49-F238E27FC236}">
                      <a16:creationId xmlns:a16="http://schemas.microsoft.com/office/drawing/2014/main" id="{36356D28-6CA6-E541-974C-252A63FAFCD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449B3029-6BDB-A545-8016-802F29E6E5CC}"/>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59964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EF2770-D6F9-4EE9-A18E-8DD1648F62F9}" type="datetimeFigureOut">
              <a:rPr lang="en-US" smtClean="0"/>
              <a:t>6/19/22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6" name="Group 25">
            <a:extLst>
              <a:ext uri="{FF2B5EF4-FFF2-40B4-BE49-F238E27FC236}">
                <a16:creationId xmlns:a16="http://schemas.microsoft.com/office/drawing/2014/main" id="{A0B3C97A-843E-E240-9B4C-F496C4A7E26A}"/>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11D0A77E-2B6A-0A47-BE85-7113EA5524EB}"/>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BE086ADD-8A05-134F-BC23-914D2B1FDE6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064181E0-5C42-3F42-B35B-AFD2C04EFE38}"/>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295847C1-1C7A-F645-8CF8-A0A7B7B984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9" name="Picture 38">
                  <a:extLst>
                    <a:ext uri="{FF2B5EF4-FFF2-40B4-BE49-F238E27FC236}">
                      <a16:creationId xmlns:a16="http://schemas.microsoft.com/office/drawing/2014/main" id="{EE35BA1B-9D62-0F4C-BE73-1FB7BBE6F8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54C97700-7427-C846-B214-26FE752F77DC}"/>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84177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EF2770-D6F9-4EE9-A18E-8DD1648F62F9}" type="datetimeFigureOut">
              <a:rPr lang="en-US" smtClean="0"/>
              <a:t>6/19/22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9DD34-8126-45AF-B4F4-2305F3A75729}" type="slidenum">
              <a:rPr lang="en-US" smtClean="0"/>
              <a:t>‹#›</a:t>
            </a:fld>
            <a:endParaRPr lang="en-US"/>
          </a:p>
        </p:txBody>
      </p:sp>
      <p:sp>
        <p:nvSpPr>
          <p:cNvPr id="15" name="Rectangle 14"/>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8" name="Group 27">
            <a:extLst>
              <a:ext uri="{FF2B5EF4-FFF2-40B4-BE49-F238E27FC236}">
                <a16:creationId xmlns:a16="http://schemas.microsoft.com/office/drawing/2014/main" id="{2FFF4419-7F10-964B-8071-4BF0B61E0C10}"/>
              </a:ext>
            </a:extLst>
          </p:cNvPr>
          <p:cNvGrpSpPr/>
          <p:nvPr userDrawn="1"/>
        </p:nvGrpSpPr>
        <p:grpSpPr>
          <a:xfrm>
            <a:off x="1120140" y="5893099"/>
            <a:ext cx="10929890" cy="1069543"/>
            <a:chOff x="982980" y="5790964"/>
            <a:chExt cx="11272790" cy="1103097"/>
          </a:xfrm>
        </p:grpSpPr>
        <p:grpSp>
          <p:nvGrpSpPr>
            <p:cNvPr id="29" name="Group 28">
              <a:extLst>
                <a:ext uri="{FF2B5EF4-FFF2-40B4-BE49-F238E27FC236}">
                  <a16:creationId xmlns:a16="http://schemas.microsoft.com/office/drawing/2014/main" id="{4C485546-5649-7944-829D-7B302F0F7905}"/>
                </a:ext>
              </a:extLst>
            </p:cNvPr>
            <p:cNvGrpSpPr/>
            <p:nvPr userDrawn="1"/>
          </p:nvGrpSpPr>
          <p:grpSpPr>
            <a:xfrm>
              <a:off x="982980" y="5790964"/>
              <a:ext cx="3681718" cy="1103097"/>
              <a:chOff x="823622" y="5568414"/>
              <a:chExt cx="4695673" cy="1406893"/>
            </a:xfrm>
          </p:grpSpPr>
          <p:pic>
            <p:nvPicPr>
              <p:cNvPr id="31" name="Picture 30">
                <a:extLst>
                  <a:ext uri="{FF2B5EF4-FFF2-40B4-BE49-F238E27FC236}">
                    <a16:creationId xmlns:a16="http://schemas.microsoft.com/office/drawing/2014/main" id="{3558170A-2538-7E4B-9DE1-245A342E07C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2" name="Group 31">
                <a:extLst>
                  <a:ext uri="{FF2B5EF4-FFF2-40B4-BE49-F238E27FC236}">
                    <a16:creationId xmlns:a16="http://schemas.microsoft.com/office/drawing/2014/main" id="{7C781FD9-BD72-5144-A550-A6C1090B612C}"/>
                  </a:ext>
                </a:extLst>
              </p:cNvPr>
              <p:cNvGrpSpPr/>
              <p:nvPr userDrawn="1"/>
            </p:nvGrpSpPr>
            <p:grpSpPr>
              <a:xfrm>
                <a:off x="823622" y="5568414"/>
                <a:ext cx="3151610" cy="1406893"/>
                <a:chOff x="823622" y="5455870"/>
                <a:chExt cx="3151610" cy="1406893"/>
              </a:xfrm>
            </p:grpSpPr>
            <p:pic>
              <p:nvPicPr>
                <p:cNvPr id="33" name="Picture 32">
                  <a:extLst>
                    <a:ext uri="{FF2B5EF4-FFF2-40B4-BE49-F238E27FC236}">
                      <a16:creationId xmlns:a16="http://schemas.microsoft.com/office/drawing/2014/main" id="{E98632CC-961E-3945-8A89-7CDCF2E0D6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41" name="Picture 40">
                  <a:extLst>
                    <a:ext uri="{FF2B5EF4-FFF2-40B4-BE49-F238E27FC236}">
                      <a16:creationId xmlns:a16="http://schemas.microsoft.com/office/drawing/2014/main" id="{717096BD-8B8E-D74D-B7E8-E83E8AD902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0" name="TextBox 29">
              <a:extLst>
                <a:ext uri="{FF2B5EF4-FFF2-40B4-BE49-F238E27FC236}">
                  <a16:creationId xmlns:a16="http://schemas.microsoft.com/office/drawing/2014/main" id="{3207B854-D965-D24F-8AB8-F11735067D4E}"/>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92444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0EF2770-D6F9-4EE9-A18E-8DD1648F62F9}" type="datetimeFigureOut">
              <a:rPr lang="en-US" smtClean="0"/>
              <a:t>6/19/22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9DD34-8126-45AF-B4F4-2305F3A75729}" type="slidenum">
              <a:rPr lang="en-US" smtClean="0"/>
              <a:t>‹#›</a:t>
            </a:fld>
            <a:endParaRPr lang="en-US"/>
          </a:p>
        </p:txBody>
      </p:sp>
      <p:sp>
        <p:nvSpPr>
          <p:cNvPr id="11" name="Rectangle 10"/>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4" name="Group 23">
            <a:extLst>
              <a:ext uri="{FF2B5EF4-FFF2-40B4-BE49-F238E27FC236}">
                <a16:creationId xmlns:a16="http://schemas.microsoft.com/office/drawing/2014/main" id="{03BC4D22-EC1A-DD42-8C31-70B1723A2DF5}"/>
              </a:ext>
            </a:extLst>
          </p:cNvPr>
          <p:cNvGrpSpPr/>
          <p:nvPr userDrawn="1"/>
        </p:nvGrpSpPr>
        <p:grpSpPr>
          <a:xfrm>
            <a:off x="1120140" y="5893099"/>
            <a:ext cx="10929890" cy="1069543"/>
            <a:chOff x="982980" y="5790964"/>
            <a:chExt cx="11272790" cy="1103097"/>
          </a:xfrm>
        </p:grpSpPr>
        <p:grpSp>
          <p:nvGrpSpPr>
            <p:cNvPr id="25" name="Group 24">
              <a:extLst>
                <a:ext uri="{FF2B5EF4-FFF2-40B4-BE49-F238E27FC236}">
                  <a16:creationId xmlns:a16="http://schemas.microsoft.com/office/drawing/2014/main" id="{6AF0D14C-749D-E24A-A8C1-5EF7EAC6DB29}"/>
                </a:ext>
              </a:extLst>
            </p:cNvPr>
            <p:cNvGrpSpPr/>
            <p:nvPr userDrawn="1"/>
          </p:nvGrpSpPr>
          <p:grpSpPr>
            <a:xfrm>
              <a:off x="982980" y="5790964"/>
              <a:ext cx="3681718" cy="1103097"/>
              <a:chOff x="823622" y="5568414"/>
              <a:chExt cx="4695673" cy="1406893"/>
            </a:xfrm>
          </p:grpSpPr>
          <p:pic>
            <p:nvPicPr>
              <p:cNvPr id="27" name="Picture 26">
                <a:extLst>
                  <a:ext uri="{FF2B5EF4-FFF2-40B4-BE49-F238E27FC236}">
                    <a16:creationId xmlns:a16="http://schemas.microsoft.com/office/drawing/2014/main" id="{55CDD82E-285A-BC45-9CF6-6579AF92B38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8" name="Group 27">
                <a:extLst>
                  <a:ext uri="{FF2B5EF4-FFF2-40B4-BE49-F238E27FC236}">
                    <a16:creationId xmlns:a16="http://schemas.microsoft.com/office/drawing/2014/main" id="{7CEC4430-F7D3-D249-B98F-4C73E6AD269B}"/>
                  </a:ext>
                </a:extLst>
              </p:cNvPr>
              <p:cNvGrpSpPr/>
              <p:nvPr userDrawn="1"/>
            </p:nvGrpSpPr>
            <p:grpSpPr>
              <a:xfrm>
                <a:off x="823622" y="5568414"/>
                <a:ext cx="3151610" cy="1406893"/>
                <a:chOff x="823622" y="5455870"/>
                <a:chExt cx="3151610" cy="1406893"/>
              </a:xfrm>
            </p:grpSpPr>
            <p:pic>
              <p:nvPicPr>
                <p:cNvPr id="29" name="Picture 28">
                  <a:extLst>
                    <a:ext uri="{FF2B5EF4-FFF2-40B4-BE49-F238E27FC236}">
                      <a16:creationId xmlns:a16="http://schemas.microsoft.com/office/drawing/2014/main" id="{D1182FFB-D294-C34C-A1A3-3B58F3DDE2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7" name="Picture 36">
                  <a:extLst>
                    <a:ext uri="{FF2B5EF4-FFF2-40B4-BE49-F238E27FC236}">
                      <a16:creationId xmlns:a16="http://schemas.microsoft.com/office/drawing/2014/main" id="{7767AFC1-AE87-2742-92D8-FEF809FB8C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6" name="TextBox 25">
              <a:extLst>
                <a:ext uri="{FF2B5EF4-FFF2-40B4-BE49-F238E27FC236}">
                  <a16:creationId xmlns:a16="http://schemas.microsoft.com/office/drawing/2014/main" id="{B0A80D42-D98B-0948-B8CC-44AD173D0B21}"/>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429100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F2770-D6F9-4EE9-A18E-8DD1648F62F9}" type="datetimeFigureOut">
              <a:rPr lang="en-US" smtClean="0"/>
              <a:t>6/19/22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9DD34-8126-45AF-B4F4-2305F3A75729}" type="slidenum">
              <a:rPr lang="en-US" smtClean="0"/>
              <a:t>‹#›</a:t>
            </a:fld>
            <a:endParaRPr lang="en-US"/>
          </a:p>
        </p:txBody>
      </p:sp>
      <p:grpSp>
        <p:nvGrpSpPr>
          <p:cNvPr id="14" name="Group 13"/>
          <p:cNvGrpSpPr/>
          <p:nvPr userDrawn="1"/>
        </p:nvGrpSpPr>
        <p:grpSpPr>
          <a:xfrm>
            <a:off x="0" y="1835427"/>
            <a:ext cx="12192000" cy="2438400"/>
            <a:chOff x="0" y="1835427"/>
            <a:chExt cx="12192000" cy="2438400"/>
          </a:xfrm>
        </p:grpSpPr>
        <p:cxnSp>
          <p:nvCxnSpPr>
            <p:cNvPr id="15" name="Straight Connector 14"/>
            <p:cNvCxnSpPr/>
            <p:nvPr userDrawn="1"/>
          </p:nvCxnSpPr>
          <p:spPr>
            <a:xfrm>
              <a:off x="7048500" y="4273827"/>
              <a:ext cx="5143500" cy="0"/>
            </a:xfrm>
            <a:prstGeom prst="line">
              <a:avLst/>
            </a:prstGeom>
            <a:ln w="104775">
              <a:solidFill>
                <a:srgbClr val="8393C5"/>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1835427"/>
              <a:ext cx="4109156" cy="0"/>
            </a:xfrm>
            <a:prstGeom prst="line">
              <a:avLst/>
            </a:prstGeom>
            <a:ln w="104775">
              <a:solidFill>
                <a:srgbClr val="932828"/>
              </a:solidFill>
            </a:ln>
            <a:effectLst/>
          </p:spPr>
          <p:style>
            <a:lnRef idx="1">
              <a:schemeClr val="accent1"/>
            </a:lnRef>
            <a:fillRef idx="0">
              <a:schemeClr val="accent1"/>
            </a:fillRef>
            <a:effectRef idx="0">
              <a:schemeClr val="accent1"/>
            </a:effectRef>
            <a:fontRef idx="minor">
              <a:schemeClr val="tx1"/>
            </a:fontRef>
          </p:style>
        </p:cxnSp>
        <p:sp>
          <p:nvSpPr>
            <p:cNvPr id="17" name="Rectangle 16"/>
            <p:cNvSpPr>
              <a:spLocks noChangeArrowheads="1"/>
            </p:cNvSpPr>
            <p:nvPr userDrawn="1"/>
          </p:nvSpPr>
          <p:spPr bwMode="auto">
            <a:xfrm>
              <a:off x="0" y="1911627"/>
              <a:ext cx="12192000" cy="2286000"/>
            </a:xfrm>
            <a:prstGeom prst="rect">
              <a:avLst/>
            </a:prstGeom>
            <a:solidFill>
              <a:srgbClr val="373185"/>
            </a:solidFill>
            <a:ln w="25400">
              <a:noFill/>
              <a:miter lim="800000"/>
              <a:headEnd/>
              <a:tailEnd/>
            </a:ln>
            <a:effectLst/>
          </p:spPr>
          <p:txBody>
            <a:bodyPr anchor="ctr"/>
            <a:lstStyle/>
            <a:p>
              <a:pPr algn="ctr" defTabSz="457200">
                <a:defRPr/>
              </a:pPr>
              <a:endParaRPr lang="en-US" sz="3700" dirty="0">
                <a:solidFill>
                  <a:schemeClr val="bg1"/>
                </a:solidFill>
                <a:latin typeface="Franklin Gothic Book" pitchFamily="34" charset="0"/>
              </a:endParaRPr>
            </a:p>
          </p:txBody>
        </p:sp>
      </p:grpSp>
      <p:grpSp>
        <p:nvGrpSpPr>
          <p:cNvPr id="23" name="Group 22"/>
          <p:cNvGrpSpPr/>
          <p:nvPr userDrawn="1"/>
        </p:nvGrpSpPr>
        <p:grpSpPr>
          <a:xfrm>
            <a:off x="1091727" y="4583469"/>
            <a:ext cx="10040128" cy="2048400"/>
            <a:chOff x="-766753" y="4282114"/>
            <a:chExt cx="13985329" cy="2853307"/>
          </a:xfrm>
        </p:grpSpPr>
        <p:pic>
          <p:nvPicPr>
            <p:cNvPr id="24" name="Picture 23"/>
            <p:cNvPicPr/>
            <p:nvPr userDrawn="1"/>
          </p:nvPicPr>
          <p:blipFill>
            <a:blip r:embed="rId2" cstate="print">
              <a:extLst>
                <a:ext uri="{28A0092B-C50C-407E-A947-70E740481C1C}">
                  <a14:useLocalDpi xmlns:a14="http://schemas.microsoft.com/office/drawing/2010/main" val="0"/>
                </a:ext>
              </a:extLst>
            </a:blip>
            <a:stretch>
              <a:fillRect/>
            </a:stretch>
          </p:blipFill>
          <p:spPr>
            <a:xfrm>
              <a:off x="11116357" y="4779203"/>
              <a:ext cx="2102219" cy="1888844"/>
            </a:xfrm>
            <a:prstGeom prst="rect">
              <a:avLst/>
            </a:prstGeom>
          </p:spPr>
        </p:pic>
        <p:grpSp>
          <p:nvGrpSpPr>
            <p:cNvPr id="25" name="Group 24"/>
            <p:cNvGrpSpPr/>
            <p:nvPr userDrawn="1"/>
          </p:nvGrpSpPr>
          <p:grpSpPr>
            <a:xfrm>
              <a:off x="-766753" y="4282114"/>
              <a:ext cx="8770031" cy="2853307"/>
              <a:chOff x="-461953" y="54670"/>
              <a:chExt cx="8770031" cy="2853307"/>
            </a:xfrm>
          </p:grpSpPr>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953" y="551759"/>
                <a:ext cx="2240980" cy="1926634"/>
              </a:xfrm>
              <a:prstGeom prst="rect">
                <a:avLst/>
              </a:prstGeom>
            </p:spPr>
          </p:pic>
          <p:pic>
            <p:nvPicPr>
              <p:cNvPr id="27" name="Pictur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0888" y="54670"/>
                <a:ext cx="3337190" cy="2853307"/>
              </a:xfrm>
              <a:prstGeom prst="rect">
                <a:avLst/>
              </a:prstGeom>
            </p:spPr>
          </p:pic>
        </p:grpSp>
      </p:grpSp>
      <p:sp>
        <p:nvSpPr>
          <p:cNvPr id="28" name="TextBox 27"/>
          <p:cNvSpPr txBox="1"/>
          <p:nvPr userDrawn="1"/>
        </p:nvSpPr>
        <p:spPr>
          <a:xfrm>
            <a:off x="1417079" y="792608"/>
            <a:ext cx="9462051" cy="584775"/>
          </a:xfrm>
          <a:prstGeom prst="rect">
            <a:avLst/>
          </a:prstGeom>
          <a:noFill/>
        </p:spPr>
        <p:txBody>
          <a:bodyPr wrap="square" rtlCol="0">
            <a:spAutoFit/>
          </a:bodyPr>
          <a:lstStyle/>
          <a:p>
            <a:pPr algn="ctr"/>
            <a:r>
              <a:rPr lang="en-US" sz="3200" b="1" dirty="0">
                <a:solidFill>
                  <a:schemeClr val="tx1"/>
                </a:solidFill>
                <a:latin typeface="Gill Sans MT" panose="020B0502020104020203" pitchFamily="34" charset="0"/>
              </a:rPr>
              <a:t>USAID</a:t>
            </a:r>
            <a:r>
              <a:rPr lang="en-US" sz="3200" b="1" baseline="0" dirty="0">
                <a:solidFill>
                  <a:schemeClr val="tx1"/>
                </a:solidFill>
                <a:latin typeface="Gill Sans MT" panose="020B0502020104020203" pitchFamily="34" charset="0"/>
              </a:rPr>
              <a:t> AMPATH UZIMA</a:t>
            </a:r>
            <a:endParaRPr lang="en-US" sz="32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84476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EF2770-D6F9-4EE9-A18E-8DD1648F62F9}" type="datetimeFigureOut">
              <a:rPr lang="en-US" smtClean="0"/>
              <a:t>6/19/22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832402" y="2070652"/>
            <a:ext cx="3978137"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6" name="Group 25">
            <a:extLst>
              <a:ext uri="{FF2B5EF4-FFF2-40B4-BE49-F238E27FC236}">
                <a16:creationId xmlns:a16="http://schemas.microsoft.com/office/drawing/2014/main" id="{513FC5F5-DCD8-3A46-B27B-F53CBA2D7A9E}"/>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8D0CD705-1217-9F4C-A6DA-870155146AA4}"/>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9DC59CF8-BB84-6D47-B0AC-177C826308D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1D5712B6-00E9-9B4E-AC79-353DD7863B2B}"/>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1A38BB98-E08D-A849-96ED-58B99DDCF2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2" name="Picture 31">
                  <a:extLst>
                    <a:ext uri="{FF2B5EF4-FFF2-40B4-BE49-F238E27FC236}">
                      <a16:creationId xmlns:a16="http://schemas.microsoft.com/office/drawing/2014/main" id="{D4A9553E-1CDA-004A-AC43-E54641F820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68250CAC-0B71-6446-9C8E-D730047EB166}"/>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19964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6309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56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832402" y="2070652"/>
            <a:ext cx="3951633"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4" name="Group 23">
            <a:extLst>
              <a:ext uri="{FF2B5EF4-FFF2-40B4-BE49-F238E27FC236}">
                <a16:creationId xmlns:a16="http://schemas.microsoft.com/office/drawing/2014/main" id="{AC105EE1-7230-D14E-8595-AFFA8A5422C3}"/>
              </a:ext>
            </a:extLst>
          </p:cNvPr>
          <p:cNvGrpSpPr/>
          <p:nvPr userDrawn="1"/>
        </p:nvGrpSpPr>
        <p:grpSpPr>
          <a:xfrm>
            <a:off x="1120140" y="5893099"/>
            <a:ext cx="10929890" cy="1069543"/>
            <a:chOff x="982980" y="5790964"/>
            <a:chExt cx="11272790" cy="1103097"/>
          </a:xfrm>
        </p:grpSpPr>
        <p:grpSp>
          <p:nvGrpSpPr>
            <p:cNvPr id="25" name="Group 24">
              <a:extLst>
                <a:ext uri="{FF2B5EF4-FFF2-40B4-BE49-F238E27FC236}">
                  <a16:creationId xmlns:a16="http://schemas.microsoft.com/office/drawing/2014/main" id="{3E48577C-B4C7-8440-9B9A-1C9E00DFE9C5}"/>
                </a:ext>
              </a:extLst>
            </p:cNvPr>
            <p:cNvGrpSpPr/>
            <p:nvPr userDrawn="1"/>
          </p:nvGrpSpPr>
          <p:grpSpPr>
            <a:xfrm>
              <a:off x="982980" y="5790964"/>
              <a:ext cx="3681718" cy="1103097"/>
              <a:chOff x="823622" y="5568414"/>
              <a:chExt cx="4695673" cy="1406893"/>
            </a:xfrm>
          </p:grpSpPr>
          <p:pic>
            <p:nvPicPr>
              <p:cNvPr id="27" name="Picture 26">
                <a:extLst>
                  <a:ext uri="{FF2B5EF4-FFF2-40B4-BE49-F238E27FC236}">
                    <a16:creationId xmlns:a16="http://schemas.microsoft.com/office/drawing/2014/main" id="{F02A5255-FA03-9F46-9102-74F8AE8F805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8" name="Group 27">
                <a:extLst>
                  <a:ext uri="{FF2B5EF4-FFF2-40B4-BE49-F238E27FC236}">
                    <a16:creationId xmlns:a16="http://schemas.microsoft.com/office/drawing/2014/main" id="{FC5A7764-81B6-4B45-B34A-A195B2D7300C}"/>
                  </a:ext>
                </a:extLst>
              </p:cNvPr>
              <p:cNvGrpSpPr/>
              <p:nvPr userDrawn="1"/>
            </p:nvGrpSpPr>
            <p:grpSpPr>
              <a:xfrm>
                <a:off x="823622" y="5568414"/>
                <a:ext cx="3151610" cy="1406893"/>
                <a:chOff x="823622" y="5455870"/>
                <a:chExt cx="3151610" cy="1406893"/>
              </a:xfrm>
            </p:grpSpPr>
            <p:pic>
              <p:nvPicPr>
                <p:cNvPr id="29" name="Picture 28">
                  <a:extLst>
                    <a:ext uri="{FF2B5EF4-FFF2-40B4-BE49-F238E27FC236}">
                      <a16:creationId xmlns:a16="http://schemas.microsoft.com/office/drawing/2014/main" id="{78BC7AA0-1C18-024A-92E8-AC48BE8D2E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0" name="Picture 29">
                  <a:extLst>
                    <a:ext uri="{FF2B5EF4-FFF2-40B4-BE49-F238E27FC236}">
                      <a16:creationId xmlns:a16="http://schemas.microsoft.com/office/drawing/2014/main" id="{AA802915-DF05-2040-99FB-3BFBC5A074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6" name="TextBox 25">
              <a:extLst>
                <a:ext uri="{FF2B5EF4-FFF2-40B4-BE49-F238E27FC236}">
                  <a16:creationId xmlns:a16="http://schemas.microsoft.com/office/drawing/2014/main" id="{F6448776-5F56-254B-AD8F-74C9EB098CEE}"/>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313639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770-D6F9-4EE9-A18E-8DD1648F62F9}" type="datetimeFigureOut">
              <a:rPr lang="en-US" smtClean="0"/>
              <a:t>6/19/22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9DD34-8126-45AF-B4F4-2305F3A75729}" type="slidenum">
              <a:rPr lang="en-US" smtClean="0"/>
              <a:t>‹#›</a:t>
            </a:fld>
            <a:endParaRPr lang="en-US"/>
          </a:p>
        </p:txBody>
      </p:sp>
    </p:spTree>
    <p:extLst>
      <p:ext uri="{BB962C8B-B14F-4D97-AF65-F5344CB8AC3E}">
        <p14:creationId xmlns:p14="http://schemas.microsoft.com/office/powerpoint/2010/main" val="3538703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6932AD3-DA34-D918-3CEA-7979B79534C8}"/>
              </a:ext>
            </a:extLst>
          </p:cNvPr>
          <p:cNvSpPr>
            <a:spLocks noGrp="1"/>
          </p:cNvSpPr>
          <p:nvPr>
            <p:ph type="ctrTitle"/>
          </p:nvPr>
        </p:nvSpPr>
        <p:spPr>
          <a:xfrm>
            <a:off x="189570" y="1667844"/>
            <a:ext cx="11864897" cy="2259012"/>
          </a:xfrm>
        </p:spPr>
        <p:txBody>
          <a:bodyPr>
            <a:normAutofit/>
          </a:bodyPr>
          <a:lstStyle/>
          <a:p>
            <a:pPr eaLnBrk="1" hangingPunct="1"/>
            <a:r>
              <a:rPr lang="en-US" altLang="en-US" b="1" dirty="0">
                <a:solidFill>
                  <a:schemeClr val="bg1"/>
                </a:solidFill>
                <a:latin typeface="Garamond" panose="02020404030301010803" pitchFamily="18" charset="0"/>
              </a:rPr>
              <a:t>Performance Measurement</a:t>
            </a:r>
            <a:br>
              <a:rPr lang="en-US" altLang="en-US" b="1" dirty="0">
                <a:solidFill>
                  <a:schemeClr val="bg1"/>
                </a:solidFill>
                <a:latin typeface="Garamond" panose="02020404030301010803" pitchFamily="18" charset="0"/>
              </a:rPr>
            </a:br>
            <a:r>
              <a:rPr lang="en-US" altLang="en-US" b="1" dirty="0">
                <a:solidFill>
                  <a:schemeClr val="bg1"/>
                </a:solidFill>
                <a:latin typeface="Garamond" panose="02020404030301010803" pitchFamily="18" charset="0"/>
              </a:rPr>
              <a:t>Principles of QI – Focus on Data:</a:t>
            </a:r>
          </a:p>
        </p:txBody>
      </p:sp>
      <p:sp>
        <p:nvSpPr>
          <p:cNvPr id="4100" name="TextBox 1">
            <a:extLst>
              <a:ext uri="{FF2B5EF4-FFF2-40B4-BE49-F238E27FC236}">
                <a16:creationId xmlns:a16="http://schemas.microsoft.com/office/drawing/2014/main" id="{2F41CB18-D189-E6F3-F92A-A246601BE811}"/>
              </a:ext>
            </a:extLst>
          </p:cNvPr>
          <p:cNvSpPr txBox="1">
            <a:spLocks noChangeArrowheads="1"/>
          </p:cNvSpPr>
          <p:nvPr/>
        </p:nvSpPr>
        <p:spPr bwMode="auto">
          <a:xfrm>
            <a:off x="7751764" y="5732464"/>
            <a:ext cx="2916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KE">
                <a:latin typeface="Garamond" panose="02020404030301010803" pitchFamily="18" charset="0"/>
              </a:rPr>
              <a:t>Quality Improvement Training</a:t>
            </a:r>
          </a:p>
          <a:p>
            <a:pPr eaLnBrk="1" hangingPunct="1"/>
            <a:r>
              <a:rPr lang="en-US" altLang="en-KE">
                <a:latin typeface="Garamond" panose="02020404030301010803" pitchFamily="18" charset="0"/>
              </a:rPr>
              <a:t>Bunyala Sub county</a:t>
            </a:r>
          </a:p>
          <a:p>
            <a:pPr eaLnBrk="1" hangingPunct="1"/>
            <a:r>
              <a:rPr lang="en-US" altLang="en-KE">
                <a:latin typeface="Garamond" panose="02020404030301010803" pitchFamily="18" charset="0"/>
              </a:rPr>
              <a:t>March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1EBEC6E-A865-9EEB-FE81-0FE04C6D26B6}"/>
              </a:ext>
            </a:extLst>
          </p:cNvPr>
          <p:cNvSpPr>
            <a:spLocks noGrp="1" noChangeArrowheads="1"/>
          </p:cNvSpPr>
          <p:nvPr>
            <p:ph type="title"/>
          </p:nvPr>
        </p:nvSpPr>
        <p:spPr/>
        <p:txBody>
          <a:bodyPr/>
          <a:lstStyle/>
          <a:p>
            <a:pPr algn="l" eaLnBrk="1" hangingPunct="1"/>
            <a:r>
              <a:rPr lang="en-GB" altLang="en-US" sz="4800" b="1" dirty="0">
                <a:latin typeface="Garamond" panose="02020404030301010803" pitchFamily="18" charset="0"/>
              </a:rPr>
              <a:t>DEFINITION OF INDICATORS</a:t>
            </a:r>
            <a:endParaRPr lang="en-US" altLang="en-US" sz="4800" b="1" dirty="0">
              <a:latin typeface="Garamond" panose="02020404030301010803" pitchFamily="18" charset="0"/>
            </a:endParaRPr>
          </a:p>
        </p:txBody>
      </p:sp>
      <p:sp>
        <p:nvSpPr>
          <p:cNvPr id="24579" name="Rectangle 3">
            <a:extLst>
              <a:ext uri="{FF2B5EF4-FFF2-40B4-BE49-F238E27FC236}">
                <a16:creationId xmlns:a16="http://schemas.microsoft.com/office/drawing/2014/main" id="{DC99396F-80F2-CD12-72E2-BB6107352B2F}"/>
              </a:ext>
            </a:extLst>
          </p:cNvPr>
          <p:cNvSpPr>
            <a:spLocks noGrp="1" noChangeArrowheads="1"/>
          </p:cNvSpPr>
          <p:nvPr>
            <p:ph type="body" idx="1"/>
          </p:nvPr>
        </p:nvSpPr>
        <p:spPr/>
        <p:txBody>
          <a:bodyPr/>
          <a:lstStyle/>
          <a:p>
            <a:pPr marL="114300" lvl="1" indent="0" algn="ctr">
              <a:lnSpc>
                <a:spcPct val="130000"/>
              </a:lnSpc>
              <a:buNone/>
            </a:pPr>
            <a:r>
              <a:rPr lang="en-US" altLang="en-US" sz="3200" b="1" dirty="0">
                <a:solidFill>
                  <a:srgbClr val="C00000"/>
                </a:solidFill>
              </a:rPr>
              <a:t>Indicators are quantitative measures used to monitor and evaluate the quality of important governance, management, clinical, and support functions that affect patient outcomes.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40257-E6B3-58CB-94D8-2F27E49EE4F3}"/>
              </a:ext>
            </a:extLst>
          </p:cNvPr>
          <p:cNvSpPr>
            <a:spLocks noGrp="1"/>
          </p:cNvSpPr>
          <p:nvPr>
            <p:ph type="title"/>
          </p:nvPr>
        </p:nvSpPr>
        <p:spPr/>
        <p:txBody>
          <a:bodyPr/>
          <a:lstStyle/>
          <a:p>
            <a:pPr>
              <a:defRPr/>
            </a:pPr>
            <a:r>
              <a:rPr lang="en-US" b="1" cap="small" dirty="0">
                <a:latin typeface="Garamond" panose="02020404030301010803" pitchFamily="18" charset="0"/>
              </a:rPr>
              <a:t>Indicators</a:t>
            </a:r>
          </a:p>
        </p:txBody>
      </p:sp>
      <p:sp>
        <p:nvSpPr>
          <p:cNvPr id="3" name="Content Placeholder 2">
            <a:extLst>
              <a:ext uri="{FF2B5EF4-FFF2-40B4-BE49-F238E27FC236}">
                <a16:creationId xmlns:a16="http://schemas.microsoft.com/office/drawing/2014/main" id="{039BD4C8-EDA9-4044-2E10-680BA15E0C2A}"/>
              </a:ext>
            </a:extLst>
          </p:cNvPr>
          <p:cNvSpPr>
            <a:spLocks noGrp="1"/>
          </p:cNvSpPr>
          <p:nvPr>
            <p:ph idx="1"/>
          </p:nvPr>
        </p:nvSpPr>
        <p:spPr>
          <a:xfrm>
            <a:off x="1416205" y="1962614"/>
            <a:ext cx="10024946" cy="4514385"/>
          </a:xfrm>
        </p:spPr>
        <p:txBody>
          <a:bodyPr/>
          <a:lstStyle/>
          <a:p>
            <a:pPr marL="0" indent="0">
              <a:lnSpc>
                <a:spcPct val="100000"/>
              </a:lnSpc>
              <a:buNone/>
              <a:defRPr/>
            </a:pPr>
            <a:r>
              <a:rPr lang="en-US" sz="3600" b="1" dirty="0">
                <a:solidFill>
                  <a:srgbClr val="C00000"/>
                </a:solidFill>
              </a:rPr>
              <a:t>Indicators</a:t>
            </a:r>
            <a:r>
              <a:rPr lang="en-US" sz="3600" dirty="0"/>
              <a:t> are used to track progress and evaluate change initiatives towards meeting an aim or objective. </a:t>
            </a:r>
          </a:p>
          <a:p>
            <a:pPr>
              <a:lnSpc>
                <a:spcPct val="100000"/>
              </a:lnSpc>
              <a:defRPr/>
            </a:pPr>
            <a:r>
              <a:rPr lang="en-US" dirty="0">
                <a:latin typeface="Garamond" panose="02020404030301010803" pitchFamily="18" charset="0"/>
              </a:rPr>
              <a:t>Answers the question: </a:t>
            </a:r>
          </a:p>
          <a:p>
            <a:pPr lvl="1">
              <a:lnSpc>
                <a:spcPct val="100000"/>
              </a:lnSpc>
              <a:defRPr/>
            </a:pPr>
            <a:r>
              <a:rPr lang="en-US" i="1" dirty="0">
                <a:solidFill>
                  <a:srgbClr val="C00000"/>
                </a:solidFill>
                <a:latin typeface="Garamond" panose="02020404030301010803" pitchFamily="18" charset="0"/>
              </a:rPr>
              <a:t>How will we know if a change leads to an improvement?</a:t>
            </a:r>
            <a:endParaRPr lang="en-US" sz="600" i="1" dirty="0">
              <a:solidFill>
                <a:srgbClr val="C00000"/>
              </a:solidFill>
            </a:endParaRPr>
          </a:p>
          <a:p>
            <a:pPr>
              <a:lnSpc>
                <a:spcPct val="100000"/>
              </a:lnSpc>
              <a:defRPr/>
            </a:pPr>
            <a:r>
              <a:rPr lang="en-US" dirty="0">
                <a:latin typeface="Garamond" panose="02020404030301010803" pitchFamily="18" charset="0"/>
              </a:rPr>
              <a:t>Primary purpose for measurement in QI is for </a:t>
            </a:r>
            <a:r>
              <a:rPr lang="en-US" i="1" dirty="0">
                <a:solidFill>
                  <a:srgbClr val="C00000"/>
                </a:solidFill>
                <a:latin typeface="Garamond" panose="02020404030301010803" pitchFamily="18" charset="0"/>
              </a:rPr>
              <a:t>learning</a:t>
            </a:r>
          </a:p>
          <a:p>
            <a:pPr marL="457200" lvl="1" indent="0">
              <a:lnSpc>
                <a:spcPct val="100000"/>
              </a:lnSpc>
              <a:buNone/>
              <a:defRPr/>
            </a:pPr>
            <a:endParaRPr lang="en-US" dirty="0">
              <a:latin typeface="Garamond" panose="020204040303010108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D45D8E6-A31F-3DB2-5736-4EE5C126ACBE}"/>
              </a:ext>
            </a:extLst>
          </p:cNvPr>
          <p:cNvSpPr>
            <a:spLocks noGrp="1" noChangeArrowheads="1"/>
          </p:cNvSpPr>
          <p:nvPr>
            <p:ph type="title"/>
          </p:nvPr>
        </p:nvSpPr>
        <p:spPr/>
        <p:txBody>
          <a:bodyPr/>
          <a:lstStyle/>
          <a:p>
            <a:pPr algn="l" eaLnBrk="1" hangingPunct="1"/>
            <a:r>
              <a:rPr lang="en-US" altLang="en-US" b="1" dirty="0">
                <a:latin typeface="Garamond" panose="02020404030301010803" pitchFamily="18" charset="0"/>
              </a:rPr>
              <a:t>COMPONENTS OF INDICATORS</a:t>
            </a:r>
          </a:p>
        </p:txBody>
      </p:sp>
      <p:sp>
        <p:nvSpPr>
          <p:cNvPr id="28675" name="Rectangle 3">
            <a:extLst>
              <a:ext uri="{FF2B5EF4-FFF2-40B4-BE49-F238E27FC236}">
                <a16:creationId xmlns:a16="http://schemas.microsoft.com/office/drawing/2014/main" id="{B331CFCB-76D6-C298-430D-AB2F5B80546F}"/>
              </a:ext>
            </a:extLst>
          </p:cNvPr>
          <p:cNvSpPr>
            <a:spLocks noGrp="1" noChangeArrowheads="1"/>
          </p:cNvSpPr>
          <p:nvPr>
            <p:ph type="body" idx="1"/>
          </p:nvPr>
        </p:nvSpPr>
        <p:spPr>
          <a:xfrm>
            <a:off x="536188" y="1539875"/>
            <a:ext cx="11119624" cy="4953000"/>
          </a:xfrm>
        </p:spPr>
        <p:txBody>
          <a:bodyPr/>
          <a:lstStyle/>
          <a:p>
            <a:pPr marL="514350" indent="-514350" eaLnBrk="1" hangingPunct="1">
              <a:lnSpc>
                <a:spcPct val="140000"/>
              </a:lnSpc>
              <a:buFont typeface="+mj-lt"/>
              <a:buAutoNum type="arabicPeriod"/>
            </a:pPr>
            <a:r>
              <a:rPr lang="en-US" altLang="en-US" dirty="0"/>
              <a:t> </a:t>
            </a:r>
            <a:r>
              <a:rPr lang="en-US" altLang="en-US" b="1" dirty="0"/>
              <a:t>A </a:t>
            </a:r>
            <a:r>
              <a:rPr lang="en-US" altLang="en-US" b="1" u="sng" dirty="0"/>
              <a:t>numerator</a:t>
            </a:r>
          </a:p>
          <a:p>
            <a:pPr lvl="2">
              <a:lnSpc>
                <a:spcPct val="140000"/>
              </a:lnSpc>
            </a:pPr>
            <a:r>
              <a:rPr lang="en-US" altLang="ja-JP" sz="2400" dirty="0"/>
              <a:t>The part of a common fraction appearing above the line, representing the number of parts of the whole that are being considered </a:t>
            </a:r>
            <a:endParaRPr lang="en-US" altLang="en-US" sz="2400" dirty="0"/>
          </a:p>
          <a:p>
            <a:pPr marL="514350" indent="-514350" eaLnBrk="1" hangingPunct="1">
              <a:lnSpc>
                <a:spcPct val="140000"/>
              </a:lnSpc>
              <a:buFont typeface="+mj-lt"/>
              <a:buAutoNum type="arabicPeriod"/>
            </a:pPr>
            <a:r>
              <a:rPr lang="en-US" altLang="en-US" sz="2600" dirty="0"/>
              <a:t> </a:t>
            </a:r>
            <a:r>
              <a:rPr lang="en-US" altLang="en-US" b="1" dirty="0"/>
              <a:t>A </a:t>
            </a:r>
            <a:r>
              <a:rPr lang="en-US" altLang="en-US" b="1" u="sng" dirty="0"/>
              <a:t>denominator</a:t>
            </a:r>
            <a:r>
              <a:rPr lang="en-US" altLang="en-US" sz="2600" dirty="0"/>
              <a:t> </a:t>
            </a:r>
          </a:p>
          <a:p>
            <a:pPr lvl="2">
              <a:lnSpc>
                <a:spcPct val="140000"/>
              </a:lnSpc>
            </a:pPr>
            <a:r>
              <a:rPr lang="en-US" altLang="ja-JP" sz="2400" dirty="0"/>
              <a:t>The number below the line in a simple fraction, which indicates the number of parts making up the whole </a:t>
            </a:r>
            <a:endParaRPr lang="en-US" altLang="en-US" sz="2400" dirty="0"/>
          </a:p>
          <a:p>
            <a:pPr marL="457200" indent="-457200" eaLnBrk="1" hangingPunct="1">
              <a:lnSpc>
                <a:spcPct val="140000"/>
              </a:lnSpc>
              <a:buFont typeface="+mj-lt"/>
              <a:buAutoNum type="arabicPeriod"/>
            </a:pPr>
            <a:r>
              <a:rPr lang="en-US" altLang="en-US" sz="2400" dirty="0"/>
              <a:t> </a:t>
            </a:r>
            <a:r>
              <a:rPr lang="en-US" altLang="en-US" b="1" u="sng" dirty="0"/>
              <a:t>Time</a:t>
            </a:r>
            <a:r>
              <a:rPr lang="en-US" altLang="en-US" sz="2400" dirty="0"/>
              <a:t> over which the event may take place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9FFDED2-004E-7B07-74C7-0ED126D543DD}"/>
              </a:ext>
            </a:extLst>
          </p:cNvPr>
          <p:cNvSpPr>
            <a:spLocks noGrp="1" noChangeArrowheads="1"/>
          </p:cNvSpPr>
          <p:nvPr>
            <p:ph type="title"/>
          </p:nvPr>
        </p:nvSpPr>
        <p:spPr/>
        <p:txBody>
          <a:bodyPr/>
          <a:lstStyle/>
          <a:p>
            <a:pPr algn="l" eaLnBrk="1" hangingPunct="1"/>
            <a:r>
              <a:rPr lang="en-US" altLang="en-US" b="1" dirty="0">
                <a:latin typeface="Garamond" panose="02020404030301010803" pitchFamily="18" charset="0"/>
              </a:rPr>
              <a:t>CHARACTERISTICS OF INDICATORS</a:t>
            </a:r>
          </a:p>
        </p:txBody>
      </p:sp>
      <p:sp>
        <p:nvSpPr>
          <p:cNvPr id="30723" name="Rectangle 3">
            <a:extLst>
              <a:ext uri="{FF2B5EF4-FFF2-40B4-BE49-F238E27FC236}">
                <a16:creationId xmlns:a16="http://schemas.microsoft.com/office/drawing/2014/main" id="{1A68AA37-95AE-7FC3-D6B1-CA4571488942}"/>
              </a:ext>
            </a:extLst>
          </p:cNvPr>
          <p:cNvSpPr>
            <a:spLocks noGrp="1" noChangeArrowheads="1"/>
          </p:cNvSpPr>
          <p:nvPr>
            <p:ph type="body" idx="1"/>
          </p:nvPr>
        </p:nvSpPr>
        <p:spPr>
          <a:xfrm>
            <a:off x="1011044" y="1951463"/>
            <a:ext cx="8229600" cy="4525963"/>
          </a:xfrm>
        </p:spPr>
        <p:txBody>
          <a:bodyPr/>
          <a:lstStyle/>
          <a:p>
            <a:pPr marL="0" indent="0">
              <a:buNone/>
            </a:pPr>
            <a:r>
              <a:rPr lang="en-US" altLang="en-US" sz="3600" b="1" dirty="0"/>
              <a:t>S</a:t>
            </a:r>
            <a:r>
              <a:rPr lang="en-US" altLang="en-US" sz="3600" dirty="0"/>
              <a:t> – Specific</a:t>
            </a:r>
          </a:p>
          <a:p>
            <a:pPr marL="0" indent="0">
              <a:buNone/>
            </a:pPr>
            <a:r>
              <a:rPr lang="en-US" altLang="en-US" sz="3600" b="1" dirty="0"/>
              <a:t>M</a:t>
            </a:r>
            <a:r>
              <a:rPr lang="en-US" altLang="en-US" sz="3600" dirty="0"/>
              <a:t> – Measurable</a:t>
            </a:r>
          </a:p>
          <a:p>
            <a:pPr marL="0" indent="0">
              <a:buNone/>
            </a:pPr>
            <a:r>
              <a:rPr lang="en-US" altLang="en-US" sz="3600" b="1" dirty="0"/>
              <a:t>A</a:t>
            </a:r>
            <a:r>
              <a:rPr lang="en-US" altLang="en-US" sz="3600" dirty="0"/>
              <a:t> – Achievable</a:t>
            </a:r>
          </a:p>
          <a:p>
            <a:pPr marL="0" indent="0">
              <a:buNone/>
            </a:pPr>
            <a:r>
              <a:rPr lang="en-US" altLang="en-US" sz="3600" b="1" dirty="0"/>
              <a:t>R</a:t>
            </a:r>
            <a:r>
              <a:rPr lang="en-US" altLang="en-US" sz="3600" dirty="0"/>
              <a:t> – Realistic</a:t>
            </a:r>
          </a:p>
          <a:p>
            <a:pPr marL="0" indent="0">
              <a:buNone/>
            </a:pPr>
            <a:r>
              <a:rPr lang="en-US" altLang="en-US" sz="3600" b="1" dirty="0"/>
              <a:t>T</a:t>
            </a:r>
            <a:r>
              <a:rPr lang="en-US" altLang="en-US" sz="3600" dirty="0"/>
              <a:t> – Time bound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4C86-9A7C-1994-9775-023FA5709037}"/>
              </a:ext>
            </a:extLst>
          </p:cNvPr>
          <p:cNvSpPr>
            <a:spLocks noGrp="1"/>
          </p:cNvSpPr>
          <p:nvPr>
            <p:ph type="title"/>
          </p:nvPr>
        </p:nvSpPr>
        <p:spPr>
          <a:xfrm>
            <a:off x="769433" y="274638"/>
            <a:ext cx="10560205" cy="1143000"/>
          </a:xfrm>
        </p:spPr>
        <p:txBody>
          <a:bodyPr>
            <a:noAutofit/>
          </a:bodyPr>
          <a:lstStyle/>
          <a:p>
            <a:pPr>
              <a:defRPr/>
            </a:pPr>
            <a:r>
              <a:rPr lang="en-US" b="1" cap="small" dirty="0">
                <a:latin typeface="Garamond" panose="02020404030301010803" pitchFamily="18" charset="0"/>
              </a:rPr>
              <a:t>Selecting Appropriate Indicators</a:t>
            </a:r>
          </a:p>
        </p:txBody>
      </p:sp>
      <p:sp>
        <p:nvSpPr>
          <p:cNvPr id="3" name="Content Placeholder 2">
            <a:extLst>
              <a:ext uri="{FF2B5EF4-FFF2-40B4-BE49-F238E27FC236}">
                <a16:creationId xmlns:a16="http://schemas.microsoft.com/office/drawing/2014/main" id="{E58B6CEE-E51D-E71D-5E76-96A59B021C15}"/>
              </a:ext>
            </a:extLst>
          </p:cNvPr>
          <p:cNvSpPr>
            <a:spLocks noGrp="1"/>
          </p:cNvSpPr>
          <p:nvPr>
            <p:ph idx="1"/>
          </p:nvPr>
        </p:nvSpPr>
        <p:spPr>
          <a:xfrm>
            <a:off x="999892" y="1823225"/>
            <a:ext cx="10329745" cy="4114800"/>
          </a:xfrm>
        </p:spPr>
        <p:txBody>
          <a:bodyPr/>
          <a:lstStyle/>
          <a:p>
            <a:pPr marL="0" indent="0">
              <a:buNone/>
              <a:defRPr/>
            </a:pPr>
            <a:r>
              <a:rPr lang="en-US" sz="3200" dirty="0">
                <a:latin typeface="Garamond" panose="02020404030301010803" pitchFamily="18" charset="0"/>
              </a:rPr>
              <a:t>Skilled QI practitioners are able to:</a:t>
            </a:r>
          </a:p>
          <a:p>
            <a:pPr marL="0" indent="0">
              <a:buNone/>
              <a:defRPr/>
            </a:pPr>
            <a:endParaRPr lang="en-US" sz="1000" dirty="0"/>
          </a:p>
          <a:p>
            <a:pPr lvl="1">
              <a:lnSpc>
                <a:spcPct val="100000"/>
              </a:lnSpc>
              <a:buFont typeface="Arial" panose="020B0604020202020204" pitchFamily="34" charset="0"/>
              <a:buChar char="•"/>
              <a:defRPr/>
            </a:pPr>
            <a:r>
              <a:rPr lang="en-US" sz="3200" dirty="0"/>
              <a:t>Determine the appropriate </a:t>
            </a:r>
            <a:r>
              <a:rPr lang="en-US" sz="3200" b="1" dirty="0">
                <a:solidFill>
                  <a:srgbClr val="C00000"/>
                </a:solidFill>
              </a:rPr>
              <a:t>balance</a:t>
            </a:r>
            <a:r>
              <a:rPr lang="en-US" sz="3200" dirty="0">
                <a:solidFill>
                  <a:srgbClr val="D17121"/>
                </a:solidFill>
              </a:rPr>
              <a:t> </a:t>
            </a:r>
            <a:r>
              <a:rPr lang="en-US" sz="3200" dirty="0"/>
              <a:t>of indicators</a:t>
            </a:r>
          </a:p>
          <a:p>
            <a:pPr lvl="1">
              <a:lnSpc>
                <a:spcPct val="100000"/>
              </a:lnSpc>
              <a:buFont typeface="Arial" panose="020B0604020202020204" pitchFamily="34" charset="0"/>
              <a:buChar char="•"/>
              <a:defRPr/>
            </a:pPr>
            <a:r>
              <a:rPr lang="en-US" sz="3200" dirty="0"/>
              <a:t>Identify a reasonable </a:t>
            </a:r>
            <a:r>
              <a:rPr lang="en-US" sz="3200" b="1" dirty="0">
                <a:solidFill>
                  <a:srgbClr val="C00000"/>
                </a:solidFill>
              </a:rPr>
              <a:t>number</a:t>
            </a:r>
            <a:r>
              <a:rPr lang="en-US" sz="3200" dirty="0">
                <a:solidFill>
                  <a:srgbClr val="D17121"/>
                </a:solidFill>
              </a:rPr>
              <a:t> </a:t>
            </a:r>
            <a:r>
              <a:rPr lang="en-US" sz="3200" dirty="0"/>
              <a:t>of indicators</a:t>
            </a:r>
          </a:p>
          <a:p>
            <a:pPr lvl="1">
              <a:lnSpc>
                <a:spcPct val="100000"/>
              </a:lnSpc>
              <a:buFont typeface="Arial" panose="020B0604020202020204" pitchFamily="34" charset="0"/>
              <a:buChar char="•"/>
              <a:defRPr/>
            </a:pPr>
            <a:r>
              <a:rPr lang="en-US" sz="3200" dirty="0"/>
              <a:t>Select the appropriate </a:t>
            </a:r>
            <a:r>
              <a:rPr lang="en-US" sz="3200" b="1" dirty="0">
                <a:solidFill>
                  <a:srgbClr val="C00000"/>
                </a:solidFill>
              </a:rPr>
              <a:t>type</a:t>
            </a:r>
            <a:r>
              <a:rPr lang="en-US" sz="3200" dirty="0">
                <a:solidFill>
                  <a:srgbClr val="D17121"/>
                </a:solidFill>
              </a:rPr>
              <a:t> </a:t>
            </a:r>
            <a:r>
              <a:rPr lang="en-US" sz="3200" dirty="0"/>
              <a:t>of indicators</a:t>
            </a:r>
          </a:p>
          <a:p>
            <a:pPr lvl="1">
              <a:lnSpc>
                <a:spcPct val="100000"/>
              </a:lnSpc>
              <a:buFont typeface="Arial" panose="020B0604020202020204" pitchFamily="34" charset="0"/>
              <a:buChar char="•"/>
              <a:defRPr/>
            </a:pPr>
            <a:r>
              <a:rPr lang="en-US" sz="3200" dirty="0"/>
              <a:t>Ensure that indicators are </a:t>
            </a:r>
            <a:r>
              <a:rPr lang="en-US" sz="3200" b="1" dirty="0">
                <a:solidFill>
                  <a:srgbClr val="C00000"/>
                </a:solidFill>
              </a:rPr>
              <a:t>robust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A0EF-30D9-5143-2F95-6769B8561DB6}"/>
              </a:ext>
            </a:extLst>
          </p:cNvPr>
          <p:cNvSpPr>
            <a:spLocks noGrp="1"/>
          </p:cNvSpPr>
          <p:nvPr>
            <p:ph type="title"/>
          </p:nvPr>
        </p:nvSpPr>
        <p:spPr>
          <a:xfrm>
            <a:off x="843776" y="457200"/>
            <a:ext cx="8229600" cy="1143000"/>
          </a:xfrm>
        </p:spPr>
        <p:txBody>
          <a:bodyPr/>
          <a:lstStyle/>
          <a:p>
            <a:pPr>
              <a:defRPr/>
            </a:pPr>
            <a:r>
              <a:rPr lang="en-US" cap="small" dirty="0">
                <a:latin typeface="+mn-lt"/>
              </a:rPr>
              <a:t>Ensuring </a:t>
            </a:r>
            <a:r>
              <a:rPr lang="en-US" b="1" cap="small" dirty="0">
                <a:solidFill>
                  <a:srgbClr val="C00000"/>
                </a:solidFill>
                <a:latin typeface="+mn-lt"/>
              </a:rPr>
              <a:t>Robust</a:t>
            </a:r>
            <a:r>
              <a:rPr lang="en-US" cap="small" dirty="0">
                <a:latin typeface="+mn-lt"/>
              </a:rPr>
              <a:t> Indicators</a:t>
            </a:r>
          </a:p>
        </p:txBody>
      </p:sp>
      <p:sp>
        <p:nvSpPr>
          <p:cNvPr id="3" name="Content Placeholder 2">
            <a:extLst>
              <a:ext uri="{FF2B5EF4-FFF2-40B4-BE49-F238E27FC236}">
                <a16:creationId xmlns:a16="http://schemas.microsoft.com/office/drawing/2014/main" id="{ADD6DF91-AFFA-3362-6F2A-7AC2009DD1A5}"/>
              </a:ext>
            </a:extLst>
          </p:cNvPr>
          <p:cNvSpPr>
            <a:spLocks noGrp="1"/>
          </p:cNvSpPr>
          <p:nvPr>
            <p:ph idx="1"/>
          </p:nvPr>
        </p:nvSpPr>
        <p:spPr>
          <a:xfrm>
            <a:off x="843775" y="3551199"/>
            <a:ext cx="10508165" cy="3200400"/>
          </a:xfrm>
        </p:spPr>
        <p:txBody>
          <a:bodyPr>
            <a:normAutofit/>
          </a:bodyPr>
          <a:lstStyle/>
          <a:p>
            <a:pPr marL="0" indent="0">
              <a:buNone/>
              <a:defRPr/>
            </a:pPr>
            <a:r>
              <a:rPr lang="en-US" dirty="0"/>
              <a:t>In addition to being SMART, robust indicators:</a:t>
            </a:r>
            <a:endParaRPr lang="en-US" sz="3600" dirty="0"/>
          </a:p>
          <a:p>
            <a:pPr marL="1254125" lvl="1" indent="-339725">
              <a:lnSpc>
                <a:spcPct val="100000"/>
              </a:lnSpc>
              <a:buFont typeface="Wingdings" charset="2"/>
              <a:buChar char="ü"/>
              <a:defRPr/>
            </a:pPr>
            <a:r>
              <a:rPr lang="en-US" dirty="0"/>
              <a:t> Are precise</a:t>
            </a:r>
          </a:p>
          <a:p>
            <a:pPr marL="1254125" lvl="1" indent="-339725">
              <a:lnSpc>
                <a:spcPct val="100000"/>
              </a:lnSpc>
              <a:buFont typeface="Wingdings" charset="2"/>
              <a:buChar char="ü"/>
              <a:defRPr/>
            </a:pPr>
            <a:r>
              <a:rPr lang="en-US" dirty="0"/>
              <a:t> Are consistent over time</a:t>
            </a:r>
          </a:p>
          <a:p>
            <a:pPr marL="1254125" lvl="1" indent="-339725">
              <a:lnSpc>
                <a:spcPct val="100000"/>
              </a:lnSpc>
              <a:buFont typeface="Wingdings" charset="2"/>
              <a:buChar char="ü"/>
              <a:defRPr/>
            </a:pPr>
            <a:r>
              <a:rPr lang="en-US" dirty="0"/>
              <a:t> Use realistic time frames</a:t>
            </a:r>
          </a:p>
          <a:p>
            <a:pPr marL="1254125" lvl="1" indent="-339725">
              <a:lnSpc>
                <a:spcPct val="100000"/>
              </a:lnSpc>
              <a:buFont typeface="Wingdings" charset="2"/>
              <a:buChar char="ü"/>
              <a:defRPr/>
            </a:pPr>
            <a:r>
              <a:rPr lang="en-US" dirty="0"/>
              <a:t> Are valid</a:t>
            </a:r>
          </a:p>
          <a:p>
            <a:pPr marL="1254125" lvl="1" indent="-339725">
              <a:lnSpc>
                <a:spcPct val="100000"/>
              </a:lnSpc>
              <a:buFont typeface="Wingdings" charset="2"/>
              <a:buChar char="ü"/>
              <a:defRPr/>
            </a:pPr>
            <a:r>
              <a:rPr lang="en-US" dirty="0"/>
              <a:t> Are reliable</a:t>
            </a:r>
          </a:p>
        </p:txBody>
      </p:sp>
      <p:pic>
        <p:nvPicPr>
          <p:cNvPr id="34820" name="Picture 2">
            <a:extLst>
              <a:ext uri="{FF2B5EF4-FFF2-40B4-BE49-F238E27FC236}">
                <a16:creationId xmlns:a16="http://schemas.microsoft.com/office/drawing/2014/main" id="{F5D08198-EC19-FB0C-F585-FCEB717E8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682" y="1706601"/>
            <a:ext cx="57340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A17F-F481-F3D4-738C-C37949BB785A}"/>
              </a:ext>
            </a:extLst>
          </p:cNvPr>
          <p:cNvSpPr>
            <a:spLocks noGrp="1"/>
          </p:cNvSpPr>
          <p:nvPr>
            <p:ph type="title"/>
          </p:nvPr>
        </p:nvSpPr>
        <p:spPr/>
        <p:txBody>
          <a:bodyPr/>
          <a:lstStyle/>
          <a:p>
            <a:pPr>
              <a:defRPr/>
            </a:pPr>
            <a:r>
              <a:rPr lang="en-US" b="1" cap="small" dirty="0">
                <a:latin typeface="+mn-lt"/>
              </a:rPr>
              <a:t>Robust Indicators Are </a:t>
            </a:r>
            <a:r>
              <a:rPr lang="en-US" b="1" cap="small" dirty="0">
                <a:solidFill>
                  <a:srgbClr val="C00000"/>
                </a:solidFill>
                <a:latin typeface="+mn-lt"/>
              </a:rPr>
              <a:t>Precise</a:t>
            </a:r>
          </a:p>
        </p:txBody>
      </p:sp>
      <p:sp>
        <p:nvSpPr>
          <p:cNvPr id="3" name="Content Placeholder 2">
            <a:extLst>
              <a:ext uri="{FF2B5EF4-FFF2-40B4-BE49-F238E27FC236}">
                <a16:creationId xmlns:a16="http://schemas.microsoft.com/office/drawing/2014/main" id="{92EC6BF1-E4B8-B268-3B28-E89A462C80E3}"/>
              </a:ext>
            </a:extLst>
          </p:cNvPr>
          <p:cNvSpPr>
            <a:spLocks noGrp="1"/>
          </p:cNvSpPr>
          <p:nvPr>
            <p:ph idx="1"/>
          </p:nvPr>
        </p:nvSpPr>
        <p:spPr>
          <a:xfrm>
            <a:off x="1048215" y="1752600"/>
            <a:ext cx="10305585" cy="4114800"/>
          </a:xfrm>
        </p:spPr>
        <p:txBody>
          <a:bodyPr>
            <a:normAutofit/>
          </a:bodyPr>
          <a:lstStyle/>
          <a:p>
            <a:pPr>
              <a:defRPr/>
            </a:pPr>
            <a:r>
              <a:rPr lang="en-US" dirty="0"/>
              <a:t>Use clear, well-defined language and terms</a:t>
            </a:r>
          </a:p>
          <a:p>
            <a:pPr>
              <a:defRPr/>
            </a:pPr>
            <a:r>
              <a:rPr lang="en-US" dirty="0"/>
              <a:t>Are not open to interpretation</a:t>
            </a:r>
          </a:p>
          <a:p>
            <a:pPr marL="0" indent="0">
              <a:buNone/>
              <a:defRPr/>
            </a:pPr>
            <a:endParaRPr lang="en-US" sz="1200" dirty="0"/>
          </a:p>
          <a:p>
            <a:pPr marL="0" indent="0">
              <a:buNone/>
              <a:defRPr/>
            </a:pPr>
            <a:endParaRPr lang="en-US" sz="1200" dirty="0"/>
          </a:p>
          <a:p>
            <a:pPr marL="0" indent="0">
              <a:buNone/>
              <a:defRPr/>
            </a:pPr>
            <a:endParaRPr lang="en-US" sz="1200" dirty="0"/>
          </a:p>
          <a:p>
            <a:pPr marL="0" indent="0">
              <a:buNone/>
              <a:defRPr/>
            </a:pPr>
            <a:r>
              <a:rPr lang="en-US" sz="3600" i="1" dirty="0"/>
              <a:t>Which indicator is more precise?</a:t>
            </a:r>
          </a:p>
          <a:p>
            <a:pPr lvl="1">
              <a:buFont typeface="Garamond" panose="02020404030301010803" pitchFamily="18" charset="0"/>
              <a:buChar char="»"/>
              <a:defRPr/>
            </a:pPr>
            <a:r>
              <a:rPr lang="en-US" dirty="0"/>
              <a:t>Number of people who seek testing </a:t>
            </a:r>
            <a:r>
              <a:rPr lang="en-US" u="sng" dirty="0"/>
              <a:t> </a:t>
            </a:r>
          </a:p>
          <a:p>
            <a:pPr lvl="1">
              <a:buFont typeface="Garamond" panose="02020404030301010803" pitchFamily="18" charset="0"/>
              <a:buChar char="»"/>
              <a:defRPr/>
            </a:pPr>
            <a:r>
              <a:rPr lang="en-US" dirty="0"/>
              <a:t>Number of women, ages to 15-49, who reside in the district and present to the clinic for testing in the first two quarters of 2013</a:t>
            </a:r>
          </a:p>
          <a:p>
            <a:pPr marL="457200" lvl="1" indent="0">
              <a:buNone/>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5788-61D2-081A-0818-8476063CCFDF}"/>
              </a:ext>
            </a:extLst>
          </p:cNvPr>
          <p:cNvSpPr>
            <a:spLocks noGrp="1"/>
          </p:cNvSpPr>
          <p:nvPr>
            <p:ph type="title"/>
          </p:nvPr>
        </p:nvSpPr>
        <p:spPr>
          <a:xfrm>
            <a:off x="903249" y="397727"/>
            <a:ext cx="9144000" cy="1143000"/>
          </a:xfrm>
        </p:spPr>
        <p:txBody>
          <a:bodyPr>
            <a:normAutofit fontScale="90000"/>
          </a:bodyPr>
          <a:lstStyle/>
          <a:p>
            <a:pPr>
              <a:defRPr/>
            </a:pPr>
            <a:r>
              <a:rPr lang="en-US" b="1" cap="small" dirty="0">
                <a:latin typeface="+mn-lt"/>
              </a:rPr>
              <a:t>Robust Indicators Are </a:t>
            </a:r>
            <a:r>
              <a:rPr lang="en-US" b="1" cap="small" dirty="0">
                <a:solidFill>
                  <a:srgbClr val="C00000"/>
                </a:solidFill>
                <a:latin typeface="+mn-lt"/>
              </a:rPr>
              <a:t>Consistent</a:t>
            </a:r>
          </a:p>
        </p:txBody>
      </p:sp>
      <p:sp>
        <p:nvSpPr>
          <p:cNvPr id="3" name="Content Placeholder 2">
            <a:extLst>
              <a:ext uri="{FF2B5EF4-FFF2-40B4-BE49-F238E27FC236}">
                <a16:creationId xmlns:a16="http://schemas.microsoft.com/office/drawing/2014/main" id="{6F7D0A11-4D6C-150D-C32F-E58FD4B06107}"/>
              </a:ext>
            </a:extLst>
          </p:cNvPr>
          <p:cNvSpPr>
            <a:spLocks noGrp="1"/>
          </p:cNvSpPr>
          <p:nvPr>
            <p:ph idx="1"/>
          </p:nvPr>
        </p:nvSpPr>
        <p:spPr>
          <a:xfrm>
            <a:off x="903249" y="1873404"/>
            <a:ext cx="10660566" cy="3917795"/>
          </a:xfrm>
        </p:spPr>
        <p:txBody>
          <a:bodyPr>
            <a:normAutofit/>
          </a:bodyPr>
          <a:lstStyle/>
          <a:p>
            <a:pPr marL="57150" indent="0" algn="ctr">
              <a:spcAft>
                <a:spcPts val="1200"/>
              </a:spcAft>
              <a:buNone/>
              <a:defRPr/>
            </a:pPr>
            <a:r>
              <a:rPr lang="en-US" sz="3600" dirty="0"/>
              <a:t>Dropping or modifying indicators during a project weakens the measurement process </a:t>
            </a:r>
          </a:p>
          <a:p>
            <a:pPr marL="115888" lvl="1" indent="0">
              <a:buNone/>
              <a:defRPr/>
            </a:pPr>
            <a:r>
              <a:rPr lang="en-US" sz="3000" i="1" dirty="0"/>
              <a:t>For example: </a:t>
            </a:r>
          </a:p>
          <a:p>
            <a:pPr lvl="1">
              <a:buFont typeface="Arial" panose="020B0604020202020204" pitchFamily="34" charset="0"/>
              <a:buChar char="•"/>
              <a:defRPr/>
            </a:pPr>
            <a:r>
              <a:rPr lang="en-US" dirty="0"/>
              <a:t>Consider an indicator such as the percent of women adequately linked to services</a:t>
            </a:r>
          </a:p>
          <a:p>
            <a:pPr lvl="1">
              <a:buFont typeface="Arial" panose="020B0604020202020204" pitchFamily="34" charset="0"/>
              <a:buChar char="•"/>
              <a:defRPr/>
            </a:pPr>
            <a:r>
              <a:rPr lang="en-US" dirty="0"/>
              <a:t>If the definition of “adequately linked” changes from “linked to 3 of 5 services” in year 1 to “linked to 5 of 10 services” in year 3, performance may appear to weaken, even if women are referred to more services over time</a:t>
            </a:r>
          </a:p>
          <a:p>
            <a:pPr marL="457200" lvl="1" indent="0">
              <a:buNone/>
              <a:defRPr/>
            </a:pPr>
            <a:endParaRPr lang="en-US" sz="3600" dirty="0"/>
          </a:p>
          <a:p>
            <a:pPr lvl="1">
              <a:defRPr/>
            </a:pPr>
            <a:endParaRPr lang="en-US" dirty="0"/>
          </a:p>
          <a:p>
            <a:pPr lvl="1">
              <a:defRPr/>
            </a:pPr>
            <a:endParaRPr lang="en-US" dirty="0"/>
          </a:p>
          <a:p>
            <a:pPr lvl="1">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205C-EF52-DC0E-8346-E95BE9DB866F}"/>
              </a:ext>
            </a:extLst>
          </p:cNvPr>
          <p:cNvSpPr>
            <a:spLocks noGrp="1"/>
          </p:cNvSpPr>
          <p:nvPr>
            <p:ph type="title"/>
          </p:nvPr>
        </p:nvSpPr>
        <p:spPr>
          <a:xfrm>
            <a:off x="323385" y="304800"/>
            <a:ext cx="11630721" cy="1143000"/>
          </a:xfrm>
        </p:spPr>
        <p:txBody>
          <a:bodyPr>
            <a:noAutofit/>
          </a:bodyPr>
          <a:lstStyle/>
          <a:p>
            <a:pPr>
              <a:defRPr/>
            </a:pPr>
            <a:r>
              <a:rPr lang="en-US" sz="4000" cap="small" dirty="0">
                <a:latin typeface="+mn-lt"/>
              </a:rPr>
              <a:t>Robust Indicators Use </a:t>
            </a:r>
            <a:r>
              <a:rPr lang="en-US" sz="4000" b="1" cap="small" dirty="0">
                <a:solidFill>
                  <a:srgbClr val="C00000"/>
                </a:solidFill>
                <a:latin typeface="+mn-lt"/>
              </a:rPr>
              <a:t>Realistic Time Frames</a:t>
            </a:r>
          </a:p>
        </p:txBody>
      </p:sp>
      <p:sp>
        <p:nvSpPr>
          <p:cNvPr id="3" name="Content Placeholder 2">
            <a:extLst>
              <a:ext uri="{FF2B5EF4-FFF2-40B4-BE49-F238E27FC236}">
                <a16:creationId xmlns:a16="http://schemas.microsoft.com/office/drawing/2014/main" id="{A948D4A1-A816-1130-9065-9CCE5CDCCEB6}"/>
              </a:ext>
            </a:extLst>
          </p:cNvPr>
          <p:cNvSpPr>
            <a:spLocks noGrp="1"/>
          </p:cNvSpPr>
          <p:nvPr>
            <p:ph idx="1"/>
          </p:nvPr>
        </p:nvSpPr>
        <p:spPr>
          <a:xfrm>
            <a:off x="1438506" y="1888273"/>
            <a:ext cx="9400478" cy="4114800"/>
          </a:xfrm>
        </p:spPr>
        <p:txBody>
          <a:bodyPr>
            <a:normAutofit/>
          </a:bodyPr>
          <a:lstStyle/>
          <a:p>
            <a:pPr marL="0" indent="0">
              <a:lnSpc>
                <a:spcPct val="100000"/>
              </a:lnSpc>
              <a:buNone/>
              <a:defRPr/>
            </a:pPr>
            <a:r>
              <a:rPr lang="en-US" dirty="0"/>
              <a:t>Match the time frame to the intervention</a:t>
            </a:r>
          </a:p>
          <a:p>
            <a:pPr lvl="1">
              <a:lnSpc>
                <a:spcPct val="100000"/>
              </a:lnSpc>
              <a:buFont typeface="Arial" panose="020B0604020202020204" pitchFamily="34" charset="0"/>
              <a:buChar char="•"/>
              <a:defRPr/>
            </a:pPr>
            <a:r>
              <a:rPr lang="en-US" dirty="0"/>
              <a:t>Assessing the number of health workers trained to provide PMTCT will take less time than assessing CTX coverage of HIV-exposed infants </a:t>
            </a:r>
          </a:p>
          <a:p>
            <a:pPr lvl="1">
              <a:lnSpc>
                <a:spcPct val="100000"/>
              </a:lnSpc>
              <a:buFont typeface="Arial" panose="020B0604020202020204" pitchFamily="34" charset="0"/>
              <a:buChar char="•"/>
              <a:defRPr/>
            </a:pPr>
            <a:r>
              <a:rPr lang="en-US" dirty="0"/>
              <a:t>If a program takes 9 months to launch, measuring outcomes at month 12 may underestimate its impact</a:t>
            </a:r>
          </a:p>
          <a:p>
            <a:pPr lvl="1">
              <a:lnSpc>
                <a:spcPct val="100000"/>
              </a:lnSpc>
              <a:buFont typeface="Arial" panose="020B0604020202020204" pitchFamily="34" charset="0"/>
              <a:buChar char="•"/>
              <a:defRPr/>
            </a:pPr>
            <a:r>
              <a:rPr lang="en-US" dirty="0"/>
              <a:t>If an intervention is rolled out to facilities at different times, measuring an indicator in the same month at each site will tell the wrong story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9793-8265-BB42-BA41-8F7DD0AAE96D}"/>
              </a:ext>
            </a:extLst>
          </p:cNvPr>
          <p:cNvSpPr>
            <a:spLocks noGrp="1"/>
          </p:cNvSpPr>
          <p:nvPr>
            <p:ph type="title"/>
          </p:nvPr>
        </p:nvSpPr>
        <p:spPr/>
        <p:txBody>
          <a:bodyPr/>
          <a:lstStyle/>
          <a:p>
            <a:pPr>
              <a:defRPr/>
            </a:pPr>
            <a:r>
              <a:rPr lang="en-US" b="1" cap="small" dirty="0">
                <a:latin typeface="+mn-lt"/>
              </a:rPr>
              <a:t>Robust Indicators Are </a:t>
            </a:r>
            <a:r>
              <a:rPr lang="en-US" b="1" cap="small" dirty="0">
                <a:solidFill>
                  <a:srgbClr val="C00000"/>
                </a:solidFill>
                <a:latin typeface="+mn-lt"/>
              </a:rPr>
              <a:t>Valid</a:t>
            </a:r>
          </a:p>
        </p:txBody>
      </p:sp>
      <p:sp>
        <p:nvSpPr>
          <p:cNvPr id="41987" name="Content Placeholder 2">
            <a:extLst>
              <a:ext uri="{FF2B5EF4-FFF2-40B4-BE49-F238E27FC236}">
                <a16:creationId xmlns:a16="http://schemas.microsoft.com/office/drawing/2014/main" id="{ABAEBDDA-6A19-DEE9-ED5B-569C784CCCB0}"/>
              </a:ext>
            </a:extLst>
          </p:cNvPr>
          <p:cNvSpPr>
            <a:spLocks noGrp="1"/>
          </p:cNvSpPr>
          <p:nvPr>
            <p:ph idx="1"/>
          </p:nvPr>
        </p:nvSpPr>
        <p:spPr>
          <a:xfrm>
            <a:off x="2375210" y="2057400"/>
            <a:ext cx="7016440" cy="1828800"/>
          </a:xfrm>
        </p:spPr>
        <p:txBody>
          <a:bodyPr/>
          <a:lstStyle/>
          <a:p>
            <a:pPr marL="0" indent="0" algn="ctr">
              <a:buNone/>
            </a:pPr>
            <a:r>
              <a:rPr lang="en-US" altLang="en-KE" sz="3600" dirty="0"/>
              <a:t>Validity is the extent to which an indicator</a:t>
            </a:r>
            <a:r>
              <a:rPr lang="en-US" altLang="en-KE" sz="3600" b="1" dirty="0">
                <a:solidFill>
                  <a:srgbClr val="C00000"/>
                </a:solidFill>
              </a:rPr>
              <a:t> </a:t>
            </a:r>
            <a:r>
              <a:rPr lang="en-US" altLang="en-KE" sz="3600" b="1" i="1" dirty="0">
                <a:solidFill>
                  <a:srgbClr val="C00000"/>
                </a:solidFill>
              </a:rPr>
              <a:t>actually</a:t>
            </a:r>
            <a:r>
              <a:rPr lang="en-US" altLang="en-KE" sz="3600" b="1" dirty="0">
                <a:solidFill>
                  <a:srgbClr val="C00000"/>
                </a:solidFill>
              </a:rPr>
              <a:t> </a:t>
            </a:r>
            <a:r>
              <a:rPr lang="en-US" altLang="en-KE" sz="3600" dirty="0"/>
              <a:t>measures what it is intended to measure</a:t>
            </a:r>
          </a:p>
        </p:txBody>
      </p:sp>
      <p:pic>
        <p:nvPicPr>
          <p:cNvPr id="41988" name="Picture 4" descr="C:\Users\lw2673\AppData\Local\Microsoft\Windows\Temporary Internet Files\Content.IE5\3SMV1W9N\kuba-icon-ok[1].png">
            <a:extLst>
              <a:ext uri="{FF2B5EF4-FFF2-40B4-BE49-F238E27FC236}">
                <a16:creationId xmlns:a16="http://schemas.microsoft.com/office/drawing/2014/main" id="{5078D7E1-E083-5811-C88B-B3708A7B0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25" y="4343401"/>
            <a:ext cx="13017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68101-0674-BEF8-128A-0EE43F268D64}"/>
              </a:ext>
            </a:extLst>
          </p:cNvPr>
          <p:cNvSpPr>
            <a:spLocks noGrp="1"/>
          </p:cNvSpPr>
          <p:nvPr>
            <p:ph type="title"/>
          </p:nvPr>
        </p:nvSpPr>
        <p:spPr>
          <a:xfrm>
            <a:off x="838199" y="408453"/>
            <a:ext cx="10515599" cy="1143000"/>
          </a:xfrm>
          <a:noFill/>
        </p:spPr>
        <p:txBody>
          <a:bodyPr/>
          <a:lstStyle/>
          <a:p>
            <a:pPr>
              <a:defRPr/>
            </a:pPr>
            <a:r>
              <a:rPr lang="en-US" b="1" dirty="0">
                <a:latin typeface="Garamond" panose="02020404030301010803" pitchFamily="18" charset="0"/>
              </a:rPr>
              <a:t>LEARNING OBJECTIVES</a:t>
            </a:r>
          </a:p>
        </p:txBody>
      </p:sp>
      <p:sp>
        <p:nvSpPr>
          <p:cNvPr id="6147" name="Content Placeholder 2">
            <a:extLst>
              <a:ext uri="{FF2B5EF4-FFF2-40B4-BE49-F238E27FC236}">
                <a16:creationId xmlns:a16="http://schemas.microsoft.com/office/drawing/2014/main" id="{4953AC71-59C9-82D8-E5A7-E55EF5DC04E8}"/>
              </a:ext>
            </a:extLst>
          </p:cNvPr>
          <p:cNvSpPr>
            <a:spLocks noGrp="1"/>
          </p:cNvSpPr>
          <p:nvPr>
            <p:ph idx="1"/>
          </p:nvPr>
        </p:nvSpPr>
        <p:spPr/>
        <p:txBody>
          <a:bodyPr>
            <a:normAutofit/>
          </a:bodyPr>
          <a:lstStyle/>
          <a:p>
            <a:pPr>
              <a:lnSpc>
                <a:spcPct val="150000"/>
              </a:lnSpc>
            </a:pPr>
            <a:r>
              <a:rPr lang="en-US" altLang="en-KE" sz="3200" b="1" dirty="0">
                <a:latin typeface="Garamond" panose="02020404030301010803" pitchFamily="18" charset="0"/>
              </a:rPr>
              <a:t>By the end of this session, participants will be able to:</a:t>
            </a:r>
          </a:p>
          <a:p>
            <a:pPr lvl="1">
              <a:lnSpc>
                <a:spcPct val="100000"/>
              </a:lnSpc>
            </a:pPr>
            <a:r>
              <a:rPr lang="en-US" altLang="en-KE" sz="2800" dirty="0">
                <a:latin typeface="Garamond" panose="02020404030301010803" pitchFamily="18" charset="0"/>
              </a:rPr>
              <a:t>Link measurement and Aim statements and drivers</a:t>
            </a:r>
          </a:p>
          <a:p>
            <a:pPr lvl="1">
              <a:lnSpc>
                <a:spcPct val="100000"/>
              </a:lnSpc>
            </a:pPr>
            <a:r>
              <a:rPr lang="en-US" altLang="en-KE" sz="2800" dirty="0">
                <a:latin typeface="Garamond" panose="02020404030301010803" pitchFamily="18" charset="0"/>
              </a:rPr>
              <a:t>Compare and contrast process, outcome and balancing indicators</a:t>
            </a:r>
          </a:p>
          <a:p>
            <a:pPr lvl="1">
              <a:lnSpc>
                <a:spcPct val="100000"/>
              </a:lnSpc>
            </a:pPr>
            <a:r>
              <a:rPr lang="en-GB" altLang="en-US" sz="2800" dirty="0">
                <a:latin typeface="Garamond" panose="02020404030301010803" pitchFamily="18" charset="0"/>
              </a:rPr>
              <a:t>Explain the importance of measuring quality of care and usefulness of data</a:t>
            </a:r>
          </a:p>
          <a:p>
            <a:pPr lvl="1">
              <a:lnSpc>
                <a:spcPct val="100000"/>
              </a:lnSpc>
            </a:pPr>
            <a:r>
              <a:rPr lang="en-GB" altLang="en-US" sz="2800" dirty="0">
                <a:latin typeface="Garamond" panose="02020404030301010803" pitchFamily="18" charset="0"/>
              </a:rPr>
              <a:t>Explain the methods to measuring quality</a:t>
            </a:r>
          </a:p>
          <a:p>
            <a:pPr lvl="1">
              <a:lnSpc>
                <a:spcPct val="100000"/>
              </a:lnSpc>
            </a:pPr>
            <a:r>
              <a:rPr lang="en-GB" altLang="en-US" sz="2800" dirty="0">
                <a:latin typeface="Garamond" panose="02020404030301010803" pitchFamily="18" charset="0"/>
              </a:rPr>
              <a:t>Define indicators and mention their characteristics</a:t>
            </a:r>
          </a:p>
          <a:p>
            <a:pPr lvl="1">
              <a:lnSpc>
                <a:spcPct val="150000"/>
              </a:lnSpc>
            </a:pPr>
            <a:endParaRPr lang="en-US" altLang="en-KE" sz="2800" dirty="0">
              <a:latin typeface="Garamond" panose="020204040303010108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D3A8-9C2E-9FAA-7EAF-224C86593CCB}"/>
              </a:ext>
            </a:extLst>
          </p:cNvPr>
          <p:cNvSpPr>
            <a:spLocks noGrp="1"/>
          </p:cNvSpPr>
          <p:nvPr>
            <p:ph type="title"/>
          </p:nvPr>
        </p:nvSpPr>
        <p:spPr>
          <a:xfrm>
            <a:off x="1524000" y="274638"/>
            <a:ext cx="9144000" cy="1143000"/>
          </a:xfrm>
        </p:spPr>
        <p:txBody>
          <a:bodyPr>
            <a:normAutofit/>
          </a:bodyPr>
          <a:lstStyle/>
          <a:p>
            <a:pPr>
              <a:defRPr/>
            </a:pPr>
            <a:r>
              <a:rPr lang="en-US" cap="small" dirty="0">
                <a:latin typeface="+mn-lt"/>
              </a:rPr>
              <a:t>Robust Indicators are </a:t>
            </a:r>
            <a:r>
              <a:rPr lang="en-US" b="1" cap="small" dirty="0">
                <a:solidFill>
                  <a:srgbClr val="C00000"/>
                </a:solidFill>
                <a:latin typeface="+mn-lt"/>
              </a:rPr>
              <a:t>Reliable</a:t>
            </a:r>
          </a:p>
        </p:txBody>
      </p:sp>
      <p:sp>
        <p:nvSpPr>
          <p:cNvPr id="44035" name="Content Placeholder 2">
            <a:extLst>
              <a:ext uri="{FF2B5EF4-FFF2-40B4-BE49-F238E27FC236}">
                <a16:creationId xmlns:a16="http://schemas.microsoft.com/office/drawing/2014/main" id="{834C6057-E3C1-962A-5FA6-AA9C44039010}"/>
              </a:ext>
            </a:extLst>
          </p:cNvPr>
          <p:cNvSpPr>
            <a:spLocks noGrp="1"/>
          </p:cNvSpPr>
          <p:nvPr>
            <p:ph idx="1"/>
          </p:nvPr>
        </p:nvSpPr>
        <p:spPr>
          <a:xfrm>
            <a:off x="2438400" y="1923585"/>
            <a:ext cx="7315200" cy="1828800"/>
          </a:xfrm>
        </p:spPr>
        <p:txBody>
          <a:bodyPr/>
          <a:lstStyle/>
          <a:p>
            <a:pPr marL="0" indent="0" algn="ctr">
              <a:buNone/>
            </a:pPr>
            <a:r>
              <a:rPr lang="en-US" altLang="en-KE" sz="3600" dirty="0"/>
              <a:t>Reliability is the extent to which an  indicator measures the same thing in the same way </a:t>
            </a:r>
            <a:r>
              <a:rPr lang="en-US" altLang="en-KE" sz="3600" i="1" dirty="0"/>
              <a:t>every time it is used</a:t>
            </a:r>
          </a:p>
        </p:txBody>
      </p:sp>
      <p:pic>
        <p:nvPicPr>
          <p:cNvPr id="44036" name="Picture 2">
            <a:extLst>
              <a:ext uri="{FF2B5EF4-FFF2-40B4-BE49-F238E27FC236}">
                <a16:creationId xmlns:a16="http://schemas.microsoft.com/office/drawing/2014/main" id="{AD31AD91-3880-C907-F7FE-8F7AFB062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9" y="3657600"/>
            <a:ext cx="416242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0680-4916-8FDE-48E8-5EE3390B9D50}"/>
              </a:ext>
            </a:extLst>
          </p:cNvPr>
          <p:cNvSpPr>
            <a:spLocks noGrp="1"/>
          </p:cNvSpPr>
          <p:nvPr>
            <p:ph type="title"/>
          </p:nvPr>
        </p:nvSpPr>
        <p:spPr>
          <a:xfrm>
            <a:off x="877229" y="457201"/>
            <a:ext cx="10340897" cy="1143000"/>
          </a:xfrm>
        </p:spPr>
        <p:txBody>
          <a:bodyPr>
            <a:noAutofit/>
          </a:bodyPr>
          <a:lstStyle/>
          <a:p>
            <a:pPr>
              <a:defRPr/>
            </a:pPr>
            <a:r>
              <a:rPr lang="en-US" b="1" cap="small" dirty="0">
                <a:latin typeface="+mn-lt"/>
              </a:rPr>
              <a:t>The Logic Model Approach</a:t>
            </a:r>
          </a:p>
        </p:txBody>
      </p:sp>
      <p:graphicFrame>
        <p:nvGraphicFramePr>
          <p:cNvPr id="6" name="Content Placeholder 5">
            <a:extLst>
              <a:ext uri="{FF2B5EF4-FFF2-40B4-BE49-F238E27FC236}">
                <a16:creationId xmlns:a16="http://schemas.microsoft.com/office/drawing/2014/main" id="{7770584B-C332-89BE-2E97-D10411561F42}"/>
              </a:ext>
            </a:extLst>
          </p:cNvPr>
          <p:cNvGraphicFramePr>
            <a:graphicFrameLocks noGrp="1"/>
          </p:cNvGraphicFramePr>
          <p:nvPr>
            <p:ph idx="1"/>
            <p:extLst>
              <p:ext uri="{D42A27DB-BD31-4B8C-83A1-F6EECF244321}">
                <p14:modId xmlns:p14="http://schemas.microsoft.com/office/powerpoint/2010/main" val="61103281"/>
              </p:ext>
            </p:extLst>
          </p:nvPr>
        </p:nvGraphicFramePr>
        <p:xfrm>
          <a:off x="1894776" y="1925772"/>
          <a:ext cx="8305800" cy="2322513"/>
        </p:xfrm>
        <a:graphic>
          <a:graphicData uri="http://schemas.openxmlformats.org/drawingml/2006/table">
            <a:tbl>
              <a:tblPr firstRow="1" bandRow="1">
                <a:tableStyleId>{10A1B5D5-9B99-4C35-A422-299274C87663}</a:tableStyleId>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609548">
                <a:tc>
                  <a:txBody>
                    <a:bodyPr/>
                    <a:lstStyle/>
                    <a:p>
                      <a:pPr algn="ctr"/>
                      <a:r>
                        <a:rPr lang="en-US" sz="2400" b="1" cap="small" baseline="0" dirty="0">
                          <a:solidFill>
                            <a:schemeClr val="tx1"/>
                          </a:solidFill>
                        </a:rPr>
                        <a:t>Inputs</a:t>
                      </a:r>
                    </a:p>
                  </a:txBody>
                  <a:tcPr marT="45716" marB="45716"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cap="small" baseline="0" dirty="0">
                          <a:solidFill>
                            <a:schemeClr val="tx1"/>
                          </a:solidFill>
                        </a:rPr>
                        <a:t>Activities</a:t>
                      </a:r>
                    </a:p>
                  </a:txBody>
                  <a:tcPr marT="45716" marB="45716"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cap="small" baseline="0" dirty="0">
                          <a:solidFill>
                            <a:schemeClr val="tx1"/>
                          </a:solidFill>
                        </a:rPr>
                        <a:t>Outputs</a:t>
                      </a:r>
                    </a:p>
                  </a:txBody>
                  <a:tcPr marT="45716" marB="4571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cap="small" baseline="0" dirty="0">
                          <a:solidFill>
                            <a:schemeClr val="tx1"/>
                          </a:solidFill>
                        </a:rPr>
                        <a:t>Outcomes</a:t>
                      </a:r>
                    </a:p>
                  </a:txBody>
                  <a:tcPr marT="45716" marB="4571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b="1" cap="small" baseline="0" dirty="0">
                          <a:solidFill>
                            <a:schemeClr val="tx1"/>
                          </a:solidFill>
                        </a:rPr>
                        <a:t>Impact</a:t>
                      </a:r>
                    </a:p>
                  </a:txBody>
                  <a:tcPr marT="45716" marB="45716" anchor="ctr">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712965">
                <a:tc>
                  <a:txBody>
                    <a:bodyPr/>
                    <a:lstStyle/>
                    <a:p>
                      <a:pPr algn="ctr"/>
                      <a:r>
                        <a:rPr lang="en-US" sz="2000" dirty="0"/>
                        <a:t>Resources and Contributions </a:t>
                      </a:r>
                    </a:p>
                  </a:txBody>
                  <a:tcPr marT="45716" marB="45716" anchor="ctr">
                    <a:lnL w="28575"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000" dirty="0"/>
                        <a:t>Work Conducted</a:t>
                      </a:r>
                    </a:p>
                    <a:p>
                      <a:pPr algn="ctr"/>
                      <a:endParaRPr lang="en-US" sz="2000" dirty="0"/>
                    </a:p>
                  </a:txBody>
                  <a:tcPr marT="45716" marB="4571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000" dirty="0"/>
                        <a:t>Products &amp; Services</a:t>
                      </a:r>
                      <a:r>
                        <a:rPr lang="en-US" sz="2000" baseline="0" dirty="0"/>
                        <a:t> Delivered</a:t>
                      </a:r>
                    </a:p>
                    <a:p>
                      <a:pPr algn="ctr"/>
                      <a:r>
                        <a:rPr lang="en-US" sz="2000" baseline="0" dirty="0"/>
                        <a:t> </a:t>
                      </a:r>
                    </a:p>
                  </a:txBody>
                  <a:tcPr marT="45716" marB="4571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lang="en-US" sz="2000" dirty="0"/>
                        <a:t>Change</a:t>
                      </a:r>
                      <a:r>
                        <a:rPr lang="en-US" sz="2000" baseline="0" dirty="0"/>
                        <a:t>s in Individuals, Groups or Communities</a:t>
                      </a:r>
                      <a:endParaRPr lang="en-US" sz="2000" dirty="0"/>
                    </a:p>
                  </a:txBody>
                  <a:tcPr marT="45716" marB="45716" anchor="ctr">
                    <a:lnL w="12700" cap="flat" cmpd="sng" algn="ctr">
                      <a:solidFill>
                        <a:scrgbClr r="0" g="0" b="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 name="Diagram 2">
            <a:extLst>
              <a:ext uri="{FF2B5EF4-FFF2-40B4-BE49-F238E27FC236}">
                <a16:creationId xmlns:a16="http://schemas.microsoft.com/office/drawing/2014/main" id="{FE55F23F-30D8-76ED-1B48-63BE463DC2A9}"/>
              </a:ext>
            </a:extLst>
          </p:cNvPr>
          <p:cNvGraphicFramePr/>
          <p:nvPr>
            <p:extLst>
              <p:ext uri="{D42A27DB-BD31-4B8C-83A1-F6EECF244321}">
                <p14:modId xmlns:p14="http://schemas.microsoft.com/office/powerpoint/2010/main" val="1652888508"/>
              </p:ext>
            </p:extLst>
          </p:nvPr>
        </p:nvGraphicFramePr>
        <p:xfrm>
          <a:off x="2409740" y="3893634"/>
          <a:ext cx="7275871"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a:extLst>
              <a:ext uri="{FF2B5EF4-FFF2-40B4-BE49-F238E27FC236}">
                <a16:creationId xmlns:a16="http://schemas.microsoft.com/office/drawing/2014/main" id="{6CFDFD06-A347-1A8D-2A32-3CB2FF3D6C65}"/>
              </a:ext>
            </a:extLst>
          </p:cNvPr>
          <p:cNvSpPr>
            <a:spLocks noChangeShapeType="1"/>
          </p:cNvSpPr>
          <p:nvPr/>
        </p:nvSpPr>
        <p:spPr bwMode="auto">
          <a:xfrm>
            <a:off x="3349626" y="2438400"/>
            <a:ext cx="195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1" name="Line 3">
            <a:extLst>
              <a:ext uri="{FF2B5EF4-FFF2-40B4-BE49-F238E27FC236}">
                <a16:creationId xmlns:a16="http://schemas.microsoft.com/office/drawing/2014/main" id="{05B0E2BC-DFE2-B60E-DBBF-B471B08A365C}"/>
              </a:ext>
            </a:extLst>
          </p:cNvPr>
          <p:cNvSpPr>
            <a:spLocks noChangeShapeType="1"/>
          </p:cNvSpPr>
          <p:nvPr/>
        </p:nvSpPr>
        <p:spPr bwMode="auto">
          <a:xfrm>
            <a:off x="5243513" y="2428875"/>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2" name="Line 4">
            <a:extLst>
              <a:ext uri="{FF2B5EF4-FFF2-40B4-BE49-F238E27FC236}">
                <a16:creationId xmlns:a16="http://schemas.microsoft.com/office/drawing/2014/main" id="{5BA8EA45-B9B2-3624-ACC7-CB3B6C04C120}"/>
              </a:ext>
            </a:extLst>
          </p:cNvPr>
          <p:cNvSpPr>
            <a:spLocks noChangeShapeType="1"/>
          </p:cNvSpPr>
          <p:nvPr/>
        </p:nvSpPr>
        <p:spPr bwMode="auto">
          <a:xfrm>
            <a:off x="6864350" y="24384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3" name="Line 5">
            <a:extLst>
              <a:ext uri="{FF2B5EF4-FFF2-40B4-BE49-F238E27FC236}">
                <a16:creationId xmlns:a16="http://schemas.microsoft.com/office/drawing/2014/main" id="{64C54F30-E4F3-54CF-061A-D2B465F362A4}"/>
              </a:ext>
            </a:extLst>
          </p:cNvPr>
          <p:cNvSpPr>
            <a:spLocks noChangeShapeType="1"/>
          </p:cNvSpPr>
          <p:nvPr/>
        </p:nvSpPr>
        <p:spPr bwMode="auto">
          <a:xfrm>
            <a:off x="8818563" y="24384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4" name="Text Box 6">
            <a:extLst>
              <a:ext uri="{FF2B5EF4-FFF2-40B4-BE49-F238E27FC236}">
                <a16:creationId xmlns:a16="http://schemas.microsoft.com/office/drawing/2014/main" id="{86D69BC6-831B-C68E-270F-B422CF09EB79}"/>
              </a:ext>
            </a:extLst>
          </p:cNvPr>
          <p:cNvSpPr txBox="1">
            <a:spLocks noChangeArrowheads="1"/>
          </p:cNvSpPr>
          <p:nvPr/>
        </p:nvSpPr>
        <p:spPr bwMode="auto">
          <a:xfrm>
            <a:off x="1550988" y="1296484"/>
            <a:ext cx="1711326" cy="1631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dirty="0">
                <a:latin typeface="+mn-lt"/>
                <a:ea typeface="ＭＳ Ｐゴシック" panose="020B0600070205080204" pitchFamily="34" charset="-128"/>
                <a:cs typeface="Angsana New" panose="02020603050405020304" pitchFamily="18" charset="-34"/>
              </a:rPr>
              <a:t>INPUT</a:t>
            </a:r>
          </a:p>
          <a:p>
            <a:pPr>
              <a:spcBef>
                <a:spcPct val="50000"/>
              </a:spcBef>
              <a:buFontTx/>
              <a:buChar char="•"/>
            </a:pPr>
            <a:r>
              <a:rPr lang="en-US" altLang="en-US" sz="1600" dirty="0">
                <a:latin typeface="+mn-lt"/>
                <a:ea typeface="ＭＳ Ｐゴシック" panose="020B0600070205080204" pitchFamily="34" charset="-128"/>
                <a:cs typeface="Angsana New" panose="02020603050405020304" pitchFamily="18" charset="-34"/>
              </a:rPr>
              <a:t> Human and financial resources</a:t>
            </a:r>
          </a:p>
          <a:p>
            <a:pPr>
              <a:spcBef>
                <a:spcPct val="50000"/>
              </a:spcBef>
              <a:buFontTx/>
              <a:buChar char="•"/>
            </a:pPr>
            <a:r>
              <a:rPr lang="en-US" altLang="en-US" sz="1600" dirty="0">
                <a:latin typeface="+mn-lt"/>
                <a:ea typeface="ＭＳ Ｐゴシック" panose="020B0600070205080204" pitchFamily="34" charset="-128"/>
                <a:cs typeface="Angsana New" panose="02020603050405020304" pitchFamily="18" charset="-34"/>
              </a:rPr>
              <a:t> Development of training materials</a:t>
            </a:r>
          </a:p>
        </p:txBody>
      </p:sp>
      <p:sp>
        <p:nvSpPr>
          <p:cNvPr id="48135" name="Text Box 7">
            <a:extLst>
              <a:ext uri="{FF2B5EF4-FFF2-40B4-BE49-F238E27FC236}">
                <a16:creationId xmlns:a16="http://schemas.microsoft.com/office/drawing/2014/main" id="{2DFF6D29-96A7-975C-5319-E76BFE43ADFD}"/>
              </a:ext>
            </a:extLst>
          </p:cNvPr>
          <p:cNvSpPr txBox="1">
            <a:spLocks noChangeArrowheads="1"/>
          </p:cNvSpPr>
          <p:nvPr/>
        </p:nvSpPr>
        <p:spPr bwMode="auto">
          <a:xfrm>
            <a:off x="3532188" y="1297165"/>
            <a:ext cx="1711325" cy="175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dirty="0">
                <a:latin typeface="+mn-lt"/>
                <a:ea typeface="ＭＳ Ｐゴシック" panose="020B0600070205080204" pitchFamily="34" charset="-128"/>
                <a:cs typeface="Angsana New" panose="02020603050405020304" pitchFamily="18" charset="-34"/>
              </a:rPr>
              <a:t>PROCESS</a:t>
            </a:r>
          </a:p>
          <a:p>
            <a:pPr>
              <a:spcBef>
                <a:spcPct val="50000"/>
              </a:spcBef>
              <a:buFontTx/>
              <a:buChar char="•"/>
            </a:pPr>
            <a:r>
              <a:rPr lang="en-US" altLang="en-US" sz="1600" dirty="0">
                <a:latin typeface="+mn-lt"/>
                <a:ea typeface="ＭＳ Ｐゴシック" panose="020B0600070205080204" pitchFamily="34" charset="-128"/>
                <a:cs typeface="Angsana New" panose="02020603050405020304" pitchFamily="18" charset="-34"/>
              </a:rPr>
              <a:t> Conduct one PMTCT training workshop in each district </a:t>
            </a:r>
            <a:br>
              <a:rPr lang="en-US" altLang="en-US" sz="1600" dirty="0">
                <a:latin typeface="+mn-lt"/>
                <a:ea typeface="ＭＳ Ｐゴシック" panose="020B0600070205080204" pitchFamily="34" charset="-128"/>
                <a:cs typeface="Angsana New" panose="02020603050405020304" pitchFamily="18" charset="-34"/>
              </a:rPr>
            </a:br>
            <a:r>
              <a:rPr lang="en-US" altLang="en-US" sz="1600" dirty="0">
                <a:latin typeface="+mn-lt"/>
                <a:ea typeface="ＭＳ Ｐゴシック" panose="020B0600070205080204" pitchFamily="34" charset="-128"/>
                <a:cs typeface="Angsana New" panose="02020603050405020304" pitchFamily="18" charset="-34"/>
              </a:rPr>
              <a:t>for providers</a:t>
            </a:r>
          </a:p>
        </p:txBody>
      </p:sp>
      <p:sp>
        <p:nvSpPr>
          <p:cNvPr id="48136" name="Text Box 8">
            <a:extLst>
              <a:ext uri="{FF2B5EF4-FFF2-40B4-BE49-F238E27FC236}">
                <a16:creationId xmlns:a16="http://schemas.microsoft.com/office/drawing/2014/main" id="{DA2C455C-4B70-AFC1-81E6-887D7DA75954}"/>
              </a:ext>
            </a:extLst>
          </p:cNvPr>
          <p:cNvSpPr txBox="1">
            <a:spLocks noChangeArrowheads="1"/>
          </p:cNvSpPr>
          <p:nvPr/>
        </p:nvSpPr>
        <p:spPr bwMode="auto">
          <a:xfrm>
            <a:off x="5419727" y="1276539"/>
            <a:ext cx="1447800" cy="17543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dirty="0">
                <a:latin typeface="+mn-lt"/>
                <a:ea typeface="ＭＳ Ｐゴシック" panose="020B0600070205080204" pitchFamily="34" charset="-128"/>
                <a:cs typeface="Angsana New" panose="02020603050405020304" pitchFamily="18" charset="-34"/>
              </a:rPr>
              <a:t>OUTPUT</a:t>
            </a:r>
            <a:endParaRPr lang="en-US" altLang="en-US" sz="1600" dirty="0">
              <a:latin typeface="+mn-lt"/>
              <a:ea typeface="ＭＳ Ｐゴシック" panose="020B0600070205080204" pitchFamily="34" charset="-128"/>
              <a:cs typeface="Angsana New" panose="02020603050405020304" pitchFamily="18" charset="-34"/>
            </a:endParaRPr>
          </a:p>
          <a:p>
            <a:pPr>
              <a:spcBef>
                <a:spcPct val="50000"/>
              </a:spcBef>
              <a:buFontTx/>
              <a:buChar char="•"/>
            </a:pPr>
            <a:r>
              <a:rPr lang="en-US" altLang="en-US" sz="1600" dirty="0">
                <a:latin typeface="+mn-lt"/>
                <a:ea typeface="ＭＳ Ｐゴシック" panose="020B0600070205080204" pitchFamily="34" charset="-128"/>
                <a:cs typeface="Angsana New" panose="02020603050405020304" pitchFamily="18" charset="-34"/>
              </a:rPr>
              <a:t> Providers trained in updated PMTCT service provision</a:t>
            </a:r>
            <a:endParaRPr lang="en-US" altLang="en-US" sz="2000" dirty="0">
              <a:latin typeface="+mn-lt"/>
              <a:ea typeface="ＭＳ Ｐゴシック" panose="020B0600070205080204" pitchFamily="34" charset="-128"/>
              <a:cs typeface="Angsana New" panose="02020603050405020304" pitchFamily="18" charset="-34"/>
            </a:endParaRPr>
          </a:p>
        </p:txBody>
      </p:sp>
      <p:sp>
        <p:nvSpPr>
          <p:cNvPr id="48137" name="Text Box 9">
            <a:extLst>
              <a:ext uri="{FF2B5EF4-FFF2-40B4-BE49-F238E27FC236}">
                <a16:creationId xmlns:a16="http://schemas.microsoft.com/office/drawing/2014/main" id="{B5B9098A-8978-2812-48AD-C80AEE4E6D4C}"/>
              </a:ext>
            </a:extLst>
          </p:cNvPr>
          <p:cNvSpPr txBox="1">
            <a:spLocks noChangeArrowheads="1"/>
          </p:cNvSpPr>
          <p:nvPr/>
        </p:nvSpPr>
        <p:spPr bwMode="auto">
          <a:xfrm>
            <a:off x="7023555" y="1276351"/>
            <a:ext cx="1751012" cy="1014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dirty="0">
                <a:latin typeface="+mn-lt"/>
                <a:ea typeface="ＭＳ Ｐゴシック" panose="020B0600070205080204" pitchFamily="34" charset="-128"/>
                <a:cs typeface="Angsana New" panose="02020603050405020304" pitchFamily="18" charset="-34"/>
              </a:rPr>
              <a:t>OUTCOME</a:t>
            </a:r>
          </a:p>
          <a:p>
            <a:pPr>
              <a:spcBef>
                <a:spcPct val="50000"/>
              </a:spcBef>
              <a:buFontTx/>
              <a:buChar char="•"/>
            </a:pPr>
            <a:r>
              <a:rPr lang="en-US" altLang="en-US" sz="1600" dirty="0">
                <a:latin typeface="+mn-lt"/>
                <a:ea typeface="ＭＳ Ｐゴシック" panose="020B0600070205080204" pitchFamily="34" charset="-128"/>
                <a:cs typeface="Angsana New" panose="02020603050405020304" pitchFamily="18" charset="-34"/>
              </a:rPr>
              <a:t>Increased use of PMTCT services </a:t>
            </a:r>
          </a:p>
        </p:txBody>
      </p:sp>
      <p:sp>
        <p:nvSpPr>
          <p:cNvPr id="48138" name="Text Box 10">
            <a:extLst>
              <a:ext uri="{FF2B5EF4-FFF2-40B4-BE49-F238E27FC236}">
                <a16:creationId xmlns:a16="http://schemas.microsoft.com/office/drawing/2014/main" id="{023FDFAF-7AA5-41B9-84B4-ED880CE86422}"/>
              </a:ext>
            </a:extLst>
          </p:cNvPr>
          <p:cNvSpPr txBox="1">
            <a:spLocks noChangeArrowheads="1"/>
          </p:cNvSpPr>
          <p:nvPr/>
        </p:nvSpPr>
        <p:spPr bwMode="auto">
          <a:xfrm>
            <a:off x="9030041" y="1263650"/>
            <a:ext cx="1468437" cy="1508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a:latin typeface="+mn-lt"/>
                <a:ea typeface="ＭＳ Ｐゴシック" panose="020B0600070205080204" pitchFamily="34" charset="-128"/>
                <a:cs typeface="Angsana New" panose="02020603050405020304" pitchFamily="18" charset="-34"/>
              </a:rPr>
              <a:t>IMPACT</a:t>
            </a:r>
          </a:p>
          <a:p>
            <a:pPr>
              <a:spcBef>
                <a:spcPct val="50000"/>
              </a:spcBef>
              <a:buFontTx/>
              <a:buChar char="•"/>
            </a:pPr>
            <a:r>
              <a:rPr lang="en-US" altLang="en-US" sz="1600">
                <a:latin typeface="+mn-lt"/>
                <a:ea typeface="ＭＳ Ｐゴシック" panose="020B0600070205080204" pitchFamily="34" charset="-128"/>
                <a:cs typeface="Angsana New" panose="02020603050405020304" pitchFamily="18" charset="-34"/>
              </a:rPr>
              <a:t> Reduced perinatal transmission of HIV </a:t>
            </a:r>
          </a:p>
        </p:txBody>
      </p:sp>
      <p:sp>
        <p:nvSpPr>
          <p:cNvPr id="105483" name="Rectangle 11">
            <a:extLst>
              <a:ext uri="{FF2B5EF4-FFF2-40B4-BE49-F238E27FC236}">
                <a16:creationId xmlns:a16="http://schemas.microsoft.com/office/drawing/2014/main" id="{4BB4744F-106E-CD0A-3E30-B25519D69A1B}"/>
              </a:ext>
            </a:extLst>
          </p:cNvPr>
          <p:cNvSpPr>
            <a:spLocks noChangeArrowheads="1"/>
          </p:cNvSpPr>
          <p:nvPr/>
        </p:nvSpPr>
        <p:spPr bwMode="auto">
          <a:xfrm>
            <a:off x="2057400" y="152400"/>
            <a:ext cx="8610600" cy="846138"/>
          </a:xfrm>
          <a:prstGeom prst="rect">
            <a:avLst/>
          </a:prstGeom>
          <a:noFill/>
          <a:ln w="9525">
            <a:noFill/>
            <a:miter lim="800000"/>
            <a:headEnd/>
            <a:tailEnd/>
          </a:ln>
          <a:effectLst/>
        </p:spPr>
        <p:txBody>
          <a:bodyPr lIns="91436" tIns="45718" rIns="91436" bIns="45718" anchor="ctr"/>
          <a:lstStyle/>
          <a:p>
            <a:pPr algn="ctr" eaLnBrk="1" hangingPunct="1">
              <a:defRPr/>
            </a:pPr>
            <a:r>
              <a:rPr lang="en-US" sz="3200" dirty="0">
                <a:effectLst>
                  <a:outerShdw blurRad="38100" dist="38100" dir="2700000" algn="tl">
                    <a:srgbClr val="000000"/>
                  </a:outerShdw>
                </a:effectLst>
              </a:rPr>
              <a:t>     </a:t>
            </a:r>
            <a:endParaRPr lang="en-US" sz="3200" dirty="0"/>
          </a:p>
        </p:txBody>
      </p:sp>
      <p:sp>
        <p:nvSpPr>
          <p:cNvPr id="48140" name="Text Box 13">
            <a:extLst>
              <a:ext uri="{FF2B5EF4-FFF2-40B4-BE49-F238E27FC236}">
                <a16:creationId xmlns:a16="http://schemas.microsoft.com/office/drawing/2014/main" id="{51E6A92A-FCA0-7400-637A-96D56DE1715F}"/>
              </a:ext>
            </a:extLst>
          </p:cNvPr>
          <p:cNvSpPr txBox="1">
            <a:spLocks noChangeArrowheads="1"/>
          </p:cNvSpPr>
          <p:nvPr/>
        </p:nvSpPr>
        <p:spPr bwMode="auto">
          <a:xfrm>
            <a:off x="5314950" y="4106863"/>
            <a:ext cx="14478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b="1" dirty="0">
                <a:latin typeface="Garamond" panose="02020404030301010803" pitchFamily="18" charset="0"/>
                <a:ea typeface="ＭＳ Ｐゴシック" panose="020B0600070205080204" pitchFamily="34" charset="-128"/>
                <a:cs typeface="Angsana New" panose="02020603050405020304" pitchFamily="18" charset="-34"/>
              </a:rPr>
              <a:t>Indicator:</a:t>
            </a:r>
            <a:r>
              <a:rPr lang="en-US" altLang="en-US" sz="2000" dirty="0">
                <a:latin typeface="Garamond" panose="02020404030301010803" pitchFamily="18" charset="0"/>
                <a:ea typeface="ＭＳ Ｐゴシック" panose="020B0600070205080204" pitchFamily="34" charset="-128"/>
                <a:cs typeface="Angsana New" panose="02020603050405020304" pitchFamily="18" charset="-34"/>
              </a:rPr>
              <a:t> # of providers who have completed clinical training</a:t>
            </a:r>
          </a:p>
        </p:txBody>
      </p:sp>
      <p:sp>
        <p:nvSpPr>
          <p:cNvPr id="48141" name="Text Box 14">
            <a:extLst>
              <a:ext uri="{FF2B5EF4-FFF2-40B4-BE49-F238E27FC236}">
                <a16:creationId xmlns:a16="http://schemas.microsoft.com/office/drawing/2014/main" id="{CDAD8A9E-2D12-DE3C-F1CA-B34E5E10D830}"/>
              </a:ext>
            </a:extLst>
          </p:cNvPr>
          <p:cNvSpPr txBox="1">
            <a:spLocks noChangeArrowheads="1"/>
          </p:cNvSpPr>
          <p:nvPr/>
        </p:nvSpPr>
        <p:spPr bwMode="auto">
          <a:xfrm>
            <a:off x="6864351" y="5845175"/>
            <a:ext cx="28114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b="1">
                <a:latin typeface="Times New Roman" panose="02020603050405020304" pitchFamily="18" charset="0"/>
                <a:ea typeface="ＭＳ Ｐゴシック" panose="020B0600070205080204" pitchFamily="34" charset="-128"/>
                <a:cs typeface="Angsana New" panose="02020603050405020304" pitchFamily="18" charset="-34"/>
              </a:rPr>
              <a:t>Indicator:</a:t>
            </a:r>
            <a:r>
              <a:rPr lang="en-US" altLang="en-US" sz="2000">
                <a:latin typeface="Times New Roman" panose="02020603050405020304" pitchFamily="18" charset="0"/>
                <a:ea typeface="ＭＳ Ｐゴシック" panose="020B0600070205080204" pitchFamily="34" charset="-128"/>
                <a:cs typeface="Angsana New" panose="02020603050405020304" pitchFamily="18" charset="-34"/>
              </a:rPr>
              <a:t> % of pregnant women who are HIV tested</a:t>
            </a:r>
          </a:p>
        </p:txBody>
      </p:sp>
      <p:sp>
        <p:nvSpPr>
          <p:cNvPr id="48142" name="Text Box 15">
            <a:extLst>
              <a:ext uri="{FF2B5EF4-FFF2-40B4-BE49-F238E27FC236}">
                <a16:creationId xmlns:a16="http://schemas.microsoft.com/office/drawing/2014/main" id="{C3688CA9-FC46-C46B-A5C1-4857BAE6814B}"/>
              </a:ext>
            </a:extLst>
          </p:cNvPr>
          <p:cNvSpPr txBox="1">
            <a:spLocks noChangeArrowheads="1"/>
          </p:cNvSpPr>
          <p:nvPr/>
        </p:nvSpPr>
        <p:spPr bwMode="auto">
          <a:xfrm>
            <a:off x="7242175" y="4797426"/>
            <a:ext cx="31305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b="1">
                <a:latin typeface="Times New Roman" panose="02020603050405020304" pitchFamily="18" charset="0"/>
                <a:ea typeface="ＭＳ Ｐゴシック" panose="020B0600070205080204" pitchFamily="34" charset="-128"/>
                <a:cs typeface="Angsana New" panose="02020603050405020304" pitchFamily="18" charset="-34"/>
              </a:rPr>
              <a:t>Indicator:</a:t>
            </a:r>
            <a:r>
              <a:rPr lang="en-US" altLang="en-US" sz="2000">
                <a:latin typeface="Times New Roman" panose="02020603050405020304" pitchFamily="18" charset="0"/>
                <a:ea typeface="ＭＳ Ｐゴシック" panose="020B0600070205080204" pitchFamily="34" charset="-128"/>
                <a:cs typeface="Angsana New" panose="02020603050405020304" pitchFamily="18" charset="-34"/>
              </a:rPr>
              <a:t> percent of  HIV+ women receiving a complete course of ARV prophylaxis</a:t>
            </a:r>
          </a:p>
        </p:txBody>
      </p:sp>
      <p:sp>
        <p:nvSpPr>
          <p:cNvPr id="48143" name="Line 16">
            <a:extLst>
              <a:ext uri="{FF2B5EF4-FFF2-40B4-BE49-F238E27FC236}">
                <a16:creationId xmlns:a16="http://schemas.microsoft.com/office/drawing/2014/main" id="{F1ABBD62-88ED-5EC4-802A-844611F2F691}"/>
              </a:ext>
            </a:extLst>
          </p:cNvPr>
          <p:cNvSpPr>
            <a:spLocks noChangeShapeType="1"/>
          </p:cNvSpPr>
          <p:nvPr/>
        </p:nvSpPr>
        <p:spPr bwMode="auto">
          <a:xfrm flipV="1">
            <a:off x="5727700" y="3554413"/>
            <a:ext cx="0" cy="5842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4" name="Line 17">
            <a:extLst>
              <a:ext uri="{FF2B5EF4-FFF2-40B4-BE49-F238E27FC236}">
                <a16:creationId xmlns:a16="http://schemas.microsoft.com/office/drawing/2014/main" id="{E650AF5B-7BF1-0FC1-FAA4-0268DFD32C8F}"/>
              </a:ext>
            </a:extLst>
          </p:cNvPr>
          <p:cNvSpPr>
            <a:spLocks noChangeShapeType="1"/>
          </p:cNvSpPr>
          <p:nvPr/>
        </p:nvSpPr>
        <p:spPr bwMode="auto">
          <a:xfrm flipV="1">
            <a:off x="7221538" y="2505076"/>
            <a:ext cx="387350" cy="1217613"/>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5" name="Line 18">
            <a:extLst>
              <a:ext uri="{FF2B5EF4-FFF2-40B4-BE49-F238E27FC236}">
                <a16:creationId xmlns:a16="http://schemas.microsoft.com/office/drawing/2014/main" id="{571670F9-5CCF-3CF9-C1CA-32A38C71813E}"/>
              </a:ext>
            </a:extLst>
          </p:cNvPr>
          <p:cNvSpPr>
            <a:spLocks noChangeShapeType="1"/>
          </p:cNvSpPr>
          <p:nvPr/>
        </p:nvSpPr>
        <p:spPr bwMode="auto">
          <a:xfrm rot="2880767">
            <a:off x="6428583" y="4077495"/>
            <a:ext cx="1436687" cy="143827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8146" name="Line 19">
            <a:extLst>
              <a:ext uri="{FF2B5EF4-FFF2-40B4-BE49-F238E27FC236}">
                <a16:creationId xmlns:a16="http://schemas.microsoft.com/office/drawing/2014/main" id="{9F8B53E7-24CC-F72A-A3CE-2BF11364D6DC}"/>
              </a:ext>
            </a:extLst>
          </p:cNvPr>
          <p:cNvSpPr>
            <a:spLocks noChangeShapeType="1"/>
          </p:cNvSpPr>
          <p:nvPr/>
        </p:nvSpPr>
        <p:spPr bwMode="auto">
          <a:xfrm flipV="1">
            <a:off x="7854950" y="2505076"/>
            <a:ext cx="77788" cy="2282825"/>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7" name="Text Box 21">
            <a:extLst>
              <a:ext uri="{FF2B5EF4-FFF2-40B4-BE49-F238E27FC236}">
                <a16:creationId xmlns:a16="http://schemas.microsoft.com/office/drawing/2014/main" id="{318B11A1-9ADE-C7F0-7D8C-2DECC84BD721}"/>
              </a:ext>
            </a:extLst>
          </p:cNvPr>
          <p:cNvSpPr txBox="1">
            <a:spLocks noChangeArrowheads="1"/>
          </p:cNvSpPr>
          <p:nvPr/>
        </p:nvSpPr>
        <p:spPr bwMode="auto">
          <a:xfrm>
            <a:off x="8161338" y="3503613"/>
            <a:ext cx="2506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b="1">
                <a:latin typeface="Times New Roman" panose="02020603050405020304" pitchFamily="18" charset="0"/>
                <a:ea typeface="ＭＳ Ｐゴシック" panose="020B0600070205080204" pitchFamily="34" charset="-128"/>
                <a:cs typeface="Angsana New" panose="02020603050405020304" pitchFamily="18" charset="-34"/>
              </a:rPr>
              <a:t>Indicator:</a:t>
            </a:r>
            <a:r>
              <a:rPr lang="en-US" altLang="en-US" sz="2000">
                <a:latin typeface="Times New Roman" panose="02020603050405020304" pitchFamily="18" charset="0"/>
                <a:ea typeface="ＭＳ Ｐゴシック" panose="020B0600070205080204" pitchFamily="34" charset="-128"/>
                <a:cs typeface="Angsana New" panose="02020603050405020304" pitchFamily="18" charset="-34"/>
              </a:rPr>
              <a:t> percent of  infants HIV+ born to HIV+ women </a:t>
            </a:r>
          </a:p>
        </p:txBody>
      </p:sp>
      <p:sp>
        <p:nvSpPr>
          <p:cNvPr id="48148" name="Line 22">
            <a:extLst>
              <a:ext uri="{FF2B5EF4-FFF2-40B4-BE49-F238E27FC236}">
                <a16:creationId xmlns:a16="http://schemas.microsoft.com/office/drawing/2014/main" id="{54949B99-D08F-47F2-DE45-B6B732F72A9E}"/>
              </a:ext>
            </a:extLst>
          </p:cNvPr>
          <p:cNvSpPr>
            <a:spLocks noChangeShapeType="1"/>
          </p:cNvSpPr>
          <p:nvPr/>
        </p:nvSpPr>
        <p:spPr bwMode="auto">
          <a:xfrm flipV="1">
            <a:off x="9704388" y="3003550"/>
            <a:ext cx="0" cy="4826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9" name="Title 1">
            <a:extLst>
              <a:ext uri="{FF2B5EF4-FFF2-40B4-BE49-F238E27FC236}">
                <a16:creationId xmlns:a16="http://schemas.microsoft.com/office/drawing/2014/main" id="{DF09BD10-00D3-2C70-052F-B0AF663992E7}"/>
              </a:ext>
            </a:extLst>
          </p:cNvPr>
          <p:cNvSpPr>
            <a:spLocks noGrp="1"/>
          </p:cNvSpPr>
          <p:nvPr>
            <p:ph type="title"/>
          </p:nvPr>
        </p:nvSpPr>
        <p:spPr/>
        <p:txBody>
          <a:bodyPr/>
          <a:lstStyle/>
          <a:p>
            <a:pPr eaLnBrk="1" hangingPunct="1"/>
            <a:r>
              <a:rPr lang="en-US" altLang="en-US" b="1" dirty="0">
                <a:latin typeface="+mn-lt"/>
              </a:rPr>
              <a:t>Types of Indicators</a:t>
            </a:r>
          </a:p>
        </p:txBody>
      </p:sp>
      <p:sp>
        <p:nvSpPr>
          <p:cNvPr id="48150" name="Text Box 13">
            <a:extLst>
              <a:ext uri="{FF2B5EF4-FFF2-40B4-BE49-F238E27FC236}">
                <a16:creationId xmlns:a16="http://schemas.microsoft.com/office/drawing/2014/main" id="{B6312BEE-8EB1-ACCD-AF79-E63F14587133}"/>
              </a:ext>
            </a:extLst>
          </p:cNvPr>
          <p:cNvSpPr txBox="1">
            <a:spLocks noChangeArrowheads="1"/>
          </p:cNvSpPr>
          <p:nvPr/>
        </p:nvSpPr>
        <p:spPr bwMode="auto">
          <a:xfrm>
            <a:off x="1635125" y="3781425"/>
            <a:ext cx="18113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b="1" dirty="0">
                <a:latin typeface="+mn-lt"/>
                <a:ea typeface="ＭＳ Ｐゴシック" panose="020B0600070205080204" pitchFamily="34" charset="-128"/>
                <a:cs typeface="Angsana New" panose="02020603050405020304" pitchFamily="18" charset="-34"/>
              </a:rPr>
              <a:t>Indicator:</a:t>
            </a:r>
            <a:r>
              <a:rPr lang="en-US" altLang="en-US" sz="2000" dirty="0">
                <a:latin typeface="+mn-lt"/>
                <a:ea typeface="ＭＳ Ｐゴシック" panose="020B0600070205080204" pitchFamily="34" charset="-128"/>
                <a:cs typeface="Angsana New" panose="02020603050405020304" pitchFamily="18" charset="-34"/>
              </a:rPr>
              <a:t> # of staff working in facility</a:t>
            </a:r>
          </a:p>
        </p:txBody>
      </p:sp>
      <p:sp>
        <p:nvSpPr>
          <p:cNvPr id="48151" name="Text Box 13">
            <a:extLst>
              <a:ext uri="{FF2B5EF4-FFF2-40B4-BE49-F238E27FC236}">
                <a16:creationId xmlns:a16="http://schemas.microsoft.com/office/drawing/2014/main" id="{6DB06B10-ACDD-F8BB-1F54-83CCD5F66C00}"/>
              </a:ext>
            </a:extLst>
          </p:cNvPr>
          <p:cNvSpPr txBox="1">
            <a:spLocks noChangeArrowheads="1"/>
          </p:cNvSpPr>
          <p:nvPr/>
        </p:nvSpPr>
        <p:spPr bwMode="auto">
          <a:xfrm>
            <a:off x="3556001" y="3771900"/>
            <a:ext cx="1617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000" b="1" dirty="0">
                <a:latin typeface="+mn-lt"/>
                <a:ea typeface="ＭＳ Ｐゴシック" panose="020B0600070205080204" pitchFamily="34" charset="-128"/>
                <a:cs typeface="Angsana New" panose="02020603050405020304" pitchFamily="18" charset="-34"/>
              </a:rPr>
              <a:t>Indicator:</a:t>
            </a:r>
            <a:r>
              <a:rPr lang="en-US" altLang="en-US" sz="2000" dirty="0">
                <a:latin typeface="+mn-lt"/>
                <a:ea typeface="ＭＳ Ｐゴシック" panose="020B0600070205080204" pitchFamily="34" charset="-128"/>
                <a:cs typeface="Angsana New" panose="02020603050405020304" pitchFamily="18" charset="-34"/>
              </a:rPr>
              <a:t> # of trainings conducted</a:t>
            </a:r>
          </a:p>
        </p:txBody>
      </p:sp>
      <p:sp>
        <p:nvSpPr>
          <p:cNvPr id="48152" name="Line 16">
            <a:extLst>
              <a:ext uri="{FF2B5EF4-FFF2-40B4-BE49-F238E27FC236}">
                <a16:creationId xmlns:a16="http://schemas.microsoft.com/office/drawing/2014/main" id="{6ABDD5B6-621C-D3F5-ED15-D2337CE3C77E}"/>
              </a:ext>
            </a:extLst>
          </p:cNvPr>
          <p:cNvSpPr>
            <a:spLocks noChangeShapeType="1"/>
          </p:cNvSpPr>
          <p:nvPr/>
        </p:nvSpPr>
        <p:spPr bwMode="auto">
          <a:xfrm flipH="1" flipV="1">
            <a:off x="4213225" y="3262314"/>
            <a:ext cx="0" cy="384175"/>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53" name="Line 16">
            <a:extLst>
              <a:ext uri="{FF2B5EF4-FFF2-40B4-BE49-F238E27FC236}">
                <a16:creationId xmlns:a16="http://schemas.microsoft.com/office/drawing/2014/main" id="{CE3526F8-DC6C-FB07-040F-D79286567EF4}"/>
              </a:ext>
            </a:extLst>
          </p:cNvPr>
          <p:cNvSpPr>
            <a:spLocks noChangeShapeType="1"/>
          </p:cNvSpPr>
          <p:nvPr/>
        </p:nvSpPr>
        <p:spPr bwMode="auto">
          <a:xfrm flipH="1" flipV="1">
            <a:off x="2351088" y="3397251"/>
            <a:ext cx="0" cy="384175"/>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11BF04F-1F1C-B459-485F-DC1C98187D1C}"/>
              </a:ext>
            </a:extLst>
          </p:cNvPr>
          <p:cNvSpPr>
            <a:spLocks noGrp="1" noChangeArrowheads="1"/>
          </p:cNvSpPr>
          <p:nvPr>
            <p:ph type="title"/>
          </p:nvPr>
        </p:nvSpPr>
        <p:spPr>
          <a:xfrm>
            <a:off x="1992313" y="188914"/>
            <a:ext cx="8229600" cy="706437"/>
          </a:xfrm>
        </p:spPr>
        <p:txBody>
          <a:bodyPr/>
          <a:lstStyle/>
          <a:p>
            <a:pPr eaLnBrk="1" hangingPunct="1">
              <a:defRPr/>
            </a:pPr>
            <a:r>
              <a:rPr lang="en-US" altLang="en-US" b="1" dirty="0">
                <a:latin typeface="+mn-lt"/>
              </a:rPr>
              <a:t>Donabedian Model</a:t>
            </a:r>
          </a:p>
        </p:txBody>
      </p:sp>
      <p:sp>
        <p:nvSpPr>
          <p:cNvPr id="54275" name="Rectangle 3">
            <a:extLst>
              <a:ext uri="{FF2B5EF4-FFF2-40B4-BE49-F238E27FC236}">
                <a16:creationId xmlns:a16="http://schemas.microsoft.com/office/drawing/2014/main" id="{2DDDE38B-E6CC-4B1C-A30B-E4D0D82E2490}"/>
              </a:ext>
            </a:extLst>
          </p:cNvPr>
          <p:cNvSpPr>
            <a:spLocks noGrp="1" noChangeArrowheads="1"/>
          </p:cNvSpPr>
          <p:nvPr>
            <p:ph type="body" idx="1"/>
          </p:nvPr>
        </p:nvSpPr>
        <p:spPr>
          <a:xfrm>
            <a:off x="685573" y="1841500"/>
            <a:ext cx="4179887" cy="4094162"/>
          </a:xfrm>
        </p:spPr>
        <p:txBody>
          <a:bodyPr>
            <a:noAutofit/>
          </a:bodyPr>
          <a:lstStyle/>
          <a:p>
            <a:pPr eaLnBrk="1" hangingPunct="1">
              <a:buFontTx/>
              <a:buNone/>
              <a:defRPr/>
            </a:pPr>
            <a:r>
              <a:rPr lang="en-US" dirty="0"/>
              <a:t>Quality of care can be measured on the basis of the following four aspects based on the Donabedian Model</a:t>
            </a:r>
          </a:p>
          <a:p>
            <a:pPr eaLnBrk="1" hangingPunct="1">
              <a:buFont typeface="Arial" charset="0"/>
              <a:buChar char="•"/>
              <a:defRPr/>
            </a:pPr>
            <a:r>
              <a:rPr lang="en-US" sz="2400" dirty="0"/>
              <a:t>Structure</a:t>
            </a:r>
          </a:p>
          <a:p>
            <a:pPr eaLnBrk="1" hangingPunct="1">
              <a:buFont typeface="Arial" charset="0"/>
              <a:buChar char="•"/>
              <a:defRPr/>
            </a:pPr>
            <a:r>
              <a:rPr lang="en-US" sz="2400" dirty="0"/>
              <a:t>Process</a:t>
            </a:r>
          </a:p>
          <a:p>
            <a:pPr eaLnBrk="1" hangingPunct="1">
              <a:buFont typeface="Arial" charset="0"/>
              <a:buChar char="•"/>
              <a:defRPr/>
            </a:pPr>
            <a:r>
              <a:rPr lang="en-US" sz="2400" dirty="0"/>
              <a:t>(Output)**</a:t>
            </a:r>
          </a:p>
          <a:p>
            <a:pPr eaLnBrk="1" hangingPunct="1">
              <a:buFont typeface="Arial" charset="0"/>
              <a:buChar char="•"/>
              <a:defRPr/>
            </a:pPr>
            <a:r>
              <a:rPr lang="en-US" sz="2400" dirty="0"/>
              <a:t>Outcome </a:t>
            </a:r>
          </a:p>
          <a:p>
            <a:pPr eaLnBrk="1" hangingPunct="1">
              <a:buFontTx/>
              <a:buNone/>
              <a:defRPr/>
            </a:pPr>
            <a:endParaRPr lang="en-GB" dirty="0"/>
          </a:p>
          <a:p>
            <a:pPr eaLnBrk="1" hangingPunct="1">
              <a:buFontTx/>
              <a:buNone/>
              <a:defRPr/>
            </a:pPr>
            <a:endParaRPr lang="en-GB" dirty="0"/>
          </a:p>
          <a:p>
            <a:pPr eaLnBrk="1" hangingPunct="1">
              <a:buFontTx/>
              <a:buNone/>
              <a:defRPr/>
            </a:pPr>
            <a:endParaRPr lang="en-GB" dirty="0"/>
          </a:p>
          <a:p>
            <a:pPr eaLnBrk="1" hangingPunct="1">
              <a:buFontTx/>
              <a:buNone/>
              <a:defRPr/>
            </a:pPr>
            <a:endParaRPr lang="en-GB" dirty="0"/>
          </a:p>
          <a:p>
            <a:pPr algn="ctr" eaLnBrk="1" hangingPunct="1">
              <a:buFontTx/>
              <a:buNone/>
              <a:defRPr/>
            </a:pPr>
            <a:r>
              <a:rPr lang="en-GB" dirty="0"/>
              <a:t>**</a:t>
            </a:r>
            <a:r>
              <a:rPr lang="en-GB" i="1" dirty="0"/>
              <a:t>the </a:t>
            </a:r>
            <a:r>
              <a:rPr lang="en-GB" i="1" dirty="0" err="1"/>
              <a:t>Donabedian</a:t>
            </a:r>
            <a:r>
              <a:rPr lang="en-GB" i="1" dirty="0"/>
              <a:t> model mainly refers to structure, process and outcome. </a:t>
            </a:r>
          </a:p>
        </p:txBody>
      </p:sp>
      <p:pic>
        <p:nvPicPr>
          <p:cNvPr id="50180" name="Picture 4">
            <a:extLst>
              <a:ext uri="{FF2B5EF4-FFF2-40B4-BE49-F238E27FC236}">
                <a16:creationId xmlns:a16="http://schemas.microsoft.com/office/drawing/2014/main" id="{E52018EF-2D48-74C7-303E-8FA5DC969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457" y="1841500"/>
            <a:ext cx="6215970" cy="392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80C5-3356-B4C3-0C9D-02F15080F536}"/>
              </a:ext>
            </a:extLst>
          </p:cNvPr>
          <p:cNvSpPr>
            <a:spLocks noGrp="1"/>
          </p:cNvSpPr>
          <p:nvPr>
            <p:ph type="title"/>
          </p:nvPr>
        </p:nvSpPr>
        <p:spPr>
          <a:xfrm>
            <a:off x="838200" y="469900"/>
            <a:ext cx="9144000" cy="1143000"/>
          </a:xfrm>
        </p:spPr>
        <p:txBody>
          <a:bodyPr>
            <a:normAutofit/>
          </a:bodyPr>
          <a:lstStyle/>
          <a:p>
            <a:pPr>
              <a:defRPr/>
            </a:pPr>
            <a:r>
              <a:rPr lang="en-US" cap="small" dirty="0">
                <a:latin typeface="+mn-lt"/>
              </a:rPr>
              <a:t>QI Approach: Indicators</a:t>
            </a:r>
          </a:p>
        </p:txBody>
      </p:sp>
      <p:graphicFrame>
        <p:nvGraphicFramePr>
          <p:cNvPr id="5" name="Content Placeholder 4">
            <a:extLst>
              <a:ext uri="{FF2B5EF4-FFF2-40B4-BE49-F238E27FC236}">
                <a16:creationId xmlns:a16="http://schemas.microsoft.com/office/drawing/2014/main" id="{24B378A2-A58F-97BC-9C73-D77BFB7A8210}"/>
              </a:ext>
            </a:extLst>
          </p:cNvPr>
          <p:cNvGraphicFramePr>
            <a:graphicFrameLocks noGrp="1"/>
          </p:cNvGraphicFramePr>
          <p:nvPr>
            <p:ph idx="1"/>
            <p:extLst>
              <p:ext uri="{D42A27DB-BD31-4B8C-83A1-F6EECF244321}">
                <p14:modId xmlns:p14="http://schemas.microsoft.com/office/powerpoint/2010/main" val="3372541830"/>
              </p:ext>
            </p:extLst>
          </p:nvPr>
        </p:nvGraphicFramePr>
        <p:xfrm>
          <a:off x="2336800" y="1663700"/>
          <a:ext cx="7772400" cy="519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ACE4-F4D7-2043-E955-353FCFDBD54F}"/>
              </a:ext>
            </a:extLst>
          </p:cNvPr>
          <p:cNvSpPr>
            <a:spLocks noGrp="1"/>
          </p:cNvSpPr>
          <p:nvPr>
            <p:ph type="title"/>
          </p:nvPr>
        </p:nvSpPr>
        <p:spPr>
          <a:xfrm>
            <a:off x="825500" y="550862"/>
            <a:ext cx="7543800" cy="1143000"/>
          </a:xfrm>
        </p:spPr>
        <p:txBody>
          <a:bodyPr/>
          <a:lstStyle/>
          <a:p>
            <a:pPr>
              <a:defRPr/>
            </a:pPr>
            <a:r>
              <a:rPr lang="en-US" b="1" cap="small" dirty="0">
                <a:latin typeface="+mn-lt"/>
              </a:rPr>
              <a:t>Outcome Indicators</a:t>
            </a:r>
          </a:p>
        </p:txBody>
      </p:sp>
      <p:sp>
        <p:nvSpPr>
          <p:cNvPr id="3" name="Content Placeholder 2">
            <a:extLst>
              <a:ext uri="{FF2B5EF4-FFF2-40B4-BE49-F238E27FC236}">
                <a16:creationId xmlns:a16="http://schemas.microsoft.com/office/drawing/2014/main" id="{1DED5A64-A066-552A-F5AB-B7AC204E1A6A}"/>
              </a:ext>
            </a:extLst>
          </p:cNvPr>
          <p:cNvSpPr>
            <a:spLocks noGrp="1"/>
          </p:cNvSpPr>
          <p:nvPr>
            <p:ph idx="1"/>
          </p:nvPr>
        </p:nvSpPr>
        <p:spPr>
          <a:xfrm>
            <a:off x="825500" y="1917700"/>
            <a:ext cx="10960100" cy="4389438"/>
          </a:xfrm>
        </p:spPr>
        <p:txBody>
          <a:bodyPr>
            <a:normAutofit/>
          </a:bodyPr>
          <a:lstStyle/>
          <a:p>
            <a:pPr>
              <a:defRPr/>
            </a:pPr>
            <a:r>
              <a:rPr lang="en-US" dirty="0"/>
              <a:t>Outcome indicators examine how </a:t>
            </a:r>
          </a:p>
          <a:p>
            <a:pPr marL="0" indent="0">
              <a:buNone/>
              <a:defRPr/>
            </a:pPr>
            <a:r>
              <a:rPr lang="en-US" dirty="0"/>
              <a:t>a project affects individuals, populations </a:t>
            </a:r>
          </a:p>
          <a:p>
            <a:pPr marL="0" indent="0">
              <a:buNone/>
              <a:defRPr/>
            </a:pPr>
            <a:r>
              <a:rPr lang="en-US" dirty="0"/>
              <a:t>or systems</a:t>
            </a:r>
          </a:p>
          <a:p>
            <a:pPr>
              <a:defRPr/>
            </a:pPr>
            <a:r>
              <a:rPr lang="en-US" dirty="0"/>
              <a:t>They describe how a program influences health and/or health systems</a:t>
            </a:r>
          </a:p>
          <a:p>
            <a:pPr marL="0" indent="0">
              <a:buNone/>
              <a:defRPr/>
            </a:pPr>
            <a:r>
              <a:rPr lang="en-US" b="1" dirty="0">
                <a:solidFill>
                  <a:srgbClr val="C00000"/>
                </a:solidFill>
              </a:rPr>
              <a:t>Examples include:</a:t>
            </a:r>
          </a:p>
          <a:p>
            <a:pPr marL="912813" lvl="1">
              <a:buFont typeface="Garamond" panose="02020404030301010803" pitchFamily="18" charset="0"/>
              <a:buChar char="»"/>
              <a:defRPr/>
            </a:pPr>
            <a:r>
              <a:rPr lang="en-US" sz="2200" dirty="0"/>
              <a:t>Surgical site infection rates</a:t>
            </a:r>
          </a:p>
          <a:p>
            <a:pPr marL="912813" lvl="1">
              <a:buFont typeface="Garamond" panose="02020404030301010803" pitchFamily="18" charset="0"/>
              <a:buChar char="»"/>
              <a:defRPr/>
            </a:pPr>
            <a:r>
              <a:rPr lang="en-US" sz="2200" dirty="0"/>
              <a:t>Outbreak investigations</a:t>
            </a:r>
          </a:p>
          <a:p>
            <a:pPr marL="912813" lvl="1">
              <a:buFont typeface="Garamond" panose="02020404030301010803" pitchFamily="18" charset="0"/>
              <a:buChar char="»"/>
              <a:defRPr/>
            </a:pPr>
            <a:r>
              <a:rPr lang="en-US" sz="2200" dirty="0"/>
              <a:t>Percent of HCWs demonstrating competency in IPC skills</a:t>
            </a:r>
          </a:p>
          <a:p>
            <a:pPr marL="912813" lvl="1">
              <a:buFont typeface="Garamond" panose="02020404030301010803" pitchFamily="18" charset="0"/>
              <a:buChar char="»"/>
              <a:defRPr/>
            </a:pPr>
            <a:r>
              <a:rPr lang="en-US" sz="2200" dirty="0"/>
              <a:t>TB treatment success rates</a:t>
            </a:r>
          </a:p>
          <a:p>
            <a:pPr marL="0" indent="0">
              <a:buNone/>
              <a:defRPr/>
            </a:pPr>
            <a:endParaRPr lang="en-US" sz="2000" dirty="0"/>
          </a:p>
          <a:p>
            <a:pPr marL="0" indent="0">
              <a:buNone/>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3F90B-A820-DB08-6525-3D8EF4A07AA1}"/>
              </a:ext>
            </a:extLst>
          </p:cNvPr>
          <p:cNvSpPr>
            <a:spLocks noGrp="1"/>
          </p:cNvSpPr>
          <p:nvPr>
            <p:ph type="title"/>
          </p:nvPr>
        </p:nvSpPr>
        <p:spPr>
          <a:xfrm>
            <a:off x="787400" y="152400"/>
            <a:ext cx="11010900" cy="1143000"/>
          </a:xfrm>
        </p:spPr>
        <p:txBody>
          <a:bodyPr>
            <a:noAutofit/>
          </a:bodyPr>
          <a:lstStyle/>
          <a:p>
            <a:pPr algn="ctr">
              <a:defRPr/>
            </a:pPr>
            <a:r>
              <a:rPr lang="en-US" b="1" cap="small" dirty="0">
                <a:latin typeface="+mn-lt"/>
              </a:rPr>
              <a:t>Outcome Indicators for Improvement Measurement</a:t>
            </a:r>
          </a:p>
        </p:txBody>
      </p:sp>
      <p:sp>
        <p:nvSpPr>
          <p:cNvPr id="58371" name="Content Placeholder 2">
            <a:extLst>
              <a:ext uri="{FF2B5EF4-FFF2-40B4-BE49-F238E27FC236}">
                <a16:creationId xmlns:a16="http://schemas.microsoft.com/office/drawing/2014/main" id="{EF5FD0C6-B59A-B732-1254-D3B544AED360}"/>
              </a:ext>
            </a:extLst>
          </p:cNvPr>
          <p:cNvSpPr>
            <a:spLocks noGrp="1"/>
          </p:cNvSpPr>
          <p:nvPr>
            <p:ph idx="1"/>
          </p:nvPr>
        </p:nvSpPr>
        <p:spPr>
          <a:xfrm>
            <a:off x="2019300" y="1905000"/>
            <a:ext cx="8153400" cy="1828800"/>
          </a:xfrm>
        </p:spPr>
        <p:txBody>
          <a:bodyPr/>
          <a:lstStyle/>
          <a:p>
            <a:pPr>
              <a:lnSpc>
                <a:spcPct val="150000"/>
              </a:lnSpc>
            </a:pPr>
            <a:r>
              <a:rPr lang="en-US" altLang="en-KE" dirty="0"/>
              <a:t>How is the system performing? What is the result? </a:t>
            </a:r>
          </a:p>
          <a:p>
            <a:pPr>
              <a:lnSpc>
                <a:spcPct val="150000"/>
              </a:lnSpc>
            </a:pPr>
            <a:r>
              <a:rPr lang="en-US" altLang="en-KE" dirty="0"/>
              <a:t>Patient and staff satisfaction with the system</a:t>
            </a:r>
          </a:p>
        </p:txBody>
      </p:sp>
      <p:pic>
        <p:nvPicPr>
          <p:cNvPr id="58372" name="Picture 2" descr="measuring-tools.jpg (450×300)">
            <a:extLst>
              <a:ext uri="{FF2B5EF4-FFF2-40B4-BE49-F238E27FC236}">
                <a16:creationId xmlns:a16="http://schemas.microsoft.com/office/drawing/2014/main" id="{EC5210FE-6D4E-AF55-41DC-87B6D9658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3" y="342900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D311-B171-F665-60B8-9D612C803D41}"/>
              </a:ext>
            </a:extLst>
          </p:cNvPr>
          <p:cNvSpPr>
            <a:spLocks noGrp="1"/>
          </p:cNvSpPr>
          <p:nvPr>
            <p:ph type="title"/>
          </p:nvPr>
        </p:nvSpPr>
        <p:spPr/>
        <p:txBody>
          <a:bodyPr/>
          <a:lstStyle/>
          <a:p>
            <a:pPr>
              <a:defRPr/>
            </a:pPr>
            <a:r>
              <a:rPr lang="en-US" b="1" cap="small" dirty="0">
                <a:latin typeface="+mn-lt"/>
              </a:rPr>
              <a:t>Process Indicators </a:t>
            </a:r>
          </a:p>
        </p:txBody>
      </p:sp>
      <p:sp>
        <p:nvSpPr>
          <p:cNvPr id="5" name="Content Placeholder 4">
            <a:extLst>
              <a:ext uri="{FF2B5EF4-FFF2-40B4-BE49-F238E27FC236}">
                <a16:creationId xmlns:a16="http://schemas.microsoft.com/office/drawing/2014/main" id="{572FCB8E-72A1-833B-A5BA-1B33F638E8E8}"/>
              </a:ext>
            </a:extLst>
          </p:cNvPr>
          <p:cNvSpPr>
            <a:spLocks noGrp="1"/>
          </p:cNvSpPr>
          <p:nvPr>
            <p:ph idx="1"/>
          </p:nvPr>
        </p:nvSpPr>
        <p:spPr>
          <a:xfrm>
            <a:off x="838200" y="1866900"/>
            <a:ext cx="10515600" cy="4533900"/>
          </a:xfrm>
        </p:spPr>
        <p:txBody>
          <a:bodyPr/>
          <a:lstStyle/>
          <a:p>
            <a:pPr marL="0" indent="0">
              <a:lnSpc>
                <a:spcPct val="100000"/>
              </a:lnSpc>
              <a:buNone/>
              <a:defRPr/>
            </a:pPr>
            <a:r>
              <a:rPr lang="en-US" dirty="0"/>
              <a:t>Process indicators for traditional public health programming can describe </a:t>
            </a:r>
            <a:r>
              <a:rPr lang="en-US" b="1" dirty="0"/>
              <a:t>program implementation</a:t>
            </a:r>
            <a:r>
              <a:rPr lang="en-US" dirty="0"/>
              <a:t> activities.</a:t>
            </a:r>
          </a:p>
          <a:p>
            <a:pPr marL="0" indent="0">
              <a:lnSpc>
                <a:spcPct val="100000"/>
              </a:lnSpc>
              <a:buNone/>
              <a:defRPr/>
            </a:pPr>
            <a:endParaRPr lang="en-US" b="1" dirty="0"/>
          </a:p>
          <a:p>
            <a:pPr marL="0" indent="0">
              <a:lnSpc>
                <a:spcPct val="100000"/>
              </a:lnSpc>
              <a:buNone/>
              <a:defRPr/>
            </a:pPr>
            <a:r>
              <a:rPr lang="en-US" b="1" dirty="0"/>
              <a:t>Examples include:</a:t>
            </a:r>
            <a:endParaRPr lang="en-US" dirty="0"/>
          </a:p>
          <a:p>
            <a:pPr>
              <a:lnSpc>
                <a:spcPct val="100000"/>
              </a:lnSpc>
              <a:defRPr/>
            </a:pPr>
            <a:r>
              <a:rPr lang="en-US" sz="2000" dirty="0"/>
              <a:t>Number of HCW’s trained</a:t>
            </a:r>
          </a:p>
          <a:p>
            <a:pPr>
              <a:lnSpc>
                <a:spcPct val="100000"/>
              </a:lnSpc>
              <a:defRPr/>
            </a:pPr>
            <a:r>
              <a:rPr lang="en-US" sz="2000" dirty="0"/>
              <a:t>Number of supportive supervision visits</a:t>
            </a:r>
          </a:p>
          <a:p>
            <a:pPr>
              <a:lnSpc>
                <a:spcPct val="100000"/>
              </a:lnSpc>
              <a:defRPr/>
            </a:pPr>
            <a:r>
              <a:rPr lang="en-US" sz="2000" dirty="0"/>
              <a:t>Number of functional wash bins</a:t>
            </a:r>
          </a:p>
          <a:p>
            <a:pPr>
              <a:lnSpc>
                <a:spcPct val="100000"/>
              </a:lnSpc>
              <a:defRPr/>
            </a:pPr>
            <a:r>
              <a:rPr lang="en-US" sz="2000" dirty="0"/>
              <a:t>Number of sharps boxes available</a:t>
            </a:r>
          </a:p>
          <a:p>
            <a:pPr>
              <a:lnSpc>
                <a:spcPct val="100000"/>
              </a:lnSpc>
              <a:defRPr/>
            </a:pPr>
            <a:r>
              <a:rPr lang="en-US" sz="2000" dirty="0"/>
              <a:t>Number of IPC staff trained per nursing shift</a:t>
            </a:r>
          </a:p>
          <a:p>
            <a:pPr>
              <a:defRPr/>
            </a:pPr>
            <a:endParaRPr lang="en-US" sz="2000" dirty="0"/>
          </a:p>
          <a:p>
            <a:pPr>
              <a:defRPr/>
            </a:pPr>
            <a:endParaRPr lang="en-US" sz="2000" dirty="0"/>
          </a:p>
          <a:p>
            <a:pPr>
              <a:defRPr/>
            </a:pPr>
            <a:endParaRPr lang="en-US" sz="2000" dirty="0"/>
          </a:p>
        </p:txBody>
      </p:sp>
      <p:pic>
        <p:nvPicPr>
          <p:cNvPr id="60420" name="Picture 7" descr="implementation5.jpg (2375×2240)">
            <a:extLst>
              <a:ext uri="{FF2B5EF4-FFF2-40B4-BE49-F238E27FC236}">
                <a16:creationId xmlns:a16="http://schemas.microsoft.com/office/drawing/2014/main" id="{8E5DA8E7-7A33-5CB2-108B-8337F8587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2667001"/>
            <a:ext cx="28987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D00B-9595-AE36-E1FB-C94ADB3C5A7F}"/>
              </a:ext>
            </a:extLst>
          </p:cNvPr>
          <p:cNvSpPr>
            <a:spLocks noGrp="1"/>
          </p:cNvSpPr>
          <p:nvPr>
            <p:ph type="title"/>
          </p:nvPr>
        </p:nvSpPr>
        <p:spPr/>
        <p:txBody>
          <a:bodyPr>
            <a:normAutofit/>
          </a:bodyPr>
          <a:lstStyle/>
          <a:p>
            <a:pPr algn="ctr">
              <a:defRPr/>
            </a:pPr>
            <a:r>
              <a:rPr lang="en-US" sz="4000" b="1" cap="small" dirty="0">
                <a:latin typeface="+mn-lt"/>
              </a:rPr>
              <a:t>Process Indicators </a:t>
            </a:r>
            <a:br>
              <a:rPr lang="en-US" sz="4000" b="1" cap="small" dirty="0">
                <a:latin typeface="+mn-lt"/>
              </a:rPr>
            </a:br>
            <a:r>
              <a:rPr lang="en-US" sz="4000" b="1" cap="small" dirty="0">
                <a:latin typeface="+mn-lt"/>
              </a:rPr>
              <a:t>for Improvement Measurement</a:t>
            </a:r>
          </a:p>
        </p:txBody>
      </p:sp>
      <p:sp>
        <p:nvSpPr>
          <p:cNvPr id="3" name="Content Placeholder 2">
            <a:extLst>
              <a:ext uri="{FF2B5EF4-FFF2-40B4-BE49-F238E27FC236}">
                <a16:creationId xmlns:a16="http://schemas.microsoft.com/office/drawing/2014/main" id="{23B685B2-C376-CD85-91FD-FAD0ED83318D}"/>
              </a:ext>
            </a:extLst>
          </p:cNvPr>
          <p:cNvSpPr>
            <a:spLocks noGrp="1"/>
          </p:cNvSpPr>
          <p:nvPr>
            <p:ph idx="1"/>
          </p:nvPr>
        </p:nvSpPr>
        <p:spPr>
          <a:xfrm>
            <a:off x="838200" y="2057400"/>
            <a:ext cx="10922000" cy="4191000"/>
          </a:xfrm>
        </p:spPr>
        <p:txBody>
          <a:bodyPr>
            <a:normAutofit/>
          </a:bodyPr>
          <a:lstStyle/>
          <a:p>
            <a:pPr>
              <a:defRPr/>
            </a:pPr>
            <a:r>
              <a:rPr lang="en-US" dirty="0"/>
              <a:t>Examine </a:t>
            </a:r>
            <a:r>
              <a:rPr lang="en-US" i="1" dirty="0"/>
              <a:t>how</a:t>
            </a:r>
            <a:r>
              <a:rPr lang="en-US" dirty="0"/>
              <a:t> health care services are provided and </a:t>
            </a:r>
            <a:r>
              <a:rPr lang="en-US" i="1" dirty="0"/>
              <a:t>how</a:t>
            </a:r>
            <a:r>
              <a:rPr lang="en-US" dirty="0"/>
              <a:t> a process is working, answer the question: </a:t>
            </a:r>
            <a:endParaRPr lang="en-US" sz="1000" dirty="0"/>
          </a:p>
          <a:p>
            <a:pPr marL="0" indent="0" algn="ctr">
              <a:spcAft>
                <a:spcPts val="1800"/>
              </a:spcAft>
              <a:buNone/>
              <a:defRPr/>
            </a:pPr>
            <a:r>
              <a:rPr lang="en-US" i="1" dirty="0">
                <a:solidFill>
                  <a:srgbClr val="C00000"/>
                </a:solidFill>
              </a:rPr>
              <a:t>Are the parts or steps in a system working as planned?</a:t>
            </a:r>
          </a:p>
          <a:p>
            <a:pPr marL="0" indent="0">
              <a:buNone/>
              <a:defRPr/>
            </a:pPr>
            <a:r>
              <a:rPr lang="en-US" b="1" dirty="0"/>
              <a:t>Examples include:</a:t>
            </a:r>
          </a:p>
          <a:p>
            <a:pPr marL="693738">
              <a:buFont typeface="Garamond" panose="02020404030301010803" pitchFamily="18" charset="0"/>
              <a:buChar char="»"/>
              <a:defRPr/>
            </a:pPr>
            <a:r>
              <a:rPr lang="en-US" sz="2400" dirty="0"/>
              <a:t>Percent of hand washing compliance</a:t>
            </a:r>
          </a:p>
          <a:p>
            <a:pPr marL="693738">
              <a:buFont typeface="Garamond" panose="02020404030301010803" pitchFamily="18" charset="0"/>
              <a:buChar char="»"/>
              <a:defRPr/>
            </a:pPr>
            <a:r>
              <a:rPr lang="en-US" sz="2400" dirty="0"/>
              <a:t>Percent of vital sign measurement compliance</a:t>
            </a:r>
          </a:p>
          <a:p>
            <a:pPr marL="693738">
              <a:buFont typeface="Garamond" panose="02020404030301010803" pitchFamily="18" charset="0"/>
              <a:buChar char="»"/>
              <a:defRPr/>
            </a:pPr>
            <a:r>
              <a:rPr lang="en-US" sz="2400" dirty="0"/>
              <a:t>Percent of wound care compliance</a:t>
            </a:r>
          </a:p>
          <a:p>
            <a:pPr marL="693738">
              <a:buFont typeface="Garamond" panose="02020404030301010803" pitchFamily="18" charset="0"/>
              <a:buChar char="»"/>
              <a:defRPr/>
            </a:pPr>
            <a:r>
              <a:rPr lang="en-US" sz="2400" dirty="0"/>
              <a:t>Percent prophylactic antibiotic administration pre-surgery</a:t>
            </a:r>
          </a:p>
          <a:p>
            <a:pPr marL="0" indent="0">
              <a:buNone/>
              <a:defRPr/>
            </a:pPr>
            <a:endParaRPr lang="en-US" sz="1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29A9-BF6E-9C00-FA90-5C2C055601AF}"/>
              </a:ext>
            </a:extLst>
          </p:cNvPr>
          <p:cNvSpPr>
            <a:spLocks noGrp="1"/>
          </p:cNvSpPr>
          <p:nvPr>
            <p:ph type="title"/>
          </p:nvPr>
        </p:nvSpPr>
        <p:spPr/>
        <p:txBody>
          <a:bodyPr/>
          <a:lstStyle/>
          <a:p>
            <a:pPr>
              <a:defRPr/>
            </a:pPr>
            <a:r>
              <a:rPr lang="en-US" b="1" cap="small" dirty="0">
                <a:latin typeface="+mn-lt"/>
              </a:rPr>
              <a:t>Balancing Indicators </a:t>
            </a:r>
          </a:p>
        </p:txBody>
      </p:sp>
      <p:sp>
        <p:nvSpPr>
          <p:cNvPr id="64515" name="Content Placeholder 2">
            <a:extLst>
              <a:ext uri="{FF2B5EF4-FFF2-40B4-BE49-F238E27FC236}">
                <a16:creationId xmlns:a16="http://schemas.microsoft.com/office/drawing/2014/main" id="{371D3EE5-8B33-1E59-D1CD-D9710E502107}"/>
              </a:ext>
            </a:extLst>
          </p:cNvPr>
          <p:cNvSpPr>
            <a:spLocks noGrp="1"/>
          </p:cNvSpPr>
          <p:nvPr>
            <p:ph idx="1"/>
          </p:nvPr>
        </p:nvSpPr>
        <p:spPr>
          <a:xfrm>
            <a:off x="1892300" y="1690688"/>
            <a:ext cx="8407400" cy="1143000"/>
          </a:xfrm>
        </p:spPr>
        <p:txBody>
          <a:bodyPr/>
          <a:lstStyle/>
          <a:p>
            <a:pPr marL="0" indent="0" algn="ctr">
              <a:buNone/>
            </a:pPr>
            <a:r>
              <a:rPr lang="en-US" altLang="en-KE" dirty="0"/>
              <a:t>Used to detect potential negative or unintended consequences of a change initiative</a:t>
            </a:r>
          </a:p>
          <a:p>
            <a:pPr lvl="1"/>
            <a:endParaRPr lang="en-US" altLang="en-KE" dirty="0"/>
          </a:p>
        </p:txBody>
      </p:sp>
      <p:sp>
        <p:nvSpPr>
          <p:cNvPr id="64516" name="TextBox 7">
            <a:extLst>
              <a:ext uri="{FF2B5EF4-FFF2-40B4-BE49-F238E27FC236}">
                <a16:creationId xmlns:a16="http://schemas.microsoft.com/office/drawing/2014/main" id="{185C6FFC-4E6E-7891-8F6A-8CFA53114AC6}"/>
              </a:ext>
            </a:extLst>
          </p:cNvPr>
          <p:cNvSpPr txBox="1">
            <a:spLocks noChangeArrowheads="1"/>
          </p:cNvSpPr>
          <p:nvPr/>
        </p:nvSpPr>
        <p:spPr bwMode="auto">
          <a:xfrm>
            <a:off x="7543800" y="3097213"/>
            <a:ext cx="34671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KE" sz="2800" dirty="0">
                <a:latin typeface="Garamond" panose="02020404030301010803" pitchFamily="18" charset="0"/>
              </a:rPr>
              <a:t>Balancing indicators can help determine if these negative consequences are happening</a:t>
            </a:r>
          </a:p>
        </p:txBody>
      </p:sp>
      <p:sp>
        <p:nvSpPr>
          <p:cNvPr id="64517" name="TextBox 3">
            <a:extLst>
              <a:ext uri="{FF2B5EF4-FFF2-40B4-BE49-F238E27FC236}">
                <a16:creationId xmlns:a16="http://schemas.microsoft.com/office/drawing/2014/main" id="{652A33D5-8860-1A3E-D05C-E5E31C756442}"/>
              </a:ext>
            </a:extLst>
          </p:cNvPr>
          <p:cNvSpPr txBox="1">
            <a:spLocks noChangeArrowheads="1"/>
          </p:cNvSpPr>
          <p:nvPr/>
        </p:nvSpPr>
        <p:spPr bwMode="auto">
          <a:xfrm>
            <a:off x="1600200" y="3097213"/>
            <a:ext cx="2971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KE" sz="2800">
                <a:latin typeface="+mn-lt"/>
              </a:rPr>
              <a:t>QI tools can help identify possible negative consequences of change ideas</a:t>
            </a:r>
          </a:p>
        </p:txBody>
      </p:sp>
      <p:pic>
        <p:nvPicPr>
          <p:cNvPr id="64518" name="Picture 6" descr="C:\Users\lw2673\AppData\Local\Microsoft\Windows\Temporary Internet Files\Content.IE5\3SMV1W9N\Balanced_scale_of_Justice_(blue).svg[1].png">
            <a:extLst>
              <a:ext uri="{FF2B5EF4-FFF2-40B4-BE49-F238E27FC236}">
                <a16:creationId xmlns:a16="http://schemas.microsoft.com/office/drawing/2014/main" id="{BE83E8B7-3653-949A-5675-E9E2F30F0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2755901"/>
            <a:ext cx="37338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5">
            <a:extLst>
              <a:ext uri="{FF2B5EF4-FFF2-40B4-BE49-F238E27FC236}">
                <a16:creationId xmlns:a16="http://schemas.microsoft.com/office/drawing/2014/main" id="{E860D026-DD4F-D573-A777-92F83536ADF0}"/>
              </a:ext>
            </a:extLst>
          </p:cNvPr>
          <p:cNvGrpSpPr>
            <a:grpSpLocks/>
          </p:cNvGrpSpPr>
          <p:nvPr/>
        </p:nvGrpSpPr>
        <p:grpSpPr bwMode="auto">
          <a:xfrm>
            <a:off x="727869" y="415926"/>
            <a:ext cx="10749515" cy="5092701"/>
            <a:chOff x="88763" y="416385"/>
            <a:chExt cx="8842334" cy="5091723"/>
          </a:xfrm>
        </p:grpSpPr>
        <p:grpSp>
          <p:nvGrpSpPr>
            <p:cNvPr id="10246" name="Group 1">
              <a:extLst>
                <a:ext uri="{FF2B5EF4-FFF2-40B4-BE49-F238E27FC236}">
                  <a16:creationId xmlns:a16="http://schemas.microsoft.com/office/drawing/2014/main" id="{1150C5B8-CE8B-DDD7-D161-8CE07839C21C}"/>
                </a:ext>
              </a:extLst>
            </p:cNvPr>
            <p:cNvGrpSpPr>
              <a:grpSpLocks/>
            </p:cNvGrpSpPr>
            <p:nvPr/>
          </p:nvGrpSpPr>
          <p:grpSpPr bwMode="auto">
            <a:xfrm>
              <a:off x="88763" y="416385"/>
              <a:ext cx="8259372" cy="1230059"/>
              <a:chOff x="0" y="0"/>
              <a:chExt cx="8458200" cy="1230059"/>
            </a:xfrm>
          </p:grpSpPr>
          <p:sp>
            <p:nvSpPr>
              <p:cNvPr id="3" name="Right Arrow 2">
                <a:extLst>
                  <a:ext uri="{FF2B5EF4-FFF2-40B4-BE49-F238E27FC236}">
                    <a16:creationId xmlns:a16="http://schemas.microsoft.com/office/drawing/2014/main" id="{6F5B2E63-1127-90B6-6FA1-07D3D1E71735}"/>
                  </a:ext>
                </a:extLst>
              </p:cNvPr>
              <p:cNvSpPr/>
              <p:nvPr/>
            </p:nvSpPr>
            <p:spPr>
              <a:xfrm>
                <a:off x="0" y="0"/>
                <a:ext cx="8458560" cy="1230077"/>
              </a:xfrm>
              <a:prstGeom prst="rightArrow">
                <a:avLst>
                  <a:gd name="adj1" fmla="val 50000"/>
                  <a:gd name="adj2" fmla="val 5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Right Arrow 4">
                <a:extLst>
                  <a:ext uri="{FF2B5EF4-FFF2-40B4-BE49-F238E27FC236}">
                    <a16:creationId xmlns:a16="http://schemas.microsoft.com/office/drawing/2014/main" id="{27FCCEEE-D3F2-34AA-35C0-17587D1CB0EE}"/>
                  </a:ext>
                </a:extLst>
              </p:cNvPr>
              <p:cNvSpPr/>
              <p:nvPr/>
            </p:nvSpPr>
            <p:spPr>
              <a:xfrm>
                <a:off x="0" y="307916"/>
                <a:ext cx="8151301" cy="614245"/>
              </a:xfrm>
              <a:prstGeom prst="rect">
                <a:avLst/>
              </a:prstGeom>
            </p:spPr>
            <p:style>
              <a:lnRef idx="0">
                <a:scrgbClr r="0" g="0" b="0"/>
              </a:lnRef>
              <a:fillRef idx="0">
                <a:scrgbClr r="0" g="0" b="0"/>
              </a:fillRef>
              <a:effectRef idx="0">
                <a:scrgbClr r="0" g="0" b="0"/>
              </a:effectRef>
              <a:fontRef idx="minor">
                <a:schemeClr val="lt1"/>
              </a:fontRef>
            </p:style>
            <p:txBody>
              <a:bodyPr lIns="49530" tIns="49530" rIns="254000" bIns="195272" spcCol="1270" anchor="ctr"/>
              <a:lstStyle/>
              <a:p>
                <a:pPr defTabSz="577850">
                  <a:lnSpc>
                    <a:spcPct val="90000"/>
                  </a:lnSpc>
                  <a:spcAft>
                    <a:spcPct val="35000"/>
                  </a:spcAft>
                  <a:defRPr/>
                </a:pPr>
                <a:r>
                  <a:rPr lang="en-US" dirty="0"/>
                  <a:t>Systems approach to management</a:t>
                </a:r>
              </a:p>
            </p:txBody>
          </p:sp>
        </p:grpSp>
        <p:grpSp>
          <p:nvGrpSpPr>
            <p:cNvPr id="10247" name="Group 8">
              <a:extLst>
                <a:ext uri="{FF2B5EF4-FFF2-40B4-BE49-F238E27FC236}">
                  <a16:creationId xmlns:a16="http://schemas.microsoft.com/office/drawing/2014/main" id="{F5036859-802A-D860-C6D6-FAA01025ABDC}"/>
                </a:ext>
              </a:extLst>
            </p:cNvPr>
            <p:cNvGrpSpPr>
              <a:grpSpLocks/>
            </p:cNvGrpSpPr>
            <p:nvPr/>
          </p:nvGrpSpPr>
          <p:grpSpPr bwMode="auto">
            <a:xfrm>
              <a:off x="1219201" y="1040939"/>
              <a:ext cx="7128934" cy="1230059"/>
              <a:chOff x="1527122" y="905132"/>
              <a:chExt cx="5332049" cy="1230059"/>
            </a:xfrm>
          </p:grpSpPr>
          <p:sp>
            <p:nvSpPr>
              <p:cNvPr id="10" name="Right Arrow 9">
                <a:extLst>
                  <a:ext uri="{FF2B5EF4-FFF2-40B4-BE49-F238E27FC236}">
                    <a16:creationId xmlns:a16="http://schemas.microsoft.com/office/drawing/2014/main" id="{570891E9-6A6C-A3D0-59D3-D038F0C0B3C4}"/>
                  </a:ext>
                </a:extLst>
              </p:cNvPr>
              <p:cNvSpPr/>
              <p:nvPr/>
            </p:nvSpPr>
            <p:spPr>
              <a:xfrm>
                <a:off x="1527015" y="904346"/>
                <a:ext cx="5332420" cy="1230076"/>
              </a:xfrm>
              <a:prstGeom prst="rightArrow">
                <a:avLst>
                  <a:gd name="adj1" fmla="val 50000"/>
                  <a:gd name="adj2" fmla="val 50000"/>
                </a:avLst>
              </a:prstGeom>
              <a:solidFill>
                <a:schemeClr val="accent3">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Right Arrow 4">
                <a:extLst>
                  <a:ext uri="{FF2B5EF4-FFF2-40B4-BE49-F238E27FC236}">
                    <a16:creationId xmlns:a16="http://schemas.microsoft.com/office/drawing/2014/main" id="{4C17F69E-0F63-F315-E5E2-5815748DDB86}"/>
                  </a:ext>
                </a:extLst>
              </p:cNvPr>
              <p:cNvSpPr/>
              <p:nvPr/>
            </p:nvSpPr>
            <p:spPr>
              <a:xfrm>
                <a:off x="1527015" y="1212262"/>
                <a:ext cx="5024894" cy="614244"/>
              </a:xfrm>
              <a:prstGeom prst="rect">
                <a:avLst/>
              </a:prstGeom>
            </p:spPr>
            <p:style>
              <a:lnRef idx="0">
                <a:scrgbClr r="0" g="0" b="0"/>
              </a:lnRef>
              <a:fillRef idx="0">
                <a:scrgbClr r="0" g="0" b="0"/>
              </a:fillRef>
              <a:effectRef idx="0">
                <a:scrgbClr r="0" g="0" b="0"/>
              </a:effectRef>
              <a:fontRef idx="minor">
                <a:schemeClr val="lt1"/>
              </a:fontRef>
            </p:style>
            <p:txBody>
              <a:bodyPr lIns="49530" tIns="49530" rIns="254000" bIns="195272" spcCol="1270" anchor="ctr"/>
              <a:lstStyle/>
              <a:p>
                <a:pPr defTabSz="577850">
                  <a:lnSpc>
                    <a:spcPct val="90000"/>
                  </a:lnSpc>
                  <a:spcAft>
                    <a:spcPct val="35000"/>
                  </a:spcAft>
                  <a:defRPr/>
                </a:pPr>
                <a:r>
                  <a:rPr lang="en-US" dirty="0"/>
                  <a:t>Process orientation</a:t>
                </a:r>
              </a:p>
            </p:txBody>
          </p:sp>
        </p:grpSp>
        <p:grpSp>
          <p:nvGrpSpPr>
            <p:cNvPr id="10248" name="Group 13">
              <a:extLst>
                <a:ext uri="{FF2B5EF4-FFF2-40B4-BE49-F238E27FC236}">
                  <a16:creationId xmlns:a16="http://schemas.microsoft.com/office/drawing/2014/main" id="{4E320F77-EFF5-6F6D-E834-B85A0667066E}"/>
                </a:ext>
              </a:extLst>
            </p:cNvPr>
            <p:cNvGrpSpPr>
              <a:grpSpLocks/>
            </p:cNvGrpSpPr>
            <p:nvPr/>
          </p:nvGrpSpPr>
          <p:grpSpPr bwMode="auto">
            <a:xfrm>
              <a:off x="2286001" y="1661870"/>
              <a:ext cx="6062132" cy="1218256"/>
              <a:chOff x="1563075" y="1142999"/>
              <a:chExt cx="6895124" cy="1230059"/>
            </a:xfrm>
          </p:grpSpPr>
          <p:sp>
            <p:nvSpPr>
              <p:cNvPr id="15" name="Right Arrow 14">
                <a:extLst>
                  <a:ext uri="{FF2B5EF4-FFF2-40B4-BE49-F238E27FC236}">
                    <a16:creationId xmlns:a16="http://schemas.microsoft.com/office/drawing/2014/main" id="{8B520D68-87F8-B6A5-EB00-C68AAB08487D}"/>
                  </a:ext>
                </a:extLst>
              </p:cNvPr>
              <p:cNvSpPr/>
              <p:nvPr/>
            </p:nvSpPr>
            <p:spPr>
              <a:xfrm>
                <a:off x="1562907" y="1143467"/>
                <a:ext cx="6895696" cy="1229173"/>
              </a:xfrm>
              <a:prstGeom prst="rightArrow">
                <a:avLst>
                  <a:gd name="adj1" fmla="val 50000"/>
                  <a:gd name="adj2" fmla="val 50000"/>
                </a:avLst>
              </a:prstGeom>
              <a:solidFill>
                <a:srgbClr val="C0504D"/>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Right Arrow 4">
                <a:extLst>
                  <a:ext uri="{FF2B5EF4-FFF2-40B4-BE49-F238E27FC236}">
                    <a16:creationId xmlns:a16="http://schemas.microsoft.com/office/drawing/2014/main" id="{18D51B25-D93E-41CA-E0CE-4CAED3E7E0E0}"/>
                  </a:ext>
                </a:extLst>
              </p:cNvPr>
              <p:cNvSpPr/>
              <p:nvPr/>
            </p:nvSpPr>
            <p:spPr>
              <a:xfrm>
                <a:off x="1562907" y="1451161"/>
                <a:ext cx="6588739" cy="613785"/>
              </a:xfrm>
              <a:prstGeom prst="rect">
                <a:avLst/>
              </a:prstGeom>
            </p:spPr>
            <p:style>
              <a:lnRef idx="0">
                <a:scrgbClr r="0" g="0" b="0"/>
              </a:lnRef>
              <a:fillRef idx="0">
                <a:scrgbClr r="0" g="0" b="0"/>
              </a:fillRef>
              <a:effectRef idx="0">
                <a:scrgbClr r="0" g="0" b="0"/>
              </a:effectRef>
              <a:fontRef idx="minor">
                <a:schemeClr val="lt1"/>
              </a:fontRef>
            </p:style>
            <p:txBody>
              <a:bodyPr lIns="49530" tIns="49530" rIns="254000" bIns="195272" spcCol="1270" anchor="ctr"/>
              <a:lstStyle/>
              <a:p>
                <a:pPr defTabSz="577850">
                  <a:lnSpc>
                    <a:spcPct val="90000"/>
                  </a:lnSpc>
                  <a:spcAft>
                    <a:spcPct val="35000"/>
                  </a:spcAft>
                  <a:defRPr/>
                </a:pPr>
                <a:r>
                  <a:rPr lang="en-US" dirty="0"/>
                  <a:t>Leadership</a:t>
                </a:r>
              </a:p>
            </p:txBody>
          </p:sp>
        </p:grpSp>
        <p:grpSp>
          <p:nvGrpSpPr>
            <p:cNvPr id="10249" name="Group 20">
              <a:extLst>
                <a:ext uri="{FF2B5EF4-FFF2-40B4-BE49-F238E27FC236}">
                  <a16:creationId xmlns:a16="http://schemas.microsoft.com/office/drawing/2014/main" id="{2B0A57D3-FD84-07DD-1EBF-64FC7C6B470B}"/>
                </a:ext>
              </a:extLst>
            </p:cNvPr>
            <p:cNvGrpSpPr>
              <a:grpSpLocks/>
            </p:cNvGrpSpPr>
            <p:nvPr/>
          </p:nvGrpSpPr>
          <p:grpSpPr bwMode="auto">
            <a:xfrm>
              <a:off x="3524250" y="2270998"/>
              <a:ext cx="4823884" cy="1230059"/>
              <a:chOff x="4690071" y="1775832"/>
              <a:chExt cx="3768128" cy="1230059"/>
            </a:xfrm>
          </p:grpSpPr>
          <p:sp>
            <p:nvSpPr>
              <p:cNvPr id="25" name="Right Arrow 24">
                <a:extLst>
                  <a:ext uri="{FF2B5EF4-FFF2-40B4-BE49-F238E27FC236}">
                    <a16:creationId xmlns:a16="http://schemas.microsoft.com/office/drawing/2014/main" id="{571B1D01-724D-567A-CF0C-CBA78336347C}"/>
                  </a:ext>
                </a:extLst>
              </p:cNvPr>
              <p:cNvSpPr/>
              <p:nvPr/>
            </p:nvSpPr>
            <p:spPr>
              <a:xfrm>
                <a:off x="4689951" y="1775063"/>
                <a:ext cx="3768523" cy="1230077"/>
              </a:xfrm>
              <a:prstGeom prst="rightArrow">
                <a:avLst>
                  <a:gd name="adj1" fmla="val 50000"/>
                  <a:gd name="adj2" fmla="val 50000"/>
                </a:avLst>
              </a:prstGeom>
              <a:solidFill>
                <a:schemeClr val="accent4">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Right Arrow 4">
                <a:extLst>
                  <a:ext uri="{FF2B5EF4-FFF2-40B4-BE49-F238E27FC236}">
                    <a16:creationId xmlns:a16="http://schemas.microsoft.com/office/drawing/2014/main" id="{ED1C8CFA-B90B-9998-6C53-B5B988FD4021}"/>
                  </a:ext>
                </a:extLst>
              </p:cNvPr>
              <p:cNvSpPr/>
              <p:nvPr/>
            </p:nvSpPr>
            <p:spPr>
              <a:xfrm>
                <a:off x="4689951" y="2082979"/>
                <a:ext cx="3460990" cy="614245"/>
              </a:xfrm>
              <a:prstGeom prst="rect">
                <a:avLst/>
              </a:prstGeom>
            </p:spPr>
            <p:style>
              <a:lnRef idx="0">
                <a:scrgbClr r="0" g="0" b="0"/>
              </a:lnRef>
              <a:fillRef idx="0">
                <a:scrgbClr r="0" g="0" b="0"/>
              </a:fillRef>
              <a:effectRef idx="0">
                <a:scrgbClr r="0" g="0" b="0"/>
              </a:effectRef>
              <a:fontRef idx="minor">
                <a:schemeClr val="lt1"/>
              </a:fontRef>
            </p:style>
            <p:txBody>
              <a:bodyPr lIns="49530" tIns="49530" rIns="254000" bIns="195272" spcCol="1270" anchor="ctr"/>
              <a:lstStyle/>
              <a:p>
                <a:pPr defTabSz="577850">
                  <a:lnSpc>
                    <a:spcPct val="90000"/>
                  </a:lnSpc>
                  <a:spcAft>
                    <a:spcPct val="35000"/>
                  </a:spcAft>
                  <a:defRPr/>
                </a:pPr>
                <a:r>
                  <a:rPr lang="en-US" dirty="0"/>
                  <a:t>Customer Orientation and Stakeholder involvement</a:t>
                </a:r>
              </a:p>
            </p:txBody>
          </p:sp>
        </p:grpSp>
        <p:grpSp>
          <p:nvGrpSpPr>
            <p:cNvPr id="10250" name="Group 30">
              <a:extLst>
                <a:ext uri="{FF2B5EF4-FFF2-40B4-BE49-F238E27FC236}">
                  <a16:creationId xmlns:a16="http://schemas.microsoft.com/office/drawing/2014/main" id="{CEF98CE2-2EF8-ADA7-CC6F-B2FB307B418B}"/>
                </a:ext>
              </a:extLst>
            </p:cNvPr>
            <p:cNvGrpSpPr>
              <a:grpSpLocks/>
            </p:cNvGrpSpPr>
            <p:nvPr/>
          </p:nvGrpSpPr>
          <p:grpSpPr bwMode="auto">
            <a:xfrm>
              <a:off x="4811588" y="2889651"/>
              <a:ext cx="3536545" cy="1231386"/>
              <a:chOff x="5848845" y="2133546"/>
              <a:chExt cx="2609354" cy="1231386"/>
            </a:xfrm>
          </p:grpSpPr>
          <p:sp>
            <p:nvSpPr>
              <p:cNvPr id="32" name="Right Arrow 31">
                <a:extLst>
                  <a:ext uri="{FF2B5EF4-FFF2-40B4-BE49-F238E27FC236}">
                    <a16:creationId xmlns:a16="http://schemas.microsoft.com/office/drawing/2014/main" id="{7FA205A4-D629-6D06-2308-A3D045924AB3}"/>
                  </a:ext>
                </a:extLst>
              </p:cNvPr>
              <p:cNvSpPr/>
              <p:nvPr/>
            </p:nvSpPr>
            <p:spPr>
              <a:xfrm>
                <a:off x="5848820" y="2133130"/>
                <a:ext cx="2609640" cy="1231663"/>
              </a:xfrm>
              <a:prstGeom prst="rightArrow">
                <a:avLst>
                  <a:gd name="adj1" fmla="val 50000"/>
                  <a:gd name="adj2" fmla="val 50000"/>
                </a:avLst>
              </a:prstGeom>
              <a:solidFill>
                <a:schemeClr val="accent6">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3" name="Right Arrow 4">
                <a:extLst>
                  <a:ext uri="{FF2B5EF4-FFF2-40B4-BE49-F238E27FC236}">
                    <a16:creationId xmlns:a16="http://schemas.microsoft.com/office/drawing/2014/main" id="{56A8891C-5876-1EE4-5ADB-385656341C6B}"/>
                  </a:ext>
                </a:extLst>
              </p:cNvPr>
              <p:cNvSpPr/>
              <p:nvPr/>
            </p:nvSpPr>
            <p:spPr>
              <a:xfrm>
                <a:off x="5848820" y="2441046"/>
                <a:ext cx="2301590" cy="615831"/>
              </a:xfrm>
              <a:prstGeom prst="rect">
                <a:avLst/>
              </a:prstGeom>
            </p:spPr>
            <p:style>
              <a:lnRef idx="0">
                <a:scrgbClr r="0" g="0" b="0"/>
              </a:lnRef>
              <a:fillRef idx="0">
                <a:scrgbClr r="0" g="0" b="0"/>
              </a:fillRef>
              <a:effectRef idx="0">
                <a:scrgbClr r="0" g="0" b="0"/>
              </a:effectRef>
              <a:fontRef idx="minor">
                <a:schemeClr val="lt1"/>
              </a:fontRef>
            </p:style>
            <p:txBody>
              <a:bodyPr lIns="49530" tIns="49530" rIns="254000" bIns="195483" spcCol="1270" anchor="ctr"/>
              <a:lstStyle/>
              <a:p>
                <a:pPr defTabSz="577850">
                  <a:lnSpc>
                    <a:spcPct val="90000"/>
                  </a:lnSpc>
                  <a:spcAft>
                    <a:spcPct val="35000"/>
                  </a:spcAft>
                  <a:defRPr/>
                </a:pPr>
                <a:r>
                  <a:rPr lang="en-US" dirty="0"/>
                  <a:t>Continuous Quality Improvement</a:t>
                </a:r>
              </a:p>
            </p:txBody>
          </p:sp>
        </p:grpSp>
        <p:grpSp>
          <p:nvGrpSpPr>
            <p:cNvPr id="10251" name="Group 26">
              <a:extLst>
                <a:ext uri="{FF2B5EF4-FFF2-40B4-BE49-F238E27FC236}">
                  <a16:creationId xmlns:a16="http://schemas.microsoft.com/office/drawing/2014/main" id="{F19744A1-CA3D-21B1-76D9-05472BA5BB3A}"/>
                </a:ext>
              </a:extLst>
            </p:cNvPr>
            <p:cNvGrpSpPr>
              <a:grpSpLocks/>
            </p:cNvGrpSpPr>
            <p:nvPr/>
          </p:nvGrpSpPr>
          <p:grpSpPr bwMode="auto">
            <a:xfrm>
              <a:off x="5787862" y="3505067"/>
              <a:ext cx="2560626" cy="1231663"/>
              <a:chOff x="5540819" y="2133269"/>
              <a:chExt cx="2917784" cy="1231663"/>
            </a:xfrm>
          </p:grpSpPr>
          <p:sp>
            <p:nvSpPr>
              <p:cNvPr id="28" name="Right Arrow 27">
                <a:extLst>
                  <a:ext uri="{FF2B5EF4-FFF2-40B4-BE49-F238E27FC236}">
                    <a16:creationId xmlns:a16="http://schemas.microsoft.com/office/drawing/2014/main" id="{63D77644-8E20-0822-4DB5-2C8FA0C6AED6}"/>
                  </a:ext>
                </a:extLst>
              </p:cNvPr>
              <p:cNvSpPr/>
              <p:nvPr/>
            </p:nvSpPr>
            <p:spPr>
              <a:xfrm>
                <a:off x="5540819" y="2133269"/>
                <a:ext cx="2917784" cy="1231663"/>
              </a:xfrm>
              <a:prstGeom prst="rightArrow">
                <a:avLst>
                  <a:gd name="adj1" fmla="val 50000"/>
                  <a:gd name="adj2" fmla="val 50000"/>
                </a:avLst>
              </a:prstGeom>
              <a:solidFill>
                <a:schemeClr val="tx1">
                  <a:lumMod val="65000"/>
                  <a:lumOff val="3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9" name="Right Arrow 4">
                <a:extLst>
                  <a:ext uri="{FF2B5EF4-FFF2-40B4-BE49-F238E27FC236}">
                    <a16:creationId xmlns:a16="http://schemas.microsoft.com/office/drawing/2014/main" id="{A73CEFF5-FBE4-3C97-336A-525EB4C900FC}"/>
                  </a:ext>
                </a:extLst>
              </p:cNvPr>
              <p:cNvSpPr/>
              <p:nvPr/>
            </p:nvSpPr>
            <p:spPr>
              <a:xfrm>
                <a:off x="5540819" y="2441185"/>
                <a:ext cx="2610268" cy="615831"/>
              </a:xfrm>
              <a:prstGeom prst="rect">
                <a:avLst/>
              </a:prstGeom>
            </p:spPr>
            <p:style>
              <a:lnRef idx="0">
                <a:scrgbClr r="0" g="0" b="0"/>
              </a:lnRef>
              <a:fillRef idx="0">
                <a:scrgbClr r="0" g="0" b="0"/>
              </a:fillRef>
              <a:effectRef idx="0">
                <a:scrgbClr r="0" g="0" b="0"/>
              </a:effectRef>
              <a:fontRef idx="minor">
                <a:schemeClr val="lt1"/>
              </a:fontRef>
            </p:style>
            <p:txBody>
              <a:bodyPr lIns="49530" tIns="49530" rIns="254000" bIns="195483" spcCol="1270" anchor="ctr"/>
              <a:lstStyle/>
              <a:p>
                <a:pPr defTabSz="577850">
                  <a:lnSpc>
                    <a:spcPct val="90000"/>
                  </a:lnSpc>
                  <a:spcAft>
                    <a:spcPct val="35000"/>
                  </a:spcAft>
                  <a:defRPr/>
                </a:pPr>
                <a:r>
                  <a:rPr lang="en-US" sz="1600" dirty="0"/>
                  <a:t>Evidence Based Decision Making</a:t>
                </a:r>
              </a:p>
            </p:txBody>
          </p:sp>
        </p:grpSp>
        <p:sp>
          <p:nvSpPr>
            <p:cNvPr id="34" name="Text Box 1073741870">
              <a:extLst>
                <a:ext uri="{FF2B5EF4-FFF2-40B4-BE49-F238E27FC236}">
                  <a16:creationId xmlns:a16="http://schemas.microsoft.com/office/drawing/2014/main" id="{F7B58C0A-C29B-904E-95CD-562F3EB3D38D}"/>
                </a:ext>
              </a:extLst>
            </p:cNvPr>
            <p:cNvSpPr txBox="1"/>
            <p:nvPr/>
          </p:nvSpPr>
          <p:spPr>
            <a:xfrm flipV="1">
              <a:off x="8440561" y="1662334"/>
              <a:ext cx="490536" cy="3845774"/>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vert="eaVert" anchor="ctr"/>
            <a:lstStyle/>
            <a:p>
              <a:pPr algn="ctr">
                <a:lnSpc>
                  <a:spcPct val="115000"/>
                </a:lnSpc>
                <a:spcAft>
                  <a:spcPts val="1000"/>
                </a:spcAft>
                <a:defRPr/>
              </a:pPr>
              <a:r>
                <a:rPr lang="en-US" sz="2400" b="1" dirty="0">
                  <a:solidFill>
                    <a:srgbClr val="383087"/>
                  </a:solidFill>
                  <a:ea typeface="Calibri"/>
                  <a:cs typeface="Times New Roman"/>
                </a:rPr>
                <a:t>Total Quality Management</a:t>
              </a:r>
              <a:endParaRPr lang="en-US" dirty="0">
                <a:solidFill>
                  <a:srgbClr val="383087"/>
                </a:solidFill>
                <a:ea typeface="Calibri"/>
                <a:cs typeface="Times New Roman"/>
              </a:endParaRPr>
            </a:p>
          </p:txBody>
        </p:sp>
      </p:grpSp>
      <p:sp>
        <p:nvSpPr>
          <p:cNvPr id="10243" name="Title 1">
            <a:extLst>
              <a:ext uri="{FF2B5EF4-FFF2-40B4-BE49-F238E27FC236}">
                <a16:creationId xmlns:a16="http://schemas.microsoft.com/office/drawing/2014/main" id="{3B82EA9E-6DE3-F2FF-5CD3-53B8793EF2FE}"/>
              </a:ext>
            </a:extLst>
          </p:cNvPr>
          <p:cNvSpPr txBox="1">
            <a:spLocks/>
          </p:cNvSpPr>
          <p:nvPr/>
        </p:nvSpPr>
        <p:spPr bwMode="auto">
          <a:xfrm>
            <a:off x="638657" y="128611"/>
            <a:ext cx="8229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a:latin typeface="Garamond" panose="02020404030301010803" pitchFamily="18" charset="0"/>
              </a:rPr>
              <a:t>Principles of QI</a:t>
            </a:r>
          </a:p>
        </p:txBody>
      </p:sp>
      <p:sp>
        <p:nvSpPr>
          <p:cNvPr id="10244" name="Rectangle 1">
            <a:extLst>
              <a:ext uri="{FF2B5EF4-FFF2-40B4-BE49-F238E27FC236}">
                <a16:creationId xmlns:a16="http://schemas.microsoft.com/office/drawing/2014/main" id="{AE935EF3-5FD2-9E4A-9832-3DAB73839CA8}"/>
              </a:ext>
            </a:extLst>
          </p:cNvPr>
          <p:cNvSpPr>
            <a:spLocks noChangeArrowheads="1"/>
          </p:cNvSpPr>
          <p:nvPr/>
        </p:nvSpPr>
        <p:spPr bwMode="auto">
          <a:xfrm>
            <a:off x="450510" y="3267833"/>
            <a:ext cx="6537948" cy="233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1800" b="1" dirty="0">
                <a:latin typeface="+mn-lt"/>
              </a:rPr>
              <a:t>This session will focus on methods to make </a:t>
            </a:r>
            <a:r>
              <a:rPr lang="en-US" altLang="en-US" sz="1800" b="1" u="sng" dirty="0">
                <a:solidFill>
                  <a:srgbClr val="FF0000"/>
                </a:solidFill>
                <a:latin typeface="+mn-lt"/>
              </a:rPr>
              <a:t>evidence based decisions </a:t>
            </a:r>
            <a:r>
              <a:rPr lang="en-US" altLang="en-US" sz="1800" b="1" dirty="0">
                <a:latin typeface="+mn-lt"/>
              </a:rPr>
              <a:t>as one of the core principles of QI. </a:t>
            </a:r>
          </a:p>
          <a:p>
            <a:pPr eaLnBrk="1" hangingPunct="1">
              <a:lnSpc>
                <a:spcPct val="90000"/>
              </a:lnSpc>
              <a:spcBef>
                <a:spcPct val="0"/>
              </a:spcBef>
              <a:buFontTx/>
              <a:buNone/>
            </a:pPr>
            <a:endParaRPr lang="en-US" altLang="en-US" sz="1800" b="1" dirty="0">
              <a:latin typeface="+mn-lt"/>
            </a:endParaRPr>
          </a:p>
          <a:p>
            <a:pPr eaLnBrk="1" hangingPunct="1">
              <a:lnSpc>
                <a:spcPct val="90000"/>
              </a:lnSpc>
              <a:spcBef>
                <a:spcPct val="0"/>
              </a:spcBef>
              <a:buFontTx/>
              <a:buNone/>
            </a:pPr>
            <a:r>
              <a:rPr lang="en-GB" altLang="en-US" sz="1800" dirty="0">
                <a:latin typeface="+mn-lt"/>
              </a:rPr>
              <a:t>Measurement of data allows us to </a:t>
            </a:r>
            <a:r>
              <a:rPr lang="en-GB" altLang="en-US" sz="1800" b="1" u="sng" dirty="0">
                <a:latin typeface="+mn-lt"/>
              </a:rPr>
              <a:t>quantify the current level </a:t>
            </a:r>
            <a:r>
              <a:rPr lang="en-GB" altLang="en-US" sz="1800" dirty="0">
                <a:latin typeface="+mn-lt"/>
              </a:rPr>
              <a:t>of compliance with expected standards and guidelines of care as well as client needs and expectations... </a:t>
            </a:r>
          </a:p>
          <a:p>
            <a:pPr eaLnBrk="1" hangingPunct="1">
              <a:lnSpc>
                <a:spcPct val="90000"/>
              </a:lnSpc>
              <a:spcBef>
                <a:spcPct val="0"/>
              </a:spcBef>
              <a:buFontTx/>
              <a:buNone/>
            </a:pPr>
            <a:endParaRPr lang="en-GB" altLang="en-US" sz="1800" dirty="0">
              <a:latin typeface="+mn-lt"/>
            </a:endParaRPr>
          </a:p>
          <a:p>
            <a:pPr eaLnBrk="1" hangingPunct="1">
              <a:lnSpc>
                <a:spcPct val="90000"/>
              </a:lnSpc>
              <a:spcBef>
                <a:spcPct val="0"/>
              </a:spcBef>
              <a:buFontTx/>
              <a:buNone/>
            </a:pPr>
            <a:r>
              <a:rPr lang="en-GB" altLang="en-US" sz="1800" dirty="0">
                <a:latin typeface="+mn-lt"/>
              </a:rPr>
              <a:t>… and </a:t>
            </a:r>
            <a:r>
              <a:rPr lang="en-GB" altLang="en-US" sz="1800" b="1" u="sng" dirty="0">
                <a:latin typeface="+mn-lt"/>
              </a:rPr>
              <a:t>monitor whether quality improvement resulted from the change intervention</a:t>
            </a:r>
            <a:endParaRPr lang="en-GB" altLang="en-US" sz="1800" dirty="0">
              <a:latin typeface="+mn-lt"/>
            </a:endParaRPr>
          </a:p>
        </p:txBody>
      </p:sp>
      <p:sp>
        <p:nvSpPr>
          <p:cNvPr id="38" name="Rounded Rectangle 37">
            <a:extLst>
              <a:ext uri="{FF2B5EF4-FFF2-40B4-BE49-F238E27FC236}">
                <a16:creationId xmlns:a16="http://schemas.microsoft.com/office/drawing/2014/main" id="{5C3B6BA3-A308-2FC5-F177-6EBDAD1C1F9C}"/>
              </a:ext>
            </a:extLst>
          </p:cNvPr>
          <p:cNvSpPr/>
          <p:nvPr/>
        </p:nvSpPr>
        <p:spPr>
          <a:xfrm>
            <a:off x="7581900" y="3802063"/>
            <a:ext cx="1873250" cy="62706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9305-CB01-578A-BC95-BD84378AA40E}"/>
              </a:ext>
            </a:extLst>
          </p:cNvPr>
          <p:cNvSpPr>
            <a:spLocks noGrp="1"/>
          </p:cNvSpPr>
          <p:nvPr>
            <p:ph type="title"/>
          </p:nvPr>
        </p:nvSpPr>
        <p:spPr>
          <a:xfrm>
            <a:off x="889000" y="419100"/>
            <a:ext cx="9144000" cy="1143000"/>
          </a:xfrm>
        </p:spPr>
        <p:txBody>
          <a:bodyPr>
            <a:normAutofit/>
          </a:bodyPr>
          <a:lstStyle/>
          <a:p>
            <a:pPr>
              <a:defRPr/>
            </a:pPr>
            <a:r>
              <a:rPr lang="en-US" b="1" cap="small" dirty="0">
                <a:latin typeface="+mn-lt"/>
              </a:rPr>
              <a:t>Example: </a:t>
            </a:r>
            <a:r>
              <a:rPr lang="en-US" cap="small" dirty="0">
                <a:latin typeface="+mn-lt"/>
              </a:rPr>
              <a:t>Balancing Indicators  </a:t>
            </a:r>
          </a:p>
        </p:txBody>
      </p:sp>
      <p:sp>
        <p:nvSpPr>
          <p:cNvPr id="3" name="Content Placeholder 2">
            <a:extLst>
              <a:ext uri="{FF2B5EF4-FFF2-40B4-BE49-F238E27FC236}">
                <a16:creationId xmlns:a16="http://schemas.microsoft.com/office/drawing/2014/main" id="{243D3DC8-7365-ACFA-30AA-49E28356E4AD}"/>
              </a:ext>
            </a:extLst>
          </p:cNvPr>
          <p:cNvSpPr>
            <a:spLocks noGrp="1"/>
          </p:cNvSpPr>
          <p:nvPr>
            <p:ph idx="1"/>
          </p:nvPr>
        </p:nvSpPr>
        <p:spPr>
          <a:xfrm>
            <a:off x="889000" y="1968500"/>
            <a:ext cx="10261600" cy="3898900"/>
          </a:xfrm>
        </p:spPr>
        <p:txBody>
          <a:bodyPr>
            <a:normAutofit/>
          </a:bodyPr>
          <a:lstStyle/>
          <a:p>
            <a:pPr marL="0" indent="0" algn="ctr">
              <a:spcAft>
                <a:spcPts val="1200"/>
              </a:spcAft>
              <a:buNone/>
              <a:defRPr/>
            </a:pPr>
            <a:r>
              <a:rPr lang="en-US" dirty="0"/>
              <a:t>QI project designed to increase utilization of services may want to monitor service quality and/or patient satisfaction</a:t>
            </a:r>
          </a:p>
          <a:p>
            <a:pPr marL="0" indent="0">
              <a:buNone/>
              <a:defRPr/>
            </a:pPr>
            <a:r>
              <a:rPr lang="en-US" b="1" dirty="0"/>
              <a:t>Balancing indicators: </a:t>
            </a:r>
            <a:r>
              <a:rPr lang="en-US" dirty="0"/>
              <a:t> </a:t>
            </a:r>
            <a:endParaRPr lang="en-US" sz="1000" dirty="0"/>
          </a:p>
          <a:p>
            <a:pPr lvl="1">
              <a:buFont typeface="Arial" panose="020B0604020202020204" pitchFamily="34" charset="0"/>
              <a:buChar char="•"/>
              <a:defRPr/>
            </a:pPr>
            <a:r>
              <a:rPr lang="en-US" dirty="0"/>
              <a:t>Average clinic wait time</a:t>
            </a:r>
          </a:p>
          <a:p>
            <a:pPr lvl="1">
              <a:buFont typeface="Arial" panose="020B0604020202020204" pitchFamily="34" charset="0"/>
              <a:buChar char="•"/>
              <a:defRPr/>
            </a:pPr>
            <a:r>
              <a:rPr lang="en-US" dirty="0"/>
              <a:t>Frequency of stock outs  </a:t>
            </a:r>
          </a:p>
          <a:p>
            <a:pPr lvl="1">
              <a:buFont typeface="Arial" panose="020B0604020202020204" pitchFamily="34" charset="0"/>
              <a:buChar char="•"/>
              <a:defRPr/>
            </a:pPr>
            <a:r>
              <a:rPr lang="en-US" dirty="0"/>
              <a:t>Percent of patients correctly initiated on TB treatment</a:t>
            </a:r>
          </a:p>
          <a:p>
            <a:pPr lvl="1">
              <a:buFont typeface="Arial" panose="020B0604020202020204" pitchFamily="34" charset="0"/>
              <a:buChar char="•"/>
              <a:defRPr/>
            </a:pPr>
            <a:r>
              <a:rPr lang="en-US" dirty="0"/>
              <a:t>Patient satisfaction surveys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DDE7-1794-AEF2-FCC0-DDB365AD94BF}"/>
              </a:ext>
            </a:extLst>
          </p:cNvPr>
          <p:cNvSpPr>
            <a:spLocks noGrp="1"/>
          </p:cNvSpPr>
          <p:nvPr>
            <p:ph type="title"/>
          </p:nvPr>
        </p:nvSpPr>
        <p:spPr>
          <a:xfrm>
            <a:off x="901700" y="274638"/>
            <a:ext cx="10350500" cy="1143000"/>
          </a:xfrm>
        </p:spPr>
        <p:txBody>
          <a:bodyPr>
            <a:normAutofit/>
          </a:bodyPr>
          <a:lstStyle/>
          <a:p>
            <a:pPr>
              <a:defRPr/>
            </a:pPr>
            <a:r>
              <a:rPr lang="en-US" b="1" cap="small" dirty="0">
                <a:latin typeface="+mn-lt"/>
              </a:rPr>
              <a:t>Example: Balancing Indicators</a:t>
            </a:r>
          </a:p>
        </p:txBody>
      </p:sp>
      <p:sp>
        <p:nvSpPr>
          <p:cNvPr id="3" name="Content Placeholder 2">
            <a:extLst>
              <a:ext uri="{FF2B5EF4-FFF2-40B4-BE49-F238E27FC236}">
                <a16:creationId xmlns:a16="http://schemas.microsoft.com/office/drawing/2014/main" id="{C007E2CC-193D-E0B0-EEFD-7D3AB2683F19}"/>
              </a:ext>
            </a:extLst>
          </p:cNvPr>
          <p:cNvSpPr>
            <a:spLocks noGrp="1"/>
          </p:cNvSpPr>
          <p:nvPr>
            <p:ph idx="1"/>
          </p:nvPr>
        </p:nvSpPr>
        <p:spPr>
          <a:xfrm>
            <a:off x="2095500" y="1828800"/>
            <a:ext cx="8001000" cy="4114800"/>
          </a:xfrm>
        </p:spPr>
        <p:txBody>
          <a:bodyPr/>
          <a:lstStyle/>
          <a:p>
            <a:pPr marL="0" indent="0" algn="ctr">
              <a:spcAft>
                <a:spcPts val="1200"/>
              </a:spcAft>
              <a:buNone/>
              <a:defRPr/>
            </a:pPr>
            <a:r>
              <a:rPr lang="en-US" dirty="0"/>
              <a:t>QI Project aim statement: Improve retention rates in TB clinic by 10%</a:t>
            </a:r>
          </a:p>
          <a:p>
            <a:pPr marL="0" indent="0">
              <a:buNone/>
              <a:defRPr/>
            </a:pPr>
            <a:r>
              <a:rPr lang="en-US" b="1" dirty="0"/>
              <a:t>Balancing indicators: </a:t>
            </a:r>
          </a:p>
          <a:p>
            <a:pPr lvl="1">
              <a:buFont typeface="Arial" panose="020B0604020202020204" pitchFamily="34" charset="0"/>
              <a:buChar char="•"/>
              <a:defRPr/>
            </a:pPr>
            <a:r>
              <a:rPr lang="en-US" dirty="0"/>
              <a:t>TB clinic wait time</a:t>
            </a:r>
          </a:p>
          <a:p>
            <a:pPr lvl="1">
              <a:buFont typeface="Arial" panose="020B0604020202020204" pitchFamily="34" charset="0"/>
              <a:buChar char="•"/>
              <a:defRPr/>
            </a:pPr>
            <a:r>
              <a:rPr lang="en-US" dirty="0"/>
              <a:t>TB drug stock outs</a:t>
            </a:r>
          </a:p>
          <a:p>
            <a:pPr lvl="1">
              <a:buFont typeface="Arial" panose="020B0604020202020204" pitchFamily="34" charset="0"/>
              <a:buChar char="•"/>
              <a:defRPr/>
            </a:pPr>
            <a:r>
              <a:rPr lang="en-US" dirty="0"/>
              <a:t>HR shortages due to  work overload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4D74-5E6B-0DF6-3BAF-7F9E29F5E96C}"/>
              </a:ext>
            </a:extLst>
          </p:cNvPr>
          <p:cNvSpPr>
            <a:spLocks noGrp="1"/>
          </p:cNvSpPr>
          <p:nvPr>
            <p:ph type="title"/>
          </p:nvPr>
        </p:nvSpPr>
        <p:spPr>
          <a:xfrm>
            <a:off x="1524000" y="274638"/>
            <a:ext cx="9144000" cy="1143000"/>
          </a:xfrm>
        </p:spPr>
        <p:txBody>
          <a:bodyPr>
            <a:normAutofit/>
          </a:bodyPr>
          <a:lstStyle/>
          <a:p>
            <a:pPr>
              <a:defRPr/>
            </a:pPr>
            <a:r>
              <a:rPr lang="en-US" b="1" cap="small" dirty="0">
                <a:latin typeface="+mn-lt"/>
              </a:rPr>
              <a:t>Balancing Indicators: Examples</a:t>
            </a:r>
          </a:p>
        </p:txBody>
      </p:sp>
      <p:sp>
        <p:nvSpPr>
          <p:cNvPr id="3" name="Content Placeholder 2">
            <a:extLst>
              <a:ext uri="{FF2B5EF4-FFF2-40B4-BE49-F238E27FC236}">
                <a16:creationId xmlns:a16="http://schemas.microsoft.com/office/drawing/2014/main" id="{94FCC8F4-8132-FC85-D344-B90C30F7BE2C}"/>
              </a:ext>
            </a:extLst>
          </p:cNvPr>
          <p:cNvSpPr>
            <a:spLocks noGrp="1"/>
          </p:cNvSpPr>
          <p:nvPr>
            <p:ph idx="1"/>
          </p:nvPr>
        </p:nvSpPr>
        <p:spPr>
          <a:xfrm>
            <a:off x="889000" y="2120900"/>
            <a:ext cx="9956800" cy="3276600"/>
          </a:xfrm>
        </p:spPr>
        <p:txBody>
          <a:bodyPr/>
          <a:lstStyle/>
          <a:p>
            <a:pPr marL="0" indent="0" algn="ctr">
              <a:spcAft>
                <a:spcPts val="1200"/>
              </a:spcAft>
              <a:buNone/>
              <a:defRPr/>
            </a:pPr>
            <a:r>
              <a:rPr lang="en-US" dirty="0"/>
              <a:t>QI Project aim statement: Increase injection safety compliance</a:t>
            </a:r>
          </a:p>
          <a:p>
            <a:pPr marL="0" indent="0">
              <a:buNone/>
              <a:defRPr/>
            </a:pPr>
            <a:r>
              <a:rPr lang="en-US" b="1" dirty="0"/>
              <a:t>Balancing indicators: </a:t>
            </a:r>
          </a:p>
          <a:p>
            <a:pPr lvl="1">
              <a:buFont typeface="Arial" panose="020B0604020202020204" pitchFamily="34" charset="0"/>
              <a:buChar char="•"/>
              <a:defRPr/>
            </a:pPr>
            <a:r>
              <a:rPr lang="en-US" dirty="0"/>
              <a:t>Needle stock outs</a:t>
            </a:r>
          </a:p>
          <a:p>
            <a:pPr lvl="1">
              <a:buFont typeface="Arial" panose="020B0604020202020204" pitchFamily="34" charset="0"/>
              <a:buChar char="•"/>
              <a:defRPr/>
            </a:pPr>
            <a:r>
              <a:rPr lang="en-US" dirty="0"/>
              <a:t>Sharps container overfill and stock outs</a:t>
            </a:r>
          </a:p>
        </p:txBody>
      </p:sp>
      <p:pic>
        <p:nvPicPr>
          <p:cNvPr id="69636" name="Picture 3">
            <a:extLst>
              <a:ext uri="{FF2B5EF4-FFF2-40B4-BE49-F238E27FC236}">
                <a16:creationId xmlns:a16="http://schemas.microsoft.com/office/drawing/2014/main" id="{4A2DC7F7-6074-F88A-D28A-5A8381E1F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4495800"/>
            <a:ext cx="3619500"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1D06E-9934-F54D-4F95-187D791727DE}"/>
              </a:ext>
            </a:extLst>
          </p:cNvPr>
          <p:cNvSpPr>
            <a:spLocks noGrp="1"/>
          </p:cNvSpPr>
          <p:nvPr>
            <p:ph type="title"/>
          </p:nvPr>
        </p:nvSpPr>
        <p:spPr/>
        <p:txBody>
          <a:bodyPr/>
          <a:lstStyle/>
          <a:p>
            <a:pPr>
              <a:defRPr/>
            </a:pPr>
            <a:r>
              <a:rPr lang="en-US" b="1" cap="small" dirty="0">
                <a:latin typeface="+mn-lt"/>
              </a:rPr>
              <a:t>Group Work</a:t>
            </a:r>
          </a:p>
        </p:txBody>
      </p:sp>
      <p:sp>
        <p:nvSpPr>
          <p:cNvPr id="3" name="Content Placeholder 2">
            <a:extLst>
              <a:ext uri="{FF2B5EF4-FFF2-40B4-BE49-F238E27FC236}">
                <a16:creationId xmlns:a16="http://schemas.microsoft.com/office/drawing/2014/main" id="{076CB841-C0EA-9D68-0E6F-997FA3D6C313}"/>
              </a:ext>
            </a:extLst>
          </p:cNvPr>
          <p:cNvSpPr>
            <a:spLocks noGrp="1"/>
          </p:cNvSpPr>
          <p:nvPr>
            <p:ph idx="1"/>
          </p:nvPr>
        </p:nvSpPr>
        <p:spPr>
          <a:xfrm>
            <a:off x="2133600" y="1905000"/>
            <a:ext cx="7620000" cy="3048000"/>
          </a:xfrm>
        </p:spPr>
        <p:txBody>
          <a:bodyPr/>
          <a:lstStyle/>
          <a:p>
            <a:pPr marL="0" lvl="1" indent="0">
              <a:buNone/>
              <a:defRPr/>
            </a:pPr>
            <a:r>
              <a:rPr lang="en-US" sz="3200" dirty="0"/>
              <a:t>Teams will work together to develop a “Family of Indicators” with one or two: </a:t>
            </a:r>
          </a:p>
          <a:p>
            <a:pPr marL="860425" lvl="1" indent="-457200">
              <a:defRPr/>
            </a:pPr>
            <a:r>
              <a:rPr lang="en-US" sz="3200" dirty="0"/>
              <a:t>Structure indicators</a:t>
            </a:r>
          </a:p>
          <a:p>
            <a:pPr marL="860425" lvl="1" indent="-457200">
              <a:defRPr/>
            </a:pPr>
            <a:r>
              <a:rPr lang="en-US" sz="3200" dirty="0"/>
              <a:t>Outcome indicators</a:t>
            </a:r>
          </a:p>
          <a:p>
            <a:pPr marL="860425" lvl="1" indent="-457200">
              <a:defRPr/>
            </a:pPr>
            <a:r>
              <a:rPr lang="en-US" sz="3200" dirty="0"/>
              <a:t> Process indicators</a:t>
            </a:r>
          </a:p>
          <a:p>
            <a:pPr marL="860425" lvl="1" indent="-457200">
              <a:defRPr/>
            </a:pPr>
            <a:r>
              <a:rPr lang="en-US" sz="3200" dirty="0"/>
              <a:t> Balancing indicators</a:t>
            </a:r>
          </a:p>
        </p:txBody>
      </p:sp>
      <p:pic>
        <p:nvPicPr>
          <p:cNvPr id="70660" name="Picture 4" descr="puzzle-work.jpg (1024×638)">
            <a:extLst>
              <a:ext uri="{FF2B5EF4-FFF2-40B4-BE49-F238E27FC236}">
                <a16:creationId xmlns:a16="http://schemas.microsoft.com/office/drawing/2014/main" id="{7A727AD3-CE5B-F394-38E0-2E612D224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76601"/>
            <a:ext cx="35814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1076" y="2205317"/>
            <a:ext cx="9144000" cy="1438835"/>
          </a:xfrm>
          <a:prstGeom prst="rect">
            <a:avLst/>
          </a:prstGeom>
        </p:spPr>
        <p:txBody>
          <a:bodyPr vert="horz" lIns="91440" tIns="45720" rIns="91440" bIns="45720" rtlCol="0" anchor="ctr">
            <a:normAutofit/>
          </a:bodyPr>
          <a:lstStyle>
            <a:lvl1pPr algn="l" defTabSz="771571" rtl="0" eaLnBrk="1" latinLnBrk="0" hangingPunct="1">
              <a:lnSpc>
                <a:spcPct val="90000"/>
              </a:lnSpc>
              <a:spcBef>
                <a:spcPct val="0"/>
              </a:spcBef>
              <a:buNone/>
              <a:defRPr sz="3713" kern="1200">
                <a:solidFill>
                  <a:schemeClr val="tx1"/>
                </a:solidFill>
                <a:latin typeface="+mj-lt"/>
                <a:ea typeface="+mj-ea"/>
                <a:cs typeface="+mj-cs"/>
              </a:defRPr>
            </a:lvl1pPr>
          </a:lstStyle>
          <a:p>
            <a:pPr algn="ctr" fontAlgn="auto">
              <a:spcAft>
                <a:spcPts val="0"/>
              </a:spcAft>
            </a:pPr>
            <a:r>
              <a:rPr lang="en-US" sz="7200" b="1" dirty="0">
                <a:solidFill>
                  <a:schemeClr val="bg1"/>
                </a:solidFill>
                <a:latin typeface="Gill Sans MT" panose="020B0502020104020203" pitchFamily="34" charset="0"/>
              </a:rPr>
              <a:t>THANK YOU</a:t>
            </a:r>
          </a:p>
        </p:txBody>
      </p:sp>
      <p:sp>
        <p:nvSpPr>
          <p:cNvPr id="3" name="Title 14"/>
          <p:cNvSpPr txBox="1">
            <a:spLocks/>
          </p:cNvSpPr>
          <p:nvPr/>
        </p:nvSpPr>
        <p:spPr>
          <a:xfrm>
            <a:off x="740447" y="3281431"/>
            <a:ext cx="11000935" cy="1182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r>
              <a:rPr lang="en-US" sz="2000" b="1" dirty="0">
                <a:latin typeface="Garamond" panose="02020404030301010803" pitchFamily="18" charset="0"/>
              </a:rPr>
              <a:t> info@ampathkenya.org </a:t>
            </a:r>
            <a:r>
              <a:rPr lang="en-US" sz="2000" b="1" dirty="0">
                <a:solidFill>
                  <a:srgbClr val="ED2B30"/>
                </a:solidFill>
                <a:latin typeface="Garamond" panose="02020404030301010803" pitchFamily="18" charset="0"/>
              </a:rPr>
              <a:t>|</a:t>
            </a:r>
            <a:r>
              <a:rPr lang="en-US" sz="2000" b="1" dirty="0">
                <a:latin typeface="Garamond" panose="02020404030301010803" pitchFamily="18" charset="0"/>
              </a:rPr>
              <a:t> www.ampathkenya.org</a:t>
            </a:r>
            <a:r>
              <a:rPr lang="en-US" sz="2000" b="1" baseline="0" dirty="0">
                <a:latin typeface="Garamond" panose="02020404030301010803" pitchFamily="18" charset="0"/>
              </a:rPr>
              <a:t> </a:t>
            </a:r>
            <a:r>
              <a:rPr lang="en-US" sz="2000" b="1" baseline="0" dirty="0">
                <a:solidFill>
                  <a:srgbClr val="ED2B30"/>
                </a:solidFill>
                <a:latin typeface="Garamond" panose="02020404030301010803" pitchFamily="18" charset="0"/>
              </a:rPr>
              <a:t>| </a:t>
            </a:r>
            <a:r>
              <a:rPr lang="en-US" sz="2000" b="1" dirty="0">
                <a:latin typeface="Garamond" panose="02020404030301010803" pitchFamily="18" charset="0"/>
              </a:rPr>
              <a:t>@ampathkenya</a:t>
            </a:r>
            <a:endParaRPr lang="en-US" sz="2000" b="1" dirty="0">
              <a:solidFill>
                <a:srgbClr val="ED2B30"/>
              </a:solidFill>
              <a:latin typeface="Garamond" panose="02020404030301010803" pitchFamily="18" charset="0"/>
            </a:endParaRPr>
          </a:p>
        </p:txBody>
      </p:sp>
    </p:spTree>
    <p:extLst>
      <p:ext uri="{BB962C8B-B14F-4D97-AF65-F5344CB8AC3E}">
        <p14:creationId xmlns:p14="http://schemas.microsoft.com/office/powerpoint/2010/main" val="148062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295C99B-8E6A-5EEF-97DE-A6DFA5FA0CDB}"/>
              </a:ext>
            </a:extLst>
          </p:cNvPr>
          <p:cNvSpPr>
            <a:spLocks noGrp="1"/>
          </p:cNvSpPr>
          <p:nvPr>
            <p:ph type="title"/>
          </p:nvPr>
        </p:nvSpPr>
        <p:spPr/>
        <p:txBody>
          <a:bodyPr>
            <a:normAutofit/>
          </a:bodyPr>
          <a:lstStyle/>
          <a:p>
            <a:pPr algn="l" eaLnBrk="1" hangingPunct="1"/>
            <a:r>
              <a:rPr lang="en-GB" altLang="en-US" sz="3200" b="1" dirty="0">
                <a:latin typeface="Garamond" panose="02020404030301010803" pitchFamily="18" charset="0"/>
              </a:rPr>
              <a:t>What ‘IS’ and ‘SHOULD’ be the situation at the facility</a:t>
            </a:r>
          </a:p>
        </p:txBody>
      </p:sp>
      <p:pic>
        <p:nvPicPr>
          <p:cNvPr id="12292" name="Picture 2" descr="C:\Users\Dr. Otilia Gowelle\Desktop\Picture1.jpg">
            <a:extLst>
              <a:ext uri="{FF2B5EF4-FFF2-40B4-BE49-F238E27FC236}">
                <a16:creationId xmlns:a16="http://schemas.microsoft.com/office/drawing/2014/main" id="{0082D382-44F3-29EF-8D48-93411BEE3116}"/>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a:xfrm>
            <a:off x="838200" y="1784194"/>
            <a:ext cx="10112298" cy="507380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1827CDD-009C-C524-C955-CEE4ADA674B3}"/>
              </a:ext>
            </a:extLst>
          </p:cNvPr>
          <p:cNvSpPr>
            <a:spLocks noGrp="1" noChangeArrowheads="1"/>
          </p:cNvSpPr>
          <p:nvPr>
            <p:ph type="title"/>
          </p:nvPr>
        </p:nvSpPr>
        <p:spPr>
          <a:xfrm>
            <a:off x="802888" y="800043"/>
            <a:ext cx="10983951" cy="804862"/>
          </a:xfrm>
        </p:spPr>
        <p:txBody>
          <a:bodyPr>
            <a:noAutofit/>
          </a:bodyPr>
          <a:lstStyle/>
          <a:p>
            <a:pPr eaLnBrk="1" hangingPunct="1"/>
            <a:r>
              <a:rPr lang="en-US" altLang="en-KE" b="1" dirty="0">
                <a:latin typeface="Garamond" panose="02020404030301010803" pitchFamily="18" charset="0"/>
              </a:rPr>
              <a:t>Performance measurement is a culture shift</a:t>
            </a:r>
          </a:p>
        </p:txBody>
      </p:sp>
      <p:sp>
        <p:nvSpPr>
          <p:cNvPr id="5" name="Rectangle 6">
            <a:extLst>
              <a:ext uri="{FF2B5EF4-FFF2-40B4-BE49-F238E27FC236}">
                <a16:creationId xmlns:a16="http://schemas.microsoft.com/office/drawing/2014/main" id="{33CB4F3C-F9B0-17AC-E679-06E2A55DD4AB}"/>
              </a:ext>
            </a:extLst>
          </p:cNvPr>
          <p:cNvSpPr>
            <a:spLocks noChangeArrowheads="1"/>
          </p:cNvSpPr>
          <p:nvPr/>
        </p:nvSpPr>
        <p:spPr bwMode="auto">
          <a:xfrm>
            <a:off x="892098" y="1728440"/>
            <a:ext cx="3806282" cy="50292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marL="166688" indent="-166688">
              <a:defRPr/>
            </a:pPr>
            <a:r>
              <a:rPr lang="en-US" sz="2400" b="1" dirty="0">
                <a:solidFill>
                  <a:schemeClr val="bg1"/>
                </a:solidFill>
                <a:effectLst>
                  <a:outerShdw blurRad="38100" dist="38100" dir="2700000" algn="tl">
                    <a:srgbClr val="000000"/>
                  </a:outerShdw>
                </a:effectLst>
                <a:cs typeface="Arial" charset="0"/>
              </a:rPr>
              <a:t>From</a:t>
            </a:r>
          </a:p>
          <a:p>
            <a:pPr marL="166688" indent="-166688">
              <a:buFontTx/>
              <a:buChar char="•"/>
              <a:defRPr/>
            </a:pPr>
            <a:r>
              <a:rPr lang="ja-JP" altLang="en-US" sz="2400" dirty="0">
                <a:solidFill>
                  <a:schemeClr val="bg1"/>
                </a:solidFill>
                <a:effectLst>
                  <a:outerShdw blurRad="38100" dist="38100" dir="2700000" algn="tl">
                    <a:srgbClr val="000000"/>
                  </a:outerShdw>
                </a:effectLst>
                <a:cs typeface="Arial" charset="0"/>
              </a:rPr>
              <a:t>“</a:t>
            </a:r>
            <a:r>
              <a:rPr lang="en-US" sz="2400" dirty="0">
                <a:solidFill>
                  <a:schemeClr val="bg1"/>
                </a:solidFill>
                <a:effectLst>
                  <a:outerShdw blurRad="38100" dist="38100" dir="2700000" algn="tl">
                    <a:srgbClr val="000000"/>
                  </a:outerShdw>
                </a:effectLst>
                <a:cs typeface="Arial" charset="0"/>
              </a:rPr>
              <a:t>These measures are draining valuable resources and are a data burden</a:t>
            </a:r>
            <a:r>
              <a:rPr lang="ja-JP" altLang="en-US" sz="2400" dirty="0">
                <a:solidFill>
                  <a:schemeClr val="bg1"/>
                </a:solidFill>
                <a:effectLst>
                  <a:outerShdw blurRad="38100" dist="38100" dir="2700000" algn="tl">
                    <a:srgbClr val="000000"/>
                  </a:outerShdw>
                </a:effectLst>
                <a:cs typeface="Arial" charset="0"/>
              </a:rPr>
              <a:t>”</a:t>
            </a:r>
            <a:endParaRPr lang="en-US" sz="2400" dirty="0">
              <a:solidFill>
                <a:schemeClr val="bg1"/>
              </a:solidFill>
              <a:effectLst>
                <a:outerShdw blurRad="38100" dist="38100" dir="2700000" algn="tl">
                  <a:srgbClr val="000000"/>
                </a:outerShdw>
              </a:effectLst>
              <a:cs typeface="Arial" charset="0"/>
            </a:endParaRPr>
          </a:p>
          <a:p>
            <a:pPr marL="166688" indent="-166688">
              <a:buFontTx/>
              <a:buChar char="•"/>
              <a:defRPr/>
            </a:pPr>
            <a:r>
              <a:rPr lang="ja-JP" altLang="en-US" sz="2400" dirty="0">
                <a:solidFill>
                  <a:schemeClr val="bg1"/>
                </a:solidFill>
                <a:effectLst>
                  <a:outerShdw blurRad="38100" dist="38100" dir="2700000" algn="tl">
                    <a:srgbClr val="000000"/>
                  </a:outerShdw>
                </a:effectLst>
                <a:cs typeface="Arial" charset="0"/>
              </a:rPr>
              <a:t>“</a:t>
            </a:r>
            <a:r>
              <a:rPr lang="en-US" sz="2400" dirty="0">
                <a:solidFill>
                  <a:schemeClr val="bg1"/>
                </a:solidFill>
                <a:effectLst>
                  <a:outerShdw blurRad="38100" dist="38100" dir="2700000" algn="tl">
                    <a:srgbClr val="000000"/>
                  </a:outerShdw>
                </a:effectLst>
                <a:cs typeface="Arial" charset="0"/>
              </a:rPr>
              <a:t>I can</a:t>
            </a:r>
            <a:r>
              <a:rPr lang="ja-JP" altLang="en-US" sz="2400" dirty="0">
                <a:solidFill>
                  <a:schemeClr val="bg1"/>
                </a:solidFill>
                <a:effectLst>
                  <a:outerShdw blurRad="38100" dist="38100" dir="2700000" algn="tl">
                    <a:srgbClr val="000000"/>
                  </a:outerShdw>
                </a:effectLst>
                <a:cs typeface="Arial" charset="0"/>
              </a:rPr>
              <a:t>’</a:t>
            </a:r>
            <a:r>
              <a:rPr lang="en-US" sz="2400" dirty="0">
                <a:solidFill>
                  <a:schemeClr val="bg1"/>
                </a:solidFill>
                <a:effectLst>
                  <a:outerShdw blurRad="38100" dist="38100" dir="2700000" algn="tl">
                    <a:srgbClr val="000000"/>
                  </a:outerShdw>
                </a:effectLst>
                <a:cs typeface="Arial" charset="0"/>
              </a:rPr>
              <a:t>t measure my outcomes I can only measure activities</a:t>
            </a:r>
            <a:r>
              <a:rPr lang="ja-JP" altLang="en-US" sz="2400" dirty="0">
                <a:solidFill>
                  <a:schemeClr val="bg1"/>
                </a:solidFill>
                <a:effectLst>
                  <a:outerShdw blurRad="38100" dist="38100" dir="2700000" algn="tl">
                    <a:srgbClr val="000000"/>
                  </a:outerShdw>
                </a:effectLst>
                <a:cs typeface="Arial" charset="0"/>
              </a:rPr>
              <a:t>”</a:t>
            </a:r>
            <a:endParaRPr lang="en-US" sz="2400" dirty="0">
              <a:solidFill>
                <a:schemeClr val="bg1"/>
              </a:solidFill>
              <a:effectLst>
                <a:outerShdw blurRad="38100" dist="38100" dir="2700000" algn="tl">
                  <a:srgbClr val="000000"/>
                </a:outerShdw>
              </a:effectLst>
              <a:cs typeface="Arial" charset="0"/>
            </a:endParaRPr>
          </a:p>
          <a:p>
            <a:pPr marL="166688" indent="-166688">
              <a:buFontTx/>
              <a:buChar char="•"/>
              <a:defRPr/>
            </a:pPr>
            <a:r>
              <a:rPr lang="ja-JP" altLang="en-US" sz="2400" dirty="0">
                <a:solidFill>
                  <a:schemeClr val="bg1"/>
                </a:solidFill>
                <a:effectLst>
                  <a:outerShdw blurRad="38100" dist="38100" dir="2700000" algn="tl">
                    <a:srgbClr val="000000"/>
                  </a:outerShdw>
                </a:effectLst>
                <a:cs typeface="Arial" charset="0"/>
              </a:rPr>
              <a:t>“</a:t>
            </a:r>
            <a:r>
              <a:rPr lang="en-US" sz="2400" dirty="0">
                <a:solidFill>
                  <a:schemeClr val="bg1"/>
                </a:solidFill>
                <a:effectLst>
                  <a:outerShdw blurRad="38100" dist="38100" dir="2700000" algn="tl">
                    <a:srgbClr val="000000"/>
                  </a:outerShdw>
                </a:effectLst>
                <a:cs typeface="Arial" charset="0"/>
              </a:rPr>
              <a:t>I need these measures because my employees feel it is important</a:t>
            </a:r>
            <a:r>
              <a:rPr lang="ja-JP" altLang="en-US" sz="2400" dirty="0">
                <a:solidFill>
                  <a:schemeClr val="bg1"/>
                </a:solidFill>
                <a:effectLst>
                  <a:outerShdw blurRad="38100" dist="38100" dir="2700000" algn="tl">
                    <a:srgbClr val="000000"/>
                  </a:outerShdw>
                </a:effectLst>
                <a:cs typeface="Arial" charset="0"/>
              </a:rPr>
              <a:t>”</a:t>
            </a:r>
            <a:endParaRPr lang="en-US" sz="2400" dirty="0">
              <a:solidFill>
                <a:schemeClr val="bg1"/>
              </a:solidFill>
              <a:effectLst>
                <a:outerShdw blurRad="38100" dist="38100" dir="2700000" algn="tl">
                  <a:srgbClr val="000000"/>
                </a:outerShdw>
              </a:effectLst>
              <a:cs typeface="Arial" charset="0"/>
            </a:endParaRPr>
          </a:p>
          <a:p>
            <a:pPr marL="166688" indent="-166688">
              <a:buFontTx/>
              <a:buChar char="•"/>
              <a:defRPr/>
            </a:pPr>
            <a:r>
              <a:rPr lang="ja-JP" altLang="en-US" sz="2400" dirty="0">
                <a:solidFill>
                  <a:schemeClr val="bg1"/>
                </a:solidFill>
                <a:effectLst>
                  <a:outerShdw blurRad="38100" dist="38100" dir="2700000" algn="tl">
                    <a:srgbClr val="000000"/>
                  </a:outerShdw>
                </a:effectLst>
                <a:cs typeface="Arial" charset="0"/>
              </a:rPr>
              <a:t>“</a:t>
            </a:r>
            <a:r>
              <a:rPr lang="en-US" sz="2400" dirty="0">
                <a:solidFill>
                  <a:schemeClr val="bg1"/>
                </a:solidFill>
                <a:effectLst>
                  <a:outerShdw blurRad="38100" dist="38100" dir="2700000" algn="tl">
                    <a:srgbClr val="000000"/>
                  </a:outerShdw>
                </a:effectLst>
                <a:cs typeface="Arial" charset="0"/>
              </a:rPr>
              <a:t>You can</a:t>
            </a:r>
            <a:r>
              <a:rPr lang="ja-JP" altLang="en-US" sz="2400" dirty="0">
                <a:solidFill>
                  <a:schemeClr val="bg1"/>
                </a:solidFill>
                <a:effectLst>
                  <a:outerShdw blurRad="38100" dist="38100" dir="2700000" algn="tl">
                    <a:srgbClr val="000000"/>
                  </a:outerShdw>
                </a:effectLst>
                <a:cs typeface="Arial" charset="0"/>
              </a:rPr>
              <a:t>’</a:t>
            </a:r>
            <a:r>
              <a:rPr lang="en-US" sz="2400" dirty="0">
                <a:solidFill>
                  <a:schemeClr val="bg1"/>
                </a:solidFill>
                <a:effectLst>
                  <a:outerShdw blurRad="38100" dist="38100" dir="2700000" algn="tl">
                    <a:srgbClr val="000000"/>
                  </a:outerShdw>
                </a:effectLst>
                <a:cs typeface="Arial" charset="0"/>
              </a:rPr>
              <a:t>t measure my program.</a:t>
            </a:r>
            <a:r>
              <a:rPr lang="ja-JP" altLang="en-US" sz="2400" dirty="0">
                <a:solidFill>
                  <a:schemeClr val="bg1"/>
                </a:solidFill>
                <a:effectLst>
                  <a:outerShdw blurRad="38100" dist="38100" dir="2700000" algn="tl">
                    <a:srgbClr val="000000"/>
                  </a:outerShdw>
                </a:effectLst>
                <a:cs typeface="Arial" charset="0"/>
              </a:rPr>
              <a:t>”</a:t>
            </a:r>
            <a:endParaRPr lang="en-US" sz="2400" dirty="0">
              <a:solidFill>
                <a:schemeClr val="bg1"/>
              </a:solidFill>
              <a:effectLst>
                <a:outerShdw blurRad="38100" dist="38100" dir="2700000" algn="tl">
                  <a:srgbClr val="000000"/>
                </a:outerShdw>
              </a:effectLst>
              <a:cs typeface="Arial" charset="0"/>
            </a:endParaRPr>
          </a:p>
          <a:p>
            <a:pPr marL="166688" indent="-166688">
              <a:defRPr/>
            </a:pPr>
            <a:endParaRPr lang="en-US" dirty="0">
              <a:solidFill>
                <a:schemeClr val="bg1"/>
              </a:solidFill>
              <a:latin typeface="Arial Narrow" charset="0"/>
              <a:cs typeface="Arial" charset="0"/>
            </a:endParaRPr>
          </a:p>
        </p:txBody>
      </p:sp>
      <p:sp>
        <p:nvSpPr>
          <p:cNvPr id="14340" name="AutoShape 11">
            <a:extLst>
              <a:ext uri="{FF2B5EF4-FFF2-40B4-BE49-F238E27FC236}">
                <a16:creationId xmlns:a16="http://schemas.microsoft.com/office/drawing/2014/main" id="{52E8082D-E0B6-7BB3-314D-9CA338B3B4CD}"/>
              </a:ext>
            </a:extLst>
          </p:cNvPr>
          <p:cNvSpPr>
            <a:spLocks noChangeArrowheads="1"/>
          </p:cNvSpPr>
          <p:nvPr/>
        </p:nvSpPr>
        <p:spPr bwMode="auto">
          <a:xfrm>
            <a:off x="5591407" y="2066692"/>
            <a:ext cx="1406912" cy="631903"/>
          </a:xfrm>
          <a:prstGeom prst="rightArrow">
            <a:avLst>
              <a:gd name="adj1" fmla="val 50000"/>
              <a:gd name="adj2" fmla="val 97182"/>
            </a:avLst>
          </a:prstGeom>
          <a:solidFill>
            <a:srgbClr val="C0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p>
        </p:txBody>
      </p:sp>
      <p:sp>
        <p:nvSpPr>
          <p:cNvPr id="14341" name="AutoShape 11">
            <a:extLst>
              <a:ext uri="{FF2B5EF4-FFF2-40B4-BE49-F238E27FC236}">
                <a16:creationId xmlns:a16="http://schemas.microsoft.com/office/drawing/2014/main" id="{48B622B4-6EAF-F569-A926-A82E1157AE40}"/>
              </a:ext>
            </a:extLst>
          </p:cNvPr>
          <p:cNvSpPr>
            <a:spLocks noChangeArrowheads="1"/>
          </p:cNvSpPr>
          <p:nvPr/>
        </p:nvSpPr>
        <p:spPr bwMode="auto">
          <a:xfrm>
            <a:off x="5591407" y="4512526"/>
            <a:ext cx="1406912" cy="550127"/>
          </a:xfrm>
          <a:prstGeom prst="rightArrow">
            <a:avLst>
              <a:gd name="adj1" fmla="val 50000"/>
              <a:gd name="adj2" fmla="val 114471"/>
            </a:avLst>
          </a:prstGeom>
          <a:solidFill>
            <a:srgbClr val="C0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p>
        </p:txBody>
      </p:sp>
      <p:sp>
        <p:nvSpPr>
          <p:cNvPr id="9" name="Rectangle 7">
            <a:extLst>
              <a:ext uri="{FF2B5EF4-FFF2-40B4-BE49-F238E27FC236}">
                <a16:creationId xmlns:a16="http://schemas.microsoft.com/office/drawing/2014/main" id="{16FE2977-CA59-708A-05D5-4EEC1735E05D}"/>
              </a:ext>
            </a:extLst>
          </p:cNvPr>
          <p:cNvSpPr>
            <a:spLocks noChangeArrowheads="1"/>
          </p:cNvSpPr>
          <p:nvPr/>
        </p:nvSpPr>
        <p:spPr bwMode="auto">
          <a:xfrm>
            <a:off x="7362825" y="1728440"/>
            <a:ext cx="3714750" cy="50292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marL="166688" indent="-166688">
              <a:defRPr/>
            </a:pPr>
            <a:r>
              <a:rPr lang="en-US" sz="2800" b="1" kern="0" dirty="0">
                <a:solidFill>
                  <a:schemeClr val="bg1"/>
                </a:solidFill>
                <a:effectLst>
                  <a:outerShdw blurRad="38100" dist="38100" dir="2700000" algn="tl">
                    <a:srgbClr val="000000"/>
                  </a:outerShdw>
                </a:effectLst>
                <a:cs typeface="Arial" charset="0"/>
              </a:rPr>
              <a:t>To</a:t>
            </a:r>
            <a:r>
              <a:rPr lang="en-US" sz="2800" kern="0" dirty="0">
                <a:solidFill>
                  <a:schemeClr val="bg1"/>
                </a:solidFill>
                <a:effectLst>
                  <a:outerShdw blurRad="38100" dist="38100" dir="2700000" algn="tl">
                    <a:srgbClr val="000000"/>
                  </a:outerShdw>
                </a:effectLst>
                <a:cs typeface="Arial" charset="0"/>
              </a:rPr>
              <a:t> </a:t>
            </a:r>
          </a:p>
          <a:p>
            <a:pPr marL="166688" indent="-166688">
              <a:buFontTx/>
              <a:buChar char="•"/>
              <a:defRPr/>
            </a:pPr>
            <a:r>
              <a:rPr lang="en-US" sz="2800" kern="0" dirty="0">
                <a:solidFill>
                  <a:schemeClr val="bg1"/>
                </a:solidFill>
                <a:effectLst>
                  <a:outerShdw blurRad="38100" dist="38100" dir="2700000" algn="tl">
                    <a:srgbClr val="000000"/>
                  </a:outerShdw>
                </a:effectLst>
                <a:cs typeface="Arial" charset="0"/>
              </a:rPr>
              <a:t>We are committed to tracking measures that matter most.</a:t>
            </a:r>
          </a:p>
          <a:p>
            <a:pPr marL="166688" indent="-166688">
              <a:buFontTx/>
              <a:buChar char="•"/>
              <a:defRPr/>
            </a:pPr>
            <a:r>
              <a:rPr lang="en-US" sz="2800" kern="0" dirty="0">
                <a:solidFill>
                  <a:schemeClr val="bg1"/>
                </a:solidFill>
                <a:effectLst>
                  <a:outerShdw blurRad="38100" dist="38100" dir="2700000" algn="tl">
                    <a:srgbClr val="000000"/>
                  </a:outerShdw>
                </a:effectLst>
                <a:cs typeface="Arial" charset="0"/>
              </a:rPr>
              <a:t>We are accountable for delivering our outputs and our intermediate outcomes.</a:t>
            </a:r>
          </a:p>
          <a:p>
            <a:pPr marL="166688" indent="-166688">
              <a:buFontTx/>
              <a:buChar char="•"/>
              <a:defRPr/>
            </a:pPr>
            <a:r>
              <a:rPr lang="en-US" sz="2800" kern="0" dirty="0">
                <a:solidFill>
                  <a:schemeClr val="bg1"/>
                </a:solidFill>
                <a:effectLst>
                  <a:outerShdw blurRad="38100" dist="38100" dir="2700000" algn="tl">
                    <a:srgbClr val="000000"/>
                  </a:outerShdw>
                </a:effectLst>
                <a:cs typeface="Arial" charset="0"/>
              </a:rPr>
              <a:t>We are responsible for our end outcomes.</a:t>
            </a:r>
          </a:p>
          <a:p>
            <a:pPr marL="166688" indent="-166688">
              <a:defRPr/>
            </a:pPr>
            <a:endParaRPr lang="en-US" kern="0" dirty="0">
              <a:solidFill>
                <a:schemeClr val="bg1"/>
              </a:solidFill>
              <a:effectLst>
                <a:outerShdw blurRad="38100" dist="38100" dir="2700000" algn="tl">
                  <a:srgbClr val="000000"/>
                </a:outerShdw>
              </a:effectLst>
              <a:latin typeface="Arial Narrow" pitchFamily="34" charset="0"/>
              <a:cs typeface="Arial" charset="0"/>
            </a:endParaRPr>
          </a:p>
          <a:p>
            <a:pPr marL="166688" indent="-166688">
              <a:defRPr/>
            </a:pPr>
            <a:endParaRPr lang="en-US" kern="0" dirty="0">
              <a:solidFill>
                <a:schemeClr val="bg1"/>
              </a:solidFill>
              <a:effectLst>
                <a:outerShdw blurRad="38100" dist="38100" dir="2700000" algn="tl">
                  <a:srgbClr val="000000"/>
                </a:outerShdw>
              </a:effectLst>
              <a:latin typeface="Arial Narrow" pitchFamily="34" charset="0"/>
              <a:cs typeface="Arial"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C977C00B-7D1C-F0B5-8FD4-5E359B037458}"/>
              </a:ext>
            </a:extLst>
          </p:cNvPr>
          <p:cNvSpPr txBox="1">
            <a:spLocks noChangeArrowheads="1"/>
          </p:cNvSpPr>
          <p:nvPr/>
        </p:nvSpPr>
        <p:spPr bwMode="auto">
          <a:xfrm>
            <a:off x="1126273" y="495319"/>
            <a:ext cx="102702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latin typeface="Garamond" panose="02020404030301010803" pitchFamily="18" charset="0"/>
                <a:ea typeface="ＭＳ Ｐゴシック" panose="020B0600070205080204" pitchFamily="34" charset="-128"/>
              </a:rPr>
              <a:t>Balance between Performance Measurement and Quality Improvement Activities	</a:t>
            </a:r>
          </a:p>
        </p:txBody>
      </p:sp>
      <p:pic>
        <p:nvPicPr>
          <p:cNvPr id="16387" name="Picture 2">
            <a:extLst>
              <a:ext uri="{FF2B5EF4-FFF2-40B4-BE49-F238E27FC236}">
                <a16:creationId xmlns:a16="http://schemas.microsoft.com/office/drawing/2014/main" id="{7A222163-45BA-34FA-367C-8D21F45B1C3A}"/>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4175" y="1870075"/>
            <a:ext cx="3352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a:extLst>
              <a:ext uri="{FF2B5EF4-FFF2-40B4-BE49-F238E27FC236}">
                <a16:creationId xmlns:a16="http://schemas.microsoft.com/office/drawing/2014/main" id="{BA7640CA-58C8-083C-F7FC-D52B20ABB726}"/>
              </a:ext>
            </a:extLst>
          </p:cNvPr>
          <p:cNvGrpSpPr>
            <a:grpSpLocks/>
          </p:cNvGrpSpPr>
          <p:nvPr/>
        </p:nvGrpSpPr>
        <p:grpSpPr bwMode="auto">
          <a:xfrm>
            <a:off x="3081338" y="4994275"/>
            <a:ext cx="6029208" cy="1066800"/>
            <a:chOff x="384" y="3264"/>
            <a:chExt cx="4848" cy="768"/>
          </a:xfrm>
          <a:solidFill>
            <a:schemeClr val="accent2">
              <a:lumMod val="40000"/>
              <a:lumOff val="60000"/>
            </a:schemeClr>
          </a:solidFill>
        </p:grpSpPr>
        <p:sp>
          <p:nvSpPr>
            <p:cNvPr id="16389" name="AutoShape 4">
              <a:extLst>
                <a:ext uri="{FF2B5EF4-FFF2-40B4-BE49-F238E27FC236}">
                  <a16:creationId xmlns:a16="http://schemas.microsoft.com/office/drawing/2014/main" id="{E5F1A557-0341-D5E5-497E-FC2B9A4F3B24}"/>
                </a:ext>
              </a:extLst>
            </p:cNvPr>
            <p:cNvSpPr>
              <a:spLocks noChangeArrowheads="1"/>
            </p:cNvSpPr>
            <p:nvPr/>
          </p:nvSpPr>
          <p:spPr bwMode="auto">
            <a:xfrm flipV="1">
              <a:off x="384" y="3264"/>
              <a:ext cx="484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pFill/>
            <a:ln w="19050" cap="sq">
              <a:noFill/>
              <a:miter lim="800000"/>
              <a:headEnd type="none" w="sm" len="sm"/>
              <a:tailEnd type="none" w="sm" len="sm"/>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16390" name="Text Box 5">
              <a:extLst>
                <a:ext uri="{FF2B5EF4-FFF2-40B4-BE49-F238E27FC236}">
                  <a16:creationId xmlns:a16="http://schemas.microsoft.com/office/drawing/2014/main" id="{602F6CBC-AD61-F3CF-E193-B2CD947B1EDF}"/>
                </a:ext>
              </a:extLst>
            </p:cNvPr>
            <p:cNvSpPr txBox="1">
              <a:spLocks noChangeArrowheads="1"/>
            </p:cNvSpPr>
            <p:nvPr/>
          </p:nvSpPr>
          <p:spPr bwMode="auto">
            <a:xfrm>
              <a:off x="1153" y="3654"/>
              <a:ext cx="3309" cy="286"/>
            </a:xfrm>
            <a:prstGeom prst="rect">
              <a:avLst/>
            </a:prstGeom>
            <a:solidFill>
              <a:schemeClr val="accent2">
                <a:lumMod val="40000"/>
                <a:lumOff val="60000"/>
              </a:schemeClr>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dirty="0">
                  <a:solidFill>
                    <a:srgbClr val="000000"/>
                  </a:solidFill>
                  <a:latin typeface="Garamond" panose="02020404030301010803" pitchFamily="18" charset="0"/>
                  <a:ea typeface="ＭＳ Ｐゴシック" panose="020B0600070205080204" pitchFamily="34" charset="-128"/>
                </a:rPr>
                <a:t>Quality Management Program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2409927-BE72-7812-9E14-BE52BDA72782}"/>
              </a:ext>
            </a:extLst>
          </p:cNvPr>
          <p:cNvSpPr>
            <a:spLocks noGrp="1" noChangeArrowheads="1"/>
          </p:cNvSpPr>
          <p:nvPr>
            <p:ph type="title"/>
          </p:nvPr>
        </p:nvSpPr>
        <p:spPr>
          <a:xfrm>
            <a:off x="814039" y="274638"/>
            <a:ext cx="10961649" cy="1143000"/>
          </a:xfrm>
        </p:spPr>
        <p:txBody>
          <a:bodyPr>
            <a:normAutofit fontScale="90000"/>
          </a:bodyPr>
          <a:lstStyle/>
          <a:p>
            <a:pPr algn="l" eaLnBrk="1" hangingPunct="1"/>
            <a:r>
              <a:rPr lang="en-GB" altLang="en-US" sz="4000" b="1" dirty="0">
                <a:latin typeface="Garamond" panose="02020404030301010803" pitchFamily="18" charset="0"/>
              </a:rPr>
              <a:t>SOURCES OF DATA FOR MEASURING QUALITY</a:t>
            </a:r>
            <a:endParaRPr lang="en-US" altLang="en-US" sz="4000" b="1" dirty="0">
              <a:latin typeface="Garamond" panose="02020404030301010803" pitchFamily="18" charset="0"/>
            </a:endParaRPr>
          </a:p>
        </p:txBody>
      </p:sp>
      <p:sp>
        <p:nvSpPr>
          <p:cNvPr id="18435" name="Rectangle 3">
            <a:extLst>
              <a:ext uri="{FF2B5EF4-FFF2-40B4-BE49-F238E27FC236}">
                <a16:creationId xmlns:a16="http://schemas.microsoft.com/office/drawing/2014/main" id="{089EA7E6-B6BE-C15D-43C8-C7ACD7BE2504}"/>
              </a:ext>
            </a:extLst>
          </p:cNvPr>
          <p:cNvSpPr>
            <a:spLocks noGrp="1" noChangeArrowheads="1"/>
          </p:cNvSpPr>
          <p:nvPr>
            <p:ph type="body" idx="1"/>
          </p:nvPr>
        </p:nvSpPr>
        <p:spPr>
          <a:xfrm>
            <a:off x="1037064" y="1923237"/>
            <a:ext cx="10370634" cy="2325377"/>
          </a:xfrm>
        </p:spPr>
        <p:txBody>
          <a:bodyPr/>
          <a:lstStyle/>
          <a:p>
            <a:pPr eaLnBrk="1" hangingPunct="1">
              <a:lnSpc>
                <a:spcPct val="90000"/>
              </a:lnSpc>
              <a:buFontTx/>
              <a:buNone/>
            </a:pPr>
            <a:r>
              <a:rPr lang="en-GB" altLang="en-US" dirty="0">
                <a:latin typeface="Garamond" panose="02020404030301010803" pitchFamily="18" charset="0"/>
              </a:rPr>
              <a:t>Various tools can be used to measure structures, processes and outcomes.</a:t>
            </a:r>
          </a:p>
          <a:p>
            <a:pPr eaLnBrk="1" hangingPunct="1">
              <a:lnSpc>
                <a:spcPct val="90000"/>
              </a:lnSpc>
              <a:buFontTx/>
              <a:buNone/>
            </a:pPr>
            <a:endParaRPr lang="en-GB" altLang="en-US" dirty="0">
              <a:latin typeface="Garamond" panose="02020404030301010803" pitchFamily="18" charset="0"/>
            </a:endParaRPr>
          </a:p>
          <a:p>
            <a:pPr eaLnBrk="1" hangingPunct="1">
              <a:lnSpc>
                <a:spcPct val="90000"/>
              </a:lnSpc>
              <a:buFontTx/>
              <a:buNone/>
            </a:pPr>
            <a:r>
              <a:rPr lang="en-GB" altLang="en-US" dirty="0">
                <a:latin typeface="Garamond" panose="02020404030301010803" pitchFamily="18" charset="0"/>
              </a:rPr>
              <a:t>Sources of data are shown on the </a:t>
            </a:r>
            <a:r>
              <a:rPr lang="en-GB" altLang="en-US" i="1" dirty="0">
                <a:latin typeface="Garamond" panose="02020404030301010803" pitchFamily="18" charset="0"/>
              </a:rPr>
              <a:t>next slide.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AA99793-A898-7F21-EFD9-EF2F50A5FA18}"/>
              </a:ext>
            </a:extLst>
          </p:cNvPr>
          <p:cNvGraphicFramePr>
            <a:graphicFrameLocks noGrp="1"/>
          </p:cNvGraphicFramePr>
          <p:nvPr>
            <p:extLst>
              <p:ext uri="{D42A27DB-BD31-4B8C-83A1-F6EECF244321}">
                <p14:modId xmlns:p14="http://schemas.microsoft.com/office/powerpoint/2010/main" val="833312426"/>
              </p:ext>
            </p:extLst>
          </p:nvPr>
        </p:nvGraphicFramePr>
        <p:xfrm>
          <a:off x="825190" y="307777"/>
          <a:ext cx="9723863" cy="6466134"/>
        </p:xfrm>
        <a:graphic>
          <a:graphicData uri="http://schemas.openxmlformats.org/drawingml/2006/table">
            <a:tbl>
              <a:tblPr firstRow="1" firstCol="1" bandRow="1">
                <a:tableStyleId>{7DF18680-E054-41AD-8BC1-D1AEF772440D}</a:tableStyleId>
              </a:tblPr>
              <a:tblGrid>
                <a:gridCol w="2202459">
                  <a:extLst>
                    <a:ext uri="{9D8B030D-6E8A-4147-A177-3AD203B41FA5}">
                      <a16:colId xmlns:a16="http://schemas.microsoft.com/office/drawing/2014/main" val="20000"/>
                    </a:ext>
                  </a:extLst>
                </a:gridCol>
                <a:gridCol w="2263920">
                  <a:extLst>
                    <a:ext uri="{9D8B030D-6E8A-4147-A177-3AD203B41FA5}">
                      <a16:colId xmlns:a16="http://schemas.microsoft.com/office/drawing/2014/main" val="20001"/>
                    </a:ext>
                  </a:extLst>
                </a:gridCol>
                <a:gridCol w="2202459">
                  <a:extLst>
                    <a:ext uri="{9D8B030D-6E8A-4147-A177-3AD203B41FA5}">
                      <a16:colId xmlns:a16="http://schemas.microsoft.com/office/drawing/2014/main" val="20002"/>
                    </a:ext>
                  </a:extLst>
                </a:gridCol>
                <a:gridCol w="1776177">
                  <a:extLst>
                    <a:ext uri="{9D8B030D-6E8A-4147-A177-3AD203B41FA5}">
                      <a16:colId xmlns:a16="http://schemas.microsoft.com/office/drawing/2014/main" val="20003"/>
                    </a:ext>
                  </a:extLst>
                </a:gridCol>
                <a:gridCol w="1278848">
                  <a:extLst>
                    <a:ext uri="{9D8B030D-6E8A-4147-A177-3AD203B41FA5}">
                      <a16:colId xmlns:a16="http://schemas.microsoft.com/office/drawing/2014/main" val="20004"/>
                    </a:ext>
                  </a:extLst>
                </a:gridCol>
              </a:tblGrid>
              <a:tr h="571143">
                <a:tc>
                  <a:txBody>
                    <a:bodyPr/>
                    <a:lstStyle/>
                    <a:p>
                      <a:pPr marL="0" marR="0" algn="l">
                        <a:lnSpc>
                          <a:spcPct val="115000"/>
                        </a:lnSpc>
                        <a:spcBef>
                          <a:spcPts val="0"/>
                        </a:spcBef>
                        <a:spcAft>
                          <a:spcPts val="0"/>
                        </a:spcAft>
                      </a:pPr>
                      <a:r>
                        <a:rPr lang="en-US" sz="1400" b="1" dirty="0">
                          <a:solidFill>
                            <a:srgbClr val="FFFFFF"/>
                          </a:solidFill>
                          <a:effectLst/>
                          <a:uFill>
                            <a:solidFill>
                              <a:srgbClr val="000000"/>
                            </a:solidFill>
                          </a:uFill>
                        </a:rPr>
                        <a:t>Activity  (grouped)</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b="1" dirty="0">
                          <a:solidFill>
                            <a:srgbClr val="FFFFFF"/>
                          </a:solidFill>
                          <a:effectLst/>
                          <a:uFill>
                            <a:solidFill>
                              <a:srgbClr val="000000"/>
                            </a:solidFill>
                          </a:uFill>
                        </a:rPr>
                        <a:t>Source</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b="1">
                          <a:solidFill>
                            <a:srgbClr val="FFFFFF"/>
                          </a:solidFill>
                          <a:effectLst/>
                          <a:uFill>
                            <a:solidFill>
                              <a:srgbClr val="000000"/>
                            </a:solidFill>
                          </a:uFill>
                        </a:rPr>
                        <a:t>Method of collection</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b="1">
                          <a:solidFill>
                            <a:srgbClr val="FFFFFF"/>
                          </a:solidFill>
                          <a:effectLst/>
                          <a:uFill>
                            <a:solidFill>
                              <a:srgbClr val="000000"/>
                            </a:solidFill>
                          </a:uFill>
                        </a:rPr>
                        <a:t>Review Period</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b="1">
                          <a:solidFill>
                            <a:srgbClr val="FFFFFF"/>
                          </a:solidFill>
                          <a:effectLst/>
                          <a:uFill>
                            <a:solidFill>
                              <a:srgbClr val="000000"/>
                            </a:solidFill>
                          </a:uFill>
                        </a:rPr>
                        <a:t>Level of Data Use</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extLst>
                  <a:ext uri="{0D108BD9-81ED-4DB2-BD59-A6C34878D82A}">
                    <a16:rowId xmlns:a16="http://schemas.microsoft.com/office/drawing/2014/main" val="10000"/>
                  </a:ext>
                </a:extLst>
              </a:tr>
              <a:tr h="624568">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Facility QI Organizational Assessment</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Facility staff</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Interview/FGD using OA checklist</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Annually</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Facility, County and National</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extLst>
                  <a:ext uri="{0D108BD9-81ED-4DB2-BD59-A6C34878D82A}">
                    <a16:rowId xmlns:a16="http://schemas.microsoft.com/office/drawing/2014/main" val="10001"/>
                  </a:ext>
                </a:extLst>
              </a:tr>
              <a:tr h="624568">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County/ National QI Organizational Assessment</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County/ National Staff</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Interview/FGD using OA checklist</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Annually</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County, National</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extLst>
                  <a:ext uri="{0D108BD9-81ED-4DB2-BD59-A6C34878D82A}">
                    <a16:rowId xmlns:a16="http://schemas.microsoft.com/office/drawing/2014/main" val="10002"/>
                  </a:ext>
                </a:extLst>
              </a:tr>
              <a:tr h="323930">
                <a:tc rowSpan="2">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Staff feedback </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rowSpan="2">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Facility staff</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Staff meetings,</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Monthly </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Facility</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extLst>
                  <a:ext uri="{0D108BD9-81ED-4DB2-BD59-A6C34878D82A}">
                    <a16:rowId xmlns:a16="http://schemas.microsoft.com/office/drawing/2014/main" val="10003"/>
                  </a:ext>
                </a:extLst>
              </a:tr>
              <a:tr h="323930">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Staff survey (anonymous)</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Annually</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Facility </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extLst>
                  <a:ext uri="{0D108BD9-81ED-4DB2-BD59-A6C34878D82A}">
                    <a16:rowId xmlns:a16="http://schemas.microsoft.com/office/drawing/2014/main" val="10004"/>
                  </a:ext>
                </a:extLst>
              </a:tr>
              <a:tr h="571143">
                <a:tc rowSpan="5">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Client/ consumer/ community feedback</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Clients </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Focus group discussions during clinic visits </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Ongoing</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Facility </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extLst>
                  <a:ext uri="{0D108BD9-81ED-4DB2-BD59-A6C34878D82A}">
                    <a16:rowId xmlns:a16="http://schemas.microsoft.com/office/drawing/2014/main" val="10005"/>
                  </a:ext>
                </a:extLst>
              </a:tr>
              <a:tr h="323930">
                <a:tc vMerge="1">
                  <a:txBody>
                    <a:bodyPr/>
                    <a:lstStyle/>
                    <a:p>
                      <a:endParaRPr lang="en-US"/>
                    </a:p>
                  </a:txBody>
                  <a:tcPr/>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Community</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Community Meetings</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Varies</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Facility</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extLst>
                  <a:ext uri="{0D108BD9-81ED-4DB2-BD59-A6C34878D82A}">
                    <a16:rowId xmlns:a16="http://schemas.microsoft.com/office/drawing/2014/main" val="10006"/>
                  </a:ext>
                </a:extLst>
              </a:tr>
              <a:tr h="323930">
                <a:tc vMerge="1">
                  <a:txBody>
                    <a:bodyPr/>
                    <a:lstStyle/>
                    <a:p>
                      <a:endParaRPr lang="en-US"/>
                    </a:p>
                  </a:txBody>
                  <a:tcPr/>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Clients</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Support group discussions</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Ongoing</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Facility </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extLst>
                  <a:ext uri="{0D108BD9-81ED-4DB2-BD59-A6C34878D82A}">
                    <a16:rowId xmlns:a16="http://schemas.microsoft.com/office/drawing/2014/main" val="10007"/>
                  </a:ext>
                </a:extLst>
              </a:tr>
              <a:tr h="323930">
                <a:tc vMerge="1">
                  <a:txBody>
                    <a:bodyPr/>
                    <a:lstStyle/>
                    <a:p>
                      <a:endParaRPr lang="en-US"/>
                    </a:p>
                  </a:txBody>
                  <a:tcPr/>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Clients</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Exit interviews</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Every 6 months</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Facility </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extLst>
                  <a:ext uri="{0D108BD9-81ED-4DB2-BD59-A6C34878D82A}">
                    <a16:rowId xmlns:a16="http://schemas.microsoft.com/office/drawing/2014/main" val="10008"/>
                  </a:ext>
                </a:extLst>
              </a:tr>
              <a:tr h="323930">
                <a:tc vMerge="1">
                  <a:txBody>
                    <a:bodyPr/>
                    <a:lstStyle/>
                    <a:p>
                      <a:endParaRPr lang="en-US"/>
                    </a:p>
                  </a:txBody>
                  <a:tcPr/>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Clients/ community</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Suggestion boxes</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Ongoing</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Facility </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extLst>
                  <a:ext uri="{0D108BD9-81ED-4DB2-BD59-A6C34878D82A}">
                    <a16:rowId xmlns:a16="http://schemas.microsoft.com/office/drawing/2014/main" val="10009"/>
                  </a:ext>
                </a:extLst>
              </a:tr>
              <a:tr h="1065566">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Routine reports/ HIS data, including routine cohort analysis (ART, HEI/HCA, EWI)</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Registers, reports-DHIS</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Daily/routine facility documentation of services</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Varies – daily, monthly, quarterly, annually</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Facility, County, and National</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extLst>
                  <a:ext uri="{0D108BD9-81ED-4DB2-BD59-A6C34878D82A}">
                    <a16:rowId xmlns:a16="http://schemas.microsoft.com/office/drawing/2014/main" val="10010"/>
                  </a:ext>
                </a:extLst>
              </a:tr>
              <a:tr h="1065566">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 File Reviews</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Patient files, EMR database</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a:solidFill>
                            <a:srgbClr val="000000"/>
                          </a:solidFill>
                          <a:effectLst/>
                          <a:uFill>
                            <a:solidFill>
                              <a:srgbClr val="000000"/>
                            </a:solidFill>
                          </a:uFill>
                        </a:rPr>
                        <a:t>Chart abstraction for predefined sample (95%CI) or All eligible clients for facilities with EMR systems </a:t>
                      </a:r>
                      <a:endParaRPr lang="en-US" sz="140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6 Monthly</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tc>
                  <a:txBody>
                    <a:bodyPr/>
                    <a:lstStyle/>
                    <a:p>
                      <a:pPr marL="0" marR="0" algn="l">
                        <a:lnSpc>
                          <a:spcPct val="115000"/>
                        </a:lnSpc>
                        <a:spcBef>
                          <a:spcPts val="0"/>
                        </a:spcBef>
                        <a:spcAft>
                          <a:spcPts val="0"/>
                        </a:spcAft>
                      </a:pPr>
                      <a:r>
                        <a:rPr lang="en-US" sz="1400" dirty="0">
                          <a:solidFill>
                            <a:srgbClr val="000000"/>
                          </a:solidFill>
                          <a:effectLst/>
                          <a:uFill>
                            <a:solidFill>
                              <a:srgbClr val="000000"/>
                            </a:solidFill>
                          </a:uFill>
                        </a:rPr>
                        <a:t>Facility, County, National</a:t>
                      </a:r>
                      <a:endParaRPr lang="en-US" sz="1400" dirty="0">
                        <a:solidFill>
                          <a:srgbClr val="000000"/>
                        </a:solidFill>
                        <a:effectLst/>
                        <a:uFill>
                          <a:solidFill>
                            <a:srgbClr val="000000"/>
                          </a:solidFill>
                        </a:uFill>
                        <a:latin typeface="Trebuchet MS"/>
                        <a:ea typeface="Arial Unicode MS"/>
                        <a:cs typeface="Arial Unicode MS"/>
                      </a:endParaRPr>
                    </a:p>
                  </a:txBody>
                  <a:tcPr marL="38074" marR="38074" marT="38076" marB="38076"/>
                </a:tc>
                <a:extLst>
                  <a:ext uri="{0D108BD9-81ED-4DB2-BD59-A6C34878D82A}">
                    <a16:rowId xmlns:a16="http://schemas.microsoft.com/office/drawing/2014/main" val="10011"/>
                  </a:ext>
                </a:extLst>
              </a:tr>
            </a:tbl>
          </a:graphicData>
        </a:graphic>
      </p:graphicFrame>
      <p:sp>
        <p:nvSpPr>
          <p:cNvPr id="2" name="Rectangle 1">
            <a:extLst>
              <a:ext uri="{FF2B5EF4-FFF2-40B4-BE49-F238E27FC236}">
                <a16:creationId xmlns:a16="http://schemas.microsoft.com/office/drawing/2014/main" id="{891F1FAB-2DC5-374C-0340-A3524FBC568F}"/>
              </a:ext>
            </a:extLst>
          </p:cNvPr>
          <p:cNvSpPr/>
          <p:nvPr/>
        </p:nvSpPr>
        <p:spPr>
          <a:xfrm>
            <a:off x="6904927" y="0"/>
            <a:ext cx="5193409" cy="307777"/>
          </a:xfrm>
          <a:prstGeom prst="rect">
            <a:avLst/>
          </a:prstGeom>
        </p:spPr>
        <p:txBody>
          <a:bodyPr wrap="none">
            <a:spAutoFit/>
          </a:bodyPr>
          <a:lstStyle/>
          <a:p>
            <a:pPr eaLnBrk="1" hangingPunct="1">
              <a:defRPr/>
            </a:pPr>
            <a:r>
              <a:rPr lang="en-US" sz="1400" b="1" i="1" dirty="0">
                <a:solidFill>
                  <a:srgbClr val="000000"/>
                </a:solidFill>
                <a:uFill>
                  <a:solidFill>
                    <a:srgbClr val="000000"/>
                  </a:solidFill>
                </a:uFill>
                <a:latin typeface="Calibri"/>
                <a:ea typeface="Arial Unicode MS"/>
                <a:cs typeface="Arial Unicode MS"/>
              </a:rPr>
              <a:t>Reference:  KHQIF Chapter 3- Performance Measurement, Table 3.2 </a:t>
            </a:r>
            <a:endParaRPr lang="en-US" sz="1400" b="1"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138570D4-FBA2-CF8A-BF2E-4E91162EE129}"/>
              </a:ext>
            </a:extLst>
          </p:cNvPr>
          <p:cNvGraphicFramePr>
            <a:graphicFrameLocks noGrp="1"/>
          </p:cNvGraphicFramePr>
          <p:nvPr>
            <p:ph idx="1"/>
            <p:extLst>
              <p:ext uri="{D42A27DB-BD31-4B8C-83A1-F6EECF244321}">
                <p14:modId xmlns:p14="http://schemas.microsoft.com/office/powerpoint/2010/main" val="949789203"/>
              </p:ext>
            </p:extLst>
          </p:nvPr>
        </p:nvGraphicFramePr>
        <p:xfrm>
          <a:off x="490654" y="1010904"/>
          <a:ext cx="11430000" cy="5869956"/>
        </p:xfrm>
        <a:graphic>
          <a:graphicData uri="http://schemas.openxmlformats.org/drawingml/2006/table">
            <a:tbl>
              <a:tblPr firstRow="1" firstCol="1" bandRow="1">
                <a:tableStyleId>{5C22544A-7EE6-4342-B048-85BDC9FD1C3A}</a:tableStyleId>
              </a:tblPr>
              <a:tblGrid>
                <a:gridCol w="3047644">
                  <a:extLst>
                    <a:ext uri="{9D8B030D-6E8A-4147-A177-3AD203B41FA5}">
                      <a16:colId xmlns:a16="http://schemas.microsoft.com/office/drawing/2014/main" val="20000"/>
                    </a:ext>
                  </a:extLst>
                </a:gridCol>
                <a:gridCol w="8382356">
                  <a:extLst>
                    <a:ext uri="{9D8B030D-6E8A-4147-A177-3AD203B41FA5}">
                      <a16:colId xmlns:a16="http://schemas.microsoft.com/office/drawing/2014/main" val="20001"/>
                    </a:ext>
                  </a:extLst>
                </a:gridCol>
              </a:tblGrid>
              <a:tr h="616890">
                <a:tc>
                  <a:txBody>
                    <a:bodyPr/>
                    <a:lstStyle/>
                    <a:p>
                      <a:pPr marL="0" marR="0">
                        <a:lnSpc>
                          <a:spcPct val="115000"/>
                        </a:lnSpc>
                        <a:spcBef>
                          <a:spcPts val="0"/>
                        </a:spcBef>
                        <a:spcAft>
                          <a:spcPts val="1000"/>
                        </a:spcAft>
                      </a:pPr>
                      <a:r>
                        <a:rPr lang="en-US" sz="2000" dirty="0">
                          <a:solidFill>
                            <a:schemeClr val="tx1"/>
                          </a:solidFill>
                          <a:effectLst/>
                          <a:latin typeface="+mn-lt"/>
                        </a:rPr>
                        <a:t>Quality Dimensions</a:t>
                      </a:r>
                      <a:endParaRPr lang="en-US" sz="2000" dirty="0">
                        <a:solidFill>
                          <a:schemeClr val="tx1"/>
                        </a:solidFill>
                        <a:effectLst/>
                        <a:latin typeface="+mn-lt"/>
                        <a:ea typeface="Calibri"/>
                        <a:cs typeface="Times New Roman"/>
                      </a:endParaRPr>
                    </a:p>
                  </a:txBody>
                  <a:tcPr marL="37419" marR="37419" marT="37410" marB="374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a:lnSpc>
                          <a:spcPct val="115000"/>
                        </a:lnSpc>
                        <a:spcBef>
                          <a:spcPts val="0"/>
                        </a:spcBef>
                        <a:spcAft>
                          <a:spcPts val="1000"/>
                        </a:spcAft>
                      </a:pPr>
                      <a:r>
                        <a:rPr lang="en-US" sz="1800" b="1" kern="1200" dirty="0">
                          <a:solidFill>
                            <a:schemeClr val="tx1"/>
                          </a:solidFill>
                          <a:effectLst/>
                          <a:latin typeface="+mn-lt"/>
                          <a:ea typeface="+mn-ea"/>
                          <a:cs typeface="+mn-cs"/>
                        </a:rPr>
                        <a:t>Data/types for identifying, prioritizing, and measuring change in QI projects</a:t>
                      </a:r>
                      <a:endParaRPr lang="en-US" sz="1800" dirty="0">
                        <a:solidFill>
                          <a:schemeClr val="tx1"/>
                        </a:solidFill>
                        <a:effectLst/>
                        <a:latin typeface="+mn-lt"/>
                        <a:ea typeface="Calibri"/>
                        <a:cs typeface="Times New Roman"/>
                      </a:endParaRPr>
                    </a:p>
                  </a:txBody>
                  <a:tcPr marL="37419" marR="37419" marT="37410" marB="374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0"/>
                  </a:ext>
                </a:extLst>
              </a:tr>
              <a:tr h="962756">
                <a:tc>
                  <a:txBody>
                    <a:bodyPr/>
                    <a:lstStyle/>
                    <a:p>
                      <a:pPr marL="0" marR="0">
                        <a:lnSpc>
                          <a:spcPct val="115000"/>
                        </a:lnSpc>
                        <a:spcBef>
                          <a:spcPts val="0"/>
                        </a:spcBef>
                        <a:spcAft>
                          <a:spcPts val="0"/>
                        </a:spcAft>
                      </a:pPr>
                      <a:r>
                        <a:rPr lang="en-US" sz="1800" dirty="0">
                          <a:solidFill>
                            <a:schemeClr val="tx1"/>
                          </a:solidFill>
                          <a:effectLst/>
                          <a:latin typeface="+mn-lt"/>
                          <a:ea typeface="Calibri"/>
                          <a:cs typeface="Times New Roman"/>
                        </a:rPr>
                        <a:t>Safety</a:t>
                      </a:r>
                    </a:p>
                  </a:txBody>
                  <a:tcPr marL="37419" marR="37419" marT="37410" marB="374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Adverse events and incidents (Side effects and Toxicity)</a:t>
                      </a:r>
                    </a:p>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Sentinel Events ( Early Warning Indicators)</a:t>
                      </a:r>
                    </a:p>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Benchmarking against other services/departments </a:t>
                      </a:r>
                    </a:p>
                  </a:txBody>
                  <a:tcPr marL="50801" marR="50801" marT="50781" marB="5078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62756">
                <a:tc>
                  <a:txBody>
                    <a:bodyPr/>
                    <a:lstStyle/>
                    <a:p>
                      <a:pPr marL="0" marR="0">
                        <a:lnSpc>
                          <a:spcPct val="115000"/>
                        </a:lnSpc>
                        <a:spcBef>
                          <a:spcPts val="0"/>
                        </a:spcBef>
                        <a:spcAft>
                          <a:spcPts val="0"/>
                        </a:spcAft>
                      </a:pPr>
                      <a:r>
                        <a:rPr lang="en-US" sz="1800" dirty="0">
                          <a:solidFill>
                            <a:schemeClr val="tx1"/>
                          </a:solidFill>
                          <a:effectLst/>
                          <a:latin typeface="+mn-lt"/>
                          <a:ea typeface="Calibri"/>
                          <a:cs typeface="Times New Roman"/>
                        </a:rPr>
                        <a:t>Accessibility</a:t>
                      </a:r>
                    </a:p>
                  </a:txBody>
                  <a:tcPr marL="37419" marR="37419" marT="37410" marB="374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Service utilization </a:t>
                      </a:r>
                    </a:p>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Client Feedback (e.g. client focus groups, exit surveys)</a:t>
                      </a:r>
                    </a:p>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Waiting times </a:t>
                      </a:r>
                    </a:p>
                  </a:txBody>
                  <a:tcPr marL="50801" marR="50801" marT="50781" marB="5078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67719">
                <a:tc>
                  <a:txBody>
                    <a:bodyPr/>
                    <a:lstStyle/>
                    <a:p>
                      <a:pPr marL="0" marR="0">
                        <a:lnSpc>
                          <a:spcPct val="115000"/>
                        </a:lnSpc>
                        <a:spcBef>
                          <a:spcPts val="0"/>
                        </a:spcBef>
                        <a:spcAft>
                          <a:spcPts val="0"/>
                        </a:spcAft>
                      </a:pPr>
                      <a:r>
                        <a:rPr lang="en-US" sz="1800" dirty="0">
                          <a:solidFill>
                            <a:schemeClr val="tx1"/>
                          </a:solidFill>
                          <a:effectLst/>
                          <a:latin typeface="+mn-lt"/>
                          <a:ea typeface="Calibri"/>
                          <a:cs typeface="Times New Roman"/>
                        </a:rPr>
                        <a:t>Effectiveness</a:t>
                      </a:r>
                    </a:p>
                  </a:txBody>
                  <a:tcPr marL="37419" marR="37419" marT="37410" marB="374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Clinical indicators, medical file reviews</a:t>
                      </a:r>
                    </a:p>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Morbidity and mortality meetings/reports</a:t>
                      </a:r>
                    </a:p>
                  </a:txBody>
                  <a:tcPr marL="50801" marR="50801" marT="50781" marB="5078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962777">
                <a:tc>
                  <a:txBody>
                    <a:bodyPr/>
                    <a:lstStyle/>
                    <a:p>
                      <a:pPr marL="0" marR="0">
                        <a:lnSpc>
                          <a:spcPct val="115000"/>
                        </a:lnSpc>
                        <a:spcBef>
                          <a:spcPts val="0"/>
                        </a:spcBef>
                        <a:spcAft>
                          <a:spcPts val="0"/>
                        </a:spcAft>
                      </a:pPr>
                      <a:r>
                        <a:rPr lang="en-US" sz="1800" dirty="0">
                          <a:solidFill>
                            <a:schemeClr val="tx1"/>
                          </a:solidFill>
                          <a:effectLst/>
                          <a:latin typeface="+mn-lt"/>
                          <a:ea typeface="Calibri"/>
                          <a:cs typeface="Times New Roman"/>
                        </a:rPr>
                        <a:t>Efficiency</a:t>
                      </a:r>
                    </a:p>
                  </a:txBody>
                  <a:tcPr marL="37419" marR="37419" marT="37418" marB="374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Finance/Expenditure data</a:t>
                      </a:r>
                    </a:p>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Audits of equipment/resource usage </a:t>
                      </a:r>
                    </a:p>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Waiting times</a:t>
                      </a:r>
                    </a:p>
                  </a:txBody>
                  <a:tcPr marL="50801" marR="50801" marT="50792" marB="507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6773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a:solidFill>
                            <a:schemeClr val="tx1"/>
                          </a:solidFill>
                          <a:effectLst/>
                          <a:latin typeface="+mn-lt"/>
                        </a:rPr>
                        <a:t>Acceptability/ patient-centeredness</a:t>
                      </a:r>
                      <a:endParaRPr lang="en-US" sz="1800" dirty="0">
                        <a:solidFill>
                          <a:schemeClr val="tx1"/>
                        </a:solidFill>
                        <a:effectLst/>
                        <a:latin typeface="+mn-lt"/>
                        <a:ea typeface="Calibri"/>
                        <a:cs typeface="Times New Roman"/>
                      </a:endParaRPr>
                    </a:p>
                  </a:txBody>
                  <a:tcPr marL="37419" marR="37419" marT="37418" marB="374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Service utilization data </a:t>
                      </a:r>
                    </a:p>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Client Feedback</a:t>
                      </a:r>
                    </a:p>
                  </a:txBody>
                  <a:tcPr marL="50801" marR="50801" marT="50792" marB="507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67739">
                <a:tc>
                  <a:txBody>
                    <a:bodyPr/>
                    <a:lstStyle/>
                    <a:p>
                      <a:pPr marL="0" marR="0">
                        <a:lnSpc>
                          <a:spcPct val="115000"/>
                        </a:lnSpc>
                        <a:spcBef>
                          <a:spcPts val="0"/>
                        </a:spcBef>
                        <a:spcAft>
                          <a:spcPts val="0"/>
                        </a:spcAft>
                      </a:pPr>
                      <a:r>
                        <a:rPr lang="en-US" sz="1800" dirty="0">
                          <a:solidFill>
                            <a:schemeClr val="tx1"/>
                          </a:solidFill>
                          <a:effectLst/>
                          <a:latin typeface="+mn-lt"/>
                          <a:ea typeface="Calibri"/>
                          <a:cs typeface="Times New Roman"/>
                        </a:rPr>
                        <a:t>Equity</a:t>
                      </a:r>
                    </a:p>
                  </a:txBody>
                  <a:tcPr marL="37419" marR="37419" marT="37418" marB="374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Clinical indicators, medical file reviews</a:t>
                      </a:r>
                    </a:p>
                    <a:p>
                      <a:pPr marL="342900" marR="0" lvl="0" indent="-342900">
                        <a:lnSpc>
                          <a:spcPct val="115000"/>
                        </a:lnSpc>
                        <a:spcBef>
                          <a:spcPts val="0"/>
                        </a:spcBef>
                        <a:spcAft>
                          <a:spcPts val="0"/>
                        </a:spcAft>
                        <a:buFont typeface="Symbol"/>
                        <a:buChar char=""/>
                      </a:pPr>
                      <a:r>
                        <a:rPr lang="en-US" sz="1800" dirty="0">
                          <a:effectLst/>
                          <a:latin typeface="+mn-lt"/>
                          <a:ea typeface="Calibri"/>
                          <a:cs typeface="Times New Roman"/>
                        </a:rPr>
                        <a:t>Service utilization data and service mapping</a:t>
                      </a:r>
                    </a:p>
                  </a:txBody>
                  <a:tcPr marL="50801" marR="50801" marT="50792" marB="507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9861</TotalTime>
  <Words>3097</Words>
  <Application>Microsoft Macintosh PowerPoint</Application>
  <PresentationFormat>Widescreen</PresentationFormat>
  <Paragraphs>414</Paragraphs>
  <Slides>34</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Arial Narrow</vt:lpstr>
      <vt:lpstr>Calibri</vt:lpstr>
      <vt:lpstr>Franklin Gothic Book</vt:lpstr>
      <vt:lpstr>Garamond</vt:lpstr>
      <vt:lpstr>Gill Sans MT</vt:lpstr>
      <vt:lpstr>Symbol</vt:lpstr>
      <vt:lpstr>Times New Roman</vt:lpstr>
      <vt:lpstr>Trebuchet MS</vt:lpstr>
      <vt:lpstr>Wingdings</vt:lpstr>
      <vt:lpstr>Office Theme</vt:lpstr>
      <vt:lpstr>Performance Measurement Principles of QI – Focus on Data:</vt:lpstr>
      <vt:lpstr>LEARNING OBJECTIVES</vt:lpstr>
      <vt:lpstr>PowerPoint Presentation</vt:lpstr>
      <vt:lpstr>What ‘IS’ and ‘SHOULD’ be the situation at the facility</vt:lpstr>
      <vt:lpstr>Performance measurement is a culture shift</vt:lpstr>
      <vt:lpstr>PowerPoint Presentation</vt:lpstr>
      <vt:lpstr>SOURCES OF DATA FOR MEASURING QUALITY</vt:lpstr>
      <vt:lpstr>PowerPoint Presentation</vt:lpstr>
      <vt:lpstr>PowerPoint Presentation</vt:lpstr>
      <vt:lpstr>DEFINITION OF INDICATORS</vt:lpstr>
      <vt:lpstr>Indicators</vt:lpstr>
      <vt:lpstr>COMPONENTS OF INDICATORS</vt:lpstr>
      <vt:lpstr>CHARACTERISTICS OF INDICATORS</vt:lpstr>
      <vt:lpstr>Selecting Appropriate Indicators</vt:lpstr>
      <vt:lpstr>Ensuring Robust Indicators</vt:lpstr>
      <vt:lpstr>Robust Indicators Are Precise</vt:lpstr>
      <vt:lpstr>Robust Indicators Are Consistent</vt:lpstr>
      <vt:lpstr>Robust Indicators Use Realistic Time Frames</vt:lpstr>
      <vt:lpstr>Robust Indicators Are Valid</vt:lpstr>
      <vt:lpstr>Robust Indicators are Reliable</vt:lpstr>
      <vt:lpstr>The Logic Model Approach</vt:lpstr>
      <vt:lpstr>Types of Indicators</vt:lpstr>
      <vt:lpstr>Donabedian Model</vt:lpstr>
      <vt:lpstr>QI Approach: Indicators</vt:lpstr>
      <vt:lpstr>Outcome Indicators</vt:lpstr>
      <vt:lpstr>Outcome Indicators for Improvement Measurement</vt:lpstr>
      <vt:lpstr>Process Indicators </vt:lpstr>
      <vt:lpstr>Process Indicators  for Improvement Measurement</vt:lpstr>
      <vt:lpstr>Balancing Indicators </vt:lpstr>
      <vt:lpstr>Example: Balancing Indicators  </vt:lpstr>
      <vt:lpstr>Example: Balancing Indicators</vt:lpstr>
      <vt:lpstr>Balancing Indicators: Examples</vt:lpstr>
      <vt:lpstr>Group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dc:creator>
  <cp:lastModifiedBy>christabel Bodo</cp:lastModifiedBy>
  <cp:revision>43</cp:revision>
  <dcterms:created xsi:type="dcterms:W3CDTF">2021-11-04T12:08:41Z</dcterms:created>
  <dcterms:modified xsi:type="dcterms:W3CDTF">2022-06-19T15:03:45Z</dcterms:modified>
</cp:coreProperties>
</file>