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087"/>
    <a:srgbClr val="8393C5"/>
    <a:srgbClr val="8D8D97"/>
    <a:srgbClr val="2FAA63"/>
    <a:srgbClr val="BBB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D4473-E718-A84B-9342-53B9206F77CC}" type="datetimeFigureOut">
              <a:rPr lang="en-KE" smtClean="0"/>
              <a:t>19/06/2022</a:t>
            </a:fld>
            <a:endParaRPr lang="en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D1E28-D646-3D4E-8E17-BF96C65EC96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7434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4041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066800" y="4933201"/>
            <a:ext cx="10058400" cy="2087248"/>
            <a:chOff x="-1041448" y="4381619"/>
            <a:chExt cx="14010780" cy="2907420"/>
          </a:xfrm>
        </p:grpSpPr>
        <p:pic>
          <p:nvPicPr>
            <p:cNvPr id="11" name="Picture 10"/>
            <p:cNvPicPr/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77327" y="4833769"/>
              <a:ext cx="2192005" cy="2038816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 userDrawn="1"/>
          </p:nvGrpSpPr>
          <p:grpSpPr>
            <a:xfrm>
              <a:off x="-1041448" y="4381619"/>
              <a:ext cx="9026021" cy="2907420"/>
              <a:chOff x="-736648" y="154175"/>
              <a:chExt cx="9026021" cy="2907420"/>
            </a:xfrm>
          </p:grpSpPr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736648" y="665163"/>
                <a:ext cx="2303028" cy="1979978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88892" y="154175"/>
                <a:ext cx="3400481" cy="2907420"/>
              </a:xfrm>
              <a:prstGeom prst="rect">
                <a:avLst/>
              </a:prstGeom>
            </p:spPr>
          </p:pic>
        </p:grpSp>
      </p:grpSp>
      <p:grpSp>
        <p:nvGrpSpPr>
          <p:cNvPr id="21" name="Group 20"/>
          <p:cNvGrpSpPr/>
          <p:nvPr userDrawn="1"/>
        </p:nvGrpSpPr>
        <p:grpSpPr>
          <a:xfrm>
            <a:off x="0" y="1457739"/>
            <a:ext cx="12192000" cy="3207027"/>
            <a:chOff x="0" y="1835427"/>
            <a:chExt cx="12192000" cy="2438400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7048500" y="4273827"/>
              <a:ext cx="5143500" cy="0"/>
            </a:xfrm>
            <a:prstGeom prst="line">
              <a:avLst/>
            </a:prstGeom>
            <a:ln w="104775">
              <a:solidFill>
                <a:srgbClr val="8393C5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0" y="1835427"/>
              <a:ext cx="4109156" cy="0"/>
            </a:xfrm>
            <a:prstGeom prst="line">
              <a:avLst/>
            </a:prstGeom>
            <a:ln w="104775">
              <a:solidFill>
                <a:srgbClr val="93282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>
              <a:spLocks noChangeArrowheads="1"/>
            </p:cNvSpPr>
            <p:nvPr userDrawn="1"/>
          </p:nvSpPr>
          <p:spPr bwMode="auto">
            <a:xfrm>
              <a:off x="0" y="1911627"/>
              <a:ext cx="12192000" cy="2286000"/>
            </a:xfrm>
            <a:prstGeom prst="rect">
              <a:avLst/>
            </a:prstGeom>
            <a:solidFill>
              <a:srgbClr val="373185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3700" dirty="0">
                <a:solidFill>
                  <a:schemeClr val="bg1"/>
                </a:solidFill>
                <a:latin typeface="Franklin Gothic Book" pitchFamily="34" charset="0"/>
              </a:endParaRPr>
            </a:p>
          </p:txBody>
        </p:sp>
      </p:grpSp>
      <p:sp>
        <p:nvSpPr>
          <p:cNvPr id="22" name="TextBox 21"/>
          <p:cNvSpPr txBox="1"/>
          <p:nvPr userDrawn="1"/>
        </p:nvSpPr>
        <p:spPr>
          <a:xfrm>
            <a:off x="1364974" y="555090"/>
            <a:ext cx="9462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Gill Sans MT" panose="020B0502020104020203" pitchFamily="34" charset="0"/>
              </a:rPr>
              <a:t>USAID</a:t>
            </a:r>
            <a:r>
              <a:rPr lang="en-US" sz="3200" b="1" baseline="0" dirty="0">
                <a:solidFill>
                  <a:schemeClr val="tx1"/>
                </a:solidFill>
                <a:latin typeface="Gill Sans MT" panose="020B0502020104020203" pitchFamily="34" charset="0"/>
              </a:rPr>
              <a:t> AMPATH UZIMA</a:t>
            </a:r>
            <a:endParaRPr lang="en-US" sz="32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31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331157E-6CFF-FB48-A0EB-CF508638C457}"/>
              </a:ext>
            </a:extLst>
          </p:cNvPr>
          <p:cNvSpPr txBox="1"/>
          <p:nvPr userDrawn="1"/>
        </p:nvSpPr>
        <p:spPr>
          <a:xfrm rot="16200000">
            <a:off x="-866522" y="4567997"/>
            <a:ext cx="2940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solidFill>
                  <a:schemeClr val="tx1"/>
                </a:solidFill>
                <a:latin typeface="Gill Sans MT" panose="020B0502020104020203" pitchFamily="34" charset="0"/>
              </a:rPr>
              <a:t>USAID</a:t>
            </a:r>
            <a:r>
              <a:rPr lang="en-US" sz="1200" b="1" baseline="0" dirty="0">
                <a:solidFill>
                  <a:schemeClr val="tx1"/>
                </a:solidFill>
                <a:latin typeface="Gill Sans MT" panose="020B0502020104020203" pitchFamily="34" charset="0"/>
              </a:rPr>
              <a:t> AMPATH Uzima</a:t>
            </a:r>
            <a:endParaRPr lang="en-US" sz="12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83E5B30-6F07-5044-89DC-6618346B9B0C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A6793407-0A4D-D24D-8485-2B3FD4FE9FDB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E189066A-EE2C-3848-AFB7-A8ACB98F9503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7A4A350B-0AC9-C145-9C8D-C260FD608754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9" name="Picture 38">
                  <a:extLst>
                    <a:ext uri="{FF2B5EF4-FFF2-40B4-BE49-F238E27FC236}">
                      <a16:creationId xmlns:a16="http://schemas.microsoft.com/office/drawing/2014/main" id="{C92B21D5-1437-1443-A9D6-5323C2860537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40" name="Picture 39">
                  <a:extLst>
                    <a:ext uri="{FF2B5EF4-FFF2-40B4-BE49-F238E27FC236}">
                      <a16:creationId xmlns:a16="http://schemas.microsoft.com/office/drawing/2014/main" id="{278BC852-CAE3-9447-A230-6F5C5984BBB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C26AC2E-3EDE-C845-BE04-14E7F3C57E85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540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314" y="-20874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25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 rot="16200000">
            <a:off x="5801967" y="3263347"/>
            <a:ext cx="5846694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A4875F7-4F88-1C42-9E5A-A3769D343D7A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75933DB-9306-6840-9296-71D37F85A498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ECB87390-991B-C342-B8A5-3167EAE74491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D5C7D0E4-2E04-9348-910E-2501B45B25D3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4" name="Picture 33">
                  <a:extLst>
                    <a:ext uri="{FF2B5EF4-FFF2-40B4-BE49-F238E27FC236}">
                      <a16:creationId xmlns:a16="http://schemas.microsoft.com/office/drawing/2014/main" id="{492CB5DF-635C-4443-AEFB-C0F8002C09B4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5" name="Picture 34">
                  <a:extLst>
                    <a:ext uri="{FF2B5EF4-FFF2-40B4-BE49-F238E27FC236}">
                      <a16:creationId xmlns:a16="http://schemas.microsoft.com/office/drawing/2014/main" id="{068CB87B-FD0E-D743-95B2-67EF5463C283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93BC4DF-2569-714A-B413-4C81E0AD7CC1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177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F345236-554B-294B-AC4D-FD606D6FE10A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6C44F7A-37DD-2B4D-97AC-FFEB37BF6AED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A43018C7-B0FC-E749-B764-2440A20E12AA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E74637AD-F91D-A94B-B525-BB22AA89B571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0" name="Picture 29">
                  <a:extLst>
                    <a:ext uri="{FF2B5EF4-FFF2-40B4-BE49-F238E27FC236}">
                      <a16:creationId xmlns:a16="http://schemas.microsoft.com/office/drawing/2014/main" id="{D1D9E429-3B24-E74D-8FEA-1CDA4D608E3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1F6F53A1-8028-4A45-A72A-BC9F317436ED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D1F88D8-9B30-FE44-B6F5-055663FE56BA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098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845654" y="4562061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8FEC8A7-6708-E745-89E5-198EE105060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E827C82-ABC7-A04A-8C25-9ABC427DE896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1E3FC34-1790-5F4B-84DD-8297444BB612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5A383A7C-68BA-C844-AD93-6B35B5A634F4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7D087D36-4E2F-EB4C-AD06-0D58BBF4EBCE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3CB8ED09-61A0-B94A-9839-A45AD1D9518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2" name="Picture 31">
                  <a:extLst>
                    <a:ext uri="{FF2B5EF4-FFF2-40B4-BE49-F238E27FC236}">
                      <a16:creationId xmlns:a16="http://schemas.microsoft.com/office/drawing/2014/main" id="{36356D28-6CA6-E541-974C-252A63FAFCD3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49B3029-6BDB-A545-8016-802F29E6E5CC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964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0B3C97A-843E-E240-9B4C-F496C4A7E26A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1D0A77E-2B6A-0A47-BE85-7113EA5524EB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BE086ADD-8A05-134F-BC23-914D2B1FDE6B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064181E0-5C42-3F42-B35B-AFD2C04EFE38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295847C1-1C7A-F645-8CF8-A0A7B7B984D3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9" name="Picture 38">
                  <a:extLst>
                    <a:ext uri="{FF2B5EF4-FFF2-40B4-BE49-F238E27FC236}">
                      <a16:creationId xmlns:a16="http://schemas.microsoft.com/office/drawing/2014/main" id="{EE35BA1B-9D62-0F4C-BE73-1FB7BBE6F88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4C97700-7427-C846-B214-26FE752F77DC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177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FFF4419-7F10-964B-8071-4BF0B61E0C10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C485546-5649-7944-829D-7B302F0F7905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3558170A-2538-7E4B-9DE1-245A342E07CA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7C781FD9-BD72-5144-A550-A6C1090B612C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3" name="Picture 32">
                  <a:extLst>
                    <a:ext uri="{FF2B5EF4-FFF2-40B4-BE49-F238E27FC236}">
                      <a16:creationId xmlns:a16="http://schemas.microsoft.com/office/drawing/2014/main" id="{E98632CC-961E-3945-8A89-7CDCF2E0D69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41" name="Picture 40">
                  <a:extLst>
                    <a:ext uri="{FF2B5EF4-FFF2-40B4-BE49-F238E27FC236}">
                      <a16:creationId xmlns:a16="http://schemas.microsoft.com/office/drawing/2014/main" id="{717096BD-8B8E-D74D-B7E8-E83E8AD9025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207B854-D965-D24F-8AB8-F11735067D4E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444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832402" y="1686339"/>
            <a:ext cx="10524711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3BC4D22-EC1A-DD42-8C31-70B1723A2DF5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AF0D14C-749D-E24A-A8C1-5EF7EAC6DB29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55CDD82E-285A-BC45-9CF6-6579AF92B38E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7CEC4430-F7D3-D249-B98F-4C73E6AD269B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29" name="Picture 28">
                  <a:extLst>
                    <a:ext uri="{FF2B5EF4-FFF2-40B4-BE49-F238E27FC236}">
                      <a16:creationId xmlns:a16="http://schemas.microsoft.com/office/drawing/2014/main" id="{D1182FFB-D294-C34C-A1A3-3B58F3DDE26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7" name="Picture 36">
                  <a:extLst>
                    <a:ext uri="{FF2B5EF4-FFF2-40B4-BE49-F238E27FC236}">
                      <a16:creationId xmlns:a16="http://schemas.microsoft.com/office/drawing/2014/main" id="{7767AFC1-AE87-2742-92D8-FEF809FB8C4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0A80D42-D98B-0948-B8CC-44AD173D0B21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100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1835427"/>
            <a:ext cx="12192000" cy="2438400"/>
            <a:chOff x="0" y="1835427"/>
            <a:chExt cx="12192000" cy="2438400"/>
          </a:xfrm>
        </p:grpSpPr>
        <p:cxnSp>
          <p:nvCxnSpPr>
            <p:cNvPr id="15" name="Straight Connector 14"/>
            <p:cNvCxnSpPr/>
            <p:nvPr userDrawn="1"/>
          </p:nvCxnSpPr>
          <p:spPr>
            <a:xfrm>
              <a:off x="7048500" y="4273827"/>
              <a:ext cx="5143500" cy="0"/>
            </a:xfrm>
            <a:prstGeom prst="line">
              <a:avLst/>
            </a:prstGeom>
            <a:ln w="104775">
              <a:solidFill>
                <a:srgbClr val="8393C5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0" y="1835427"/>
              <a:ext cx="4109156" cy="0"/>
            </a:xfrm>
            <a:prstGeom prst="line">
              <a:avLst/>
            </a:prstGeom>
            <a:ln w="104775">
              <a:solidFill>
                <a:srgbClr val="932828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>
              <a:spLocks noChangeArrowheads="1"/>
            </p:cNvSpPr>
            <p:nvPr userDrawn="1"/>
          </p:nvSpPr>
          <p:spPr bwMode="auto">
            <a:xfrm>
              <a:off x="0" y="1911627"/>
              <a:ext cx="12192000" cy="2286000"/>
            </a:xfrm>
            <a:prstGeom prst="rect">
              <a:avLst/>
            </a:prstGeom>
            <a:solidFill>
              <a:srgbClr val="373185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457200">
                <a:defRPr/>
              </a:pPr>
              <a:endParaRPr lang="en-US" sz="3700" dirty="0">
                <a:solidFill>
                  <a:schemeClr val="bg1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1091727" y="4583469"/>
            <a:ext cx="10040128" cy="2048400"/>
            <a:chOff x="-766753" y="4282114"/>
            <a:chExt cx="13985329" cy="2853307"/>
          </a:xfrm>
        </p:grpSpPr>
        <p:pic>
          <p:nvPicPr>
            <p:cNvPr id="24" name="Picture 23"/>
            <p:cNvPicPr/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16357" y="4779203"/>
              <a:ext cx="2102219" cy="1888844"/>
            </a:xfrm>
            <a:prstGeom prst="rect">
              <a:avLst/>
            </a:prstGeom>
          </p:spPr>
        </p:pic>
        <p:grpSp>
          <p:nvGrpSpPr>
            <p:cNvPr id="25" name="Group 24"/>
            <p:cNvGrpSpPr/>
            <p:nvPr userDrawn="1"/>
          </p:nvGrpSpPr>
          <p:grpSpPr>
            <a:xfrm>
              <a:off x="-766753" y="4282114"/>
              <a:ext cx="8770031" cy="2853307"/>
              <a:chOff x="-461953" y="54670"/>
              <a:chExt cx="8770031" cy="2853307"/>
            </a:xfrm>
          </p:grpSpPr>
          <p:pic>
            <p:nvPicPr>
              <p:cNvPr id="26" name="Picture 25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461953" y="551759"/>
                <a:ext cx="2240980" cy="1926634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70888" y="54670"/>
                <a:ext cx="3337190" cy="2853307"/>
              </a:xfrm>
              <a:prstGeom prst="rect">
                <a:avLst/>
              </a:prstGeom>
            </p:spPr>
          </p:pic>
        </p:grpSp>
      </p:grpSp>
      <p:sp>
        <p:nvSpPr>
          <p:cNvPr id="28" name="TextBox 27"/>
          <p:cNvSpPr txBox="1"/>
          <p:nvPr userDrawn="1"/>
        </p:nvSpPr>
        <p:spPr>
          <a:xfrm>
            <a:off x="1417079" y="792608"/>
            <a:ext cx="9462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Gill Sans MT" panose="020B0502020104020203" pitchFamily="34" charset="0"/>
              </a:rPr>
              <a:t>USAID</a:t>
            </a:r>
            <a:r>
              <a:rPr lang="en-US" sz="3200" b="1" baseline="0" dirty="0">
                <a:solidFill>
                  <a:schemeClr val="tx1"/>
                </a:solidFill>
                <a:latin typeface="Gill Sans MT" panose="020B0502020104020203" pitchFamily="34" charset="0"/>
              </a:rPr>
              <a:t> AMPATH UZIMA</a:t>
            </a:r>
            <a:endParaRPr lang="en-US" sz="32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66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832402" y="2070652"/>
            <a:ext cx="3978137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13FC5F5-DCD8-3A46-B27B-F53CBA2D7A9E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D0CD705-1217-9F4C-A6DA-870155146AA4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9DC59CF8-BB84-6D47-B0AC-177C826308D0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1D5712B6-00E9-9B4E-AC79-353DD7863B2B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31" name="Picture 30">
                  <a:extLst>
                    <a:ext uri="{FF2B5EF4-FFF2-40B4-BE49-F238E27FC236}">
                      <a16:creationId xmlns:a16="http://schemas.microsoft.com/office/drawing/2014/main" id="{1A38BB98-E08D-A849-96ED-58B99DDCF25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2" name="Picture 31">
                  <a:extLst>
                    <a:ext uri="{FF2B5EF4-FFF2-40B4-BE49-F238E27FC236}">
                      <a16:creationId xmlns:a16="http://schemas.microsoft.com/office/drawing/2014/main" id="{D4A9553E-1CDA-004A-AC43-E54641F820BE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8250CAC-0B71-6446-9C8E-D730047EB166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64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6309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6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0"/>
            <a:ext cx="369689" cy="2286000"/>
          </a:xfrm>
          <a:prstGeom prst="rect">
            <a:avLst/>
          </a:prstGeom>
          <a:solidFill>
            <a:srgbClr val="8393C5"/>
          </a:solidFill>
          <a:ln>
            <a:solidFill>
              <a:srgbClr val="839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4589464"/>
            <a:ext cx="369689" cy="2268536"/>
          </a:xfrm>
          <a:prstGeom prst="rect">
            <a:avLst/>
          </a:prstGeom>
          <a:solidFill>
            <a:srgbClr val="932828"/>
          </a:solidFill>
          <a:ln>
            <a:solidFill>
              <a:srgbClr val="93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69689" cy="2286000"/>
          </a:xfrm>
          <a:prstGeom prst="rect">
            <a:avLst/>
          </a:prstGeom>
          <a:solidFill>
            <a:srgbClr val="373185"/>
          </a:solidFill>
          <a:ln>
            <a:solidFill>
              <a:srgbClr val="4E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832402" y="2070652"/>
            <a:ext cx="3951633" cy="0"/>
          </a:xfrm>
          <a:prstGeom prst="line">
            <a:avLst/>
          </a:prstGeom>
          <a:ln w="57150">
            <a:solidFill>
              <a:srgbClr val="38308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C105EE1-7230-D14E-8595-AFFA8A5422C3}"/>
              </a:ext>
            </a:extLst>
          </p:cNvPr>
          <p:cNvGrpSpPr/>
          <p:nvPr userDrawn="1"/>
        </p:nvGrpSpPr>
        <p:grpSpPr>
          <a:xfrm>
            <a:off x="1120140" y="5893099"/>
            <a:ext cx="10929890" cy="1069543"/>
            <a:chOff x="982980" y="5790964"/>
            <a:chExt cx="11272790" cy="110309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E48577C-B4C7-8440-9B9A-1C9E00DFE9C5}"/>
                </a:ext>
              </a:extLst>
            </p:cNvPr>
            <p:cNvGrpSpPr/>
            <p:nvPr userDrawn="1"/>
          </p:nvGrpSpPr>
          <p:grpSpPr>
            <a:xfrm>
              <a:off x="982980" y="5790964"/>
              <a:ext cx="3681718" cy="1103097"/>
              <a:chOff x="823622" y="5568414"/>
              <a:chExt cx="4695673" cy="1406893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F02A5255-FA03-9F46-9102-74F8AE8F805B}"/>
                  </a:ext>
                </a:extLst>
              </p:cNvPr>
              <p:cNvPicPr/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61819" y="5868006"/>
                <a:ext cx="957476" cy="842997"/>
              </a:xfrm>
              <a:prstGeom prst="rect">
                <a:avLst/>
              </a:prstGeom>
            </p:spPr>
          </p:pic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FC5A7764-81B6-4B45-B34A-A195B2D7300C}"/>
                  </a:ext>
                </a:extLst>
              </p:cNvPr>
              <p:cNvGrpSpPr/>
              <p:nvPr userDrawn="1"/>
            </p:nvGrpSpPr>
            <p:grpSpPr>
              <a:xfrm>
                <a:off x="823622" y="5568414"/>
                <a:ext cx="3151610" cy="1406893"/>
                <a:chOff x="823622" y="5455870"/>
                <a:chExt cx="3151610" cy="1406893"/>
              </a:xfrm>
            </p:grpSpPr>
            <p:pic>
              <p:nvPicPr>
                <p:cNvPr id="29" name="Picture 28">
                  <a:extLst>
                    <a:ext uri="{FF2B5EF4-FFF2-40B4-BE49-F238E27FC236}">
                      <a16:creationId xmlns:a16="http://schemas.microsoft.com/office/drawing/2014/main" id="{78BC7AA0-1C18-024A-92E8-AC48BE8D2E7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3622" y="5719764"/>
                  <a:ext cx="1063593" cy="914400"/>
                </a:xfrm>
                <a:prstGeom prst="rect">
                  <a:avLst/>
                </a:prstGeom>
              </p:spPr>
            </p:pic>
            <p:pic>
              <p:nvPicPr>
                <p:cNvPr id="30" name="Picture 29">
                  <a:extLst>
                    <a:ext uri="{FF2B5EF4-FFF2-40B4-BE49-F238E27FC236}">
                      <a16:creationId xmlns:a16="http://schemas.microsoft.com/office/drawing/2014/main" id="{AA802915-DF05-2040-99FB-3BFBC5A0747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29750" y="5455870"/>
                  <a:ext cx="1645482" cy="14068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6448776-5F56-254B-AD8F-74C9EB098CEE}"/>
                </a:ext>
              </a:extLst>
            </p:cNvPr>
            <p:cNvSpPr txBox="1"/>
            <p:nvPr userDrawn="1"/>
          </p:nvSpPr>
          <p:spPr>
            <a:xfrm>
              <a:off x="8645313" y="6356349"/>
              <a:ext cx="36104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USAID</a:t>
              </a:r>
              <a:r>
                <a:rPr lang="en-US" sz="1600" b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 AMPATH </a:t>
              </a:r>
              <a:r>
                <a:rPr lang="en-US" sz="1600" b="1" i="1" baseline="0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Uzima</a:t>
              </a:r>
              <a:endParaRPr lang="en-US" sz="1600" b="1" i="1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639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F2770-D6F9-4EE9-A18E-8DD1648F62F9}" type="datetimeFigureOut">
              <a:rPr lang="en-US" smtClean="0"/>
              <a:t>6/19/22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9DD34-8126-45AF-B4F4-2305F3A7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0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ight Triangle 4"/>
          <p:cNvSpPr/>
          <p:nvPr/>
        </p:nvSpPr>
        <p:spPr>
          <a:xfrm>
            <a:off x="0" y="3387144"/>
            <a:ext cx="11075831" cy="3470856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1512" y="4142290"/>
            <a:ext cx="5112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en-US" sz="3600" b="1" dirty="0">
                <a:solidFill>
                  <a:srgbClr val="002060"/>
                </a:solidFill>
                <a:latin typeface="Garamond" panose="02020404030301010803" pitchFamily="18" charset="0"/>
              </a:rPr>
              <a:t>QI M&amp;E Framework</a:t>
            </a:r>
          </a:p>
          <a:p>
            <a:endParaRPr lang="en-US" sz="2800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4185" y="5876752"/>
            <a:ext cx="41985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Garamond" panose="02020404030301010803" pitchFamily="18" charset="0"/>
              </a:rPr>
              <a:t>Quality Improvement Training</a:t>
            </a:r>
          </a:p>
          <a:p>
            <a:r>
              <a:rPr lang="en-US" sz="2000" dirty="0">
                <a:solidFill>
                  <a:srgbClr val="002060"/>
                </a:solidFill>
                <a:latin typeface="Garamond" panose="02020404030301010803" pitchFamily="18" charset="0"/>
              </a:rPr>
              <a:t>Trans Nzoia County </a:t>
            </a:r>
          </a:p>
          <a:p>
            <a:r>
              <a:rPr lang="en-US" sz="2000" dirty="0">
                <a:solidFill>
                  <a:srgbClr val="002060"/>
                </a:solidFill>
                <a:latin typeface="Garamond" panose="02020404030301010803" pitchFamily="18" charset="0"/>
              </a:rPr>
              <a:t>June 2022</a:t>
            </a:r>
          </a:p>
        </p:txBody>
      </p:sp>
    </p:spTree>
    <p:extLst>
      <p:ext uri="{BB962C8B-B14F-4D97-AF65-F5344CB8AC3E}">
        <p14:creationId xmlns:p14="http://schemas.microsoft.com/office/powerpoint/2010/main" val="313958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015" y="500062"/>
            <a:ext cx="12192000" cy="1325563"/>
          </a:xfrm>
          <a:noFill/>
        </p:spPr>
        <p:txBody>
          <a:bodyPr/>
          <a:lstStyle/>
          <a:p>
            <a:r>
              <a:rPr lang="en-US" b="1" dirty="0">
                <a:latin typeface="+mn-lt"/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71302" cy="435133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sz="3600" dirty="0">
                <a:latin typeface="Garamond" panose="02020404030301010803" pitchFamily="18" charset="0"/>
              </a:rPr>
              <a:t>How to monitor QI activities within an HF/Sub county</a:t>
            </a:r>
          </a:p>
          <a:p>
            <a:pPr lvl="1">
              <a:lnSpc>
                <a:spcPct val="150000"/>
              </a:lnSpc>
            </a:pPr>
            <a:r>
              <a:rPr lang="en-US" sz="3600" dirty="0">
                <a:latin typeface="Garamond" panose="02020404030301010803" pitchFamily="18" charset="0"/>
              </a:rPr>
              <a:t>Learn how teams carry out QI meetings</a:t>
            </a:r>
          </a:p>
          <a:p>
            <a:pPr lvl="1">
              <a:lnSpc>
                <a:spcPct val="150000"/>
              </a:lnSpc>
            </a:pPr>
            <a:r>
              <a:rPr lang="en-US" sz="3600" dirty="0">
                <a:latin typeface="Garamond" panose="02020404030301010803" pitchFamily="18" charset="0"/>
              </a:rPr>
              <a:t>Learn about QI coaching and mentorship</a:t>
            </a:r>
          </a:p>
        </p:txBody>
      </p:sp>
    </p:spTree>
    <p:extLst>
      <p:ext uri="{BB962C8B-B14F-4D97-AF65-F5344CB8AC3E}">
        <p14:creationId xmlns:p14="http://schemas.microsoft.com/office/powerpoint/2010/main" val="2961692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823"/>
            <a:ext cx="11311053" cy="1325563"/>
          </a:xfrm>
          <a:noFill/>
        </p:spPr>
        <p:txBody>
          <a:bodyPr/>
          <a:lstStyle/>
          <a:p>
            <a:r>
              <a:rPr lang="en-US" b="1" dirty="0">
                <a:latin typeface="+mn-lt"/>
              </a:rPr>
              <a:t>Monitoring of QI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Garamond" panose="02020404030301010803" pitchFamily="18" charset="0"/>
              </a:rPr>
              <a:t>A good M&amp;E framework is essential in QI monitoring at a higher level.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Garamond" panose="02020404030301010803" pitchFamily="18" charset="0"/>
              </a:rPr>
              <a:t>Monitoring includes: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Garamond" panose="02020404030301010803" pitchFamily="18" charset="0"/>
              </a:rPr>
              <a:t>QI structures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Garamond" panose="02020404030301010803" pitchFamily="18" charset="0"/>
              </a:rPr>
              <a:t>QI teams Functionality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Garamond" panose="02020404030301010803" pitchFamily="18" charset="0"/>
              </a:rPr>
              <a:t>QI activities outcomes</a:t>
            </a:r>
          </a:p>
        </p:txBody>
      </p:sp>
    </p:spTree>
    <p:extLst>
      <p:ext uri="{BB962C8B-B14F-4D97-AF65-F5344CB8AC3E}">
        <p14:creationId xmlns:p14="http://schemas.microsoft.com/office/powerpoint/2010/main" val="3503500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9008"/>
            <a:ext cx="10515600" cy="1325563"/>
          </a:xfrm>
          <a:noFill/>
        </p:spPr>
        <p:txBody>
          <a:bodyPr/>
          <a:lstStyle/>
          <a:p>
            <a:r>
              <a:rPr lang="en-US" b="1" dirty="0">
                <a:latin typeface="+mn-lt"/>
              </a:rPr>
              <a:t>QI Structures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QI Team in place -with clear defined roles.</a:t>
            </a:r>
          </a:p>
          <a:p>
            <a:r>
              <a:rPr lang="en-US" dirty="0"/>
              <a:t>QI charter in place </a:t>
            </a:r>
          </a:p>
          <a:p>
            <a:r>
              <a:rPr lang="en-US" dirty="0"/>
              <a:t>Structured meeting schedule for the team</a:t>
            </a:r>
          </a:p>
          <a:p>
            <a:r>
              <a:rPr lang="en-US" dirty="0"/>
              <a:t>QI File – QI tools and materials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Scoring metric (Yes/No/Partial)</a:t>
            </a:r>
          </a:p>
          <a:p>
            <a:pPr lvl="1"/>
            <a:r>
              <a:rPr lang="en-US" dirty="0"/>
              <a:t>Yes – 2 point</a:t>
            </a:r>
          </a:p>
          <a:p>
            <a:pPr lvl="1"/>
            <a:r>
              <a:rPr lang="en-US" dirty="0"/>
              <a:t>Partial – 1 point</a:t>
            </a:r>
          </a:p>
          <a:p>
            <a:pPr lvl="1"/>
            <a:r>
              <a:rPr lang="en-US" dirty="0"/>
              <a:t>No – 0 point</a:t>
            </a:r>
          </a:p>
        </p:txBody>
      </p:sp>
    </p:spTree>
    <p:extLst>
      <p:ext uri="{BB962C8B-B14F-4D97-AF65-F5344CB8AC3E}">
        <p14:creationId xmlns:p14="http://schemas.microsoft.com/office/powerpoint/2010/main" val="2074265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dirty="0">
                <a:latin typeface="+mn-lt"/>
              </a:rPr>
              <a:t>QI Team Functionality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QI meeting minutes filed</a:t>
            </a:r>
          </a:p>
          <a:p>
            <a:r>
              <a:rPr lang="en-US" dirty="0"/>
              <a:t>QI project AIM and objectives understood by team.</a:t>
            </a:r>
          </a:p>
          <a:p>
            <a:r>
              <a:rPr lang="en-US" dirty="0"/>
              <a:t>QI tools in use, evident from the QI file.</a:t>
            </a:r>
          </a:p>
          <a:p>
            <a:r>
              <a:rPr lang="en-US" dirty="0"/>
              <a:t>Run charts showing tracking of QI activity.</a:t>
            </a:r>
          </a:p>
          <a:p>
            <a:r>
              <a:rPr lang="en-US" dirty="0"/>
              <a:t>PDSA cycles documented on the PDSA sheets.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Scoring metric (Yes/No/Partial)</a:t>
            </a:r>
          </a:p>
          <a:p>
            <a:pPr lvl="1"/>
            <a:r>
              <a:rPr lang="en-US" dirty="0"/>
              <a:t>Yes – 2 point</a:t>
            </a:r>
          </a:p>
          <a:p>
            <a:pPr lvl="1"/>
            <a:r>
              <a:rPr lang="en-US" dirty="0"/>
              <a:t>Partial – 1 point</a:t>
            </a:r>
          </a:p>
          <a:p>
            <a:pPr lvl="1"/>
            <a:r>
              <a:rPr lang="en-US" dirty="0"/>
              <a:t>No – 0 point</a:t>
            </a:r>
          </a:p>
        </p:txBody>
      </p:sp>
    </p:spTree>
    <p:extLst>
      <p:ext uri="{BB962C8B-B14F-4D97-AF65-F5344CB8AC3E}">
        <p14:creationId xmlns:p14="http://schemas.microsoft.com/office/powerpoint/2010/main" val="4064713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dirty="0">
                <a:latin typeface="+mn-lt"/>
              </a:rPr>
              <a:t>QI project outcomes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34000" cy="4351338"/>
          </a:xfrm>
        </p:spPr>
        <p:txBody>
          <a:bodyPr/>
          <a:lstStyle/>
          <a:p>
            <a:r>
              <a:rPr lang="en-US" dirty="0"/>
              <a:t>This is specific to the HF QI project e.g.</a:t>
            </a:r>
          </a:p>
          <a:p>
            <a:r>
              <a:rPr lang="en-US" dirty="0"/>
              <a:t>Teams working on MCH indicators can track;</a:t>
            </a:r>
          </a:p>
          <a:p>
            <a:pPr lvl="1"/>
            <a:r>
              <a:rPr lang="en-US" dirty="0"/>
              <a:t>No. of skilled deliveries</a:t>
            </a:r>
          </a:p>
          <a:p>
            <a:pPr lvl="1"/>
            <a:r>
              <a:rPr lang="en-US" dirty="0"/>
              <a:t>Proportion of 4</a:t>
            </a:r>
            <a:r>
              <a:rPr lang="en-US" baseline="30000" dirty="0"/>
              <a:t>th</a:t>
            </a:r>
            <a:r>
              <a:rPr lang="en-US" dirty="0"/>
              <a:t> ANC delivering at HF</a:t>
            </a:r>
          </a:p>
          <a:p>
            <a:pPr lvl="1"/>
            <a:r>
              <a:rPr lang="en-US" dirty="0"/>
              <a:t>No. of 1</a:t>
            </a:r>
            <a:r>
              <a:rPr lang="en-US" baseline="30000" dirty="0"/>
              <a:t>st</a:t>
            </a:r>
            <a:r>
              <a:rPr lang="en-US" dirty="0"/>
              <a:t> ANC visits</a:t>
            </a:r>
          </a:p>
          <a:p>
            <a:pPr lvl="1"/>
            <a:r>
              <a:rPr lang="en-US" dirty="0"/>
              <a:t>No of pregnant women getting ANC profiles done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Scoring metric</a:t>
            </a:r>
          </a:p>
          <a:p>
            <a:pPr lvl="1"/>
            <a:r>
              <a:rPr lang="en-US" dirty="0"/>
              <a:t>Doesn’t require one</a:t>
            </a:r>
          </a:p>
          <a:p>
            <a:pPr lvl="1"/>
            <a:r>
              <a:rPr lang="en-US" dirty="0"/>
              <a:t>Dependent of the HF goal </a:t>
            </a:r>
          </a:p>
          <a:p>
            <a:pPr lvl="1"/>
            <a:r>
              <a:rPr lang="en-US" dirty="0"/>
              <a:t>Run charts and facility data can reflect this</a:t>
            </a:r>
          </a:p>
        </p:txBody>
      </p:sp>
    </p:spTree>
    <p:extLst>
      <p:ext uri="{BB962C8B-B14F-4D97-AF65-F5344CB8AC3E}">
        <p14:creationId xmlns:p14="http://schemas.microsoft.com/office/powerpoint/2010/main" val="3018536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dirty="0">
                <a:latin typeface="+mn-lt"/>
              </a:rPr>
              <a:t>QI meetings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Scheduled (Dependent on project)</a:t>
            </a:r>
          </a:p>
          <a:p>
            <a:pPr lvl="1"/>
            <a:r>
              <a:rPr lang="en-US" dirty="0"/>
              <a:t>Fortnight</a:t>
            </a:r>
          </a:p>
          <a:p>
            <a:pPr lvl="1"/>
            <a:r>
              <a:rPr lang="en-US" dirty="0"/>
              <a:t>Monthly</a:t>
            </a:r>
          </a:p>
          <a:p>
            <a:pPr lvl="1"/>
            <a:r>
              <a:rPr lang="en-US" dirty="0"/>
              <a:t>Weekly</a:t>
            </a:r>
          </a:p>
          <a:p>
            <a:r>
              <a:rPr lang="en-US" dirty="0"/>
              <a:t>Agenda sent ahead of time</a:t>
            </a:r>
          </a:p>
          <a:p>
            <a:r>
              <a:rPr lang="en-US" dirty="0"/>
              <a:t>Shared responsibilities</a:t>
            </a:r>
          </a:p>
          <a:p>
            <a:r>
              <a:rPr lang="en-US" dirty="0"/>
              <a:t>Meeting minutes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F018C28-D6A1-B707-C8B4-8D24B549348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024" y="1825624"/>
            <a:ext cx="5415775" cy="41402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3090FA-6D55-B5FB-E731-BE57AAC6F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397760"/>
              </p:ext>
            </p:extLst>
          </p:nvPr>
        </p:nvGraphicFramePr>
        <p:xfrm>
          <a:off x="7683190" y="51340"/>
          <a:ext cx="4192860" cy="2926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62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Who uses:</a:t>
                      </a:r>
                    </a:p>
                  </a:txBody>
                  <a:tcPr marL="91439" marR="91439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WIT/QIT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62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When</a:t>
                      </a:r>
                    </a:p>
                  </a:txBody>
                  <a:tcPr marL="91439" marR="91439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Every meeting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(at least monthly)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471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Purpose: </a:t>
                      </a:r>
                    </a:p>
                  </a:txBody>
                  <a:tcPr marL="91439" marR="91439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Assist team in running meeting and documenting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minutes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1318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Reported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upward? 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No, but should be kept in WIT files and reviewed by QIT/quality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</a:rPr>
                        <a:t> coaches.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4" marB="4570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013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41076" y="2205317"/>
            <a:ext cx="9144000" cy="1438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771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1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7200" b="1" dirty="0">
                <a:solidFill>
                  <a:schemeClr val="bg1"/>
                </a:solidFill>
                <a:latin typeface="Gill Sans MT" panose="020B0502020104020203" pitchFamily="34" charset="0"/>
              </a:rPr>
              <a:t>THANK YOU</a:t>
            </a:r>
          </a:p>
        </p:txBody>
      </p:sp>
      <p:sp>
        <p:nvSpPr>
          <p:cNvPr id="3" name="Title 14"/>
          <p:cNvSpPr txBox="1">
            <a:spLocks/>
          </p:cNvSpPr>
          <p:nvPr/>
        </p:nvSpPr>
        <p:spPr>
          <a:xfrm>
            <a:off x="740447" y="3281431"/>
            <a:ext cx="11000935" cy="1182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latin typeface="Garamond" panose="02020404030301010803" pitchFamily="18" charset="0"/>
              </a:rPr>
              <a:t> info@ampathkenya.org </a:t>
            </a:r>
            <a:r>
              <a:rPr lang="en-US" sz="2000" b="1" dirty="0">
                <a:solidFill>
                  <a:srgbClr val="ED2B30"/>
                </a:solidFill>
                <a:latin typeface="Garamond" panose="02020404030301010803" pitchFamily="18" charset="0"/>
              </a:rPr>
              <a:t>|</a:t>
            </a:r>
            <a:r>
              <a:rPr lang="en-US" sz="2000" b="1" dirty="0">
                <a:latin typeface="Garamond" panose="02020404030301010803" pitchFamily="18" charset="0"/>
              </a:rPr>
              <a:t> www.ampathkenya.org</a:t>
            </a:r>
            <a:r>
              <a:rPr lang="en-US" sz="2000" b="1" baseline="0" dirty="0">
                <a:latin typeface="Garamond" panose="02020404030301010803" pitchFamily="18" charset="0"/>
              </a:rPr>
              <a:t> </a:t>
            </a:r>
            <a:r>
              <a:rPr lang="en-US" sz="2000" b="1" baseline="0" dirty="0">
                <a:solidFill>
                  <a:srgbClr val="ED2B30"/>
                </a:solidFill>
                <a:latin typeface="Garamond" panose="02020404030301010803" pitchFamily="18" charset="0"/>
              </a:rPr>
              <a:t>| </a:t>
            </a:r>
            <a:r>
              <a:rPr lang="en-US" sz="2000" b="1" dirty="0">
                <a:latin typeface="Garamond" panose="02020404030301010803" pitchFamily="18" charset="0"/>
              </a:rPr>
              <a:t>@ampathkenya</a:t>
            </a:r>
            <a:endParaRPr lang="en-US" sz="2000" b="1" dirty="0">
              <a:solidFill>
                <a:srgbClr val="ED2B3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621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9834</TotalTime>
  <Words>332</Words>
  <Application>Microsoft Macintosh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Garamond</vt:lpstr>
      <vt:lpstr>Gill Sans MT</vt:lpstr>
      <vt:lpstr>Office Theme</vt:lpstr>
      <vt:lpstr>PowerPoint Presentation</vt:lpstr>
      <vt:lpstr>LEARNING OBJECTIVES</vt:lpstr>
      <vt:lpstr>Monitoring of QI activities</vt:lpstr>
      <vt:lpstr>QI Structures</vt:lpstr>
      <vt:lpstr>QI Team Functionality</vt:lpstr>
      <vt:lpstr>QI project outcomes</vt:lpstr>
      <vt:lpstr>QI meetings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</dc:creator>
  <cp:lastModifiedBy>christabel Bodo</cp:lastModifiedBy>
  <cp:revision>34</cp:revision>
  <dcterms:created xsi:type="dcterms:W3CDTF">2021-11-04T12:08:41Z</dcterms:created>
  <dcterms:modified xsi:type="dcterms:W3CDTF">2022-06-19T15:30:53Z</dcterms:modified>
</cp:coreProperties>
</file>