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7" r:id="rId3"/>
    <p:sldId id="273" r:id="rId4"/>
    <p:sldId id="274" r:id="rId5"/>
    <p:sldId id="275" r:id="rId6"/>
    <p:sldId id="276" r:id="rId7"/>
    <p:sldId id="272" r:id="rId8"/>
    <p:sldId id="278" r:id="rId9"/>
    <p:sldId id="27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3087"/>
    <a:srgbClr val="8393C5"/>
    <a:srgbClr val="8D8D97"/>
    <a:srgbClr val="2FAA63"/>
    <a:srgbClr val="BBBB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p:cViewPr varScale="1">
        <p:scale>
          <a:sx n="113" d="100"/>
          <a:sy n="113" d="100"/>
        </p:scale>
        <p:origin x="456" y="15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K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2D4473-E718-A84B-9342-53B9206F77CC}" type="datetimeFigureOut">
              <a:rPr lang="en-KE" smtClean="0"/>
              <a:t>07/07/2022</a:t>
            </a:fld>
            <a:endParaRPr lang="en-K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K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K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K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6D1E28-D646-3D4E-8E17-BF96C65EC96F}" type="slidenum">
              <a:rPr lang="en-KE" smtClean="0"/>
              <a:t>‹#›</a:t>
            </a:fld>
            <a:endParaRPr lang="en-KE"/>
          </a:p>
        </p:txBody>
      </p:sp>
    </p:spTree>
    <p:extLst>
      <p:ext uri="{BB962C8B-B14F-4D97-AF65-F5344CB8AC3E}">
        <p14:creationId xmlns:p14="http://schemas.microsoft.com/office/powerpoint/2010/main" val="2374347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40415"/>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0EF2770-D6F9-4EE9-A18E-8DD1648F62F9}" type="datetimeFigureOut">
              <a:rPr lang="en-US" smtClean="0"/>
              <a:t>7/7/22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9DD34-8126-45AF-B4F4-2305F3A75729}" type="slidenum">
              <a:rPr lang="en-US" smtClean="0"/>
              <a:t>‹#›</a:t>
            </a:fld>
            <a:endParaRPr lang="en-US"/>
          </a:p>
        </p:txBody>
      </p:sp>
      <p:grpSp>
        <p:nvGrpSpPr>
          <p:cNvPr id="12" name="Group 11"/>
          <p:cNvGrpSpPr/>
          <p:nvPr userDrawn="1"/>
        </p:nvGrpSpPr>
        <p:grpSpPr>
          <a:xfrm>
            <a:off x="1066800" y="4933201"/>
            <a:ext cx="10058400" cy="2087248"/>
            <a:chOff x="-1041448" y="4381619"/>
            <a:chExt cx="14010780" cy="2907420"/>
          </a:xfrm>
        </p:grpSpPr>
        <p:pic>
          <p:nvPicPr>
            <p:cNvPr id="11" name="Picture 10"/>
            <p:cNvPicPr/>
            <p:nvPr userDrawn="1"/>
          </p:nvPicPr>
          <p:blipFill>
            <a:blip r:embed="rId2" cstate="print">
              <a:extLst>
                <a:ext uri="{28A0092B-C50C-407E-A947-70E740481C1C}">
                  <a14:useLocalDpi xmlns:a14="http://schemas.microsoft.com/office/drawing/2010/main" val="0"/>
                </a:ext>
              </a:extLst>
            </a:blip>
            <a:stretch>
              <a:fillRect/>
            </a:stretch>
          </p:blipFill>
          <p:spPr>
            <a:xfrm>
              <a:off x="10777327" y="4833769"/>
              <a:ext cx="2192005" cy="2038816"/>
            </a:xfrm>
            <a:prstGeom prst="rect">
              <a:avLst/>
            </a:prstGeom>
          </p:spPr>
        </p:pic>
        <p:grpSp>
          <p:nvGrpSpPr>
            <p:cNvPr id="7" name="Group 6"/>
            <p:cNvGrpSpPr/>
            <p:nvPr userDrawn="1"/>
          </p:nvGrpSpPr>
          <p:grpSpPr>
            <a:xfrm>
              <a:off x="-1041448" y="4381619"/>
              <a:ext cx="9026021" cy="2907420"/>
              <a:chOff x="-736648" y="154175"/>
              <a:chExt cx="9026021" cy="2907420"/>
            </a:xfrm>
          </p:grpSpPr>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36648" y="665163"/>
                <a:ext cx="2303028" cy="1979978"/>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88892" y="154175"/>
                <a:ext cx="3400481" cy="2907420"/>
              </a:xfrm>
              <a:prstGeom prst="rect">
                <a:avLst/>
              </a:prstGeom>
            </p:spPr>
          </p:pic>
        </p:grpSp>
      </p:grpSp>
      <p:grpSp>
        <p:nvGrpSpPr>
          <p:cNvPr id="21" name="Group 20"/>
          <p:cNvGrpSpPr/>
          <p:nvPr userDrawn="1"/>
        </p:nvGrpSpPr>
        <p:grpSpPr>
          <a:xfrm>
            <a:off x="0" y="1457739"/>
            <a:ext cx="12192000" cy="3207027"/>
            <a:chOff x="0" y="1835427"/>
            <a:chExt cx="12192000" cy="2438400"/>
          </a:xfrm>
        </p:grpSpPr>
        <p:cxnSp>
          <p:nvCxnSpPr>
            <p:cNvPr id="13" name="Straight Connector 12"/>
            <p:cNvCxnSpPr/>
            <p:nvPr userDrawn="1"/>
          </p:nvCxnSpPr>
          <p:spPr>
            <a:xfrm>
              <a:off x="7048500" y="4273827"/>
              <a:ext cx="5143500" cy="0"/>
            </a:xfrm>
            <a:prstGeom prst="line">
              <a:avLst/>
            </a:prstGeom>
            <a:ln w="104775">
              <a:solidFill>
                <a:srgbClr val="8393C5"/>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0" y="1835427"/>
              <a:ext cx="4109156" cy="0"/>
            </a:xfrm>
            <a:prstGeom prst="line">
              <a:avLst/>
            </a:prstGeom>
            <a:ln w="104775">
              <a:solidFill>
                <a:srgbClr val="932828"/>
              </a:solidFill>
            </a:ln>
            <a:effectLst/>
          </p:spPr>
          <p:style>
            <a:lnRef idx="1">
              <a:schemeClr val="accent1"/>
            </a:lnRef>
            <a:fillRef idx="0">
              <a:schemeClr val="accent1"/>
            </a:fillRef>
            <a:effectRef idx="0">
              <a:schemeClr val="accent1"/>
            </a:effectRef>
            <a:fontRef idx="minor">
              <a:schemeClr val="tx1"/>
            </a:fontRef>
          </p:style>
        </p:cxnSp>
        <p:sp>
          <p:nvSpPr>
            <p:cNvPr id="15" name="Rectangle 14"/>
            <p:cNvSpPr>
              <a:spLocks noChangeArrowheads="1"/>
            </p:cNvSpPr>
            <p:nvPr userDrawn="1"/>
          </p:nvSpPr>
          <p:spPr bwMode="auto">
            <a:xfrm>
              <a:off x="0" y="1911627"/>
              <a:ext cx="12192000" cy="2286000"/>
            </a:xfrm>
            <a:prstGeom prst="rect">
              <a:avLst/>
            </a:prstGeom>
            <a:solidFill>
              <a:srgbClr val="373185"/>
            </a:solidFill>
            <a:ln w="25400">
              <a:noFill/>
              <a:miter lim="800000"/>
              <a:headEnd/>
              <a:tailEnd/>
            </a:ln>
            <a:effectLst/>
          </p:spPr>
          <p:txBody>
            <a:bodyPr anchor="ctr"/>
            <a:lstStyle/>
            <a:p>
              <a:pPr algn="ctr" defTabSz="457200">
                <a:defRPr/>
              </a:pPr>
              <a:endParaRPr lang="en-US" sz="3700" dirty="0">
                <a:solidFill>
                  <a:schemeClr val="bg1"/>
                </a:solidFill>
                <a:latin typeface="Franklin Gothic Book" pitchFamily="34" charset="0"/>
              </a:endParaRPr>
            </a:p>
          </p:txBody>
        </p:sp>
      </p:grpSp>
      <p:sp>
        <p:nvSpPr>
          <p:cNvPr id="22" name="TextBox 21"/>
          <p:cNvSpPr txBox="1"/>
          <p:nvPr userDrawn="1"/>
        </p:nvSpPr>
        <p:spPr>
          <a:xfrm>
            <a:off x="1364974" y="555090"/>
            <a:ext cx="9462051" cy="584775"/>
          </a:xfrm>
          <a:prstGeom prst="rect">
            <a:avLst/>
          </a:prstGeom>
          <a:noFill/>
        </p:spPr>
        <p:txBody>
          <a:bodyPr wrap="square" rtlCol="0">
            <a:spAutoFit/>
          </a:bodyPr>
          <a:lstStyle/>
          <a:p>
            <a:pPr algn="ctr"/>
            <a:r>
              <a:rPr lang="en-US" sz="3200" b="1" dirty="0">
                <a:solidFill>
                  <a:schemeClr val="tx1"/>
                </a:solidFill>
                <a:latin typeface="Gill Sans MT" panose="020B0502020104020203" pitchFamily="34" charset="0"/>
              </a:rPr>
              <a:t>USAID</a:t>
            </a:r>
            <a:r>
              <a:rPr lang="en-US" sz="3200" b="1" baseline="0" dirty="0">
                <a:solidFill>
                  <a:schemeClr val="tx1"/>
                </a:solidFill>
                <a:latin typeface="Gill Sans MT" panose="020B0502020104020203" pitchFamily="34" charset="0"/>
              </a:rPr>
              <a:t> AMPATH UZIMA</a:t>
            </a:r>
            <a:endParaRPr lang="en-US" sz="3200" b="1" dirty="0">
              <a:solidFill>
                <a:schemeClr val="tx1"/>
              </a:solidFill>
              <a:latin typeface="Gill Sans MT" panose="020B0502020104020203" pitchFamily="34" charset="0"/>
            </a:endParaRPr>
          </a:p>
        </p:txBody>
      </p:sp>
    </p:spTree>
    <p:extLst>
      <p:ext uri="{BB962C8B-B14F-4D97-AF65-F5344CB8AC3E}">
        <p14:creationId xmlns:p14="http://schemas.microsoft.com/office/powerpoint/2010/main" val="4069319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EF2770-D6F9-4EE9-A18E-8DD1648F62F9}" type="datetimeFigureOut">
              <a:rPr lang="en-US" smtClean="0"/>
              <a:t>7/7/22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9DD34-8126-45AF-B4F4-2305F3A75729}" type="slidenum">
              <a:rPr lang="en-US" smtClean="0"/>
              <a:t>‹#›</a:t>
            </a:fld>
            <a:endParaRPr lang="en-US"/>
          </a:p>
        </p:txBody>
      </p:sp>
      <p:sp>
        <p:nvSpPr>
          <p:cNvPr id="7" name="Rectangle 6"/>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832402" y="1686339"/>
            <a:ext cx="10524711"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sp>
        <p:nvSpPr>
          <p:cNvPr id="26" name="TextBox 25">
            <a:extLst>
              <a:ext uri="{FF2B5EF4-FFF2-40B4-BE49-F238E27FC236}">
                <a16:creationId xmlns:a16="http://schemas.microsoft.com/office/drawing/2014/main" id="{D331157E-6CFF-FB48-A0EB-CF508638C457}"/>
              </a:ext>
            </a:extLst>
          </p:cNvPr>
          <p:cNvSpPr txBox="1"/>
          <p:nvPr userDrawn="1"/>
        </p:nvSpPr>
        <p:spPr>
          <a:xfrm rot="16200000">
            <a:off x="-866522" y="4567997"/>
            <a:ext cx="2940934" cy="276999"/>
          </a:xfrm>
          <a:prstGeom prst="rect">
            <a:avLst/>
          </a:prstGeom>
          <a:noFill/>
        </p:spPr>
        <p:txBody>
          <a:bodyPr wrap="square" rtlCol="0">
            <a:spAutoFit/>
          </a:bodyPr>
          <a:lstStyle/>
          <a:p>
            <a:pPr algn="l"/>
            <a:r>
              <a:rPr lang="en-US" sz="1200" b="1" dirty="0">
                <a:solidFill>
                  <a:schemeClr val="tx1"/>
                </a:solidFill>
                <a:latin typeface="Gill Sans MT" panose="020B0502020104020203" pitchFamily="34" charset="0"/>
              </a:rPr>
              <a:t>USAID</a:t>
            </a:r>
            <a:r>
              <a:rPr lang="en-US" sz="1200" b="1" baseline="0" dirty="0">
                <a:solidFill>
                  <a:schemeClr val="tx1"/>
                </a:solidFill>
                <a:latin typeface="Gill Sans MT" panose="020B0502020104020203" pitchFamily="34" charset="0"/>
              </a:rPr>
              <a:t> AMPATH Uzima</a:t>
            </a:r>
            <a:endParaRPr lang="en-US" sz="1200" b="1" dirty="0">
              <a:solidFill>
                <a:schemeClr val="tx1"/>
              </a:solidFill>
              <a:latin typeface="Gill Sans MT" panose="020B0502020104020203" pitchFamily="34" charset="0"/>
            </a:endParaRPr>
          </a:p>
        </p:txBody>
      </p:sp>
      <p:grpSp>
        <p:nvGrpSpPr>
          <p:cNvPr id="34" name="Group 33">
            <a:extLst>
              <a:ext uri="{FF2B5EF4-FFF2-40B4-BE49-F238E27FC236}">
                <a16:creationId xmlns:a16="http://schemas.microsoft.com/office/drawing/2014/main" id="{683E5B30-6F07-5044-89DC-6618346B9B0C}"/>
              </a:ext>
            </a:extLst>
          </p:cNvPr>
          <p:cNvGrpSpPr/>
          <p:nvPr userDrawn="1"/>
        </p:nvGrpSpPr>
        <p:grpSpPr>
          <a:xfrm>
            <a:off x="1120140" y="5893099"/>
            <a:ext cx="10929890" cy="1069543"/>
            <a:chOff x="982980" y="5790964"/>
            <a:chExt cx="11272790" cy="1103097"/>
          </a:xfrm>
        </p:grpSpPr>
        <p:grpSp>
          <p:nvGrpSpPr>
            <p:cNvPr id="35" name="Group 34">
              <a:extLst>
                <a:ext uri="{FF2B5EF4-FFF2-40B4-BE49-F238E27FC236}">
                  <a16:creationId xmlns:a16="http://schemas.microsoft.com/office/drawing/2014/main" id="{A6793407-0A4D-D24D-8485-2B3FD4FE9FDB}"/>
                </a:ext>
              </a:extLst>
            </p:cNvPr>
            <p:cNvGrpSpPr/>
            <p:nvPr userDrawn="1"/>
          </p:nvGrpSpPr>
          <p:grpSpPr>
            <a:xfrm>
              <a:off x="982980" y="5790964"/>
              <a:ext cx="3681718" cy="1103097"/>
              <a:chOff x="823622" y="5568414"/>
              <a:chExt cx="4695673" cy="1406893"/>
            </a:xfrm>
          </p:grpSpPr>
          <p:pic>
            <p:nvPicPr>
              <p:cNvPr id="37" name="Picture 36">
                <a:extLst>
                  <a:ext uri="{FF2B5EF4-FFF2-40B4-BE49-F238E27FC236}">
                    <a16:creationId xmlns:a16="http://schemas.microsoft.com/office/drawing/2014/main" id="{E189066A-EE2C-3848-AFB7-A8ACB98F9503}"/>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38" name="Group 37">
                <a:extLst>
                  <a:ext uri="{FF2B5EF4-FFF2-40B4-BE49-F238E27FC236}">
                    <a16:creationId xmlns:a16="http://schemas.microsoft.com/office/drawing/2014/main" id="{7A4A350B-0AC9-C145-9C8D-C260FD608754}"/>
                  </a:ext>
                </a:extLst>
              </p:cNvPr>
              <p:cNvGrpSpPr/>
              <p:nvPr userDrawn="1"/>
            </p:nvGrpSpPr>
            <p:grpSpPr>
              <a:xfrm>
                <a:off x="823622" y="5568414"/>
                <a:ext cx="3151610" cy="1406893"/>
                <a:chOff x="823622" y="5455870"/>
                <a:chExt cx="3151610" cy="1406893"/>
              </a:xfrm>
            </p:grpSpPr>
            <p:pic>
              <p:nvPicPr>
                <p:cNvPr id="39" name="Picture 38">
                  <a:extLst>
                    <a:ext uri="{FF2B5EF4-FFF2-40B4-BE49-F238E27FC236}">
                      <a16:creationId xmlns:a16="http://schemas.microsoft.com/office/drawing/2014/main" id="{C92B21D5-1437-1443-A9D6-5323C286053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40" name="Picture 39">
                  <a:extLst>
                    <a:ext uri="{FF2B5EF4-FFF2-40B4-BE49-F238E27FC236}">
                      <a16:creationId xmlns:a16="http://schemas.microsoft.com/office/drawing/2014/main" id="{278BC852-CAE3-9447-A230-6F5C5984BBB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36" name="TextBox 35">
              <a:extLst>
                <a:ext uri="{FF2B5EF4-FFF2-40B4-BE49-F238E27FC236}">
                  <a16:creationId xmlns:a16="http://schemas.microsoft.com/office/drawing/2014/main" id="{AC26AC2E-3EDE-C845-BE04-14E7F3C57E85}"/>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2435406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314" y="-20874"/>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425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rot="16200000">
            <a:off x="5801967" y="3263347"/>
            <a:ext cx="5846694"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grpSp>
        <p:nvGrpSpPr>
          <p:cNvPr id="22" name="Group 21">
            <a:extLst>
              <a:ext uri="{FF2B5EF4-FFF2-40B4-BE49-F238E27FC236}">
                <a16:creationId xmlns:a16="http://schemas.microsoft.com/office/drawing/2014/main" id="{8A4875F7-4F88-1C42-9E5A-A3769D343D7A}"/>
              </a:ext>
            </a:extLst>
          </p:cNvPr>
          <p:cNvGrpSpPr/>
          <p:nvPr userDrawn="1"/>
        </p:nvGrpSpPr>
        <p:grpSpPr>
          <a:xfrm>
            <a:off x="1120140" y="5893099"/>
            <a:ext cx="10929890" cy="1069543"/>
            <a:chOff x="982980" y="5790964"/>
            <a:chExt cx="11272790" cy="1103097"/>
          </a:xfrm>
        </p:grpSpPr>
        <p:grpSp>
          <p:nvGrpSpPr>
            <p:cNvPr id="23" name="Group 22">
              <a:extLst>
                <a:ext uri="{FF2B5EF4-FFF2-40B4-BE49-F238E27FC236}">
                  <a16:creationId xmlns:a16="http://schemas.microsoft.com/office/drawing/2014/main" id="{B75933DB-9306-6840-9296-71D37F85A498}"/>
                </a:ext>
              </a:extLst>
            </p:cNvPr>
            <p:cNvGrpSpPr/>
            <p:nvPr userDrawn="1"/>
          </p:nvGrpSpPr>
          <p:grpSpPr>
            <a:xfrm>
              <a:off x="982980" y="5790964"/>
              <a:ext cx="3681718" cy="1103097"/>
              <a:chOff x="823622" y="5568414"/>
              <a:chExt cx="4695673" cy="1406893"/>
            </a:xfrm>
          </p:grpSpPr>
          <p:pic>
            <p:nvPicPr>
              <p:cNvPr id="32" name="Picture 31">
                <a:extLst>
                  <a:ext uri="{FF2B5EF4-FFF2-40B4-BE49-F238E27FC236}">
                    <a16:creationId xmlns:a16="http://schemas.microsoft.com/office/drawing/2014/main" id="{ECB87390-991B-C342-B8A5-3167EAE74491}"/>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33" name="Group 32">
                <a:extLst>
                  <a:ext uri="{FF2B5EF4-FFF2-40B4-BE49-F238E27FC236}">
                    <a16:creationId xmlns:a16="http://schemas.microsoft.com/office/drawing/2014/main" id="{D5C7D0E4-2E04-9348-910E-2501B45B25D3}"/>
                  </a:ext>
                </a:extLst>
              </p:cNvPr>
              <p:cNvGrpSpPr/>
              <p:nvPr userDrawn="1"/>
            </p:nvGrpSpPr>
            <p:grpSpPr>
              <a:xfrm>
                <a:off x="823622" y="5568414"/>
                <a:ext cx="3151610" cy="1406893"/>
                <a:chOff x="823622" y="5455870"/>
                <a:chExt cx="3151610" cy="1406893"/>
              </a:xfrm>
            </p:grpSpPr>
            <p:pic>
              <p:nvPicPr>
                <p:cNvPr id="34" name="Picture 33">
                  <a:extLst>
                    <a:ext uri="{FF2B5EF4-FFF2-40B4-BE49-F238E27FC236}">
                      <a16:creationId xmlns:a16="http://schemas.microsoft.com/office/drawing/2014/main" id="{492CB5DF-635C-4443-AEFB-C0F8002C09B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35" name="Picture 34">
                  <a:extLst>
                    <a:ext uri="{FF2B5EF4-FFF2-40B4-BE49-F238E27FC236}">
                      <a16:creationId xmlns:a16="http://schemas.microsoft.com/office/drawing/2014/main" id="{068CB87B-FD0E-D743-95B2-67EF5463C28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31" name="TextBox 30">
              <a:extLst>
                <a:ext uri="{FF2B5EF4-FFF2-40B4-BE49-F238E27FC236}">
                  <a16:creationId xmlns:a16="http://schemas.microsoft.com/office/drawing/2014/main" id="{793BC4DF-2569-714A-B413-4C81E0AD7CC1}"/>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2801770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Gill Sans MT" panose="020B0502020104020203"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Garamond" panose="02020404030301010803" pitchFamily="18" charset="0"/>
              </a:defRPr>
            </a:lvl1pPr>
            <a:lvl2pPr>
              <a:defRPr>
                <a:latin typeface="Garamond" panose="02020404030301010803" pitchFamily="18" charset="0"/>
              </a:defRPr>
            </a:lvl2pPr>
            <a:lvl3pPr>
              <a:defRPr>
                <a:latin typeface="Garamond" panose="02020404030301010803" pitchFamily="18" charset="0"/>
              </a:defRPr>
            </a:lvl3pPr>
            <a:lvl4pPr>
              <a:defRPr>
                <a:latin typeface="Garamond" panose="02020404030301010803" pitchFamily="18" charset="0"/>
              </a:defRPr>
            </a:lvl4pPr>
            <a:lvl5pPr>
              <a:defRPr>
                <a:latin typeface="Garamond" panose="020204040303010108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0EF2770-D6F9-4EE9-A18E-8DD1648F62F9}" type="datetimeFigureOut">
              <a:rPr lang="en-US" smtClean="0"/>
              <a:t>7/7/22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89DD34-8126-45AF-B4F4-2305F3A75729}" type="slidenum">
              <a:rPr lang="en-US" smtClean="0"/>
              <a:t>‹#›</a:t>
            </a:fld>
            <a:endParaRPr lang="en-US"/>
          </a:p>
        </p:txBody>
      </p:sp>
      <p:sp>
        <p:nvSpPr>
          <p:cNvPr id="13" name="Rectangle 12"/>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p:cNvCxnSpPr/>
          <p:nvPr userDrawn="1"/>
        </p:nvCxnSpPr>
        <p:spPr>
          <a:xfrm>
            <a:off x="832402" y="1686339"/>
            <a:ext cx="10524711"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grpSp>
        <p:nvGrpSpPr>
          <p:cNvPr id="18" name="Group 17">
            <a:extLst>
              <a:ext uri="{FF2B5EF4-FFF2-40B4-BE49-F238E27FC236}">
                <a16:creationId xmlns:a16="http://schemas.microsoft.com/office/drawing/2014/main" id="{FF345236-554B-294B-AC4D-FD606D6FE10A}"/>
              </a:ext>
            </a:extLst>
          </p:cNvPr>
          <p:cNvGrpSpPr/>
          <p:nvPr userDrawn="1"/>
        </p:nvGrpSpPr>
        <p:grpSpPr>
          <a:xfrm>
            <a:off x="1120140" y="5893099"/>
            <a:ext cx="10929890" cy="1069543"/>
            <a:chOff x="982980" y="5790964"/>
            <a:chExt cx="11272790" cy="1103097"/>
          </a:xfrm>
        </p:grpSpPr>
        <p:grpSp>
          <p:nvGrpSpPr>
            <p:cNvPr id="19" name="Group 18">
              <a:extLst>
                <a:ext uri="{FF2B5EF4-FFF2-40B4-BE49-F238E27FC236}">
                  <a16:creationId xmlns:a16="http://schemas.microsoft.com/office/drawing/2014/main" id="{B6C44F7A-37DD-2B4D-97AC-FFEB37BF6AED}"/>
                </a:ext>
              </a:extLst>
            </p:cNvPr>
            <p:cNvGrpSpPr/>
            <p:nvPr userDrawn="1"/>
          </p:nvGrpSpPr>
          <p:grpSpPr>
            <a:xfrm>
              <a:off x="982980" y="5790964"/>
              <a:ext cx="3681718" cy="1103097"/>
              <a:chOff x="823622" y="5568414"/>
              <a:chExt cx="4695673" cy="1406893"/>
            </a:xfrm>
          </p:grpSpPr>
          <p:pic>
            <p:nvPicPr>
              <p:cNvPr id="21" name="Picture 20">
                <a:extLst>
                  <a:ext uri="{FF2B5EF4-FFF2-40B4-BE49-F238E27FC236}">
                    <a16:creationId xmlns:a16="http://schemas.microsoft.com/office/drawing/2014/main" id="{A43018C7-B0FC-E749-B764-2440A20E12AA}"/>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27" name="Group 26">
                <a:extLst>
                  <a:ext uri="{FF2B5EF4-FFF2-40B4-BE49-F238E27FC236}">
                    <a16:creationId xmlns:a16="http://schemas.microsoft.com/office/drawing/2014/main" id="{E74637AD-F91D-A94B-B525-BB22AA89B571}"/>
                  </a:ext>
                </a:extLst>
              </p:cNvPr>
              <p:cNvGrpSpPr/>
              <p:nvPr userDrawn="1"/>
            </p:nvGrpSpPr>
            <p:grpSpPr>
              <a:xfrm>
                <a:off x="823622" y="5568414"/>
                <a:ext cx="3151610" cy="1406893"/>
                <a:chOff x="823622" y="5455870"/>
                <a:chExt cx="3151610" cy="1406893"/>
              </a:xfrm>
            </p:grpSpPr>
            <p:pic>
              <p:nvPicPr>
                <p:cNvPr id="30" name="Picture 29">
                  <a:extLst>
                    <a:ext uri="{FF2B5EF4-FFF2-40B4-BE49-F238E27FC236}">
                      <a16:creationId xmlns:a16="http://schemas.microsoft.com/office/drawing/2014/main" id="{D1D9E429-3B24-E74D-8FEA-1CDA4D608E3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31" name="Picture 30">
                  <a:extLst>
                    <a:ext uri="{FF2B5EF4-FFF2-40B4-BE49-F238E27FC236}">
                      <a16:creationId xmlns:a16="http://schemas.microsoft.com/office/drawing/2014/main" id="{1F6F53A1-8028-4A45-A72A-BC9F317436E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20" name="TextBox 19">
              <a:extLst>
                <a:ext uri="{FF2B5EF4-FFF2-40B4-BE49-F238E27FC236}">
                  <a16:creationId xmlns:a16="http://schemas.microsoft.com/office/drawing/2014/main" id="{CD1F88D8-9B30-FE44-B6F5-055663FE56BA}"/>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780986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atin typeface="Gill Sans MT" panose="020B0502020104020203" pitchFamily="34" charset="0"/>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Garamond" panose="02020404030301010803"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0EF2770-D6F9-4EE9-A18E-8DD1648F62F9}" type="datetimeFigureOut">
              <a:rPr lang="en-US" smtClean="0"/>
              <a:t>7/7/22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89DD34-8126-45AF-B4F4-2305F3A75729}" type="slidenum">
              <a:rPr lang="en-US" smtClean="0"/>
              <a:t>‹#›</a:t>
            </a:fld>
            <a:endParaRPr lang="en-US"/>
          </a:p>
        </p:txBody>
      </p:sp>
      <p:sp>
        <p:nvSpPr>
          <p:cNvPr id="12" name="Rectangle 11"/>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p:nvPr userDrawn="1"/>
        </p:nvCxnSpPr>
        <p:spPr>
          <a:xfrm>
            <a:off x="845654" y="4562061"/>
            <a:ext cx="10524711"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sp>
        <p:nvSpPr>
          <p:cNvPr id="16" name="Content Placeholder 2">
            <a:extLst>
              <a:ext uri="{FF2B5EF4-FFF2-40B4-BE49-F238E27FC236}">
                <a16:creationId xmlns:a16="http://schemas.microsoft.com/office/drawing/2014/main" id="{68FEC8A7-6708-E745-89E5-198EE1050603}"/>
              </a:ext>
            </a:extLst>
          </p:cNvPr>
          <p:cNvSpPr>
            <a:spLocks noGrp="1"/>
          </p:cNvSpPr>
          <p:nvPr>
            <p:ph idx="13"/>
          </p:nvPr>
        </p:nvSpPr>
        <p:spPr>
          <a:xfrm>
            <a:off x="838200" y="1825625"/>
            <a:ext cx="10515600" cy="4351338"/>
          </a:xfrm>
        </p:spPr>
        <p:txBody>
          <a:bodyPr/>
          <a:lstStyle>
            <a:lvl1pPr>
              <a:defRPr>
                <a:latin typeface="Garamond" panose="02020404030301010803" pitchFamily="18" charset="0"/>
              </a:defRPr>
            </a:lvl1pPr>
            <a:lvl2pPr>
              <a:defRPr>
                <a:latin typeface="Garamond" panose="02020404030301010803" pitchFamily="18" charset="0"/>
              </a:defRPr>
            </a:lvl2pPr>
            <a:lvl3pPr>
              <a:defRPr>
                <a:latin typeface="Garamond" panose="02020404030301010803" pitchFamily="18" charset="0"/>
              </a:defRPr>
            </a:lvl3pPr>
            <a:lvl4pPr>
              <a:defRPr>
                <a:latin typeface="Garamond" panose="02020404030301010803" pitchFamily="18" charset="0"/>
              </a:defRPr>
            </a:lvl4pPr>
            <a:lvl5pPr>
              <a:defRPr>
                <a:latin typeface="Garamond" panose="020204040303010108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26" name="Group 25">
            <a:extLst>
              <a:ext uri="{FF2B5EF4-FFF2-40B4-BE49-F238E27FC236}">
                <a16:creationId xmlns:a16="http://schemas.microsoft.com/office/drawing/2014/main" id="{BE827C82-ABC7-A04A-8C25-9ABC427DE896}"/>
              </a:ext>
            </a:extLst>
          </p:cNvPr>
          <p:cNvGrpSpPr/>
          <p:nvPr userDrawn="1"/>
        </p:nvGrpSpPr>
        <p:grpSpPr>
          <a:xfrm>
            <a:off x="1120140" y="5893099"/>
            <a:ext cx="10929890" cy="1069543"/>
            <a:chOff x="982980" y="5790964"/>
            <a:chExt cx="11272790" cy="1103097"/>
          </a:xfrm>
        </p:grpSpPr>
        <p:grpSp>
          <p:nvGrpSpPr>
            <p:cNvPr id="27" name="Group 26">
              <a:extLst>
                <a:ext uri="{FF2B5EF4-FFF2-40B4-BE49-F238E27FC236}">
                  <a16:creationId xmlns:a16="http://schemas.microsoft.com/office/drawing/2014/main" id="{C1E3FC34-1790-5F4B-84DD-8297444BB612}"/>
                </a:ext>
              </a:extLst>
            </p:cNvPr>
            <p:cNvGrpSpPr/>
            <p:nvPr userDrawn="1"/>
          </p:nvGrpSpPr>
          <p:grpSpPr>
            <a:xfrm>
              <a:off x="982980" y="5790964"/>
              <a:ext cx="3681718" cy="1103097"/>
              <a:chOff x="823622" y="5568414"/>
              <a:chExt cx="4695673" cy="1406893"/>
            </a:xfrm>
          </p:grpSpPr>
          <p:pic>
            <p:nvPicPr>
              <p:cNvPr id="29" name="Picture 28">
                <a:extLst>
                  <a:ext uri="{FF2B5EF4-FFF2-40B4-BE49-F238E27FC236}">
                    <a16:creationId xmlns:a16="http://schemas.microsoft.com/office/drawing/2014/main" id="{5A383A7C-68BA-C844-AD93-6B35B5A634F4}"/>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30" name="Group 29">
                <a:extLst>
                  <a:ext uri="{FF2B5EF4-FFF2-40B4-BE49-F238E27FC236}">
                    <a16:creationId xmlns:a16="http://schemas.microsoft.com/office/drawing/2014/main" id="{7D087D36-4E2F-EB4C-AD06-0D58BBF4EBCE}"/>
                  </a:ext>
                </a:extLst>
              </p:cNvPr>
              <p:cNvGrpSpPr/>
              <p:nvPr userDrawn="1"/>
            </p:nvGrpSpPr>
            <p:grpSpPr>
              <a:xfrm>
                <a:off x="823622" y="5568414"/>
                <a:ext cx="3151610" cy="1406893"/>
                <a:chOff x="823622" y="5455870"/>
                <a:chExt cx="3151610" cy="1406893"/>
              </a:xfrm>
            </p:grpSpPr>
            <p:pic>
              <p:nvPicPr>
                <p:cNvPr id="31" name="Picture 30">
                  <a:extLst>
                    <a:ext uri="{FF2B5EF4-FFF2-40B4-BE49-F238E27FC236}">
                      <a16:creationId xmlns:a16="http://schemas.microsoft.com/office/drawing/2014/main" id="{3CB8ED09-61A0-B94A-9839-A45AD1D9518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32" name="Picture 31">
                  <a:extLst>
                    <a:ext uri="{FF2B5EF4-FFF2-40B4-BE49-F238E27FC236}">
                      <a16:creationId xmlns:a16="http://schemas.microsoft.com/office/drawing/2014/main" id="{36356D28-6CA6-E541-974C-252A63FAFCD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28" name="TextBox 27">
              <a:extLst>
                <a:ext uri="{FF2B5EF4-FFF2-40B4-BE49-F238E27FC236}">
                  <a16:creationId xmlns:a16="http://schemas.microsoft.com/office/drawing/2014/main" id="{449B3029-6BDB-A545-8016-802F29E6E5CC}"/>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2599643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EF2770-D6F9-4EE9-A18E-8DD1648F62F9}" type="datetimeFigureOut">
              <a:rPr lang="en-US" smtClean="0"/>
              <a:t>7/7/22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9DD34-8126-45AF-B4F4-2305F3A75729}" type="slidenum">
              <a:rPr lang="en-US" smtClean="0"/>
              <a:t>‹#›</a:t>
            </a:fld>
            <a:endParaRPr lang="en-US"/>
          </a:p>
        </p:txBody>
      </p:sp>
      <p:sp>
        <p:nvSpPr>
          <p:cNvPr id="13" name="Rectangle 12"/>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p:cNvCxnSpPr/>
          <p:nvPr userDrawn="1"/>
        </p:nvCxnSpPr>
        <p:spPr>
          <a:xfrm>
            <a:off x="832402" y="1686339"/>
            <a:ext cx="10524711"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grpSp>
        <p:nvGrpSpPr>
          <p:cNvPr id="26" name="Group 25">
            <a:extLst>
              <a:ext uri="{FF2B5EF4-FFF2-40B4-BE49-F238E27FC236}">
                <a16:creationId xmlns:a16="http://schemas.microsoft.com/office/drawing/2014/main" id="{A0B3C97A-843E-E240-9B4C-F496C4A7E26A}"/>
              </a:ext>
            </a:extLst>
          </p:cNvPr>
          <p:cNvGrpSpPr/>
          <p:nvPr userDrawn="1"/>
        </p:nvGrpSpPr>
        <p:grpSpPr>
          <a:xfrm>
            <a:off x="1120140" y="5893099"/>
            <a:ext cx="10929890" cy="1069543"/>
            <a:chOff x="982980" y="5790964"/>
            <a:chExt cx="11272790" cy="1103097"/>
          </a:xfrm>
        </p:grpSpPr>
        <p:grpSp>
          <p:nvGrpSpPr>
            <p:cNvPr id="27" name="Group 26">
              <a:extLst>
                <a:ext uri="{FF2B5EF4-FFF2-40B4-BE49-F238E27FC236}">
                  <a16:creationId xmlns:a16="http://schemas.microsoft.com/office/drawing/2014/main" id="{11D0A77E-2B6A-0A47-BE85-7113EA5524EB}"/>
                </a:ext>
              </a:extLst>
            </p:cNvPr>
            <p:cNvGrpSpPr/>
            <p:nvPr userDrawn="1"/>
          </p:nvGrpSpPr>
          <p:grpSpPr>
            <a:xfrm>
              <a:off x="982980" y="5790964"/>
              <a:ext cx="3681718" cy="1103097"/>
              <a:chOff x="823622" y="5568414"/>
              <a:chExt cx="4695673" cy="1406893"/>
            </a:xfrm>
          </p:grpSpPr>
          <p:pic>
            <p:nvPicPr>
              <p:cNvPr id="29" name="Picture 28">
                <a:extLst>
                  <a:ext uri="{FF2B5EF4-FFF2-40B4-BE49-F238E27FC236}">
                    <a16:creationId xmlns:a16="http://schemas.microsoft.com/office/drawing/2014/main" id="{BE086ADD-8A05-134F-BC23-914D2B1FDE6B}"/>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30" name="Group 29">
                <a:extLst>
                  <a:ext uri="{FF2B5EF4-FFF2-40B4-BE49-F238E27FC236}">
                    <a16:creationId xmlns:a16="http://schemas.microsoft.com/office/drawing/2014/main" id="{064181E0-5C42-3F42-B35B-AFD2C04EFE38}"/>
                  </a:ext>
                </a:extLst>
              </p:cNvPr>
              <p:cNvGrpSpPr/>
              <p:nvPr userDrawn="1"/>
            </p:nvGrpSpPr>
            <p:grpSpPr>
              <a:xfrm>
                <a:off x="823622" y="5568414"/>
                <a:ext cx="3151610" cy="1406893"/>
                <a:chOff x="823622" y="5455870"/>
                <a:chExt cx="3151610" cy="1406893"/>
              </a:xfrm>
            </p:grpSpPr>
            <p:pic>
              <p:nvPicPr>
                <p:cNvPr id="31" name="Picture 30">
                  <a:extLst>
                    <a:ext uri="{FF2B5EF4-FFF2-40B4-BE49-F238E27FC236}">
                      <a16:creationId xmlns:a16="http://schemas.microsoft.com/office/drawing/2014/main" id="{295847C1-1C7A-F645-8CF8-A0A7B7B984D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39" name="Picture 38">
                  <a:extLst>
                    <a:ext uri="{FF2B5EF4-FFF2-40B4-BE49-F238E27FC236}">
                      <a16:creationId xmlns:a16="http://schemas.microsoft.com/office/drawing/2014/main" id="{EE35BA1B-9D62-0F4C-BE73-1FB7BBE6F888}"/>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28" name="TextBox 27">
              <a:extLst>
                <a:ext uri="{FF2B5EF4-FFF2-40B4-BE49-F238E27FC236}">
                  <a16:creationId xmlns:a16="http://schemas.microsoft.com/office/drawing/2014/main" id="{54C97700-7427-C846-B214-26FE752F77DC}"/>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2841778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EF2770-D6F9-4EE9-A18E-8DD1648F62F9}" type="datetimeFigureOut">
              <a:rPr lang="en-US" smtClean="0"/>
              <a:t>7/7/22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89DD34-8126-45AF-B4F4-2305F3A75729}" type="slidenum">
              <a:rPr lang="en-US" smtClean="0"/>
              <a:t>‹#›</a:t>
            </a:fld>
            <a:endParaRPr lang="en-US"/>
          </a:p>
        </p:txBody>
      </p:sp>
      <p:sp>
        <p:nvSpPr>
          <p:cNvPr id="15" name="Rectangle 14"/>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p:cNvCxnSpPr/>
          <p:nvPr userDrawn="1"/>
        </p:nvCxnSpPr>
        <p:spPr>
          <a:xfrm>
            <a:off x="832402" y="1686339"/>
            <a:ext cx="10524711"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grpSp>
        <p:nvGrpSpPr>
          <p:cNvPr id="28" name="Group 27">
            <a:extLst>
              <a:ext uri="{FF2B5EF4-FFF2-40B4-BE49-F238E27FC236}">
                <a16:creationId xmlns:a16="http://schemas.microsoft.com/office/drawing/2014/main" id="{2FFF4419-7F10-964B-8071-4BF0B61E0C10}"/>
              </a:ext>
            </a:extLst>
          </p:cNvPr>
          <p:cNvGrpSpPr/>
          <p:nvPr userDrawn="1"/>
        </p:nvGrpSpPr>
        <p:grpSpPr>
          <a:xfrm>
            <a:off x="1120140" y="5893099"/>
            <a:ext cx="10929890" cy="1069543"/>
            <a:chOff x="982980" y="5790964"/>
            <a:chExt cx="11272790" cy="1103097"/>
          </a:xfrm>
        </p:grpSpPr>
        <p:grpSp>
          <p:nvGrpSpPr>
            <p:cNvPr id="29" name="Group 28">
              <a:extLst>
                <a:ext uri="{FF2B5EF4-FFF2-40B4-BE49-F238E27FC236}">
                  <a16:creationId xmlns:a16="http://schemas.microsoft.com/office/drawing/2014/main" id="{4C485546-5649-7944-829D-7B302F0F7905}"/>
                </a:ext>
              </a:extLst>
            </p:cNvPr>
            <p:cNvGrpSpPr/>
            <p:nvPr userDrawn="1"/>
          </p:nvGrpSpPr>
          <p:grpSpPr>
            <a:xfrm>
              <a:off x="982980" y="5790964"/>
              <a:ext cx="3681718" cy="1103097"/>
              <a:chOff x="823622" y="5568414"/>
              <a:chExt cx="4695673" cy="1406893"/>
            </a:xfrm>
          </p:grpSpPr>
          <p:pic>
            <p:nvPicPr>
              <p:cNvPr id="31" name="Picture 30">
                <a:extLst>
                  <a:ext uri="{FF2B5EF4-FFF2-40B4-BE49-F238E27FC236}">
                    <a16:creationId xmlns:a16="http://schemas.microsoft.com/office/drawing/2014/main" id="{3558170A-2538-7E4B-9DE1-245A342E07CA}"/>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32" name="Group 31">
                <a:extLst>
                  <a:ext uri="{FF2B5EF4-FFF2-40B4-BE49-F238E27FC236}">
                    <a16:creationId xmlns:a16="http://schemas.microsoft.com/office/drawing/2014/main" id="{7C781FD9-BD72-5144-A550-A6C1090B612C}"/>
                  </a:ext>
                </a:extLst>
              </p:cNvPr>
              <p:cNvGrpSpPr/>
              <p:nvPr userDrawn="1"/>
            </p:nvGrpSpPr>
            <p:grpSpPr>
              <a:xfrm>
                <a:off x="823622" y="5568414"/>
                <a:ext cx="3151610" cy="1406893"/>
                <a:chOff x="823622" y="5455870"/>
                <a:chExt cx="3151610" cy="1406893"/>
              </a:xfrm>
            </p:grpSpPr>
            <p:pic>
              <p:nvPicPr>
                <p:cNvPr id="33" name="Picture 32">
                  <a:extLst>
                    <a:ext uri="{FF2B5EF4-FFF2-40B4-BE49-F238E27FC236}">
                      <a16:creationId xmlns:a16="http://schemas.microsoft.com/office/drawing/2014/main" id="{E98632CC-961E-3945-8A89-7CDCF2E0D69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41" name="Picture 40">
                  <a:extLst>
                    <a:ext uri="{FF2B5EF4-FFF2-40B4-BE49-F238E27FC236}">
                      <a16:creationId xmlns:a16="http://schemas.microsoft.com/office/drawing/2014/main" id="{717096BD-8B8E-D74D-B7E8-E83E8AD9025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30" name="TextBox 29">
              <a:extLst>
                <a:ext uri="{FF2B5EF4-FFF2-40B4-BE49-F238E27FC236}">
                  <a16:creationId xmlns:a16="http://schemas.microsoft.com/office/drawing/2014/main" id="{3207B854-D965-D24F-8AB8-F11735067D4E}"/>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92444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00EF2770-D6F9-4EE9-A18E-8DD1648F62F9}" type="datetimeFigureOut">
              <a:rPr lang="en-US" smtClean="0"/>
              <a:t>7/7/22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89DD34-8126-45AF-B4F4-2305F3A75729}" type="slidenum">
              <a:rPr lang="en-US" smtClean="0"/>
              <a:t>‹#›</a:t>
            </a:fld>
            <a:endParaRPr lang="en-US"/>
          </a:p>
        </p:txBody>
      </p:sp>
      <p:sp>
        <p:nvSpPr>
          <p:cNvPr id="11" name="Rectangle 10"/>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Connector 14"/>
          <p:cNvCxnSpPr/>
          <p:nvPr userDrawn="1"/>
        </p:nvCxnSpPr>
        <p:spPr>
          <a:xfrm>
            <a:off x="832402" y="1686339"/>
            <a:ext cx="10524711"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grpSp>
        <p:nvGrpSpPr>
          <p:cNvPr id="24" name="Group 23">
            <a:extLst>
              <a:ext uri="{FF2B5EF4-FFF2-40B4-BE49-F238E27FC236}">
                <a16:creationId xmlns:a16="http://schemas.microsoft.com/office/drawing/2014/main" id="{03BC4D22-EC1A-DD42-8C31-70B1723A2DF5}"/>
              </a:ext>
            </a:extLst>
          </p:cNvPr>
          <p:cNvGrpSpPr/>
          <p:nvPr userDrawn="1"/>
        </p:nvGrpSpPr>
        <p:grpSpPr>
          <a:xfrm>
            <a:off x="1120140" y="5893099"/>
            <a:ext cx="10929890" cy="1069543"/>
            <a:chOff x="982980" y="5790964"/>
            <a:chExt cx="11272790" cy="1103097"/>
          </a:xfrm>
        </p:grpSpPr>
        <p:grpSp>
          <p:nvGrpSpPr>
            <p:cNvPr id="25" name="Group 24">
              <a:extLst>
                <a:ext uri="{FF2B5EF4-FFF2-40B4-BE49-F238E27FC236}">
                  <a16:creationId xmlns:a16="http://schemas.microsoft.com/office/drawing/2014/main" id="{6AF0D14C-749D-E24A-A8C1-5EF7EAC6DB29}"/>
                </a:ext>
              </a:extLst>
            </p:cNvPr>
            <p:cNvGrpSpPr/>
            <p:nvPr userDrawn="1"/>
          </p:nvGrpSpPr>
          <p:grpSpPr>
            <a:xfrm>
              <a:off x="982980" y="5790964"/>
              <a:ext cx="3681718" cy="1103097"/>
              <a:chOff x="823622" y="5568414"/>
              <a:chExt cx="4695673" cy="1406893"/>
            </a:xfrm>
          </p:grpSpPr>
          <p:pic>
            <p:nvPicPr>
              <p:cNvPr id="27" name="Picture 26">
                <a:extLst>
                  <a:ext uri="{FF2B5EF4-FFF2-40B4-BE49-F238E27FC236}">
                    <a16:creationId xmlns:a16="http://schemas.microsoft.com/office/drawing/2014/main" id="{55CDD82E-285A-BC45-9CF6-6579AF92B38E}"/>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28" name="Group 27">
                <a:extLst>
                  <a:ext uri="{FF2B5EF4-FFF2-40B4-BE49-F238E27FC236}">
                    <a16:creationId xmlns:a16="http://schemas.microsoft.com/office/drawing/2014/main" id="{7CEC4430-F7D3-D249-B98F-4C73E6AD269B}"/>
                  </a:ext>
                </a:extLst>
              </p:cNvPr>
              <p:cNvGrpSpPr/>
              <p:nvPr userDrawn="1"/>
            </p:nvGrpSpPr>
            <p:grpSpPr>
              <a:xfrm>
                <a:off x="823622" y="5568414"/>
                <a:ext cx="3151610" cy="1406893"/>
                <a:chOff x="823622" y="5455870"/>
                <a:chExt cx="3151610" cy="1406893"/>
              </a:xfrm>
            </p:grpSpPr>
            <p:pic>
              <p:nvPicPr>
                <p:cNvPr id="29" name="Picture 28">
                  <a:extLst>
                    <a:ext uri="{FF2B5EF4-FFF2-40B4-BE49-F238E27FC236}">
                      <a16:creationId xmlns:a16="http://schemas.microsoft.com/office/drawing/2014/main" id="{D1182FFB-D294-C34C-A1A3-3B58F3DDE2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37" name="Picture 36">
                  <a:extLst>
                    <a:ext uri="{FF2B5EF4-FFF2-40B4-BE49-F238E27FC236}">
                      <a16:creationId xmlns:a16="http://schemas.microsoft.com/office/drawing/2014/main" id="{7767AFC1-AE87-2742-92D8-FEF809FB8C4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26" name="TextBox 25">
              <a:extLst>
                <a:ext uri="{FF2B5EF4-FFF2-40B4-BE49-F238E27FC236}">
                  <a16:creationId xmlns:a16="http://schemas.microsoft.com/office/drawing/2014/main" id="{B0A80D42-D98B-0948-B8CC-44AD173D0B21}"/>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4291002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EF2770-D6F9-4EE9-A18E-8DD1648F62F9}" type="datetimeFigureOut">
              <a:rPr lang="en-US" smtClean="0"/>
              <a:t>7/7/22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89DD34-8126-45AF-B4F4-2305F3A75729}" type="slidenum">
              <a:rPr lang="en-US" smtClean="0"/>
              <a:t>‹#›</a:t>
            </a:fld>
            <a:endParaRPr lang="en-US"/>
          </a:p>
        </p:txBody>
      </p:sp>
      <p:grpSp>
        <p:nvGrpSpPr>
          <p:cNvPr id="14" name="Group 13"/>
          <p:cNvGrpSpPr/>
          <p:nvPr userDrawn="1"/>
        </p:nvGrpSpPr>
        <p:grpSpPr>
          <a:xfrm>
            <a:off x="0" y="1835427"/>
            <a:ext cx="12192000" cy="2438400"/>
            <a:chOff x="0" y="1835427"/>
            <a:chExt cx="12192000" cy="2438400"/>
          </a:xfrm>
        </p:grpSpPr>
        <p:cxnSp>
          <p:nvCxnSpPr>
            <p:cNvPr id="15" name="Straight Connector 14"/>
            <p:cNvCxnSpPr/>
            <p:nvPr userDrawn="1"/>
          </p:nvCxnSpPr>
          <p:spPr>
            <a:xfrm>
              <a:off x="7048500" y="4273827"/>
              <a:ext cx="5143500" cy="0"/>
            </a:xfrm>
            <a:prstGeom prst="line">
              <a:avLst/>
            </a:prstGeom>
            <a:ln w="104775">
              <a:solidFill>
                <a:srgbClr val="8393C5"/>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0" y="1835427"/>
              <a:ext cx="4109156" cy="0"/>
            </a:xfrm>
            <a:prstGeom prst="line">
              <a:avLst/>
            </a:prstGeom>
            <a:ln w="104775">
              <a:solidFill>
                <a:srgbClr val="932828"/>
              </a:solidFill>
            </a:ln>
            <a:effectLst/>
          </p:spPr>
          <p:style>
            <a:lnRef idx="1">
              <a:schemeClr val="accent1"/>
            </a:lnRef>
            <a:fillRef idx="0">
              <a:schemeClr val="accent1"/>
            </a:fillRef>
            <a:effectRef idx="0">
              <a:schemeClr val="accent1"/>
            </a:effectRef>
            <a:fontRef idx="minor">
              <a:schemeClr val="tx1"/>
            </a:fontRef>
          </p:style>
        </p:cxnSp>
        <p:sp>
          <p:nvSpPr>
            <p:cNvPr id="17" name="Rectangle 16"/>
            <p:cNvSpPr>
              <a:spLocks noChangeArrowheads="1"/>
            </p:cNvSpPr>
            <p:nvPr userDrawn="1"/>
          </p:nvSpPr>
          <p:spPr bwMode="auto">
            <a:xfrm>
              <a:off x="0" y="1911627"/>
              <a:ext cx="12192000" cy="2286000"/>
            </a:xfrm>
            <a:prstGeom prst="rect">
              <a:avLst/>
            </a:prstGeom>
            <a:solidFill>
              <a:srgbClr val="373185"/>
            </a:solidFill>
            <a:ln w="25400">
              <a:noFill/>
              <a:miter lim="800000"/>
              <a:headEnd/>
              <a:tailEnd/>
            </a:ln>
            <a:effectLst/>
          </p:spPr>
          <p:txBody>
            <a:bodyPr anchor="ctr"/>
            <a:lstStyle/>
            <a:p>
              <a:pPr algn="ctr" defTabSz="457200">
                <a:defRPr/>
              </a:pPr>
              <a:endParaRPr lang="en-US" sz="3700" dirty="0">
                <a:solidFill>
                  <a:schemeClr val="bg1"/>
                </a:solidFill>
                <a:latin typeface="Franklin Gothic Book" pitchFamily="34" charset="0"/>
              </a:endParaRPr>
            </a:p>
          </p:txBody>
        </p:sp>
      </p:grpSp>
      <p:grpSp>
        <p:nvGrpSpPr>
          <p:cNvPr id="23" name="Group 22"/>
          <p:cNvGrpSpPr/>
          <p:nvPr userDrawn="1"/>
        </p:nvGrpSpPr>
        <p:grpSpPr>
          <a:xfrm>
            <a:off x="1091727" y="4583469"/>
            <a:ext cx="10040128" cy="2048400"/>
            <a:chOff x="-766753" y="4282114"/>
            <a:chExt cx="13985329" cy="2853307"/>
          </a:xfrm>
        </p:grpSpPr>
        <p:pic>
          <p:nvPicPr>
            <p:cNvPr id="24" name="Picture 23"/>
            <p:cNvPicPr/>
            <p:nvPr userDrawn="1"/>
          </p:nvPicPr>
          <p:blipFill>
            <a:blip r:embed="rId2" cstate="print">
              <a:extLst>
                <a:ext uri="{28A0092B-C50C-407E-A947-70E740481C1C}">
                  <a14:useLocalDpi xmlns:a14="http://schemas.microsoft.com/office/drawing/2010/main" val="0"/>
                </a:ext>
              </a:extLst>
            </a:blip>
            <a:stretch>
              <a:fillRect/>
            </a:stretch>
          </p:blipFill>
          <p:spPr>
            <a:xfrm>
              <a:off x="11116357" y="4779203"/>
              <a:ext cx="2102219" cy="1888844"/>
            </a:xfrm>
            <a:prstGeom prst="rect">
              <a:avLst/>
            </a:prstGeom>
          </p:spPr>
        </p:pic>
        <p:grpSp>
          <p:nvGrpSpPr>
            <p:cNvPr id="25" name="Group 24"/>
            <p:cNvGrpSpPr/>
            <p:nvPr userDrawn="1"/>
          </p:nvGrpSpPr>
          <p:grpSpPr>
            <a:xfrm>
              <a:off x="-766753" y="4282114"/>
              <a:ext cx="8770031" cy="2853307"/>
              <a:chOff x="-461953" y="54670"/>
              <a:chExt cx="8770031" cy="2853307"/>
            </a:xfrm>
          </p:grpSpPr>
          <p:pic>
            <p:nvPicPr>
              <p:cNvPr id="26" name="Picture 2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1953" y="551759"/>
                <a:ext cx="2240980" cy="1926634"/>
              </a:xfrm>
              <a:prstGeom prst="rect">
                <a:avLst/>
              </a:prstGeom>
            </p:spPr>
          </p:pic>
          <p:pic>
            <p:nvPicPr>
              <p:cNvPr id="27" name="Picture 2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970888" y="54670"/>
                <a:ext cx="3337190" cy="2853307"/>
              </a:xfrm>
              <a:prstGeom prst="rect">
                <a:avLst/>
              </a:prstGeom>
            </p:spPr>
          </p:pic>
        </p:grpSp>
      </p:grpSp>
      <p:sp>
        <p:nvSpPr>
          <p:cNvPr id="28" name="TextBox 27"/>
          <p:cNvSpPr txBox="1"/>
          <p:nvPr userDrawn="1"/>
        </p:nvSpPr>
        <p:spPr>
          <a:xfrm>
            <a:off x="1417079" y="792608"/>
            <a:ext cx="9462051" cy="584775"/>
          </a:xfrm>
          <a:prstGeom prst="rect">
            <a:avLst/>
          </a:prstGeom>
          <a:noFill/>
        </p:spPr>
        <p:txBody>
          <a:bodyPr wrap="square" rtlCol="0">
            <a:spAutoFit/>
          </a:bodyPr>
          <a:lstStyle/>
          <a:p>
            <a:pPr algn="ctr"/>
            <a:r>
              <a:rPr lang="en-US" sz="3200" b="1" dirty="0">
                <a:solidFill>
                  <a:schemeClr val="tx1"/>
                </a:solidFill>
                <a:latin typeface="Gill Sans MT" panose="020B0502020104020203" pitchFamily="34" charset="0"/>
              </a:rPr>
              <a:t>USAID</a:t>
            </a:r>
            <a:r>
              <a:rPr lang="en-US" sz="3200" b="1" baseline="0" dirty="0">
                <a:solidFill>
                  <a:schemeClr val="tx1"/>
                </a:solidFill>
                <a:latin typeface="Gill Sans MT" panose="020B0502020104020203" pitchFamily="34" charset="0"/>
              </a:rPr>
              <a:t> AMPATH UZIMA</a:t>
            </a:r>
            <a:endParaRPr lang="en-US" sz="3200" b="1" dirty="0">
              <a:solidFill>
                <a:schemeClr val="tx1"/>
              </a:solidFill>
              <a:latin typeface="Gill Sans MT" panose="020B0502020104020203" pitchFamily="34" charset="0"/>
            </a:endParaRPr>
          </a:p>
        </p:txBody>
      </p:sp>
    </p:spTree>
    <p:extLst>
      <p:ext uri="{BB962C8B-B14F-4D97-AF65-F5344CB8AC3E}">
        <p14:creationId xmlns:p14="http://schemas.microsoft.com/office/powerpoint/2010/main" val="844766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EF2770-D6F9-4EE9-A18E-8DD1648F62F9}" type="datetimeFigureOut">
              <a:rPr lang="en-US" smtClean="0"/>
              <a:t>7/7/22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89DD34-8126-45AF-B4F4-2305F3A75729}" type="slidenum">
              <a:rPr lang="en-US" smtClean="0"/>
              <a:t>‹#›</a:t>
            </a:fld>
            <a:endParaRPr lang="en-US"/>
          </a:p>
        </p:txBody>
      </p:sp>
      <p:sp>
        <p:nvSpPr>
          <p:cNvPr id="13" name="Rectangle 12"/>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p:cNvCxnSpPr/>
          <p:nvPr userDrawn="1"/>
        </p:nvCxnSpPr>
        <p:spPr>
          <a:xfrm>
            <a:off x="832402" y="2070652"/>
            <a:ext cx="3978137"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grpSp>
        <p:nvGrpSpPr>
          <p:cNvPr id="26" name="Group 25">
            <a:extLst>
              <a:ext uri="{FF2B5EF4-FFF2-40B4-BE49-F238E27FC236}">
                <a16:creationId xmlns:a16="http://schemas.microsoft.com/office/drawing/2014/main" id="{513FC5F5-DCD8-3A46-B27B-F53CBA2D7A9E}"/>
              </a:ext>
            </a:extLst>
          </p:cNvPr>
          <p:cNvGrpSpPr/>
          <p:nvPr userDrawn="1"/>
        </p:nvGrpSpPr>
        <p:grpSpPr>
          <a:xfrm>
            <a:off x="1120140" y="5893099"/>
            <a:ext cx="10929890" cy="1069543"/>
            <a:chOff x="982980" y="5790964"/>
            <a:chExt cx="11272790" cy="1103097"/>
          </a:xfrm>
        </p:grpSpPr>
        <p:grpSp>
          <p:nvGrpSpPr>
            <p:cNvPr id="27" name="Group 26">
              <a:extLst>
                <a:ext uri="{FF2B5EF4-FFF2-40B4-BE49-F238E27FC236}">
                  <a16:creationId xmlns:a16="http://schemas.microsoft.com/office/drawing/2014/main" id="{8D0CD705-1217-9F4C-A6DA-870155146AA4}"/>
                </a:ext>
              </a:extLst>
            </p:cNvPr>
            <p:cNvGrpSpPr/>
            <p:nvPr userDrawn="1"/>
          </p:nvGrpSpPr>
          <p:grpSpPr>
            <a:xfrm>
              <a:off x="982980" y="5790964"/>
              <a:ext cx="3681718" cy="1103097"/>
              <a:chOff x="823622" y="5568414"/>
              <a:chExt cx="4695673" cy="1406893"/>
            </a:xfrm>
          </p:grpSpPr>
          <p:pic>
            <p:nvPicPr>
              <p:cNvPr id="29" name="Picture 28">
                <a:extLst>
                  <a:ext uri="{FF2B5EF4-FFF2-40B4-BE49-F238E27FC236}">
                    <a16:creationId xmlns:a16="http://schemas.microsoft.com/office/drawing/2014/main" id="{9DC59CF8-BB84-6D47-B0AC-177C826308D0}"/>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30" name="Group 29">
                <a:extLst>
                  <a:ext uri="{FF2B5EF4-FFF2-40B4-BE49-F238E27FC236}">
                    <a16:creationId xmlns:a16="http://schemas.microsoft.com/office/drawing/2014/main" id="{1D5712B6-00E9-9B4E-AC79-353DD7863B2B}"/>
                  </a:ext>
                </a:extLst>
              </p:cNvPr>
              <p:cNvGrpSpPr/>
              <p:nvPr userDrawn="1"/>
            </p:nvGrpSpPr>
            <p:grpSpPr>
              <a:xfrm>
                <a:off x="823622" y="5568414"/>
                <a:ext cx="3151610" cy="1406893"/>
                <a:chOff x="823622" y="5455870"/>
                <a:chExt cx="3151610" cy="1406893"/>
              </a:xfrm>
            </p:grpSpPr>
            <p:pic>
              <p:nvPicPr>
                <p:cNvPr id="31" name="Picture 30">
                  <a:extLst>
                    <a:ext uri="{FF2B5EF4-FFF2-40B4-BE49-F238E27FC236}">
                      <a16:creationId xmlns:a16="http://schemas.microsoft.com/office/drawing/2014/main" id="{1A38BB98-E08D-A849-96ED-58B99DDCF25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32" name="Picture 31">
                  <a:extLst>
                    <a:ext uri="{FF2B5EF4-FFF2-40B4-BE49-F238E27FC236}">
                      <a16:creationId xmlns:a16="http://schemas.microsoft.com/office/drawing/2014/main" id="{D4A9553E-1CDA-004A-AC43-E54641F820B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28" name="TextBox 27">
              <a:extLst>
                <a:ext uri="{FF2B5EF4-FFF2-40B4-BE49-F238E27FC236}">
                  <a16:creationId xmlns:a16="http://schemas.microsoft.com/office/drawing/2014/main" id="{68250CAC-0B71-6446-9C8E-D730047EB166}"/>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199647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6"/>
            <a:ext cx="6172200" cy="46309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56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3" name="Rectangle 12"/>
          <p:cNvSpPr/>
          <p:nvPr userDrawn="1"/>
        </p:nvSpPr>
        <p:spPr>
          <a:xfrm>
            <a:off x="0" y="2286000"/>
            <a:ext cx="369689" cy="2286000"/>
          </a:xfrm>
          <a:prstGeom prst="rect">
            <a:avLst/>
          </a:prstGeom>
          <a:solidFill>
            <a:srgbClr val="8393C5"/>
          </a:solidFill>
          <a:ln>
            <a:solidFill>
              <a:srgbClr val="839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4589464"/>
            <a:ext cx="369689" cy="2268536"/>
          </a:xfrm>
          <a:prstGeom prst="rect">
            <a:avLst/>
          </a:prstGeom>
          <a:solidFill>
            <a:srgbClr val="932828"/>
          </a:solidFill>
          <a:ln>
            <a:solidFill>
              <a:srgbClr val="9328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369689" cy="2286000"/>
          </a:xfrm>
          <a:prstGeom prst="rect">
            <a:avLst/>
          </a:prstGeom>
          <a:solidFill>
            <a:srgbClr val="373185"/>
          </a:solidFill>
          <a:ln>
            <a:solidFill>
              <a:srgbClr val="4E7F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p:cNvCxnSpPr/>
          <p:nvPr userDrawn="1"/>
        </p:nvCxnSpPr>
        <p:spPr>
          <a:xfrm>
            <a:off x="832402" y="2070652"/>
            <a:ext cx="3951633" cy="0"/>
          </a:xfrm>
          <a:prstGeom prst="line">
            <a:avLst/>
          </a:prstGeom>
          <a:ln w="57150">
            <a:solidFill>
              <a:srgbClr val="383087"/>
            </a:solidFill>
          </a:ln>
        </p:spPr>
        <p:style>
          <a:lnRef idx="3">
            <a:schemeClr val="accent6"/>
          </a:lnRef>
          <a:fillRef idx="0">
            <a:schemeClr val="accent6"/>
          </a:fillRef>
          <a:effectRef idx="2">
            <a:schemeClr val="accent6"/>
          </a:effectRef>
          <a:fontRef idx="minor">
            <a:schemeClr val="tx1"/>
          </a:fontRef>
        </p:style>
      </p:cxnSp>
      <p:grpSp>
        <p:nvGrpSpPr>
          <p:cNvPr id="24" name="Group 23">
            <a:extLst>
              <a:ext uri="{FF2B5EF4-FFF2-40B4-BE49-F238E27FC236}">
                <a16:creationId xmlns:a16="http://schemas.microsoft.com/office/drawing/2014/main" id="{AC105EE1-7230-D14E-8595-AFFA8A5422C3}"/>
              </a:ext>
            </a:extLst>
          </p:cNvPr>
          <p:cNvGrpSpPr/>
          <p:nvPr userDrawn="1"/>
        </p:nvGrpSpPr>
        <p:grpSpPr>
          <a:xfrm>
            <a:off x="1120140" y="5893099"/>
            <a:ext cx="10929890" cy="1069543"/>
            <a:chOff x="982980" y="5790964"/>
            <a:chExt cx="11272790" cy="1103097"/>
          </a:xfrm>
        </p:grpSpPr>
        <p:grpSp>
          <p:nvGrpSpPr>
            <p:cNvPr id="25" name="Group 24">
              <a:extLst>
                <a:ext uri="{FF2B5EF4-FFF2-40B4-BE49-F238E27FC236}">
                  <a16:creationId xmlns:a16="http://schemas.microsoft.com/office/drawing/2014/main" id="{3E48577C-B4C7-8440-9B9A-1C9E00DFE9C5}"/>
                </a:ext>
              </a:extLst>
            </p:cNvPr>
            <p:cNvGrpSpPr/>
            <p:nvPr userDrawn="1"/>
          </p:nvGrpSpPr>
          <p:grpSpPr>
            <a:xfrm>
              <a:off x="982980" y="5790964"/>
              <a:ext cx="3681718" cy="1103097"/>
              <a:chOff x="823622" y="5568414"/>
              <a:chExt cx="4695673" cy="1406893"/>
            </a:xfrm>
          </p:grpSpPr>
          <p:pic>
            <p:nvPicPr>
              <p:cNvPr id="27" name="Picture 26">
                <a:extLst>
                  <a:ext uri="{FF2B5EF4-FFF2-40B4-BE49-F238E27FC236}">
                    <a16:creationId xmlns:a16="http://schemas.microsoft.com/office/drawing/2014/main" id="{F02A5255-FA03-9F46-9102-74F8AE8F805B}"/>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561819" y="5868006"/>
                <a:ext cx="957476" cy="842997"/>
              </a:xfrm>
              <a:prstGeom prst="rect">
                <a:avLst/>
              </a:prstGeom>
            </p:spPr>
          </p:pic>
          <p:grpSp>
            <p:nvGrpSpPr>
              <p:cNvPr id="28" name="Group 27">
                <a:extLst>
                  <a:ext uri="{FF2B5EF4-FFF2-40B4-BE49-F238E27FC236}">
                    <a16:creationId xmlns:a16="http://schemas.microsoft.com/office/drawing/2014/main" id="{FC5A7764-81B6-4B45-B34A-A195B2D7300C}"/>
                  </a:ext>
                </a:extLst>
              </p:cNvPr>
              <p:cNvGrpSpPr/>
              <p:nvPr userDrawn="1"/>
            </p:nvGrpSpPr>
            <p:grpSpPr>
              <a:xfrm>
                <a:off x="823622" y="5568414"/>
                <a:ext cx="3151610" cy="1406893"/>
                <a:chOff x="823622" y="5455870"/>
                <a:chExt cx="3151610" cy="1406893"/>
              </a:xfrm>
            </p:grpSpPr>
            <p:pic>
              <p:nvPicPr>
                <p:cNvPr id="29" name="Picture 28">
                  <a:extLst>
                    <a:ext uri="{FF2B5EF4-FFF2-40B4-BE49-F238E27FC236}">
                      <a16:creationId xmlns:a16="http://schemas.microsoft.com/office/drawing/2014/main" id="{78BC7AA0-1C18-024A-92E8-AC48BE8D2E7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3622" y="5719764"/>
                  <a:ext cx="1063593" cy="914400"/>
                </a:xfrm>
                <a:prstGeom prst="rect">
                  <a:avLst/>
                </a:prstGeom>
              </p:spPr>
            </p:pic>
            <p:pic>
              <p:nvPicPr>
                <p:cNvPr id="30" name="Picture 29">
                  <a:extLst>
                    <a:ext uri="{FF2B5EF4-FFF2-40B4-BE49-F238E27FC236}">
                      <a16:creationId xmlns:a16="http://schemas.microsoft.com/office/drawing/2014/main" id="{AA802915-DF05-2040-99FB-3BFBC5A0747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29750" y="5455870"/>
                  <a:ext cx="1645482" cy="1406893"/>
                </a:xfrm>
                <a:prstGeom prst="rect">
                  <a:avLst/>
                </a:prstGeom>
              </p:spPr>
            </p:pic>
          </p:grpSp>
        </p:grpSp>
        <p:sp>
          <p:nvSpPr>
            <p:cNvPr id="26" name="TextBox 25">
              <a:extLst>
                <a:ext uri="{FF2B5EF4-FFF2-40B4-BE49-F238E27FC236}">
                  <a16:creationId xmlns:a16="http://schemas.microsoft.com/office/drawing/2014/main" id="{F6448776-5F56-254B-AD8F-74C9EB098CEE}"/>
                </a:ext>
              </a:extLst>
            </p:cNvPr>
            <p:cNvSpPr txBox="1"/>
            <p:nvPr userDrawn="1"/>
          </p:nvSpPr>
          <p:spPr>
            <a:xfrm>
              <a:off x="8645313" y="6356349"/>
              <a:ext cx="3610457" cy="338554"/>
            </a:xfrm>
            <a:prstGeom prst="rect">
              <a:avLst/>
            </a:prstGeom>
            <a:noFill/>
          </p:spPr>
          <p:txBody>
            <a:bodyPr wrap="square" rtlCol="0">
              <a:spAutoFit/>
            </a:bodyPr>
            <a:lstStyle/>
            <a:p>
              <a:pPr algn="l"/>
              <a:r>
                <a:rPr lang="en-US" sz="1600" b="1" dirty="0">
                  <a:solidFill>
                    <a:schemeClr val="tx1"/>
                  </a:solidFill>
                  <a:latin typeface="Gill Sans MT" panose="020B0502020104020203" pitchFamily="34" charset="0"/>
                </a:rPr>
                <a:t>USAID</a:t>
              </a:r>
              <a:r>
                <a:rPr lang="en-US" sz="1600" b="1" baseline="0" dirty="0">
                  <a:solidFill>
                    <a:schemeClr val="tx1"/>
                  </a:solidFill>
                  <a:latin typeface="Gill Sans MT" panose="020B0502020104020203" pitchFamily="34" charset="0"/>
                </a:rPr>
                <a:t> AMPATH </a:t>
              </a:r>
              <a:r>
                <a:rPr lang="en-US" sz="1600" b="1" i="1" baseline="0" dirty="0">
                  <a:solidFill>
                    <a:schemeClr val="tx1"/>
                  </a:solidFill>
                  <a:latin typeface="Gill Sans MT" panose="020B0502020104020203" pitchFamily="34" charset="0"/>
                </a:rPr>
                <a:t>Uzima</a:t>
              </a:r>
              <a:endParaRPr lang="en-US" sz="1600" b="1" i="1" dirty="0">
                <a:solidFill>
                  <a:schemeClr val="tx1"/>
                </a:solidFill>
                <a:latin typeface="Gill Sans MT" panose="020B0502020104020203" pitchFamily="34" charset="0"/>
              </a:endParaRPr>
            </a:p>
          </p:txBody>
        </p:sp>
      </p:grpSp>
    </p:spTree>
    <p:extLst>
      <p:ext uri="{BB962C8B-B14F-4D97-AF65-F5344CB8AC3E}">
        <p14:creationId xmlns:p14="http://schemas.microsoft.com/office/powerpoint/2010/main" val="3136399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F2770-D6F9-4EE9-A18E-8DD1648F62F9}" type="datetimeFigureOut">
              <a:rPr lang="en-US" smtClean="0"/>
              <a:t>7/7/22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89DD34-8126-45AF-B4F4-2305F3A75729}" type="slidenum">
              <a:rPr lang="en-US" smtClean="0"/>
              <a:t>‹#›</a:t>
            </a:fld>
            <a:endParaRPr lang="en-US"/>
          </a:p>
        </p:txBody>
      </p:sp>
    </p:spTree>
    <p:extLst>
      <p:ext uri="{BB962C8B-B14F-4D97-AF65-F5344CB8AC3E}">
        <p14:creationId xmlns:p14="http://schemas.microsoft.com/office/powerpoint/2010/main" val="35387030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Gill Sans MT" panose="020B050202010402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aramond" panose="020204040303010108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aramond" panose="020204040303010108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aramond" panose="020204040303010108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anose="020204040303010108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anose="020204040303010108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1854200"/>
            <a:ext cx="9144000" cy="1655763"/>
          </a:xfrm>
        </p:spPr>
        <p:txBody>
          <a:bodyPr>
            <a:normAutofit fontScale="90000"/>
          </a:bodyPr>
          <a:lstStyle/>
          <a:p>
            <a:r>
              <a:rPr lang="en-US" b="1" dirty="0">
                <a:solidFill>
                  <a:schemeClr val="bg1"/>
                </a:solidFill>
                <a:latin typeface="+mn-lt"/>
              </a:rPr>
              <a:t>Accelerating Improvements in healthcare</a:t>
            </a:r>
          </a:p>
        </p:txBody>
      </p:sp>
      <p:sp>
        <p:nvSpPr>
          <p:cNvPr id="3" name="Subtitle 5">
            <a:extLst>
              <a:ext uri="{FF2B5EF4-FFF2-40B4-BE49-F238E27FC236}">
                <a16:creationId xmlns:a16="http://schemas.microsoft.com/office/drawing/2014/main" id="{06EBD8C8-18B4-8947-C592-5FFD428B78F1}"/>
              </a:ext>
            </a:extLst>
          </p:cNvPr>
          <p:cNvSpPr>
            <a:spLocks noGrp="1"/>
          </p:cNvSpPr>
          <p:nvPr>
            <p:ph type="subTitle" idx="1"/>
          </p:nvPr>
        </p:nvSpPr>
        <p:spPr>
          <a:xfrm>
            <a:off x="2843561" y="4565774"/>
            <a:ext cx="4438186" cy="1051214"/>
          </a:xfrm>
        </p:spPr>
        <p:txBody>
          <a:bodyPr>
            <a:normAutofit fontScale="92500" lnSpcReduction="10000"/>
          </a:bodyPr>
          <a:lstStyle/>
          <a:p>
            <a:r>
              <a:rPr lang="en-US" sz="2000" b="1" dirty="0"/>
              <a:t>Quality Improvement Training</a:t>
            </a:r>
          </a:p>
          <a:p>
            <a:r>
              <a:rPr lang="en-US" sz="2000" b="1" dirty="0"/>
              <a:t>Trans Nzoia County</a:t>
            </a:r>
          </a:p>
          <a:p>
            <a:r>
              <a:rPr lang="en-US" sz="2000" b="1" dirty="0"/>
              <a:t>July 2022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Fig. 2">
            <a:extLst>
              <a:ext uri="{FF2B5EF4-FFF2-40B4-BE49-F238E27FC236}">
                <a16:creationId xmlns:a16="http://schemas.microsoft.com/office/drawing/2014/main" id="{D4B27771-1253-947F-FDF6-866BCCDC199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49942" y="246743"/>
            <a:ext cx="11625943" cy="57313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9294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69F0B-0CF9-9BB1-EB9F-065A4E9519C0}"/>
              </a:ext>
            </a:extLst>
          </p:cNvPr>
          <p:cNvSpPr>
            <a:spLocks noGrp="1"/>
          </p:cNvSpPr>
          <p:nvPr>
            <p:ph type="title"/>
          </p:nvPr>
        </p:nvSpPr>
        <p:spPr>
          <a:xfrm>
            <a:off x="417689" y="365125"/>
            <a:ext cx="11774311" cy="1325563"/>
          </a:xfrm>
        </p:spPr>
        <p:txBody>
          <a:bodyPr>
            <a:normAutofit fontScale="90000"/>
          </a:bodyPr>
          <a:lstStyle/>
          <a:p>
            <a:r>
              <a:rPr lang="en-US" b="1" dirty="0">
                <a:latin typeface="+mn-lt"/>
              </a:rPr>
              <a:t>How do we accelerate Improvements in healthcare?</a:t>
            </a:r>
            <a:br>
              <a:rPr lang="en-US" b="1" dirty="0">
                <a:latin typeface="+mn-lt"/>
              </a:rPr>
            </a:br>
            <a:endParaRPr lang="en-US" b="1" dirty="0">
              <a:latin typeface="+mn-lt"/>
            </a:endParaRPr>
          </a:p>
        </p:txBody>
      </p:sp>
      <p:sp>
        <p:nvSpPr>
          <p:cNvPr id="3" name="Content Placeholder 2">
            <a:extLst>
              <a:ext uri="{FF2B5EF4-FFF2-40B4-BE49-F238E27FC236}">
                <a16:creationId xmlns:a16="http://schemas.microsoft.com/office/drawing/2014/main" id="{348646EF-1871-2AFF-F14E-B775ADCEACE1}"/>
              </a:ext>
            </a:extLst>
          </p:cNvPr>
          <p:cNvSpPr>
            <a:spLocks noGrp="1"/>
          </p:cNvSpPr>
          <p:nvPr>
            <p:ph idx="1"/>
          </p:nvPr>
        </p:nvSpPr>
        <p:spPr>
          <a:xfrm>
            <a:off x="838200" y="1838363"/>
            <a:ext cx="10515600" cy="4065726"/>
          </a:xfrm>
        </p:spPr>
        <p:txBody>
          <a:bodyPr>
            <a:normAutofit/>
          </a:bodyPr>
          <a:lstStyle/>
          <a:p>
            <a:pPr marL="571500" indent="-571500">
              <a:lnSpc>
                <a:spcPct val="100000"/>
              </a:lnSpc>
              <a:buFont typeface="+mj-lt"/>
              <a:buAutoNum type="romanUcPeriod"/>
            </a:pPr>
            <a:r>
              <a:rPr lang="en-GB" b="1" dirty="0"/>
              <a:t>Leadership and management </a:t>
            </a:r>
            <a:r>
              <a:rPr lang="en-GB" dirty="0"/>
              <a:t>to ensure support and advocacy, with key components including: </a:t>
            </a:r>
          </a:p>
          <a:p>
            <a:pPr lvl="1">
              <a:lnSpc>
                <a:spcPct val="100000"/>
              </a:lnSpc>
            </a:pPr>
            <a:r>
              <a:rPr lang="en-GB" dirty="0"/>
              <a:t>Setting up appropriate governance and management mechanisms; </a:t>
            </a:r>
          </a:p>
          <a:p>
            <a:pPr lvl="1">
              <a:lnSpc>
                <a:spcPct val="100000"/>
              </a:lnSpc>
            </a:pPr>
            <a:r>
              <a:rPr lang="en-GB" dirty="0"/>
              <a:t>Development of accountability agreements, where multiple collaborating partners and organizations are involved; </a:t>
            </a:r>
          </a:p>
          <a:p>
            <a:pPr lvl="1">
              <a:lnSpc>
                <a:spcPct val="100000"/>
              </a:lnSpc>
            </a:pPr>
            <a:r>
              <a:rPr lang="en-GB" dirty="0"/>
              <a:t>Development of performance agreements, including the use of sanctions for breaching processes and procedures; and </a:t>
            </a:r>
          </a:p>
          <a:p>
            <a:pPr lvl="1">
              <a:lnSpc>
                <a:spcPct val="100000"/>
              </a:lnSpc>
            </a:pPr>
            <a:r>
              <a:rPr lang="en-GB" dirty="0"/>
              <a:t>Provision of sustained support to participating organizations. </a:t>
            </a:r>
          </a:p>
          <a:p>
            <a:pPr marL="0" indent="0" algn="ctr">
              <a:lnSpc>
                <a:spcPct val="100000"/>
              </a:lnSpc>
              <a:buNone/>
            </a:pPr>
            <a:endParaRPr lang="en-US" dirty="0"/>
          </a:p>
        </p:txBody>
      </p:sp>
    </p:spTree>
    <p:extLst>
      <p:ext uri="{BB962C8B-B14F-4D97-AF65-F5344CB8AC3E}">
        <p14:creationId xmlns:p14="http://schemas.microsoft.com/office/powerpoint/2010/main" val="2953552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4662EB-2715-F4D5-846A-498010EAB30E}"/>
              </a:ext>
            </a:extLst>
          </p:cNvPr>
          <p:cNvSpPr>
            <a:spLocks noGrp="1"/>
          </p:cNvSpPr>
          <p:nvPr>
            <p:ph idx="1"/>
          </p:nvPr>
        </p:nvSpPr>
        <p:spPr/>
        <p:txBody>
          <a:bodyPr>
            <a:normAutofit fontScale="92500" lnSpcReduction="10000"/>
          </a:bodyPr>
          <a:lstStyle/>
          <a:p>
            <a:pPr marL="0" indent="0">
              <a:buNone/>
            </a:pPr>
            <a:r>
              <a:rPr lang="en-GB" b="1" dirty="0"/>
              <a:t>II. Widespread stakeholder involvement</a:t>
            </a:r>
            <a:r>
              <a:rPr lang="en-GB" dirty="0"/>
              <a:t>, including key and front-line staff, most often in the context of developing structures, guidelines and indicators in order to secure ‘</a:t>
            </a:r>
            <a:r>
              <a:rPr lang="en-GB" b="1" dirty="0"/>
              <a:t>buy-in</a:t>
            </a:r>
            <a:r>
              <a:rPr lang="en-GB" dirty="0"/>
              <a:t>’ from participating staff, in particular physicians, Clinicians, Nurses and organizations. </a:t>
            </a:r>
          </a:p>
          <a:p>
            <a:pPr marL="0" indent="0">
              <a:buNone/>
            </a:pPr>
            <a:endParaRPr lang="en-GB" b="1" dirty="0"/>
          </a:p>
          <a:p>
            <a:pPr marL="0" indent="0">
              <a:buNone/>
            </a:pPr>
            <a:r>
              <a:rPr lang="en-GB" b="1" dirty="0"/>
              <a:t>III. Dedicated and continuing resources </a:t>
            </a:r>
            <a:r>
              <a:rPr lang="en-GB" dirty="0"/>
              <a:t>in the form of: </a:t>
            </a:r>
          </a:p>
          <a:p>
            <a:pPr lvl="2"/>
            <a:r>
              <a:rPr lang="en-GB" sz="2400" dirty="0"/>
              <a:t>A design and implementation team to guide implementation; </a:t>
            </a:r>
          </a:p>
          <a:p>
            <a:pPr lvl="2"/>
            <a:r>
              <a:rPr lang="en-GB" sz="2400" dirty="0"/>
              <a:t>Allocation of funding to strengthen capabilities and readiness (although this isn’t always seen as a key factor that facilitates implementation); </a:t>
            </a:r>
          </a:p>
          <a:p>
            <a:pPr lvl="2"/>
            <a:r>
              <a:rPr lang="en-GB" sz="2400" dirty="0"/>
              <a:t>Sufficient time to enable organizations and services to learn to work in new ways; and </a:t>
            </a:r>
          </a:p>
          <a:p>
            <a:pPr lvl="2"/>
            <a:r>
              <a:rPr lang="en-GB" sz="2400" b="1" dirty="0"/>
              <a:t>Strategic investment in staff and capacity-building</a:t>
            </a:r>
            <a:r>
              <a:rPr lang="en-GB" sz="2400" dirty="0"/>
              <a:t>. </a:t>
            </a:r>
          </a:p>
          <a:p>
            <a:endParaRPr lang="en-US" dirty="0"/>
          </a:p>
        </p:txBody>
      </p:sp>
      <p:sp>
        <p:nvSpPr>
          <p:cNvPr id="4" name="Title 1">
            <a:extLst>
              <a:ext uri="{FF2B5EF4-FFF2-40B4-BE49-F238E27FC236}">
                <a16:creationId xmlns:a16="http://schemas.microsoft.com/office/drawing/2014/main" id="{4E386809-6172-163B-35EF-756F62A3C393}"/>
              </a:ext>
            </a:extLst>
          </p:cNvPr>
          <p:cNvSpPr>
            <a:spLocks noGrp="1"/>
          </p:cNvSpPr>
          <p:nvPr>
            <p:ph type="title"/>
          </p:nvPr>
        </p:nvSpPr>
        <p:spPr>
          <a:xfrm>
            <a:off x="316089" y="365125"/>
            <a:ext cx="11751733" cy="1325563"/>
          </a:xfrm>
        </p:spPr>
        <p:txBody>
          <a:bodyPr>
            <a:normAutofit fontScale="90000"/>
          </a:bodyPr>
          <a:lstStyle/>
          <a:p>
            <a:r>
              <a:rPr lang="en-US" b="1" dirty="0">
                <a:latin typeface="+mn-lt"/>
              </a:rPr>
              <a:t>How do we accelerate Improvements in healthcare?</a:t>
            </a:r>
            <a:br>
              <a:rPr lang="en-US" b="1" dirty="0">
                <a:latin typeface="+mn-lt"/>
              </a:rPr>
            </a:br>
            <a:endParaRPr lang="en-US" b="1" dirty="0">
              <a:latin typeface="+mn-lt"/>
            </a:endParaRPr>
          </a:p>
        </p:txBody>
      </p:sp>
    </p:spTree>
    <p:extLst>
      <p:ext uri="{BB962C8B-B14F-4D97-AF65-F5344CB8AC3E}">
        <p14:creationId xmlns:p14="http://schemas.microsoft.com/office/powerpoint/2010/main" val="2274068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F71580-A51D-A331-4B87-691067F029DA}"/>
              </a:ext>
            </a:extLst>
          </p:cNvPr>
          <p:cNvSpPr>
            <a:spLocks noGrp="1"/>
          </p:cNvSpPr>
          <p:nvPr>
            <p:ph idx="1"/>
          </p:nvPr>
        </p:nvSpPr>
        <p:spPr>
          <a:xfrm>
            <a:off x="677333" y="1825625"/>
            <a:ext cx="11345334" cy="4351338"/>
          </a:xfrm>
        </p:spPr>
        <p:txBody>
          <a:bodyPr>
            <a:normAutofit/>
          </a:bodyPr>
          <a:lstStyle/>
          <a:p>
            <a:pPr marL="0" indent="0">
              <a:lnSpc>
                <a:spcPct val="100000"/>
              </a:lnSpc>
              <a:buNone/>
            </a:pPr>
            <a:r>
              <a:rPr lang="en-GB" b="1" dirty="0"/>
              <a:t>IV. Adaptation to local context </a:t>
            </a:r>
            <a:r>
              <a:rPr lang="en-GB" dirty="0"/>
              <a:t>by building on local relationships and local capacity, thereby allowing a focus on what is relevant and what works locally. Wider spread of innovative ideas beyond the local area will likely require some modification to enable take up. For this to be successful requires </a:t>
            </a:r>
            <a:r>
              <a:rPr lang="en-GB" b="1" dirty="0"/>
              <a:t>building strong foundations of political support at the different tiers of the system and, likely, adapting funding models</a:t>
            </a:r>
            <a:r>
              <a:rPr lang="en-GB" dirty="0"/>
              <a:t>. </a:t>
            </a:r>
          </a:p>
          <a:p>
            <a:pPr marL="0" indent="0">
              <a:lnSpc>
                <a:spcPct val="100000"/>
              </a:lnSpc>
              <a:buNone/>
            </a:pPr>
            <a:endParaRPr lang="en-GB" dirty="0"/>
          </a:p>
          <a:p>
            <a:pPr>
              <a:lnSpc>
                <a:spcPct val="100000"/>
              </a:lnSpc>
            </a:pPr>
            <a:endParaRPr lang="en-US" dirty="0"/>
          </a:p>
        </p:txBody>
      </p:sp>
      <p:sp>
        <p:nvSpPr>
          <p:cNvPr id="4" name="Title 1">
            <a:extLst>
              <a:ext uri="{FF2B5EF4-FFF2-40B4-BE49-F238E27FC236}">
                <a16:creationId xmlns:a16="http://schemas.microsoft.com/office/drawing/2014/main" id="{8AD7DE1C-D4B4-961E-56CD-898E98987A21}"/>
              </a:ext>
            </a:extLst>
          </p:cNvPr>
          <p:cNvSpPr>
            <a:spLocks noGrp="1"/>
          </p:cNvSpPr>
          <p:nvPr>
            <p:ph type="title"/>
          </p:nvPr>
        </p:nvSpPr>
        <p:spPr>
          <a:xfrm>
            <a:off x="395111" y="365125"/>
            <a:ext cx="11796889" cy="1325563"/>
          </a:xfrm>
        </p:spPr>
        <p:txBody>
          <a:bodyPr>
            <a:normAutofit fontScale="90000"/>
          </a:bodyPr>
          <a:lstStyle/>
          <a:p>
            <a:r>
              <a:rPr lang="en-US" b="1" dirty="0">
                <a:latin typeface="+mn-lt"/>
              </a:rPr>
              <a:t>How do we accelerate Improvements in healthcare?</a:t>
            </a:r>
            <a:br>
              <a:rPr lang="en-US" b="1" dirty="0">
                <a:latin typeface="+mn-lt"/>
              </a:rPr>
            </a:br>
            <a:endParaRPr lang="en-US" b="1" dirty="0">
              <a:latin typeface="+mn-lt"/>
            </a:endParaRPr>
          </a:p>
        </p:txBody>
      </p:sp>
    </p:spTree>
    <p:extLst>
      <p:ext uri="{BB962C8B-B14F-4D97-AF65-F5344CB8AC3E}">
        <p14:creationId xmlns:p14="http://schemas.microsoft.com/office/powerpoint/2010/main" val="968743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2CA151-0082-6CFF-8111-683B4B86BD1F}"/>
              </a:ext>
            </a:extLst>
          </p:cNvPr>
          <p:cNvSpPr>
            <a:spLocks noGrp="1"/>
          </p:cNvSpPr>
          <p:nvPr>
            <p:ph idx="1"/>
          </p:nvPr>
        </p:nvSpPr>
        <p:spPr/>
        <p:txBody>
          <a:bodyPr>
            <a:normAutofit fontScale="85000" lnSpcReduction="10000"/>
          </a:bodyPr>
          <a:lstStyle/>
          <a:p>
            <a:pPr marL="0" indent="0">
              <a:lnSpc>
                <a:spcPct val="110000"/>
              </a:lnSpc>
              <a:buNone/>
            </a:pPr>
            <a:r>
              <a:rPr lang="en-GB" b="1" dirty="0"/>
              <a:t>V. Ongoing monitoring and feedback </a:t>
            </a:r>
            <a:r>
              <a:rPr lang="en-GB" dirty="0"/>
              <a:t>through the systematic collection of data to assess performance and identify opportunities for improving access, quality, efficiency and patient experience. Monitoring may also include efforts to identify problems to be fed back to participating organizations. Lack of strategic investment into effective communication may lead to suboptimal implementation, and, possibly, performance of the service innovation.</a:t>
            </a:r>
            <a:endParaRPr lang="en-GB" b="1" dirty="0"/>
          </a:p>
          <a:p>
            <a:pPr marL="0" indent="0">
              <a:lnSpc>
                <a:spcPct val="100000"/>
              </a:lnSpc>
              <a:buNone/>
            </a:pPr>
            <a:endParaRPr lang="en-GB" b="1" dirty="0"/>
          </a:p>
          <a:p>
            <a:pPr marL="0" indent="0">
              <a:lnSpc>
                <a:spcPct val="120000"/>
              </a:lnSpc>
              <a:buNone/>
            </a:pPr>
            <a:r>
              <a:rPr lang="en-GB" b="1" dirty="0"/>
              <a:t>VI. Demonstration of effect </a:t>
            </a:r>
            <a:r>
              <a:rPr lang="en-GB" dirty="0"/>
              <a:t>through systematic and ongoing evaluation in terms of processes and outcomes as well as utilization and cost. Evidence of effectiveness was vital for the wider diffusion and dissemination of successful initiatives. </a:t>
            </a:r>
          </a:p>
          <a:p>
            <a:pPr>
              <a:lnSpc>
                <a:spcPct val="100000"/>
              </a:lnSpc>
            </a:pPr>
            <a:endParaRPr lang="en-US" dirty="0"/>
          </a:p>
        </p:txBody>
      </p:sp>
      <p:sp>
        <p:nvSpPr>
          <p:cNvPr id="4" name="Title 1">
            <a:extLst>
              <a:ext uri="{FF2B5EF4-FFF2-40B4-BE49-F238E27FC236}">
                <a16:creationId xmlns:a16="http://schemas.microsoft.com/office/drawing/2014/main" id="{7A176332-FC72-ECCE-E964-38FFF155F8F0}"/>
              </a:ext>
            </a:extLst>
          </p:cNvPr>
          <p:cNvSpPr>
            <a:spLocks noGrp="1"/>
          </p:cNvSpPr>
          <p:nvPr>
            <p:ph type="title"/>
          </p:nvPr>
        </p:nvSpPr>
        <p:spPr>
          <a:xfrm>
            <a:off x="451555" y="365125"/>
            <a:ext cx="11525955" cy="1325563"/>
          </a:xfrm>
        </p:spPr>
        <p:txBody>
          <a:bodyPr>
            <a:normAutofit fontScale="90000"/>
          </a:bodyPr>
          <a:lstStyle/>
          <a:p>
            <a:r>
              <a:rPr lang="en-US" b="1" dirty="0">
                <a:latin typeface="+mn-lt"/>
              </a:rPr>
              <a:t>How do we accelerate Improvements in healthcare?</a:t>
            </a:r>
            <a:br>
              <a:rPr lang="en-US" b="1" dirty="0">
                <a:latin typeface="+mn-lt"/>
              </a:rPr>
            </a:br>
            <a:endParaRPr lang="en-US" b="1" dirty="0">
              <a:latin typeface="+mn-lt"/>
            </a:endParaRPr>
          </a:p>
        </p:txBody>
      </p:sp>
    </p:spTree>
    <p:extLst>
      <p:ext uri="{BB962C8B-B14F-4D97-AF65-F5344CB8AC3E}">
        <p14:creationId xmlns:p14="http://schemas.microsoft.com/office/powerpoint/2010/main" val="2920370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69F0B-0CF9-9BB1-EB9F-065A4E9519C0}"/>
              </a:ext>
            </a:extLst>
          </p:cNvPr>
          <p:cNvSpPr>
            <a:spLocks noGrp="1"/>
          </p:cNvSpPr>
          <p:nvPr>
            <p:ph type="title"/>
          </p:nvPr>
        </p:nvSpPr>
        <p:spPr>
          <a:xfrm>
            <a:off x="395111" y="365125"/>
            <a:ext cx="11650133" cy="1325563"/>
          </a:xfrm>
        </p:spPr>
        <p:txBody>
          <a:bodyPr>
            <a:normAutofit fontScale="90000"/>
          </a:bodyPr>
          <a:lstStyle/>
          <a:p>
            <a:r>
              <a:rPr lang="en-US" b="1" dirty="0">
                <a:latin typeface="+mn-lt"/>
              </a:rPr>
              <a:t>How do we accelerate Improvements in healthcare?</a:t>
            </a:r>
            <a:br>
              <a:rPr lang="en-US" b="1" dirty="0">
                <a:latin typeface="+mn-lt"/>
              </a:rPr>
            </a:br>
            <a:endParaRPr lang="en-US" b="1" dirty="0">
              <a:latin typeface="+mn-lt"/>
            </a:endParaRPr>
          </a:p>
        </p:txBody>
      </p:sp>
      <p:sp>
        <p:nvSpPr>
          <p:cNvPr id="4" name="TextBox 3">
            <a:extLst>
              <a:ext uri="{FF2B5EF4-FFF2-40B4-BE49-F238E27FC236}">
                <a16:creationId xmlns:a16="http://schemas.microsoft.com/office/drawing/2014/main" id="{C38AA471-B913-4CFD-7D55-751F75A815E0}"/>
              </a:ext>
            </a:extLst>
          </p:cNvPr>
          <p:cNvSpPr txBox="1"/>
          <p:nvPr/>
        </p:nvSpPr>
        <p:spPr>
          <a:xfrm>
            <a:off x="838200" y="1804875"/>
            <a:ext cx="10515600" cy="3792705"/>
          </a:xfrm>
          <a:prstGeom prst="rect">
            <a:avLst/>
          </a:prstGeom>
          <a:noFill/>
        </p:spPr>
        <p:txBody>
          <a:bodyPr wrap="square">
            <a:spAutoFit/>
          </a:bodyPr>
          <a:lstStyle/>
          <a:p>
            <a:pPr marL="342900" indent="-342900">
              <a:lnSpc>
                <a:spcPct val="150000"/>
              </a:lnSpc>
              <a:buFont typeface="+mj-lt"/>
              <a:buAutoNum type="arabicPeriod"/>
            </a:pPr>
            <a:r>
              <a:rPr lang="en-GB" sz="1800" b="1" dirty="0">
                <a:effectLst/>
              </a:rPr>
              <a:t>leadership and management </a:t>
            </a:r>
            <a:r>
              <a:rPr lang="en-GB" sz="1800" b="0" dirty="0">
                <a:effectLst/>
              </a:rPr>
              <a:t>at different tiers that are supportive of and committed to change, including the articulation of a </a:t>
            </a:r>
            <a:r>
              <a:rPr lang="en-GB" sz="1800" b="1" dirty="0">
                <a:effectLst/>
              </a:rPr>
              <a:t>clear and compelling </a:t>
            </a:r>
            <a:r>
              <a:rPr lang="en-GB" sz="1800" b="0" dirty="0">
                <a:effectLst/>
              </a:rPr>
              <a:t>vision; </a:t>
            </a:r>
            <a:endParaRPr lang="en-GB" sz="1800" b="0" dirty="0"/>
          </a:p>
          <a:p>
            <a:pPr marL="342900" indent="-342900">
              <a:lnSpc>
                <a:spcPct val="150000"/>
              </a:lnSpc>
              <a:buFont typeface="+mj-lt"/>
              <a:buAutoNum type="arabicPeriod"/>
            </a:pPr>
            <a:r>
              <a:rPr lang="en-GB" dirty="0"/>
              <a:t>E</a:t>
            </a:r>
            <a:r>
              <a:rPr lang="en-GB" b="0" dirty="0">
                <a:effectLst/>
              </a:rPr>
              <a:t>arly and widespread </a:t>
            </a:r>
            <a:r>
              <a:rPr lang="en-GB" b="1" dirty="0">
                <a:effectLst/>
              </a:rPr>
              <a:t>stakeholder involvement</a:t>
            </a:r>
            <a:r>
              <a:rPr lang="en-GB" b="0" dirty="0">
                <a:effectLst/>
              </a:rPr>
              <a:t>, including staff and service users; </a:t>
            </a:r>
            <a:endParaRPr lang="en-GB" dirty="0"/>
          </a:p>
          <a:p>
            <a:pPr marL="342900" indent="-342900">
              <a:lnSpc>
                <a:spcPct val="150000"/>
              </a:lnSpc>
              <a:buFont typeface="+mj-lt"/>
              <a:buAutoNum type="arabicPeriod"/>
            </a:pPr>
            <a:r>
              <a:rPr lang="en-GB" b="1" dirty="0"/>
              <a:t>D</a:t>
            </a:r>
            <a:r>
              <a:rPr lang="en-GB" b="1" dirty="0">
                <a:effectLst/>
              </a:rPr>
              <a:t>edicated and ongoing resources</a:t>
            </a:r>
            <a:r>
              <a:rPr lang="en-GB" b="0" dirty="0">
                <a:effectLst/>
              </a:rPr>
              <a:t>, including funding, staff, infrastructure and time; </a:t>
            </a:r>
            <a:endParaRPr lang="en-GB" dirty="0"/>
          </a:p>
          <a:p>
            <a:pPr marL="342900" indent="-342900">
              <a:lnSpc>
                <a:spcPct val="150000"/>
              </a:lnSpc>
              <a:buFont typeface="+mj-lt"/>
              <a:buAutoNum type="arabicPeriod"/>
            </a:pPr>
            <a:r>
              <a:rPr lang="en-GB" sz="1800" b="0" dirty="0">
                <a:effectLst/>
              </a:rPr>
              <a:t>Effective </a:t>
            </a:r>
            <a:r>
              <a:rPr lang="en-GB" sz="1800" b="1">
                <a:effectLst/>
              </a:rPr>
              <a:t>communication </a:t>
            </a:r>
            <a:r>
              <a:rPr lang="en-GB" sz="1800" b="0">
                <a:effectLst/>
              </a:rPr>
              <a:t>across the </a:t>
            </a:r>
            <a:r>
              <a:rPr lang="en-GB" sz="1800" b="0" dirty="0">
                <a:effectLst/>
              </a:rPr>
              <a:t>organization(and, where relevant, between organizations); </a:t>
            </a:r>
            <a:endParaRPr lang="en-GB" dirty="0"/>
          </a:p>
          <a:p>
            <a:pPr marL="342900" indent="-342900">
              <a:lnSpc>
                <a:spcPct val="150000"/>
              </a:lnSpc>
              <a:buFont typeface="+mj-lt"/>
              <a:buAutoNum type="arabicPeriod"/>
            </a:pPr>
            <a:r>
              <a:rPr lang="en-GB" sz="1800" b="1" dirty="0">
                <a:effectLst/>
              </a:rPr>
              <a:t>adaptation </a:t>
            </a:r>
            <a:r>
              <a:rPr lang="en-GB" sz="1800" b="0" dirty="0">
                <a:effectLst/>
              </a:rPr>
              <a:t>of the innovation to the local </a:t>
            </a:r>
            <a:r>
              <a:rPr lang="en-GB" sz="1800" b="1" dirty="0">
                <a:effectLst/>
              </a:rPr>
              <a:t>context </a:t>
            </a:r>
            <a:r>
              <a:rPr lang="en-GB" sz="1800" b="0" dirty="0">
                <a:effectLst/>
              </a:rPr>
              <a:t>and integration with existing programmes and policies; </a:t>
            </a:r>
            <a:endParaRPr lang="en-GB" dirty="0"/>
          </a:p>
          <a:p>
            <a:pPr marL="342900" indent="-342900">
              <a:lnSpc>
                <a:spcPct val="150000"/>
              </a:lnSpc>
              <a:buFont typeface="+mj-lt"/>
              <a:buAutoNum type="arabicPeriod"/>
            </a:pPr>
            <a:r>
              <a:rPr lang="en-GB" sz="1800" b="0" dirty="0">
                <a:effectLst/>
              </a:rPr>
              <a:t>ongoing </a:t>
            </a:r>
            <a:r>
              <a:rPr lang="en-GB" sz="1800" b="1" dirty="0">
                <a:effectLst/>
              </a:rPr>
              <a:t>monitoring and timely feedback </a:t>
            </a:r>
            <a:r>
              <a:rPr lang="en-GB" sz="1800" b="0" dirty="0">
                <a:effectLst/>
              </a:rPr>
              <a:t>about progress; and </a:t>
            </a:r>
            <a:endParaRPr lang="en-GB" dirty="0"/>
          </a:p>
          <a:p>
            <a:pPr marL="342900" indent="-342900">
              <a:lnSpc>
                <a:spcPct val="150000"/>
              </a:lnSpc>
              <a:buFont typeface="+mj-lt"/>
              <a:buAutoNum type="arabicPeriod"/>
            </a:pPr>
            <a:r>
              <a:rPr lang="en-GB" sz="1800" b="1" dirty="0">
                <a:effectLst/>
              </a:rPr>
              <a:t>evaluation </a:t>
            </a:r>
            <a:r>
              <a:rPr lang="en-GB" sz="1800" b="0" dirty="0">
                <a:effectLst/>
              </a:rPr>
              <a:t>and demonstration of (cost-)effectiveness of the innovation being introduced, including assessment of health benefits. </a:t>
            </a:r>
            <a:endParaRPr lang="en-GB" dirty="0">
              <a:effectLst/>
            </a:endParaRPr>
          </a:p>
        </p:txBody>
      </p:sp>
    </p:spTree>
    <p:extLst>
      <p:ext uri="{BB962C8B-B14F-4D97-AF65-F5344CB8AC3E}">
        <p14:creationId xmlns:p14="http://schemas.microsoft.com/office/powerpoint/2010/main" val="2623515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8D94309-ED9D-5EE6-CC7B-A2181D98BFBE}"/>
              </a:ext>
            </a:extLst>
          </p:cNvPr>
          <p:cNvSpPr>
            <a:spLocks noGrp="1"/>
          </p:cNvSpPr>
          <p:nvPr>
            <p:ph idx="13"/>
          </p:nvPr>
        </p:nvSpPr>
        <p:spPr>
          <a:xfrm>
            <a:off x="383822" y="1825625"/>
            <a:ext cx="11808178" cy="4351338"/>
          </a:xfrm>
        </p:spPr>
        <p:txBody>
          <a:bodyPr>
            <a:normAutofit/>
          </a:bodyPr>
          <a:lstStyle/>
          <a:p>
            <a:pPr marL="0" indent="0" algn="ctr">
              <a:buNone/>
            </a:pPr>
            <a:r>
              <a:rPr lang="en-US" sz="6600" b="1" dirty="0"/>
              <a:t>HOW CAN WE ACCELERATE QI IN POUR HF/CONTEXT?</a:t>
            </a:r>
          </a:p>
        </p:txBody>
      </p:sp>
    </p:spTree>
    <p:extLst>
      <p:ext uri="{BB962C8B-B14F-4D97-AF65-F5344CB8AC3E}">
        <p14:creationId xmlns:p14="http://schemas.microsoft.com/office/powerpoint/2010/main" val="4061583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41076" y="2205317"/>
            <a:ext cx="9144000" cy="1438835"/>
          </a:xfrm>
          <a:prstGeom prst="rect">
            <a:avLst/>
          </a:prstGeom>
        </p:spPr>
        <p:txBody>
          <a:bodyPr vert="horz" lIns="91440" tIns="45720" rIns="91440" bIns="45720" rtlCol="0" anchor="ctr">
            <a:normAutofit/>
          </a:bodyPr>
          <a:lstStyle>
            <a:lvl1pPr algn="l" defTabSz="771571" rtl="0" eaLnBrk="1" latinLnBrk="0" hangingPunct="1">
              <a:lnSpc>
                <a:spcPct val="90000"/>
              </a:lnSpc>
              <a:spcBef>
                <a:spcPct val="0"/>
              </a:spcBef>
              <a:buNone/>
              <a:defRPr sz="3713" kern="1200">
                <a:solidFill>
                  <a:schemeClr val="tx1"/>
                </a:solidFill>
                <a:latin typeface="+mj-lt"/>
                <a:ea typeface="+mj-ea"/>
                <a:cs typeface="+mj-cs"/>
              </a:defRPr>
            </a:lvl1pPr>
          </a:lstStyle>
          <a:p>
            <a:pPr algn="ctr" fontAlgn="auto">
              <a:spcAft>
                <a:spcPts val="0"/>
              </a:spcAft>
            </a:pPr>
            <a:r>
              <a:rPr lang="en-US" sz="7200" b="1" dirty="0">
                <a:solidFill>
                  <a:schemeClr val="bg1"/>
                </a:solidFill>
                <a:latin typeface="Gill Sans MT" panose="020B0502020104020203" pitchFamily="34" charset="0"/>
              </a:rPr>
              <a:t>THANK YOU</a:t>
            </a:r>
          </a:p>
        </p:txBody>
      </p:sp>
      <p:sp>
        <p:nvSpPr>
          <p:cNvPr id="3" name="Title 14"/>
          <p:cNvSpPr txBox="1">
            <a:spLocks/>
          </p:cNvSpPr>
          <p:nvPr/>
        </p:nvSpPr>
        <p:spPr>
          <a:xfrm>
            <a:off x="740447" y="3281431"/>
            <a:ext cx="11000935" cy="1182321"/>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kern="1200" baseline="0">
                <a:solidFill>
                  <a:schemeClr val="bg1"/>
                </a:solidFill>
                <a:latin typeface="+mj-lt"/>
                <a:ea typeface="+mj-ea"/>
                <a:cs typeface="+mj-cs"/>
              </a:defRPr>
            </a:lvl1pPr>
          </a:lstStyle>
          <a:p>
            <a:r>
              <a:rPr lang="en-US" sz="2000" b="1" dirty="0">
                <a:latin typeface="Garamond" panose="02020404030301010803" pitchFamily="18" charset="0"/>
              </a:rPr>
              <a:t> info@ampathkenya.org </a:t>
            </a:r>
            <a:r>
              <a:rPr lang="en-US" sz="2000" b="1" dirty="0">
                <a:solidFill>
                  <a:srgbClr val="ED2B30"/>
                </a:solidFill>
                <a:latin typeface="Garamond" panose="02020404030301010803" pitchFamily="18" charset="0"/>
              </a:rPr>
              <a:t>|</a:t>
            </a:r>
            <a:r>
              <a:rPr lang="en-US" sz="2000" b="1" dirty="0">
                <a:latin typeface="Garamond" panose="02020404030301010803" pitchFamily="18" charset="0"/>
              </a:rPr>
              <a:t> www.ampathkenya.org</a:t>
            </a:r>
            <a:r>
              <a:rPr lang="en-US" sz="2000" b="1" baseline="0" dirty="0">
                <a:latin typeface="Garamond" panose="02020404030301010803" pitchFamily="18" charset="0"/>
              </a:rPr>
              <a:t> </a:t>
            </a:r>
            <a:r>
              <a:rPr lang="en-US" sz="2000" b="1" baseline="0" dirty="0">
                <a:solidFill>
                  <a:srgbClr val="ED2B30"/>
                </a:solidFill>
                <a:latin typeface="Garamond" panose="02020404030301010803" pitchFamily="18" charset="0"/>
              </a:rPr>
              <a:t>| </a:t>
            </a:r>
            <a:r>
              <a:rPr lang="en-US" sz="2000" b="1" dirty="0">
                <a:latin typeface="Garamond" panose="02020404030301010803" pitchFamily="18" charset="0"/>
              </a:rPr>
              <a:t>@ampathkenya</a:t>
            </a:r>
            <a:endParaRPr lang="en-US" sz="2000" b="1" dirty="0">
              <a:solidFill>
                <a:srgbClr val="ED2B30"/>
              </a:solidFill>
              <a:latin typeface="Garamond" panose="02020404030301010803" pitchFamily="18" charset="0"/>
            </a:endParaRPr>
          </a:p>
        </p:txBody>
      </p:sp>
    </p:spTree>
    <p:extLst>
      <p:ext uri="{BB962C8B-B14F-4D97-AF65-F5344CB8AC3E}">
        <p14:creationId xmlns:p14="http://schemas.microsoft.com/office/powerpoint/2010/main" val="1480621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9880</TotalTime>
  <Words>546</Words>
  <Application>Microsoft Macintosh PowerPoint</Application>
  <PresentationFormat>Widescreen</PresentationFormat>
  <Paragraphs>35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Franklin Gothic Book</vt:lpstr>
      <vt:lpstr>Garamond</vt:lpstr>
      <vt:lpstr>Gill Sans MT</vt:lpstr>
      <vt:lpstr>Office Theme</vt:lpstr>
      <vt:lpstr>Accelerating Improvements in healthcare</vt:lpstr>
      <vt:lpstr>PowerPoint Presentation</vt:lpstr>
      <vt:lpstr>How do we accelerate Improvements in healthcare? </vt:lpstr>
      <vt:lpstr>How do we accelerate Improvements in healthcare? </vt:lpstr>
      <vt:lpstr>How do we accelerate Improvements in healthcare? </vt:lpstr>
      <vt:lpstr>How do we accelerate Improvements in healthcare? </vt:lpstr>
      <vt:lpstr>How do we accelerate Improvements in healthcare?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Sharon</dc:creator>
  <cp:lastModifiedBy>christabel Bodo</cp:lastModifiedBy>
  <cp:revision>37</cp:revision>
  <dcterms:created xsi:type="dcterms:W3CDTF">2021-11-04T12:08:41Z</dcterms:created>
  <dcterms:modified xsi:type="dcterms:W3CDTF">2022-07-07T12:28:05Z</dcterms:modified>
</cp:coreProperties>
</file>