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8" Type="http://schemas.openxmlformats.org/officeDocument/2006/relationships/slide" Target="slides/slide3.xml"/><Relationship Id="rId18" Type="http://schemas.openxmlformats.org/officeDocument/2006/relationships/customXml" Target="../customXml/item1.xml"/><Relationship Id="rId3" Type="http://schemas.openxmlformats.org/officeDocument/2006/relationships/presProps" Target="presProps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7" Type="http://schemas.openxmlformats.org/officeDocument/2006/relationships/slide" Target="slides/slide2.xml"/><Relationship Id="rId2" Type="http://schemas.openxmlformats.org/officeDocument/2006/relationships/viewProps" Target="viewProps.xml"/><Relationship Id="rId16" Type="http://schemas.openxmlformats.org/officeDocument/2006/relationships/slide" Target="slides/slide11.xml"/><Relationship Id="rId11" Type="http://schemas.openxmlformats.org/officeDocument/2006/relationships/slide" Target="slides/slide6.xml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customXml" Target="../customXml/item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9aac54b404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9aac54b404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9aac54b404_1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9aac54b404_1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9aac54b404_1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9aac54b404_1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a6d5ef668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a6d5ef668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9a6d5ef668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9a6d5ef668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9a6d5ef668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9a6d5ef668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eb3ed7e55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eb3ed7e55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9aac54b404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9aac54b40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9a6d5ef668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9a6d5ef66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9a711a363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9a711a363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9aac54b404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9aac54b404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80758" y="154545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Diabetes type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Kacheliba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November 2023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721975"/>
            <a:ext cx="8520600" cy="18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1" name="Google Shape;11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2650" y="-261525"/>
            <a:ext cx="9216650" cy="559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8" name="Google Shape;11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8425" y="-37082"/>
            <a:ext cx="9144000" cy="53404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5" name="Google Shape;12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314375" cy="537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subTitle"/>
          </p:nvPr>
        </p:nvSpPr>
        <p:spPr>
          <a:xfrm>
            <a:off x="421350" y="1293150"/>
            <a:ext cx="8411100" cy="233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November 14th is the WHO World Diabetes Day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235175" y="24197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In Africa: Tropical diseases dicrease - NCD increase</a:t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37025" y="-374900"/>
            <a:ext cx="9281025" cy="56010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                             Symtoms of diabetes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Type 1   Quick onset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v"/>
              <a:t>Type 2 Slowly, sometimes no signs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                                 Lab for diagnose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Blood sugar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v"/>
              <a:t>Urine sugar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v"/>
              <a:t>HbA1c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                                      HbA1c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v" sz="1500">
                <a:solidFill>
                  <a:srgbClr val="202124"/>
                </a:solidFill>
                <a:highlight>
                  <a:srgbClr val="FFFFFF"/>
                </a:highlight>
              </a:rPr>
              <a:t>HbA1c is your </a:t>
            </a:r>
            <a:r>
              <a:rPr lang="sv" sz="1500">
                <a:solidFill>
                  <a:srgbClr val="040C28"/>
                </a:solidFill>
              </a:rPr>
              <a:t>average blood glucose (sugar) levels for the last two to three months</a:t>
            </a:r>
            <a:r>
              <a:rPr lang="sv" sz="1500">
                <a:solidFill>
                  <a:srgbClr val="202124"/>
                </a:solidFill>
                <a:highlight>
                  <a:srgbClr val="FFFFFF"/>
                </a:highlight>
              </a:rPr>
              <a:t>. If you have diabetes, an ideal HbA1c level is 48mmol/mol (6.5%) or below. If you're at risk of developing type 2 diabetes, your target HbA1c level should be below 42mmol/mol (6%).</a:t>
            </a:r>
            <a:endParaRPr sz="1500">
              <a:solidFill>
                <a:srgbClr val="202124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550" y="-179362"/>
            <a:ext cx="9047450" cy="60510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                                     Treatment</a:t>
            </a:r>
            <a:endParaRPr/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Food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v"/>
              <a:t>Fysical activity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v"/>
              <a:t>Treat HTN, dyslipidemia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v"/>
              <a:t>Check for complications: Eyes, kidneys, feet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v"/>
              <a:t>Drugs: Metformin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v"/>
              <a:t>           Glibenclamid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v"/>
              <a:t>           Insulin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v"/>
              <a:t>Many new drugs coming!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B99C7817DEDC44B8CD7A8C5D94A2ED7" ma:contentTypeVersion="16" ma:contentTypeDescription="Skapa ett nytt dokument." ma:contentTypeScope="" ma:versionID="09c253d1d22832c444aa69d102300d47">
  <xsd:schema xmlns:xsd="http://www.w3.org/2001/XMLSchema" xmlns:xs="http://www.w3.org/2001/XMLSchema" xmlns:p="http://schemas.microsoft.com/office/2006/metadata/properties" xmlns:ns2="67b4b99d-f155-4e2f-8838-6f0f7631dfc1" xmlns:ns3="b7f29fcc-0797-403f-ba7b-ecbb290fae6d" targetNamespace="http://schemas.microsoft.com/office/2006/metadata/properties" ma:root="true" ma:fieldsID="988e11a238c273e1b1036d2fe01e35ef" ns2:_="" ns3:_="">
    <xsd:import namespace="67b4b99d-f155-4e2f-8838-6f0f7631dfc1"/>
    <xsd:import namespace="b7f29fcc-0797-403f-ba7b-ecbb290fae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4b99d-f155-4e2f-8838-6f0f7631df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1ca6ed74-85eb-41c2-922f-9901e94878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29fcc-0797-403f-ba7b-ecbb290fae6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582ac2aa-0835-496c-a9da-eb74f56ee759}" ma:internalName="TaxCatchAll" ma:showField="CatchAllData" ma:web="b7f29fcc-0797-403f-ba7b-ecbb290fae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AF3F21-42F7-46B2-BA30-168E269D29EF}"/>
</file>

<file path=customXml/itemProps2.xml><?xml version="1.0" encoding="utf-8"?>
<ds:datastoreItem xmlns:ds="http://schemas.openxmlformats.org/officeDocument/2006/customXml" ds:itemID="{DAF15520-85F7-49C5-A65F-1BEE5C97AA34}"/>
</file>