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30B22-99F9-0AA8-9B69-1D81FA6A3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8EA2B1-240A-2AF3-B934-28D52596D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D1DB56-96A4-1329-BFB6-471C9E92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10EFF3-B074-F88C-F5B0-F68C0472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B503FB-9F59-D41B-642B-AB5F0D93B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77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2678D-7C57-79CF-3063-B66730245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E9F86E4-05F4-BC2B-BE08-9AD5683CA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A5CAF1-3307-C516-707C-F6A00280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508F32-61AD-1F07-ED5F-6B6D4D84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B110EF-2B30-8CB6-A044-9CF8FD26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304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972BEFC-1023-666C-4FDC-F26B5BDC8F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B18A27-DE89-182F-C6D9-4DCB7C935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8197D1-7912-0845-4EE7-82F5FB01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9BB92E-FD20-7DBD-8180-46CEFFD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9B3042-C445-5442-853C-7C9998ED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35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7EF79E-F62C-C149-9690-CC5DE758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F83BF6-BAB3-653E-E7BC-759139AA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DA6E35-F69F-0AAB-6306-F39EDA8C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8AFA7D-FC17-08BA-787A-CB8A1AC6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0EB30C-F129-E5AA-E682-E90198A86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244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3CED3A-DE24-AAE7-3B15-131928CF5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9486BC-9667-503E-A58F-598F7DC82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13EC9-0F45-B632-B5E1-A1FC4E33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97C9F2-F110-86F6-23C9-DBC34EAA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4C4F2A-FB20-1706-4DDA-DA1C5170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73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111DDB-7030-EA58-18E1-D0E9B198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6A1AA6-1D99-AF3C-B5B4-C27423230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C7D8A57-2072-E047-149B-D3E5C62D3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5418276-B40B-ECEE-374E-114C302E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D206A34-EF89-DCF3-D60B-428EF02F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F138F45-1831-04D1-6871-E6C4D19B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86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42EB1E-E7DB-3F0A-3456-579F2FC2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2BA0DD-C670-6D74-2354-FE2B180FD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A59D2D8-5EA8-DFA0-FE01-F149EE34B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CCFBDA-CF08-6EC0-660A-18180108E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97BC79D-211F-33FA-1E8D-52C188ABF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03549A1-9C4C-7450-6F3E-B3221F21A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918DCFA-4C42-36FF-656D-0FA9256A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84D75E9-F4A8-B50E-2A62-08F54582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78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2FB6AA-5408-59E8-FF4F-66BAD65F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10D8963-AA01-255F-0E73-EF9F89AB3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9BD689-0818-4BCA-4528-FE1881FF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F86FA94-2A33-1F62-3EFC-88511CCA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083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81A24B8-1590-0D5C-09AF-42206DEC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67D2785-B420-73FD-B1FD-02537CA5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F7F61CB-55CE-F25E-7480-30F85E16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02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89A077-0832-72A7-FD24-5B952B20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104FCB-A653-35A1-0346-E98AA6F3A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CB8FAF-964E-E5AC-75C1-2826EFFA3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59357A-654E-65A2-839F-CD0519D6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2D49BFD-8BF4-AA8C-7CFD-4782A904C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D057F3-C7BB-05A0-6F37-5DD695FE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766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D80E9A-8A88-BE1B-CCCD-F011EE19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29C04C1-CEB4-B4E8-0DCB-5D7D8680EC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4010C4-F940-1CA3-A0C2-E6DD64A2A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3847FB-6622-F04F-F587-D80DB573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8D3912-317B-09EF-BF35-88ABCB76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6BDF330-A40F-AC42-49FD-18CE20BE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53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29E12FD-7668-9F93-64C9-A79CAAFC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CFAAE4-106A-6522-06EB-6B9929D36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40E31C-B87C-FFBE-75AD-A2288B6FB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9209-BD38-48C7-9D24-E0F22A39C9F6}" type="datetimeFigureOut">
              <a:rPr lang="sv-SE" smtClean="0"/>
              <a:t>2023-04-06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40E41A-FEA8-36AC-7E21-802F09E31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AFB2D7-87E7-ECA9-EFA2-21544B479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3E3C-CA65-4F92-B213-4CBC1D4BF0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08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1003C4-3496-695C-54B1-8574FEED7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4320"/>
            <a:ext cx="9144000" cy="1158240"/>
          </a:xfrm>
        </p:spPr>
        <p:txBody>
          <a:bodyPr>
            <a:normAutofit fontScale="90000"/>
          </a:bodyPr>
          <a:lstStyle/>
          <a:p>
            <a:br>
              <a:rPr lang="sv-SE" b="1" dirty="0"/>
            </a:br>
            <a:r>
              <a:rPr lang="sv-SE" b="1" dirty="0"/>
              <a:t>Management </a:t>
            </a:r>
            <a:r>
              <a:rPr lang="sv-SE" b="1" dirty="0" err="1"/>
              <a:t>of</a:t>
            </a:r>
            <a:r>
              <a:rPr lang="sv-SE" b="1" dirty="0"/>
              <a:t> </a:t>
            </a:r>
            <a:br>
              <a:rPr lang="sv-SE" b="1" dirty="0"/>
            </a:br>
            <a:r>
              <a:rPr lang="sv-SE" b="1" dirty="0" err="1"/>
              <a:t>Diarrhoeal</a:t>
            </a:r>
            <a:r>
              <a:rPr lang="sv-SE" b="1" dirty="0"/>
              <a:t> </a:t>
            </a:r>
            <a:r>
              <a:rPr lang="sv-SE" b="1" dirty="0" err="1"/>
              <a:t>diseases</a:t>
            </a:r>
            <a:r>
              <a:rPr lang="sv-SE" b="1" dirty="0"/>
              <a:t> </a:t>
            </a:r>
            <a:r>
              <a:rPr lang="sv-SE" b="1" dirty="0" err="1"/>
              <a:t>with</a:t>
            </a:r>
            <a:r>
              <a:rPr lang="sv-SE" b="1" dirty="0"/>
              <a:t> focus on </a:t>
            </a:r>
            <a:r>
              <a:rPr lang="sv-SE" b="1" dirty="0" err="1"/>
              <a:t>children</a:t>
            </a:r>
            <a:r>
              <a:rPr lang="sv-SE" b="1" dirty="0"/>
              <a:t> </a:t>
            </a:r>
            <a:r>
              <a:rPr lang="sv-SE" b="1" dirty="0" err="1"/>
              <a:t>below</a:t>
            </a:r>
            <a:r>
              <a:rPr lang="sv-SE" b="1" dirty="0"/>
              <a:t> 5 </a:t>
            </a:r>
            <a:r>
              <a:rPr lang="sv-SE" b="1" dirty="0" err="1"/>
              <a:t>years</a:t>
            </a:r>
            <a:br>
              <a:rPr lang="sv-SE" b="1" dirty="0"/>
            </a:br>
            <a:r>
              <a:rPr lang="sv-SE" b="1" dirty="0"/>
              <a:t> </a:t>
            </a:r>
            <a:br>
              <a:rPr lang="sv-SE" dirty="0"/>
            </a:br>
            <a:r>
              <a:rPr lang="sv-SE" sz="3100" dirty="0" err="1"/>
              <a:t>Based</a:t>
            </a:r>
            <a:r>
              <a:rPr lang="sv-SE" sz="3100" dirty="0"/>
              <a:t> on </a:t>
            </a:r>
            <a:r>
              <a:rPr lang="sv-SE" sz="3100" dirty="0" err="1"/>
              <a:t>guidelines</a:t>
            </a:r>
            <a:r>
              <a:rPr lang="sv-SE" sz="3100" dirty="0"/>
              <a:t> from Kenya </a:t>
            </a:r>
            <a:r>
              <a:rPr lang="sv-SE" sz="3100" dirty="0" err="1"/>
              <a:t>Ministry</a:t>
            </a:r>
            <a:r>
              <a:rPr lang="sv-SE" sz="3100" dirty="0"/>
              <a:t> </a:t>
            </a:r>
            <a:r>
              <a:rPr lang="sv-SE" sz="3100" dirty="0" err="1"/>
              <a:t>of</a:t>
            </a:r>
            <a:r>
              <a:rPr lang="sv-SE" sz="3100" dirty="0"/>
              <a:t> Health and WHO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8450A85-8200-4409-F67B-65A58C6D9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6080"/>
            <a:ext cx="9144000" cy="1793558"/>
          </a:xfrm>
        </p:spPr>
        <p:txBody>
          <a:bodyPr>
            <a:normAutofit/>
          </a:bodyPr>
          <a:lstStyle/>
          <a:p>
            <a:r>
              <a:rPr lang="sv-SE" dirty="0"/>
              <a:t>MD Anders Dybjer Rotary </a:t>
            </a:r>
            <a:r>
              <a:rPr lang="sv-SE" dirty="0" err="1"/>
              <a:t>Doctors</a:t>
            </a:r>
            <a:r>
              <a:rPr lang="sv-SE" dirty="0"/>
              <a:t>, Sweden</a:t>
            </a:r>
          </a:p>
          <a:p>
            <a:r>
              <a:rPr lang="sv-SE" dirty="0"/>
              <a:t>Specialist in </a:t>
            </a:r>
            <a:r>
              <a:rPr lang="sv-SE" dirty="0" err="1"/>
              <a:t>Internal</a:t>
            </a:r>
            <a:r>
              <a:rPr lang="sv-SE" dirty="0"/>
              <a:t> Medicine and </a:t>
            </a:r>
            <a:r>
              <a:rPr lang="sv-SE" dirty="0" err="1"/>
              <a:t>Haematology</a:t>
            </a:r>
            <a:endParaRPr lang="sv-SE" dirty="0"/>
          </a:p>
          <a:p>
            <a:r>
              <a:rPr lang="sv-SE" dirty="0" err="1"/>
              <a:t>Kacheliba</a:t>
            </a:r>
            <a:r>
              <a:rPr lang="sv-SE" dirty="0"/>
              <a:t> Hospital</a:t>
            </a:r>
          </a:p>
          <a:p>
            <a:r>
              <a:rPr lang="sv-SE" dirty="0"/>
              <a:t>April 11 2023</a:t>
            </a:r>
          </a:p>
        </p:txBody>
      </p:sp>
    </p:spTree>
    <p:extLst>
      <p:ext uri="{BB962C8B-B14F-4D97-AF65-F5344CB8AC3E}">
        <p14:creationId xmlns:p14="http://schemas.microsoft.com/office/powerpoint/2010/main" val="668168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9979B0-069E-A3DE-FDD4-967534200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3317"/>
          </a:xfrm>
        </p:spPr>
        <p:txBody>
          <a:bodyPr>
            <a:normAutofit fontScale="90000"/>
          </a:bodyPr>
          <a:lstStyle/>
          <a:p>
            <a:r>
              <a:rPr lang="sv-SE" b="1" dirty="0" err="1"/>
              <a:t>Treatment</a:t>
            </a:r>
            <a:r>
              <a:rPr lang="sv-SE" b="1" dirty="0"/>
              <a:t> </a:t>
            </a:r>
            <a:r>
              <a:rPr lang="sv-SE" b="1" dirty="0" err="1"/>
              <a:t>when</a:t>
            </a:r>
            <a:r>
              <a:rPr lang="sv-SE" b="1" dirty="0"/>
              <a:t> no </a:t>
            </a:r>
            <a:r>
              <a:rPr lang="sv-SE" b="1" dirty="0" err="1"/>
              <a:t>improvment</a:t>
            </a:r>
            <a:r>
              <a:rPr lang="sv-SE" b="1" dirty="0"/>
              <a:t>/</a:t>
            </a:r>
            <a:r>
              <a:rPr lang="sv-SE" b="1" dirty="0" err="1"/>
              <a:t>persistant</a:t>
            </a: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336C45A-A858-79B5-A15E-D6CB1ED93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1920"/>
            <a:ext cx="9144000" cy="259588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800" dirty="0" err="1"/>
              <a:t>Acute</a:t>
            </a:r>
            <a:r>
              <a:rPr lang="sv-SE" sz="2800" dirty="0"/>
              <a:t> </a:t>
            </a:r>
            <a:r>
              <a:rPr lang="sv-SE" sz="2800" dirty="0" err="1"/>
              <a:t>diarrhoea</a:t>
            </a:r>
            <a:r>
              <a:rPr lang="sv-SE" sz="2800" dirty="0"/>
              <a:t> </a:t>
            </a:r>
            <a:r>
              <a:rPr lang="sv-SE" sz="2800" u="sng" dirty="0" err="1"/>
              <a:t>without</a:t>
            </a:r>
            <a:r>
              <a:rPr lang="sv-SE" sz="2800" dirty="0"/>
              <a:t> </a:t>
            </a:r>
            <a:r>
              <a:rPr lang="sv-SE" sz="2800" dirty="0" err="1"/>
              <a:t>blood</a:t>
            </a:r>
            <a:r>
              <a:rPr lang="sv-SE" sz="2800" dirty="0"/>
              <a:t> in the </a:t>
            </a:r>
            <a:r>
              <a:rPr lang="sv-SE" sz="2800" dirty="0" err="1"/>
              <a:t>stools</a:t>
            </a:r>
            <a:r>
              <a:rPr lang="sv-SE" sz="2800" dirty="0"/>
              <a:t> (</a:t>
            </a:r>
            <a:r>
              <a:rPr lang="sv-SE" sz="2800" dirty="0" err="1"/>
              <a:t>enteritis</a:t>
            </a:r>
            <a:r>
              <a:rPr lang="sv-SE" sz="2800" dirty="0"/>
              <a:t>):</a:t>
            </a:r>
            <a:endParaRPr lang="sv-SE" sz="2800" dirty="0">
              <a:solidFill>
                <a:schemeClr val="accent6"/>
              </a:solidFill>
            </a:endParaRPr>
          </a:p>
          <a:p>
            <a:pPr algn="l"/>
            <a:r>
              <a:rPr lang="sv-SE" sz="2800" dirty="0">
                <a:solidFill>
                  <a:schemeClr val="accent6"/>
                </a:solidFill>
              </a:rPr>
              <a:t>	</a:t>
            </a:r>
            <a:r>
              <a:rPr lang="sv-SE" sz="2800" dirty="0" err="1">
                <a:solidFill>
                  <a:srgbClr val="FF0000"/>
                </a:solidFill>
              </a:rPr>
              <a:t>After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three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days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of</a:t>
            </a:r>
            <a:r>
              <a:rPr lang="sv-SE" sz="2800" dirty="0">
                <a:solidFill>
                  <a:srgbClr val="FF0000"/>
                </a:solidFill>
              </a:rPr>
              <a:t> standard </a:t>
            </a:r>
            <a:r>
              <a:rPr lang="sv-SE" sz="2800" dirty="0" err="1">
                <a:solidFill>
                  <a:srgbClr val="FF0000"/>
                </a:solidFill>
              </a:rPr>
              <a:t>treatment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without</a:t>
            </a:r>
            <a:r>
              <a:rPr lang="sv-SE" sz="2800" dirty="0">
                <a:solidFill>
                  <a:srgbClr val="FF0000"/>
                </a:solidFill>
              </a:rPr>
              <a:t> 	</a:t>
            </a:r>
            <a:r>
              <a:rPr lang="sv-SE" sz="2800" dirty="0" err="1">
                <a:solidFill>
                  <a:srgbClr val="FF0000"/>
                </a:solidFill>
              </a:rPr>
              <a:t>improvment</a:t>
            </a:r>
            <a:r>
              <a:rPr lang="sv-SE" sz="2800" dirty="0">
                <a:solidFill>
                  <a:srgbClr val="FF0000"/>
                </a:solidFill>
              </a:rPr>
              <a:t>: </a:t>
            </a:r>
          </a:p>
          <a:p>
            <a:pPr algn="l"/>
            <a:r>
              <a:rPr lang="sv-SE" sz="2800" dirty="0">
                <a:solidFill>
                  <a:srgbClr val="FF0000"/>
                </a:solidFill>
              </a:rPr>
              <a:t>	</a:t>
            </a:r>
            <a:r>
              <a:rPr lang="sv-SE" sz="2800" dirty="0" err="1">
                <a:solidFill>
                  <a:srgbClr val="FF0000"/>
                </a:solidFill>
              </a:rPr>
              <a:t>Consider</a:t>
            </a:r>
            <a:r>
              <a:rPr lang="sv-SE" sz="2800" dirty="0">
                <a:solidFill>
                  <a:srgbClr val="FF0000"/>
                </a:solidFill>
              </a:rPr>
              <a:t> start on antibiotics:</a:t>
            </a:r>
          </a:p>
          <a:p>
            <a:pPr algn="l"/>
            <a:r>
              <a:rPr lang="sv-SE" sz="2800" dirty="0">
                <a:solidFill>
                  <a:srgbClr val="FF0000"/>
                </a:solidFill>
              </a:rPr>
              <a:t>	</a:t>
            </a:r>
            <a:r>
              <a:rPr lang="sv-SE" sz="2800" dirty="0" err="1"/>
              <a:t>Ciprofloxacin</a:t>
            </a:r>
            <a:r>
              <a:rPr lang="sv-SE" sz="2800" dirty="0"/>
              <a:t> +/- </a:t>
            </a:r>
            <a:r>
              <a:rPr lang="sv-SE" sz="2800" dirty="0" err="1"/>
              <a:t>Metronidazole</a:t>
            </a:r>
            <a:endParaRPr lang="sv-SE" sz="2800" dirty="0">
              <a:solidFill>
                <a:schemeClr val="accent6"/>
              </a:solidFill>
            </a:endParaRPr>
          </a:p>
          <a:p>
            <a:pPr algn="l"/>
            <a:r>
              <a:rPr lang="sv-SE" sz="2800" dirty="0">
                <a:solidFill>
                  <a:schemeClr val="accent6"/>
                </a:solidFill>
              </a:rPr>
              <a:t>	</a:t>
            </a:r>
            <a:r>
              <a:rPr lang="sv-SE" sz="2800" dirty="0" err="1"/>
              <a:t>Consider</a:t>
            </a:r>
            <a:r>
              <a:rPr lang="sv-SE" sz="2800" dirty="0"/>
              <a:t> </a:t>
            </a:r>
            <a:r>
              <a:rPr lang="sv-SE" sz="2800" dirty="0" err="1"/>
              <a:t>always</a:t>
            </a:r>
            <a:r>
              <a:rPr lang="sv-SE" sz="2800" dirty="0"/>
              <a:t> alternative </a:t>
            </a:r>
            <a:r>
              <a:rPr lang="sv-SE" sz="2800" dirty="0" err="1"/>
              <a:t>diagnoses</a:t>
            </a:r>
            <a:r>
              <a:rPr lang="sv-SE" sz="2800" dirty="0"/>
              <a:t>: Malaria, Tyfoid, 	</a:t>
            </a:r>
            <a:r>
              <a:rPr lang="sv-SE" sz="2800" dirty="0" err="1"/>
              <a:t>Pneumonia</a:t>
            </a:r>
            <a:r>
              <a:rPr lang="sv-SE" sz="2800" dirty="0"/>
              <a:t>, Sepsis…</a:t>
            </a:r>
          </a:p>
        </p:txBody>
      </p:sp>
    </p:spTree>
    <p:extLst>
      <p:ext uri="{BB962C8B-B14F-4D97-AF65-F5344CB8AC3E}">
        <p14:creationId xmlns:p14="http://schemas.microsoft.com/office/powerpoint/2010/main" val="283905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AB27E9-CE3A-AE41-CF9E-0414E3C0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Microbiological</a:t>
            </a:r>
            <a:r>
              <a:rPr lang="sv-SE" b="1" dirty="0"/>
              <a:t> </a:t>
            </a:r>
            <a:r>
              <a:rPr lang="sv-SE" b="1" dirty="0" err="1"/>
              <a:t>sourses</a:t>
            </a:r>
            <a:r>
              <a:rPr lang="sv-SE" b="1" dirty="0"/>
              <a:t>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AC34FD-D68A-A472-09BA-0708AB1E4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Viral, </a:t>
            </a:r>
            <a:r>
              <a:rPr lang="sv-SE" dirty="0" err="1"/>
              <a:t>bacterial</a:t>
            </a:r>
            <a:r>
              <a:rPr lang="sv-SE" dirty="0"/>
              <a:t> and </a:t>
            </a:r>
            <a:r>
              <a:rPr lang="sv-SE" dirty="0" err="1"/>
              <a:t>parasitic</a:t>
            </a:r>
            <a:endParaRPr lang="sv-SE" dirty="0"/>
          </a:p>
          <a:p>
            <a:r>
              <a:rPr lang="sv-SE" dirty="0" err="1"/>
              <a:t>Sourses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Contaminated</a:t>
            </a:r>
            <a:r>
              <a:rPr lang="sv-SE" dirty="0"/>
              <a:t> </a:t>
            </a:r>
            <a:r>
              <a:rPr lang="sv-SE" dirty="0" err="1"/>
              <a:t>water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Contaminated</a:t>
            </a:r>
            <a:r>
              <a:rPr lang="sv-SE" dirty="0"/>
              <a:t> </a:t>
            </a:r>
            <a:r>
              <a:rPr lang="sv-SE" dirty="0" err="1"/>
              <a:t>food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	</a:t>
            </a:r>
            <a:r>
              <a:rPr lang="sv-SE" dirty="0" err="1"/>
              <a:t>Other</a:t>
            </a:r>
            <a:r>
              <a:rPr lang="sv-SE" dirty="0"/>
              <a:t> humans </a:t>
            </a:r>
            <a:r>
              <a:rPr lang="sv-SE" dirty="0" err="1"/>
              <a:t>feces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(Animal </a:t>
            </a:r>
            <a:r>
              <a:rPr lang="sv-SE" dirty="0" err="1"/>
              <a:t>feces</a:t>
            </a:r>
            <a:r>
              <a:rPr lang="sv-SE" dirty="0"/>
              <a:t>)</a:t>
            </a:r>
          </a:p>
          <a:p>
            <a:r>
              <a:rPr lang="sv-SE" dirty="0"/>
              <a:t>Prevention: </a:t>
            </a:r>
          </a:p>
          <a:p>
            <a:pPr marL="0" indent="0">
              <a:buNone/>
            </a:pPr>
            <a:r>
              <a:rPr lang="sv-SE" dirty="0"/>
              <a:t>	Clean </a:t>
            </a:r>
            <a:r>
              <a:rPr lang="sv-SE" dirty="0" err="1"/>
              <a:t>water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Fresh</a:t>
            </a:r>
            <a:r>
              <a:rPr lang="sv-SE" dirty="0"/>
              <a:t> </a:t>
            </a:r>
            <a:r>
              <a:rPr lang="sv-SE" dirty="0" err="1"/>
              <a:t>food</a:t>
            </a:r>
            <a:r>
              <a:rPr lang="sv-SE" dirty="0"/>
              <a:t>/</a:t>
            </a:r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cooked</a:t>
            </a:r>
            <a:r>
              <a:rPr lang="sv-SE" dirty="0"/>
              <a:t> </a:t>
            </a:r>
            <a:r>
              <a:rPr lang="sv-SE" dirty="0" err="1"/>
              <a:t>food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toilet</a:t>
            </a:r>
            <a:r>
              <a:rPr lang="sv-SE" dirty="0"/>
              <a:t> and hand </a:t>
            </a:r>
            <a:r>
              <a:rPr lang="sv-SE" dirty="0" err="1"/>
              <a:t>hygiene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Breast</a:t>
            </a:r>
            <a:r>
              <a:rPr lang="sv-SE" dirty="0"/>
              <a:t> </a:t>
            </a:r>
            <a:r>
              <a:rPr lang="sv-SE" dirty="0" err="1"/>
              <a:t>feeding</a:t>
            </a:r>
            <a:r>
              <a:rPr lang="sv-SE" dirty="0"/>
              <a:t> </a:t>
            </a:r>
            <a:r>
              <a:rPr lang="sv-SE" dirty="0" err="1"/>
              <a:t>protects</a:t>
            </a:r>
            <a:r>
              <a:rPr lang="sv-SE" dirty="0"/>
              <a:t> infants</a:t>
            </a:r>
          </a:p>
        </p:txBody>
      </p:sp>
    </p:spTree>
    <p:extLst>
      <p:ext uri="{BB962C8B-B14F-4D97-AF65-F5344CB8AC3E}">
        <p14:creationId xmlns:p14="http://schemas.microsoft.com/office/powerpoint/2010/main" val="153694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EA6A90-62A7-EAB3-F8EF-DD21C6B57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Symptoms – </a:t>
            </a:r>
            <a:r>
              <a:rPr lang="sv-SE" b="1" dirty="0" err="1"/>
              <a:t>clinical</a:t>
            </a:r>
            <a:r>
              <a:rPr lang="sv-SE" b="1" dirty="0"/>
              <a:t> </a:t>
            </a:r>
            <a:r>
              <a:rPr lang="sv-SE" b="1" dirty="0" err="1"/>
              <a:t>questions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E3C338-18C5-A3D6-7CC1-61C3BC254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Diarrhoea</a:t>
            </a:r>
            <a:r>
              <a:rPr lang="sv-SE" dirty="0">
                <a:solidFill>
                  <a:srgbClr val="FF0000"/>
                </a:solidFill>
              </a:rPr>
              <a:t> for </a:t>
            </a:r>
            <a:r>
              <a:rPr lang="sv-SE" dirty="0" err="1">
                <a:solidFill>
                  <a:srgbClr val="FF0000"/>
                </a:solidFill>
              </a:rPr>
              <a:t>how</a:t>
            </a:r>
            <a:r>
              <a:rPr lang="sv-SE" dirty="0">
                <a:solidFill>
                  <a:srgbClr val="FF0000"/>
                </a:solidFill>
              </a:rPr>
              <a:t> long ?</a:t>
            </a:r>
          </a:p>
          <a:p>
            <a:r>
              <a:rPr lang="sv-SE" dirty="0" err="1"/>
              <a:t>Watery</a:t>
            </a:r>
            <a:r>
              <a:rPr lang="sv-SE" dirty="0"/>
              <a:t> or </a:t>
            </a:r>
            <a:r>
              <a:rPr lang="sv-SE" dirty="0" err="1"/>
              <a:t>mucos</a:t>
            </a:r>
            <a:r>
              <a:rPr lang="sv-SE" dirty="0"/>
              <a:t> ?</a:t>
            </a:r>
          </a:p>
          <a:p>
            <a:r>
              <a:rPr lang="sv-SE" dirty="0" err="1">
                <a:solidFill>
                  <a:srgbClr val="FF0000"/>
                </a:solidFill>
              </a:rPr>
              <a:t>Blood</a:t>
            </a:r>
            <a:r>
              <a:rPr lang="sv-SE" dirty="0">
                <a:solidFill>
                  <a:srgbClr val="FF0000"/>
                </a:solidFill>
              </a:rPr>
              <a:t> in the </a:t>
            </a:r>
            <a:r>
              <a:rPr lang="sv-SE" dirty="0" err="1">
                <a:solidFill>
                  <a:srgbClr val="FF0000"/>
                </a:solidFill>
              </a:rPr>
              <a:t>stools</a:t>
            </a:r>
            <a:r>
              <a:rPr lang="sv-SE" dirty="0">
                <a:solidFill>
                  <a:srgbClr val="FF0000"/>
                </a:solidFill>
              </a:rPr>
              <a:t> ?</a:t>
            </a:r>
          </a:p>
          <a:p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frequent</a:t>
            </a:r>
            <a:r>
              <a:rPr lang="sv-SE" dirty="0"/>
              <a:t> and </a:t>
            </a:r>
            <a:r>
              <a:rPr lang="sv-SE" dirty="0" err="1"/>
              <a:t>volume</a:t>
            </a:r>
            <a:r>
              <a:rPr lang="sv-SE" dirty="0"/>
              <a:t> ?</a:t>
            </a:r>
          </a:p>
          <a:p>
            <a:r>
              <a:rPr lang="sv-SE" dirty="0" err="1"/>
              <a:t>Vomiting</a:t>
            </a:r>
            <a:r>
              <a:rPr lang="sv-SE" dirty="0"/>
              <a:t> ?</a:t>
            </a:r>
          </a:p>
          <a:p>
            <a:r>
              <a:rPr lang="sv-SE" dirty="0" err="1"/>
              <a:t>Fever</a:t>
            </a:r>
            <a:r>
              <a:rPr lang="sv-SE" dirty="0"/>
              <a:t> or </a:t>
            </a:r>
            <a:r>
              <a:rPr lang="sv-SE" dirty="0" err="1"/>
              <a:t>other</a:t>
            </a:r>
            <a:r>
              <a:rPr lang="sv-SE" dirty="0"/>
              <a:t> general symptoms ?</a:t>
            </a:r>
          </a:p>
          <a:p>
            <a:r>
              <a:rPr lang="sv-SE" dirty="0">
                <a:solidFill>
                  <a:srgbClr val="FF0000"/>
                </a:solidFill>
              </a:rPr>
              <a:t>Abdominal pain/</a:t>
            </a:r>
            <a:r>
              <a:rPr lang="sv-SE" dirty="0" err="1">
                <a:solidFill>
                  <a:srgbClr val="FF0000"/>
                </a:solidFill>
              </a:rPr>
              <a:t>tenesmus</a:t>
            </a:r>
            <a:r>
              <a:rPr lang="sv-SE" dirty="0">
                <a:solidFill>
                  <a:srgbClr val="FF0000"/>
                </a:solidFill>
              </a:rPr>
              <a:t> ?</a:t>
            </a:r>
          </a:p>
          <a:p>
            <a:r>
              <a:rPr lang="sv-SE" dirty="0" err="1"/>
              <a:t>Others</a:t>
            </a:r>
            <a:r>
              <a:rPr lang="sv-SE" dirty="0"/>
              <a:t> </a:t>
            </a:r>
            <a:r>
              <a:rPr lang="sv-SE" dirty="0" err="1"/>
              <a:t>infected</a:t>
            </a:r>
            <a:r>
              <a:rPr lang="sv-SE" dirty="0"/>
              <a:t> in </a:t>
            </a:r>
            <a:r>
              <a:rPr lang="sv-SE" dirty="0" err="1"/>
              <a:t>household</a:t>
            </a:r>
            <a:r>
              <a:rPr lang="sv-SE" dirty="0"/>
              <a:t> ?</a:t>
            </a:r>
          </a:p>
          <a:p>
            <a:r>
              <a:rPr lang="sv-SE" dirty="0" err="1"/>
              <a:t>Intake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contaminated</a:t>
            </a:r>
            <a:r>
              <a:rPr lang="sv-SE" dirty="0"/>
              <a:t> </a:t>
            </a:r>
            <a:r>
              <a:rPr lang="sv-SE" dirty="0" err="1"/>
              <a:t>food</a:t>
            </a:r>
            <a:r>
              <a:rPr lang="sv-SE" dirty="0"/>
              <a:t>/</a:t>
            </a:r>
            <a:r>
              <a:rPr lang="sv-SE" dirty="0" err="1"/>
              <a:t>water</a:t>
            </a:r>
            <a:r>
              <a:rPr lang="sv-SE" dirty="0"/>
              <a:t> </a:t>
            </a:r>
            <a:r>
              <a:rPr lang="sv-SE" dirty="0" err="1"/>
              <a:t>within</a:t>
            </a:r>
            <a:r>
              <a:rPr lang="sv-SE" dirty="0"/>
              <a:t> 3 last </a:t>
            </a:r>
            <a:r>
              <a:rPr lang="sv-SE" dirty="0" err="1"/>
              <a:t>days</a:t>
            </a:r>
            <a:r>
              <a:rPr lang="sv-SE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1377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BBEB51-8A51-E5CB-7F1B-59DEA1DD8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Examination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9D2801-1D5A-D54B-C217-DDDBB94F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Mentally</a:t>
            </a:r>
            <a:r>
              <a:rPr lang="sv-SE" dirty="0">
                <a:solidFill>
                  <a:srgbClr val="FF0000"/>
                </a:solidFill>
              </a:rPr>
              <a:t>/</a:t>
            </a:r>
            <a:r>
              <a:rPr lang="sv-SE" dirty="0" err="1">
                <a:solidFill>
                  <a:srgbClr val="FF0000"/>
                </a:solidFill>
              </a:rPr>
              <a:t>consiousnes</a:t>
            </a:r>
            <a:r>
              <a:rPr lang="sv-SE" dirty="0">
                <a:solidFill>
                  <a:srgbClr val="FF0000"/>
                </a:solidFill>
              </a:rPr>
              <a:t> (AVPU)</a:t>
            </a:r>
          </a:p>
          <a:p>
            <a:r>
              <a:rPr lang="sv-SE" dirty="0" err="1">
                <a:solidFill>
                  <a:srgbClr val="FF0000"/>
                </a:solidFill>
              </a:rPr>
              <a:t>Dehydration</a:t>
            </a:r>
            <a:r>
              <a:rPr lang="sv-SE" dirty="0">
                <a:solidFill>
                  <a:srgbClr val="FF0000"/>
                </a:solidFill>
              </a:rPr>
              <a:t> ? - </a:t>
            </a:r>
            <a:r>
              <a:rPr lang="sv-SE" dirty="0" err="1">
                <a:solidFill>
                  <a:srgbClr val="FF0000"/>
                </a:solidFill>
              </a:rPr>
              <a:t>fontanelle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in infants, skin </a:t>
            </a:r>
            <a:r>
              <a:rPr lang="sv-SE" dirty="0" err="1">
                <a:solidFill>
                  <a:srgbClr val="FF0000"/>
                </a:solidFill>
              </a:rPr>
              <a:t>turgor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 err="1"/>
              <a:t>Anemia</a:t>
            </a:r>
            <a:r>
              <a:rPr lang="sv-SE" dirty="0"/>
              <a:t> in palms/</a:t>
            </a:r>
            <a:r>
              <a:rPr lang="sv-SE" dirty="0" err="1"/>
              <a:t>conjunctiva</a:t>
            </a:r>
            <a:r>
              <a:rPr lang="sv-SE" dirty="0"/>
              <a:t> ?</a:t>
            </a:r>
          </a:p>
          <a:p>
            <a:r>
              <a:rPr lang="sv-SE" dirty="0" err="1">
                <a:solidFill>
                  <a:srgbClr val="FF0000"/>
                </a:solidFill>
              </a:rPr>
              <a:t>Measure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of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temperature</a:t>
            </a:r>
            <a:r>
              <a:rPr lang="sv-SE" dirty="0">
                <a:solidFill>
                  <a:srgbClr val="FF0000"/>
                </a:solidFill>
              </a:rPr>
              <a:t> </a:t>
            </a:r>
          </a:p>
          <a:p>
            <a:r>
              <a:rPr lang="sv-SE" dirty="0">
                <a:solidFill>
                  <a:srgbClr val="FF0000"/>
                </a:solidFill>
              </a:rPr>
              <a:t>Pulsrate</a:t>
            </a:r>
          </a:p>
          <a:p>
            <a:r>
              <a:rPr lang="sv-SE" dirty="0"/>
              <a:t>Respiration – </a:t>
            </a:r>
            <a:r>
              <a:rPr lang="sv-SE" dirty="0" err="1"/>
              <a:t>weezing</a:t>
            </a:r>
            <a:r>
              <a:rPr lang="sv-SE" dirty="0"/>
              <a:t>, </a:t>
            </a:r>
            <a:r>
              <a:rPr lang="sv-SE" dirty="0" err="1"/>
              <a:t>frequency</a:t>
            </a:r>
            <a:r>
              <a:rPr lang="sv-SE" dirty="0"/>
              <a:t> ?</a:t>
            </a:r>
          </a:p>
          <a:p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pressure</a:t>
            </a:r>
            <a:r>
              <a:rPr lang="sv-SE" dirty="0"/>
              <a:t> (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)</a:t>
            </a:r>
          </a:p>
          <a:p>
            <a:r>
              <a:rPr lang="sv-SE" dirty="0">
                <a:solidFill>
                  <a:srgbClr val="FF0000"/>
                </a:solidFill>
              </a:rPr>
              <a:t>Abdomen- soft/hard, pain, </a:t>
            </a:r>
            <a:r>
              <a:rPr lang="sv-SE" dirty="0" err="1">
                <a:solidFill>
                  <a:srgbClr val="FF0000"/>
                </a:solidFill>
              </a:rPr>
              <a:t>swollen</a:t>
            </a:r>
            <a:r>
              <a:rPr lang="sv-SE" dirty="0">
                <a:solidFill>
                  <a:srgbClr val="FF0000"/>
                </a:solidFill>
              </a:rPr>
              <a:t> (skin </a:t>
            </a:r>
            <a:r>
              <a:rPr lang="sv-SE" dirty="0" err="1">
                <a:solidFill>
                  <a:srgbClr val="FF0000"/>
                </a:solidFill>
              </a:rPr>
              <a:t>pinch</a:t>
            </a:r>
            <a:r>
              <a:rPr lang="sv-SE" dirty="0">
                <a:solidFill>
                  <a:srgbClr val="FF0000"/>
                </a:solidFill>
              </a:rPr>
              <a:t>)</a:t>
            </a:r>
          </a:p>
          <a:p>
            <a:r>
              <a:rPr lang="sv-SE" dirty="0" err="1"/>
              <a:t>Limbs</a:t>
            </a:r>
            <a:r>
              <a:rPr lang="sv-SE" dirty="0"/>
              <a:t> – </a:t>
            </a:r>
            <a:r>
              <a:rPr lang="sv-SE" dirty="0" err="1"/>
              <a:t>swollen</a:t>
            </a:r>
            <a:r>
              <a:rPr lang="sv-SE" dirty="0"/>
              <a:t>, </a:t>
            </a:r>
            <a:r>
              <a:rPr lang="sv-SE" dirty="0" err="1"/>
              <a:t>cold</a:t>
            </a:r>
            <a:r>
              <a:rPr lang="sv-SE" dirty="0"/>
              <a:t>/</a:t>
            </a:r>
            <a:r>
              <a:rPr lang="sv-SE" dirty="0" err="1"/>
              <a:t>warm</a:t>
            </a:r>
            <a:r>
              <a:rPr lang="sv-SE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0018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ACD022-1253-F6DC-51EF-7DBDB3A0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800" b="1" dirty="0" err="1"/>
              <a:t>Classification</a:t>
            </a:r>
            <a:r>
              <a:rPr lang="sv-SE" sz="4800" b="1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20CF47-B300-AED6-0CFA-FD061488B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 err="1"/>
              <a:t>Acute</a:t>
            </a:r>
            <a:r>
              <a:rPr lang="sv-SE" sz="3600" dirty="0"/>
              <a:t> </a:t>
            </a:r>
            <a:r>
              <a:rPr lang="sv-SE" sz="3600" dirty="0" err="1"/>
              <a:t>diarrhoea</a:t>
            </a:r>
            <a:r>
              <a:rPr lang="sv-SE" sz="3600" dirty="0"/>
              <a:t> </a:t>
            </a:r>
            <a:r>
              <a:rPr lang="sv-SE" sz="3600" u="sng" dirty="0" err="1">
                <a:solidFill>
                  <a:srgbClr val="FF0000"/>
                </a:solidFill>
              </a:rPr>
              <a:t>with</a:t>
            </a:r>
            <a:r>
              <a:rPr lang="sv-SE" sz="3600" u="sng" dirty="0">
                <a:solidFill>
                  <a:srgbClr val="FF0000"/>
                </a:solidFill>
              </a:rPr>
              <a:t> </a:t>
            </a:r>
            <a:r>
              <a:rPr lang="sv-SE" sz="3600" dirty="0" err="1">
                <a:solidFill>
                  <a:srgbClr val="FF0000"/>
                </a:solidFill>
              </a:rPr>
              <a:t>blood</a:t>
            </a:r>
            <a:r>
              <a:rPr lang="sv-SE" sz="3600" dirty="0">
                <a:solidFill>
                  <a:srgbClr val="FF0000"/>
                </a:solidFill>
              </a:rPr>
              <a:t> in the </a:t>
            </a:r>
            <a:r>
              <a:rPr lang="sv-SE" sz="3600" dirty="0" err="1">
                <a:solidFill>
                  <a:srgbClr val="FF0000"/>
                </a:solidFill>
              </a:rPr>
              <a:t>stools</a:t>
            </a:r>
            <a:r>
              <a:rPr lang="sv-SE" sz="3600" dirty="0">
                <a:solidFill>
                  <a:srgbClr val="FF0000"/>
                </a:solidFill>
              </a:rPr>
              <a:t> (</a:t>
            </a:r>
            <a:r>
              <a:rPr lang="sv-SE" sz="3600" dirty="0" err="1">
                <a:solidFill>
                  <a:srgbClr val="FF0000"/>
                </a:solidFill>
              </a:rPr>
              <a:t>dysentery</a:t>
            </a:r>
            <a:r>
              <a:rPr lang="sv-SE" sz="3600" dirty="0">
                <a:solidFill>
                  <a:srgbClr val="FF0000"/>
                </a:solidFill>
              </a:rPr>
              <a:t>)</a:t>
            </a:r>
          </a:p>
          <a:p>
            <a:endParaRPr lang="sv-SE" sz="3600" dirty="0"/>
          </a:p>
          <a:p>
            <a:r>
              <a:rPr lang="sv-SE" sz="3600" dirty="0" err="1"/>
              <a:t>Acute</a:t>
            </a:r>
            <a:r>
              <a:rPr lang="sv-SE" sz="3600" dirty="0"/>
              <a:t> </a:t>
            </a:r>
            <a:r>
              <a:rPr lang="sv-SE" sz="3600" dirty="0" err="1"/>
              <a:t>diarrhoea</a:t>
            </a:r>
            <a:r>
              <a:rPr lang="sv-SE" sz="3600" dirty="0"/>
              <a:t> </a:t>
            </a:r>
            <a:r>
              <a:rPr lang="sv-SE" sz="3600" u="sng" dirty="0" err="1"/>
              <a:t>without</a:t>
            </a:r>
            <a:r>
              <a:rPr lang="sv-SE" sz="3600" dirty="0"/>
              <a:t> </a:t>
            </a:r>
            <a:r>
              <a:rPr lang="sv-SE" sz="3600" dirty="0" err="1"/>
              <a:t>blood</a:t>
            </a:r>
            <a:r>
              <a:rPr lang="sv-SE" sz="3600" dirty="0"/>
              <a:t> in the </a:t>
            </a:r>
            <a:r>
              <a:rPr lang="sv-SE" sz="3600" dirty="0" err="1"/>
              <a:t>stools</a:t>
            </a:r>
            <a:r>
              <a:rPr lang="sv-SE" sz="3600" dirty="0"/>
              <a:t> (</a:t>
            </a:r>
            <a:r>
              <a:rPr lang="sv-SE" sz="3600" dirty="0" err="1"/>
              <a:t>enteritis</a:t>
            </a:r>
            <a:r>
              <a:rPr lang="sv-SE" sz="3600" dirty="0"/>
              <a:t>)</a:t>
            </a:r>
          </a:p>
          <a:p>
            <a:endParaRPr lang="sv-SE" sz="3600" dirty="0"/>
          </a:p>
          <a:p>
            <a:r>
              <a:rPr lang="sv-SE" sz="3600" dirty="0"/>
              <a:t>Persistent </a:t>
            </a:r>
            <a:r>
              <a:rPr lang="sv-SE" sz="3600" dirty="0" err="1"/>
              <a:t>diarrhoea</a:t>
            </a:r>
            <a:r>
              <a:rPr lang="sv-SE" sz="3600" dirty="0"/>
              <a:t>: </a:t>
            </a:r>
            <a:r>
              <a:rPr lang="sv-SE" sz="3600" dirty="0" err="1"/>
              <a:t>More</a:t>
            </a:r>
            <a:r>
              <a:rPr lang="sv-SE" sz="3600" dirty="0"/>
              <a:t> </a:t>
            </a:r>
            <a:r>
              <a:rPr lang="sv-SE" sz="3600" dirty="0" err="1"/>
              <a:t>than</a:t>
            </a:r>
            <a:r>
              <a:rPr lang="sv-SE" sz="3600" dirty="0"/>
              <a:t> 2 </a:t>
            </a:r>
            <a:r>
              <a:rPr lang="sv-SE" sz="3600" dirty="0" err="1"/>
              <a:t>weeks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36536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168282-B063-A272-AFB8-EC3A0FAD2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Classification</a:t>
            </a:r>
            <a:r>
              <a:rPr lang="sv-SE" b="1" dirty="0"/>
              <a:t> and </a:t>
            </a:r>
            <a:r>
              <a:rPr lang="sv-SE" b="1" dirty="0" err="1"/>
              <a:t>causes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4BACEA-0A0B-312F-DBFC-8D4FED4D9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683443"/>
          </a:xfrm>
        </p:spPr>
        <p:txBody>
          <a:bodyPr>
            <a:normAutofit fontScale="92500" lnSpcReduction="20000"/>
          </a:bodyPr>
          <a:lstStyle/>
          <a:p>
            <a:r>
              <a:rPr lang="sv-SE" sz="2800" dirty="0" err="1">
                <a:solidFill>
                  <a:srgbClr val="FF0000"/>
                </a:solidFill>
              </a:rPr>
              <a:t>Acute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diarrhoea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with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blood</a:t>
            </a:r>
            <a:r>
              <a:rPr lang="sv-SE" sz="2800" dirty="0">
                <a:solidFill>
                  <a:srgbClr val="FF0000"/>
                </a:solidFill>
              </a:rPr>
              <a:t> in the </a:t>
            </a:r>
            <a:r>
              <a:rPr lang="sv-SE" sz="2800" dirty="0" err="1">
                <a:solidFill>
                  <a:srgbClr val="FF0000"/>
                </a:solidFill>
              </a:rPr>
              <a:t>stools</a:t>
            </a:r>
            <a:r>
              <a:rPr lang="sv-SE" sz="2800" dirty="0">
                <a:solidFill>
                  <a:srgbClr val="FF0000"/>
                </a:solidFill>
              </a:rPr>
              <a:t> (</a:t>
            </a:r>
            <a:r>
              <a:rPr lang="sv-SE" sz="2800" dirty="0" err="1">
                <a:solidFill>
                  <a:srgbClr val="FF0000"/>
                </a:solidFill>
              </a:rPr>
              <a:t>dysentery</a:t>
            </a:r>
            <a:r>
              <a:rPr lang="sv-SE" sz="28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>
                <a:solidFill>
                  <a:schemeClr val="accent5"/>
                </a:solidFill>
              </a:rPr>
              <a:t>Bacteria</a:t>
            </a:r>
            <a:r>
              <a:rPr lang="sv-SE" dirty="0"/>
              <a:t>: </a:t>
            </a:r>
            <a:r>
              <a:rPr lang="sv-SE" dirty="0" err="1"/>
              <a:t>Shigella</a:t>
            </a:r>
            <a:r>
              <a:rPr lang="sv-SE" dirty="0"/>
              <a:t>, </a:t>
            </a:r>
            <a:r>
              <a:rPr lang="sv-SE" dirty="0" err="1"/>
              <a:t>Enterohaemorragic</a:t>
            </a:r>
            <a:r>
              <a:rPr lang="sv-SE" dirty="0"/>
              <a:t> E. </a:t>
            </a:r>
            <a:r>
              <a:rPr lang="sv-SE" dirty="0" err="1"/>
              <a:t>Coli</a:t>
            </a:r>
            <a:r>
              <a:rPr lang="sv-SE" dirty="0"/>
              <a:t> (EHEC), </a:t>
            </a:r>
            <a:r>
              <a:rPr lang="sv-SE" dirty="0" err="1"/>
              <a:t>Campylobacter</a:t>
            </a:r>
            <a:r>
              <a:rPr lang="sv-SE" dirty="0"/>
              <a:t>, 	Salmonella, </a:t>
            </a:r>
            <a:r>
              <a:rPr lang="sv-SE" dirty="0" err="1"/>
              <a:t>Cholera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>
                <a:solidFill>
                  <a:srgbClr val="0070C0"/>
                </a:solidFill>
              </a:rPr>
              <a:t>Paracites</a:t>
            </a:r>
            <a:r>
              <a:rPr lang="sv-SE" dirty="0"/>
              <a:t>: </a:t>
            </a:r>
            <a:r>
              <a:rPr lang="sv-SE" dirty="0" err="1"/>
              <a:t>Entamoeba</a:t>
            </a:r>
            <a:r>
              <a:rPr lang="sv-SE" dirty="0"/>
              <a:t> </a:t>
            </a:r>
            <a:r>
              <a:rPr lang="sv-SE" dirty="0" err="1"/>
              <a:t>histolytica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>
                <a:solidFill>
                  <a:schemeClr val="accent1"/>
                </a:solidFill>
              </a:rPr>
              <a:t>Worm</a:t>
            </a:r>
            <a:r>
              <a:rPr lang="sv-SE" dirty="0"/>
              <a:t>: massive </a:t>
            </a:r>
            <a:r>
              <a:rPr lang="sv-SE" dirty="0" err="1"/>
              <a:t>Trichiuris</a:t>
            </a:r>
            <a:endParaRPr lang="sv-SE" sz="2800" dirty="0"/>
          </a:p>
          <a:p>
            <a:r>
              <a:rPr lang="sv-SE" sz="2800" dirty="0" err="1">
                <a:solidFill>
                  <a:srgbClr val="FF0000"/>
                </a:solidFill>
              </a:rPr>
              <a:t>Acute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diarrhoea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u="sng" dirty="0" err="1">
                <a:solidFill>
                  <a:srgbClr val="FF0000"/>
                </a:solidFill>
              </a:rPr>
              <a:t>without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blood</a:t>
            </a:r>
            <a:r>
              <a:rPr lang="sv-SE" sz="2800" dirty="0">
                <a:solidFill>
                  <a:srgbClr val="FF0000"/>
                </a:solidFill>
              </a:rPr>
              <a:t> in the </a:t>
            </a:r>
            <a:r>
              <a:rPr lang="sv-SE" sz="2800" dirty="0" err="1">
                <a:solidFill>
                  <a:srgbClr val="FF0000"/>
                </a:solidFill>
              </a:rPr>
              <a:t>stools</a:t>
            </a:r>
            <a:r>
              <a:rPr lang="sv-SE" sz="2800" dirty="0">
                <a:solidFill>
                  <a:srgbClr val="FF0000"/>
                </a:solidFill>
              </a:rPr>
              <a:t> (</a:t>
            </a:r>
            <a:r>
              <a:rPr lang="sv-SE" sz="2800" dirty="0" err="1">
                <a:solidFill>
                  <a:srgbClr val="FF0000"/>
                </a:solidFill>
              </a:rPr>
              <a:t>enteritis</a:t>
            </a:r>
            <a:r>
              <a:rPr lang="sv-SE" sz="2800" dirty="0">
                <a:solidFill>
                  <a:srgbClr val="FF0000"/>
                </a:solidFill>
              </a:rPr>
              <a:t>)</a:t>
            </a:r>
          </a:p>
          <a:p>
            <a:pPr marL="914400" lvl="2" indent="0">
              <a:buNone/>
            </a:pPr>
            <a:r>
              <a:rPr lang="sv-SE" sz="2800" dirty="0">
                <a:solidFill>
                  <a:srgbClr val="0070C0"/>
                </a:solidFill>
              </a:rPr>
              <a:t>Virus</a:t>
            </a:r>
            <a:r>
              <a:rPr lang="sv-SE" sz="2800" dirty="0"/>
              <a:t>: Rotavirus</a:t>
            </a:r>
          </a:p>
          <a:p>
            <a:pPr marL="914400" lvl="2" indent="0">
              <a:buNone/>
            </a:pPr>
            <a:r>
              <a:rPr lang="sv-SE" sz="2800" dirty="0" err="1">
                <a:solidFill>
                  <a:srgbClr val="0070C0"/>
                </a:solidFill>
              </a:rPr>
              <a:t>Bacteria</a:t>
            </a:r>
            <a:r>
              <a:rPr lang="sv-SE" sz="2800" dirty="0"/>
              <a:t>: </a:t>
            </a:r>
            <a:r>
              <a:rPr lang="sv-SE" sz="2800" dirty="0" err="1"/>
              <a:t>Cryptosporidium</a:t>
            </a:r>
            <a:r>
              <a:rPr lang="sv-SE" sz="2800" dirty="0"/>
              <a:t>, </a:t>
            </a:r>
          </a:p>
          <a:p>
            <a:pPr marL="914400" lvl="2" indent="0">
              <a:buNone/>
            </a:pPr>
            <a:r>
              <a:rPr lang="sv-SE" sz="2800" dirty="0" err="1"/>
              <a:t>Shigella</a:t>
            </a:r>
            <a:r>
              <a:rPr lang="sv-SE" sz="2800" dirty="0"/>
              <a:t>, </a:t>
            </a:r>
            <a:r>
              <a:rPr lang="sv-SE" sz="2800" dirty="0" err="1"/>
              <a:t>Campylobacter</a:t>
            </a:r>
            <a:r>
              <a:rPr lang="sv-SE" sz="2800" dirty="0"/>
              <a:t> (</a:t>
            </a:r>
            <a:r>
              <a:rPr lang="sv-SE" sz="2800" dirty="0" err="1"/>
              <a:t>can</a:t>
            </a:r>
            <a:r>
              <a:rPr lang="sv-SE" sz="2800" dirty="0"/>
              <a:t> start </a:t>
            </a:r>
            <a:r>
              <a:rPr lang="sv-SE" sz="2800" dirty="0" err="1"/>
              <a:t>without</a:t>
            </a:r>
            <a:r>
              <a:rPr lang="sv-SE" sz="2800" dirty="0"/>
              <a:t> </a:t>
            </a:r>
            <a:r>
              <a:rPr lang="sv-SE" sz="2800" dirty="0" err="1"/>
              <a:t>blood</a:t>
            </a:r>
            <a:r>
              <a:rPr lang="sv-SE" sz="2800" dirty="0"/>
              <a:t> in </a:t>
            </a:r>
            <a:r>
              <a:rPr lang="sv-SE" sz="2800" dirty="0" err="1"/>
              <a:t>stools</a:t>
            </a:r>
            <a:r>
              <a:rPr lang="sv-SE" sz="2800" dirty="0"/>
              <a:t>)</a:t>
            </a:r>
            <a:endParaRPr lang="sv-SE" dirty="0"/>
          </a:p>
          <a:p>
            <a:r>
              <a:rPr lang="sv-SE" sz="2800" dirty="0">
                <a:solidFill>
                  <a:srgbClr val="FF0000"/>
                </a:solidFill>
              </a:rPr>
              <a:t>Persistent </a:t>
            </a:r>
            <a:r>
              <a:rPr lang="sv-SE" sz="2800" dirty="0" err="1">
                <a:solidFill>
                  <a:srgbClr val="FF0000"/>
                </a:solidFill>
              </a:rPr>
              <a:t>diarrhoea</a:t>
            </a:r>
            <a:r>
              <a:rPr lang="sv-SE" sz="2800" dirty="0">
                <a:solidFill>
                  <a:srgbClr val="FF0000"/>
                </a:solidFill>
              </a:rPr>
              <a:t>: </a:t>
            </a:r>
            <a:r>
              <a:rPr lang="sv-SE" sz="2800" dirty="0" err="1">
                <a:solidFill>
                  <a:srgbClr val="FF0000"/>
                </a:solidFill>
              </a:rPr>
              <a:t>More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than</a:t>
            </a:r>
            <a:r>
              <a:rPr lang="sv-SE" sz="2800" dirty="0">
                <a:solidFill>
                  <a:srgbClr val="FF0000"/>
                </a:solidFill>
              </a:rPr>
              <a:t> 2 </a:t>
            </a:r>
            <a:r>
              <a:rPr lang="sv-SE" sz="2800" dirty="0" err="1">
                <a:solidFill>
                  <a:srgbClr val="FF0000"/>
                </a:solidFill>
              </a:rPr>
              <a:t>weeks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>
                <a:solidFill>
                  <a:srgbClr val="0070C0"/>
                </a:solidFill>
              </a:rPr>
              <a:t>Paracites</a:t>
            </a:r>
            <a:r>
              <a:rPr lang="sv-SE" dirty="0">
                <a:solidFill>
                  <a:srgbClr val="0070C0"/>
                </a:solidFill>
              </a:rPr>
              <a:t>:</a:t>
            </a:r>
            <a:r>
              <a:rPr lang="sv-SE" dirty="0"/>
              <a:t> Giardia, </a:t>
            </a:r>
            <a:r>
              <a:rPr lang="sv-SE" dirty="0" err="1"/>
              <a:t>worms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>
                <a:solidFill>
                  <a:srgbClr val="0070C0"/>
                </a:solidFill>
              </a:rPr>
              <a:t>Other</a:t>
            </a:r>
            <a:r>
              <a:rPr lang="sv-SE" dirty="0">
                <a:solidFill>
                  <a:srgbClr val="0070C0"/>
                </a:solidFill>
              </a:rPr>
              <a:t> </a:t>
            </a:r>
            <a:r>
              <a:rPr lang="sv-SE" dirty="0" err="1">
                <a:solidFill>
                  <a:srgbClr val="0070C0"/>
                </a:solidFill>
              </a:rPr>
              <a:t>infections</a:t>
            </a:r>
            <a:r>
              <a:rPr lang="sv-SE" dirty="0">
                <a:solidFill>
                  <a:srgbClr val="0070C0"/>
                </a:solidFill>
              </a:rPr>
              <a:t>:</a:t>
            </a:r>
            <a:r>
              <a:rPr lang="sv-SE" dirty="0"/>
              <a:t> TB, HIV, </a:t>
            </a:r>
            <a:r>
              <a:rPr lang="sv-SE" dirty="0" err="1"/>
              <a:t>persistant</a:t>
            </a:r>
            <a:r>
              <a:rPr lang="sv-SE" dirty="0"/>
              <a:t> </a:t>
            </a:r>
            <a:r>
              <a:rPr lang="sv-SE" dirty="0" err="1"/>
              <a:t>bacterial</a:t>
            </a:r>
            <a:r>
              <a:rPr lang="sv-SE" dirty="0"/>
              <a:t> </a:t>
            </a:r>
            <a:r>
              <a:rPr lang="sv-SE" dirty="0" err="1"/>
              <a:t>infections</a:t>
            </a: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161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DBD951-02D7-FA28-5C87-BDD1CBCAE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Diagnostics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472915-7779-5A24-5FE9-2101775F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4734243"/>
          </a:xfrm>
        </p:spPr>
        <p:txBody>
          <a:bodyPr>
            <a:normAutofit fontScale="92500" lnSpcReduction="10000"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Empiric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diagnosis</a:t>
            </a:r>
            <a:r>
              <a:rPr lang="sv-SE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sv-SE" dirty="0"/>
              <a:t>	Symptoms </a:t>
            </a:r>
          </a:p>
          <a:p>
            <a:pPr marL="0" indent="0">
              <a:buNone/>
            </a:pPr>
            <a:r>
              <a:rPr lang="sv-SE" dirty="0"/>
              <a:t>	Examination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circumstances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Patient´s</a:t>
            </a:r>
            <a:r>
              <a:rPr lang="sv-SE" dirty="0"/>
              <a:t> </a:t>
            </a:r>
            <a:r>
              <a:rPr lang="sv-SE" dirty="0" err="1"/>
              <a:t>health</a:t>
            </a:r>
            <a:r>
              <a:rPr lang="sv-SE" dirty="0"/>
              <a:t> status (malnutrition, </a:t>
            </a:r>
            <a:r>
              <a:rPr lang="sv-SE" dirty="0" err="1"/>
              <a:t>known</a:t>
            </a:r>
            <a:r>
              <a:rPr lang="sv-SE" dirty="0"/>
              <a:t> </a:t>
            </a:r>
            <a:r>
              <a:rPr lang="sv-SE" dirty="0" err="1"/>
              <a:t>imunodeficiency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Rule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/</a:t>
            </a:r>
            <a:r>
              <a:rPr lang="sv-SE" dirty="0" err="1"/>
              <a:t>consider</a:t>
            </a:r>
            <a:r>
              <a:rPr lang="sv-SE" dirty="0"/>
              <a:t> alternative </a:t>
            </a:r>
            <a:r>
              <a:rPr lang="sv-SE" dirty="0" err="1"/>
              <a:t>causes</a:t>
            </a:r>
            <a:r>
              <a:rPr lang="sv-SE" dirty="0"/>
              <a:t>: Malaria, Tyfoid, Sepsis, </a:t>
            </a:r>
            <a:r>
              <a:rPr lang="sv-SE" dirty="0" err="1"/>
              <a:t>Pneumonia</a:t>
            </a:r>
            <a:r>
              <a:rPr lang="sv-SE" dirty="0"/>
              <a:t>…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Feces</a:t>
            </a:r>
            <a:r>
              <a:rPr lang="sv-SE" dirty="0"/>
              <a:t> </a:t>
            </a:r>
            <a:r>
              <a:rPr lang="sv-SE" dirty="0" err="1"/>
              <a:t>culture</a:t>
            </a:r>
            <a:r>
              <a:rPr lang="sv-SE" dirty="0"/>
              <a:t> (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not for start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)</a:t>
            </a:r>
          </a:p>
          <a:p>
            <a:r>
              <a:rPr lang="sv-SE" dirty="0" err="1"/>
              <a:t>Feces</a:t>
            </a:r>
            <a:r>
              <a:rPr lang="sv-SE" dirty="0"/>
              <a:t> </a:t>
            </a:r>
            <a:r>
              <a:rPr lang="sv-SE" dirty="0" err="1"/>
              <a:t>direct</a:t>
            </a:r>
            <a:r>
              <a:rPr lang="sv-SE" dirty="0"/>
              <a:t> </a:t>
            </a:r>
            <a:r>
              <a:rPr lang="sv-SE" dirty="0" err="1"/>
              <a:t>microskopi</a:t>
            </a:r>
            <a:r>
              <a:rPr lang="sv-SE" dirty="0"/>
              <a:t> (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,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give</a:t>
            </a:r>
            <a:r>
              <a:rPr lang="sv-SE" dirty="0"/>
              <a:t> a </a:t>
            </a:r>
            <a:r>
              <a:rPr lang="sv-SE" dirty="0" err="1"/>
              <a:t>clue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893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5EF1A0-8F12-563E-C5FF-2C7854670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Treatment</a:t>
            </a:r>
            <a:r>
              <a:rPr lang="sv-SE" b="1" dirty="0"/>
              <a:t> </a:t>
            </a:r>
            <a:r>
              <a:rPr lang="sv-SE" b="1" dirty="0" err="1"/>
              <a:t>watery</a:t>
            </a:r>
            <a:r>
              <a:rPr lang="sv-SE" b="1" dirty="0"/>
              <a:t> </a:t>
            </a:r>
            <a:r>
              <a:rPr lang="sv-SE" b="1" dirty="0" err="1"/>
              <a:t>diahorrhea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B1F321-F906-2F9E-616A-85A4AC274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sv-SE" sz="4000" dirty="0"/>
              <a:t>ORS !!! ORS !!! ORS !!! </a:t>
            </a:r>
            <a:r>
              <a:rPr lang="sv-SE" sz="4000" dirty="0">
                <a:solidFill>
                  <a:srgbClr val="FF0000"/>
                </a:solidFill>
              </a:rPr>
              <a:t>LIFE SAVENING !!!</a:t>
            </a:r>
          </a:p>
          <a:p>
            <a:r>
              <a:rPr lang="sv-SE" dirty="0"/>
              <a:t>+ </a:t>
            </a:r>
            <a:r>
              <a:rPr lang="sv-SE" dirty="0" err="1"/>
              <a:t>Breast</a:t>
            </a:r>
            <a:r>
              <a:rPr lang="sv-SE" dirty="0"/>
              <a:t> </a:t>
            </a:r>
            <a:r>
              <a:rPr lang="sv-SE" dirty="0" err="1"/>
              <a:t>feeding</a:t>
            </a:r>
            <a:r>
              <a:rPr lang="sv-SE" dirty="0"/>
              <a:t> in infant.</a:t>
            </a:r>
          </a:p>
          <a:p>
            <a:r>
              <a:rPr lang="sv-SE" dirty="0"/>
              <a:t>Zink </a:t>
            </a:r>
            <a:r>
              <a:rPr lang="sv-SE" dirty="0" err="1"/>
              <a:t>Sulfate</a:t>
            </a:r>
            <a:r>
              <a:rPr lang="sv-SE" dirty="0"/>
              <a:t>, 10-14 </a:t>
            </a:r>
            <a:r>
              <a:rPr lang="sv-SE" dirty="0" err="1"/>
              <a:t>days</a:t>
            </a:r>
            <a:r>
              <a:rPr lang="sv-SE" dirty="0"/>
              <a:t> !</a:t>
            </a:r>
          </a:p>
          <a:p>
            <a:r>
              <a:rPr lang="sv-SE" dirty="0"/>
              <a:t>Vitamin A</a:t>
            </a:r>
          </a:p>
          <a:p>
            <a:r>
              <a:rPr lang="sv-SE" dirty="0" err="1"/>
              <a:t>Acute</a:t>
            </a:r>
            <a:r>
              <a:rPr lang="sv-SE" dirty="0"/>
              <a:t> </a:t>
            </a:r>
            <a:r>
              <a:rPr lang="sv-SE" dirty="0" err="1"/>
              <a:t>diarrhoea</a:t>
            </a:r>
            <a:r>
              <a:rPr lang="sv-SE" dirty="0"/>
              <a:t> </a:t>
            </a:r>
            <a:r>
              <a:rPr lang="sv-SE" u="sng" dirty="0" err="1"/>
              <a:t>without</a:t>
            </a:r>
            <a:r>
              <a:rPr lang="sv-SE" dirty="0"/>
              <a:t> </a:t>
            </a:r>
            <a:r>
              <a:rPr lang="sv-SE" dirty="0" err="1"/>
              <a:t>bloody</a:t>
            </a:r>
            <a:r>
              <a:rPr lang="sv-SE" dirty="0"/>
              <a:t> </a:t>
            </a:r>
            <a:r>
              <a:rPr lang="sv-SE" dirty="0" err="1"/>
              <a:t>stools</a:t>
            </a:r>
            <a:r>
              <a:rPr lang="sv-SE" dirty="0"/>
              <a:t> or </a:t>
            </a:r>
            <a:r>
              <a:rPr lang="sv-SE" dirty="0" err="1"/>
              <a:t>severe</a:t>
            </a:r>
            <a:r>
              <a:rPr lang="sv-SE" dirty="0"/>
              <a:t> abdominal pain:</a:t>
            </a:r>
          </a:p>
          <a:p>
            <a:r>
              <a:rPr lang="sv-SE" dirty="0"/>
              <a:t>NO ANTIBIOTICS !</a:t>
            </a:r>
          </a:p>
          <a:p>
            <a:r>
              <a:rPr lang="sv-SE" dirty="0"/>
              <a:t>If not </a:t>
            </a:r>
            <a:r>
              <a:rPr lang="sv-SE" dirty="0" err="1"/>
              <a:t>possible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ORS (</a:t>
            </a:r>
            <a:r>
              <a:rPr lang="sv-SE" dirty="0" err="1"/>
              <a:t>orally</a:t>
            </a:r>
            <a:r>
              <a:rPr lang="sv-SE" dirty="0"/>
              <a:t> or by </a:t>
            </a:r>
            <a:r>
              <a:rPr lang="sv-SE" dirty="0" err="1"/>
              <a:t>tube</a:t>
            </a:r>
            <a:r>
              <a:rPr lang="sv-SE" dirty="0"/>
              <a:t>) - IV FLUID: BOLUS DOSE + </a:t>
            </a:r>
            <a:r>
              <a:rPr lang="sv-SE" dirty="0" err="1"/>
              <a:t>continous</a:t>
            </a:r>
            <a:r>
              <a:rPr lang="sv-SE" dirty="0"/>
              <a:t> iv </a:t>
            </a:r>
            <a:r>
              <a:rPr lang="sv-SE" dirty="0" err="1"/>
              <a:t>rehydration</a:t>
            </a:r>
            <a:r>
              <a:rPr lang="sv-SE" dirty="0"/>
              <a:t> ! </a:t>
            </a:r>
            <a:r>
              <a:rPr lang="sv-SE" sz="3600" dirty="0">
                <a:solidFill>
                  <a:srgbClr val="FF0000"/>
                </a:solidFill>
              </a:rPr>
              <a:t>LIFE SAVENING !!!</a:t>
            </a:r>
          </a:p>
        </p:txBody>
      </p:sp>
    </p:spTree>
    <p:extLst>
      <p:ext uri="{BB962C8B-B14F-4D97-AF65-F5344CB8AC3E}">
        <p14:creationId xmlns:p14="http://schemas.microsoft.com/office/powerpoint/2010/main" val="389851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18EDD-D64E-0D95-A33F-BD3D4057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/>
              <a:t>Treatment</a:t>
            </a:r>
            <a:r>
              <a:rPr lang="sv-SE" b="1" dirty="0"/>
              <a:t> </a:t>
            </a:r>
            <a:r>
              <a:rPr lang="sv-SE" b="1" dirty="0" err="1"/>
              <a:t>Dysentery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12E06F-65B7-43FA-1F69-42A9E7338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800" dirty="0" err="1"/>
              <a:t>Acute</a:t>
            </a:r>
            <a:r>
              <a:rPr lang="sv-SE" sz="2800" dirty="0"/>
              <a:t> </a:t>
            </a:r>
            <a:r>
              <a:rPr lang="sv-SE" sz="2800" dirty="0" err="1"/>
              <a:t>diarrhoea</a:t>
            </a:r>
            <a:r>
              <a:rPr lang="sv-SE" sz="2800" dirty="0"/>
              <a:t> </a:t>
            </a:r>
            <a:r>
              <a:rPr lang="sv-SE" sz="2800" u="sng" dirty="0" err="1">
                <a:solidFill>
                  <a:srgbClr val="FF0000"/>
                </a:solidFill>
              </a:rPr>
              <a:t>with</a:t>
            </a:r>
            <a:r>
              <a:rPr lang="sv-SE" sz="2800" u="sng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blood</a:t>
            </a:r>
            <a:r>
              <a:rPr lang="sv-SE" sz="2800" dirty="0">
                <a:solidFill>
                  <a:srgbClr val="FF0000"/>
                </a:solidFill>
              </a:rPr>
              <a:t> in the </a:t>
            </a:r>
            <a:r>
              <a:rPr lang="sv-SE" sz="2800" dirty="0" err="1">
                <a:solidFill>
                  <a:srgbClr val="FF0000"/>
                </a:solidFill>
              </a:rPr>
              <a:t>stools</a:t>
            </a:r>
            <a:r>
              <a:rPr lang="sv-SE" sz="2800" dirty="0">
                <a:solidFill>
                  <a:srgbClr val="FF0000"/>
                </a:solidFill>
              </a:rPr>
              <a:t> = </a:t>
            </a:r>
            <a:r>
              <a:rPr lang="sv-SE" sz="2800" dirty="0" err="1">
                <a:solidFill>
                  <a:srgbClr val="FF0000"/>
                </a:solidFill>
              </a:rPr>
              <a:t>Dysentery</a:t>
            </a:r>
            <a:endParaRPr lang="sv-SE" sz="2800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sz="2800" dirty="0"/>
              <a:t>1:st </a:t>
            </a:r>
            <a:r>
              <a:rPr lang="sv-SE" sz="2800" dirty="0" err="1"/>
              <a:t>line</a:t>
            </a:r>
            <a:r>
              <a:rPr lang="sv-SE" sz="2800" dirty="0"/>
              <a:t> </a:t>
            </a:r>
            <a:r>
              <a:rPr lang="sv-SE" sz="2800" dirty="0" err="1"/>
              <a:t>treatment</a:t>
            </a:r>
            <a:r>
              <a:rPr lang="sv-SE" sz="2800" dirty="0"/>
              <a:t>: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	</a:t>
            </a:r>
            <a:r>
              <a:rPr lang="sv-SE" sz="2800" dirty="0" err="1">
                <a:solidFill>
                  <a:srgbClr val="FF0000"/>
                </a:solidFill>
              </a:rPr>
              <a:t>Ciprofloxacin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/>
              <a:t>(</a:t>
            </a:r>
            <a:r>
              <a:rPr lang="sv-SE" sz="2800" dirty="0" err="1"/>
              <a:t>Shigella</a:t>
            </a:r>
            <a:r>
              <a:rPr lang="sv-SE" sz="2800" dirty="0"/>
              <a:t>, EHEC, Salmonella)</a:t>
            </a:r>
          </a:p>
          <a:p>
            <a:pPr marL="0" indent="0">
              <a:buNone/>
            </a:pPr>
            <a:r>
              <a:rPr lang="sv-SE" dirty="0"/>
              <a:t>If not </a:t>
            </a:r>
            <a:r>
              <a:rPr lang="sv-SE" dirty="0" err="1"/>
              <a:t>improving</a:t>
            </a:r>
            <a:r>
              <a:rPr lang="sv-SE" dirty="0"/>
              <a:t> </a:t>
            </a:r>
            <a:r>
              <a:rPr lang="sv-SE" dirty="0" err="1">
                <a:solidFill>
                  <a:srgbClr val="FF0000"/>
                </a:solidFill>
              </a:rPr>
              <a:t>add</a:t>
            </a:r>
            <a:r>
              <a:rPr lang="sv-SE" dirty="0">
                <a:solidFill>
                  <a:srgbClr val="FF0000"/>
                </a:solidFill>
              </a:rPr>
              <a:t> second </a:t>
            </a:r>
            <a:r>
              <a:rPr lang="sv-SE" dirty="0" err="1">
                <a:solidFill>
                  <a:srgbClr val="FF0000"/>
                </a:solidFill>
              </a:rPr>
              <a:t>day</a:t>
            </a:r>
            <a:r>
              <a:rPr lang="sv-SE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sv-SE" sz="2800" dirty="0"/>
              <a:t>	</a:t>
            </a:r>
            <a:r>
              <a:rPr lang="sv-SE" sz="2800" dirty="0" err="1">
                <a:solidFill>
                  <a:srgbClr val="FF0000"/>
                </a:solidFill>
              </a:rPr>
              <a:t>Me</a:t>
            </a:r>
            <a:r>
              <a:rPr lang="sv-SE" dirty="0" err="1">
                <a:solidFill>
                  <a:srgbClr val="FF0000"/>
                </a:solidFill>
              </a:rPr>
              <a:t>dronidazole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/>
              <a:t>(</a:t>
            </a:r>
            <a:r>
              <a:rPr lang="sv-SE" dirty="0" err="1"/>
              <a:t>Entemoeba</a:t>
            </a:r>
            <a:r>
              <a:rPr lang="sv-SE" dirty="0"/>
              <a:t> and Giardia)</a:t>
            </a:r>
          </a:p>
          <a:p>
            <a:pPr marL="0" indent="0">
              <a:buNone/>
            </a:pPr>
            <a:r>
              <a:rPr lang="sv-SE" sz="2800" dirty="0"/>
              <a:t>If not </a:t>
            </a:r>
            <a:r>
              <a:rPr lang="sv-SE" sz="2800" dirty="0" err="1"/>
              <a:t>possible</a:t>
            </a:r>
            <a:r>
              <a:rPr lang="sv-SE" sz="2800" dirty="0"/>
              <a:t> </a:t>
            </a:r>
            <a:r>
              <a:rPr lang="sv-SE" sz="2800" dirty="0" err="1"/>
              <a:t>with</a:t>
            </a:r>
            <a:r>
              <a:rPr lang="sv-SE" sz="2800" dirty="0"/>
              <a:t> oral </a:t>
            </a:r>
            <a:r>
              <a:rPr lang="sv-SE" sz="2800" dirty="0" err="1"/>
              <a:t>treatment</a:t>
            </a:r>
            <a:r>
              <a:rPr lang="sv-SE" sz="2800" dirty="0"/>
              <a:t>: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sz="2800" dirty="0" err="1"/>
              <a:t>Ceft</a:t>
            </a:r>
            <a:r>
              <a:rPr lang="sv-SE" dirty="0" err="1"/>
              <a:t>riaxone</a:t>
            </a:r>
            <a:r>
              <a:rPr lang="sv-SE" dirty="0"/>
              <a:t> iv or </a:t>
            </a:r>
            <a:r>
              <a:rPr lang="sv-SE" dirty="0" err="1"/>
              <a:t>Benzylpenicillin</a:t>
            </a:r>
            <a:r>
              <a:rPr lang="sv-SE" dirty="0"/>
              <a:t> + </a:t>
            </a:r>
            <a:r>
              <a:rPr lang="sv-SE" dirty="0" err="1"/>
              <a:t>Gentamycin</a:t>
            </a:r>
            <a:r>
              <a:rPr lang="sv-SE" dirty="0"/>
              <a:t> iv </a:t>
            </a:r>
          </a:p>
          <a:p>
            <a:pPr marL="0" indent="0">
              <a:buNone/>
            </a:pPr>
            <a:r>
              <a:rPr lang="sv-SE" dirty="0"/>
              <a:t> 	</a:t>
            </a:r>
            <a:r>
              <a:rPr lang="sv-SE" dirty="0" err="1"/>
              <a:t>Add</a:t>
            </a:r>
            <a:r>
              <a:rPr lang="sv-SE" dirty="0"/>
              <a:t> second </a:t>
            </a:r>
            <a:r>
              <a:rPr lang="sv-SE" dirty="0" err="1"/>
              <a:t>day</a:t>
            </a:r>
            <a:r>
              <a:rPr lang="sv-SE" dirty="0"/>
              <a:t>: </a:t>
            </a:r>
            <a:r>
              <a:rPr lang="sv-SE" dirty="0" err="1"/>
              <a:t>Metronidazole</a:t>
            </a:r>
            <a:r>
              <a:rPr lang="sv-SE" dirty="0"/>
              <a:t> iv</a:t>
            </a:r>
            <a:endParaRPr lang="sv-SE" sz="2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3444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4" ma:contentTypeDescription="Skapa ett nytt dokument." ma:contentTypeScope="" ma:versionID="4a669bc984e4adab8c24d20fcd3732cc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d5d7e55c45ca1805d799353345761d68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A07F69-51B2-4AC7-B522-38933EB3FF41}"/>
</file>

<file path=customXml/itemProps2.xml><?xml version="1.0" encoding="utf-8"?>
<ds:datastoreItem xmlns:ds="http://schemas.openxmlformats.org/officeDocument/2006/customXml" ds:itemID="{74B0BB84-3C8A-47CE-B7F8-020AB42C9AB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565</Words>
  <Application>Microsoft Office PowerPoint</Application>
  <PresentationFormat>Bredbild</PresentationFormat>
  <Paragraphs>90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 Management of  Diarrhoeal diseases with focus on children below 5 years   Based on guidelines from Kenya Ministry of Health and WHO</vt:lpstr>
      <vt:lpstr>Microbiological sourses  </vt:lpstr>
      <vt:lpstr>Symptoms – clinical questions</vt:lpstr>
      <vt:lpstr>Examination</vt:lpstr>
      <vt:lpstr>Classification </vt:lpstr>
      <vt:lpstr>Classification and causes</vt:lpstr>
      <vt:lpstr>Diagnostics</vt:lpstr>
      <vt:lpstr>Treatment watery diahorrhea</vt:lpstr>
      <vt:lpstr>Treatment Dysentery</vt:lpstr>
      <vt:lpstr>Treatment when no improvment/persistant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 Diarrhoeal diseases </dc:title>
  <dc:creator>Anders Dybjer</dc:creator>
  <cp:lastModifiedBy>Anders Dybjer</cp:lastModifiedBy>
  <cp:revision>5</cp:revision>
  <dcterms:created xsi:type="dcterms:W3CDTF">2023-04-02T10:14:09Z</dcterms:created>
  <dcterms:modified xsi:type="dcterms:W3CDTF">2023-04-06T14:11:29Z</dcterms:modified>
</cp:coreProperties>
</file>