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sldIdLst>
    <p:sldId id="256" r:id="rId4"/>
    <p:sldId id="257" r:id="rId5"/>
    <p:sldId id="261" r:id="rId6"/>
    <p:sldId id="262" r:id="rId7"/>
    <p:sldId id="263" r:id="rId8"/>
    <p:sldId id="264" r:id="rId9"/>
    <p:sldId id="260" r:id="rId10"/>
    <p:sldId id="267" r:id="rId11"/>
    <p:sldId id="269" r:id="rId12"/>
    <p:sldId id="266" r:id="rId13"/>
    <p:sldId id="258" r:id="rId14"/>
    <p:sldId id="259" r:id="rId15"/>
    <p:sldId id="265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6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-120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2747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807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60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8" y="436931"/>
            <a:ext cx="7315496" cy="709376"/>
          </a:xfrm>
          <a:prstGeom prst="rect">
            <a:avLst/>
          </a:prstGeom>
        </p:spPr>
      </p:pic>
      <p:sp>
        <p:nvSpPr>
          <p:cNvPr id="12290" name="Platshållare för rubrik 1"/>
          <p:cNvSpPr>
            <a:spLocks noGrp="1"/>
          </p:cNvSpPr>
          <p:nvPr>
            <p:ph type="ctrTitle"/>
          </p:nvPr>
        </p:nvSpPr>
        <p:spPr>
          <a:xfrm>
            <a:off x="810685" y="2647951"/>
            <a:ext cx="10790767" cy="454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12291" name="Platshållare för text 2"/>
          <p:cNvSpPr>
            <a:spLocks noGrp="1"/>
          </p:cNvSpPr>
          <p:nvPr>
            <p:ph type="subTitle" idx="1"/>
          </p:nvPr>
        </p:nvSpPr>
        <p:spPr>
          <a:xfrm>
            <a:off x="810684" y="3494088"/>
            <a:ext cx="9880600" cy="1752600"/>
          </a:xfrm>
        </p:spPr>
        <p:txBody>
          <a:bodyPr/>
          <a:lstStyle>
            <a:lvl1pPr marL="0" indent="0">
              <a:buFont typeface="Arial" charset="0"/>
              <a:buNone/>
              <a:defRPr smtClean="0"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7391556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2204864"/>
            <a:ext cx="11023452" cy="10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05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8351" y="457200"/>
            <a:ext cx="8663516" cy="579438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10684" y="1328739"/>
            <a:ext cx="10911416" cy="51657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636001" y="6524625"/>
            <a:ext cx="3086100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4192-2C06-45CF-9ED8-B17AB5EA3B50}" type="datetimeFigureOut">
              <a:rPr lang="sv-SE" smtClean="0">
                <a:solidFill>
                  <a:srgbClr val="332C23"/>
                </a:solidFill>
              </a:rPr>
              <a:pPr>
                <a:defRPr/>
              </a:pPr>
              <a:t>19-12-14</a:t>
            </a:fld>
            <a:endParaRPr lang="sv-SE">
              <a:solidFill>
                <a:srgbClr val="332C23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10685" y="6524625"/>
            <a:ext cx="3086100" cy="179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332C23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5848351" y="6553200"/>
            <a:ext cx="508000" cy="173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97D9-6355-42BB-B89A-F15F7B1B6AEA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0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332C23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6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9F27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9F27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8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200" b="1" i="0" u="none" strike="noStrike" kern="1200" cap="none" spc="0" normalizeH="0" baseline="0" noProof="0">
              <a:ln>
                <a:noFill/>
              </a:ln>
              <a:solidFill>
                <a:srgbClr val="9F272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182563" marR="0" lvl="0" indent="-1825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sv-SE" sz="16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8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464800" y="6550031"/>
            <a:ext cx="1253067" cy="18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Capio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5" descr="CapioAB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7" y="457203"/>
            <a:ext cx="2707216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017" y="2651131"/>
            <a:ext cx="10792883" cy="454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sv-SE" noProof="0" smtClean="0"/>
              <a:t>[Rubrik]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790" y="3495675"/>
            <a:ext cx="9882716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sv-SE" noProof="0" smtClean="0"/>
              <a:t>[Plats] [Datum den [dag månad år]</a:t>
            </a:r>
          </a:p>
        </p:txBody>
      </p:sp>
    </p:spTree>
    <p:extLst>
      <p:ext uri="{BB962C8B-B14F-4D97-AF65-F5344CB8AC3E}">
        <p14:creationId xmlns:p14="http://schemas.microsoft.com/office/powerpoint/2010/main" val="373609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3872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3E534-0F04-462D-9A7E-E119F72466E3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5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F6D17-5F4D-4CBE-B6D6-BF5B4E00F4BB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4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784" y="1328737"/>
            <a:ext cx="5518149" cy="5167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3" y="1328737"/>
            <a:ext cx="5520267" cy="5167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16E3-B730-4A46-9C79-EAD71DB2272F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0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7DC10-A49F-4A5C-AE69-CD386746C3A2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1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D5991-04FC-4C66-8435-DAE455A57A55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74CDA-EAC1-4AA6-920C-AB6A9829C766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1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25ADE-4896-4723-BBF3-DD3873F8046A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77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AA0CD-1B8E-473E-9F47-A6A7B524FA69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83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AD18-6C1E-46C4-95FE-8A9218841BA5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7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0584" y="457200"/>
            <a:ext cx="2808816" cy="6038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784" y="457200"/>
            <a:ext cx="8229600" cy="6038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8843-F840-40B7-9111-BB2A6AD6298E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2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5909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84" y="457206"/>
            <a:ext cx="8879416" cy="581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7784" y="1328737"/>
            <a:ext cx="11241616" cy="5167312"/>
          </a:xfrm>
        </p:spPr>
        <p:txBody>
          <a:bodyPr/>
          <a:lstStyle/>
          <a:p>
            <a:pPr lvl="0"/>
            <a:endParaRPr lang="sv-SE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73FAC-A60C-4CE4-9366-E20CBDB1A638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9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784" y="457206"/>
            <a:ext cx="8879416" cy="581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467784" y="1328737"/>
            <a:ext cx="5518149" cy="5167312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6189133" y="1328737"/>
            <a:ext cx="5520267" cy="5167312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6549-FB0A-4659-9F42-719C3938FFA1}" type="slidenum">
              <a:rPr lang="sv-SE" smtClean="0">
                <a:solidFill>
                  <a:srgbClr val="332C23"/>
                </a:solidFill>
              </a:rPr>
              <a:pPr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58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954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258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000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595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52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35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vmlDrawing" Target="../drawings/vmlDrawing1.vml"/><Relationship Id="rId7" Type="http://schemas.openxmlformats.org/officeDocument/2006/relationships/tags" Target="../tags/tag1.x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1.em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18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4FB74-8022-40B7-8DE2-DB7CEAFFEB4D}" type="datetimeFigureOut">
              <a:rPr lang="sv-SE" smtClean="0"/>
              <a:t>19-12-14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DD5DC-EACA-44E8-B97C-DD00E26E435B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765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Bildobjekt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07" y="276225"/>
            <a:ext cx="1743460" cy="685801"/>
          </a:xfrm>
          <a:prstGeom prst="rect">
            <a:avLst/>
          </a:prstGeom>
        </p:spPr>
      </p:pic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768351" y="457200"/>
            <a:ext cx="866351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810684" y="1328739"/>
            <a:ext cx="10911416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Klicka här för att ändra format på bakgrundstexten</a:t>
            </a:r>
          </a:p>
          <a:p>
            <a:pPr lvl="1"/>
            <a:r>
              <a:rPr lang="en-GB" smtClean="0"/>
              <a:t>Nivå två</a:t>
            </a:r>
          </a:p>
          <a:p>
            <a:pPr lvl="2"/>
            <a:r>
              <a:rPr lang="en-GB" smtClean="0"/>
              <a:t>Nivå tre</a:t>
            </a:r>
          </a:p>
          <a:p>
            <a:pPr lvl="3"/>
            <a:r>
              <a:rPr lang="en-GB" smtClean="0"/>
              <a:t>Nivå fyra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636001" y="6524625"/>
            <a:ext cx="30861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2ED289-1F48-490D-8264-157CFD525918}" type="datetimeFigureOut">
              <a:rPr lang="sv-SE" smtClean="0">
                <a:solidFill>
                  <a:srgbClr val="332C2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19-12-14</a:t>
            </a:fld>
            <a:endParaRPr lang="sv-SE">
              <a:solidFill>
                <a:srgbClr val="332C23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0685" y="6524625"/>
            <a:ext cx="3086100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v-SE">
              <a:solidFill>
                <a:srgbClr val="332C23"/>
              </a:solidFill>
              <a:cs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48351" y="6553200"/>
            <a:ext cx="508000" cy="17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B48A2-94CD-4A44-9DE5-2FC65BC0DE3E}" type="slidenum">
              <a:rPr lang="sv-SE" smtClean="0">
                <a:solidFill>
                  <a:srgbClr val="332C2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sv-SE">
              <a:solidFill>
                <a:srgbClr val="332C2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C0223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2237"/>
          </a:solidFill>
          <a:latin typeface="Arial" charset="0"/>
        </a:defRPr>
      </a:lvl9pPr>
    </p:titleStyle>
    <p:bodyStyle>
      <a:lvl1pPr marL="177800" indent="-1778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332C23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2C23"/>
          </a:solidFill>
          <a:latin typeface="+mn-lt"/>
          <a:ea typeface="+mn-ea"/>
          <a:cs typeface="+mn-cs"/>
        </a:defRPr>
      </a:lvl2pPr>
      <a:lvl3pPr marL="541338" indent="-1857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332C23"/>
          </a:solidFill>
          <a:latin typeface="+mn-lt"/>
          <a:ea typeface="+mn-ea"/>
          <a:cs typeface="+mn-cs"/>
        </a:defRPr>
      </a:lvl3pPr>
      <a:lvl4pPr marL="719138" indent="-1778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2C23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7784" y="457206"/>
            <a:ext cx="8879416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784" y="1328737"/>
            <a:ext cx="11241616" cy="51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0464800" y="6510342"/>
            <a:ext cx="125306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srgbClr val="332C2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Capio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srgbClr val="332C2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689600" y="6556380"/>
            <a:ext cx="508000" cy="17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 b="0"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2936D3-FB91-4C65-BD8E-13424C0F129C}" type="slidenum">
              <a:rPr lang="sv-SE" smtClean="0">
                <a:solidFill>
                  <a:srgbClr val="332C23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sv-SE">
              <a:solidFill>
                <a:srgbClr val="332C23"/>
              </a:solidFill>
            </a:endParaRPr>
          </a:p>
        </p:txBody>
      </p:sp>
      <p:pic>
        <p:nvPicPr>
          <p:cNvPr id="2054" name="Picture 9" descr="CapioAB_rg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11"/>
          <a:stretch>
            <a:fillRect/>
          </a:stretch>
        </p:blipFill>
        <p:spPr bwMode="auto">
          <a:xfrm>
            <a:off x="10752667" y="468319"/>
            <a:ext cx="1026584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45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9F272A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38150" indent="-2540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622300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889000" indent="-2651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0795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15367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19939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24511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2908300" indent="-18415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2" Type="http://schemas.openxmlformats.org/officeDocument/2006/relationships/hyperlink" Target="..%5CVideo%5CSt%20G%C3%B6ran%20Emergency-%20Engelsk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 smtClean="0"/>
              <a:t>Fractures</a:t>
            </a:r>
            <a:r>
              <a:rPr lang="sv-SE" dirty="0" smtClean="0"/>
              <a:t> and </a:t>
            </a:r>
            <a:r>
              <a:rPr lang="sv-SE" dirty="0" err="1" smtClean="0"/>
              <a:t>their</a:t>
            </a:r>
            <a:r>
              <a:rPr lang="sv-SE" dirty="0" smtClean="0"/>
              <a:t> </a:t>
            </a:r>
            <a:r>
              <a:rPr lang="sv-SE" dirty="0" err="1" smtClean="0"/>
              <a:t>treatment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Tobias Wirén MD</a:t>
            </a:r>
          </a:p>
          <a:p>
            <a:r>
              <a:rPr lang="sv-SE" dirty="0" err="1" smtClean="0"/>
              <a:t>Orthopedic</a:t>
            </a:r>
            <a:r>
              <a:rPr lang="sv-SE" dirty="0" smtClean="0"/>
              <a:t> </a:t>
            </a:r>
            <a:r>
              <a:rPr lang="sv-SE" dirty="0" err="1" smtClean="0"/>
              <a:t>surgeon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319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Operative </a:t>
            </a:r>
            <a:r>
              <a:rPr lang="sv-SE" dirty="0" err="1" smtClean="0"/>
              <a:t>treatment</a:t>
            </a:r>
            <a:r>
              <a:rPr lang="sv-SE" dirty="0" smtClean="0"/>
              <a:t> –</a:t>
            </a:r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fixation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smtClean="0"/>
              <a:t>Rigid </a:t>
            </a:r>
            <a:r>
              <a:rPr lang="sv-SE" dirty="0" err="1" smtClean="0"/>
              <a:t>fixation</a:t>
            </a:r>
            <a:r>
              <a:rPr lang="sv-SE" dirty="0" smtClean="0"/>
              <a:t> – no </a:t>
            </a:r>
            <a:r>
              <a:rPr lang="sv-SE" dirty="0" err="1" smtClean="0"/>
              <a:t>movement</a:t>
            </a:r>
            <a:endParaRPr lang="sv-SE" dirty="0"/>
          </a:p>
          <a:p>
            <a:r>
              <a:rPr lang="sv-SE" dirty="0" err="1" smtClean="0"/>
              <a:t>Heals</a:t>
            </a:r>
            <a:r>
              <a:rPr lang="sv-SE" dirty="0" smtClean="0"/>
              <a:t> </a:t>
            </a:r>
            <a:r>
              <a:rPr lang="sv-SE" dirty="0" err="1" smtClean="0"/>
              <a:t>without</a:t>
            </a:r>
            <a:r>
              <a:rPr lang="sv-SE" dirty="0" smtClean="0"/>
              <a:t> </a:t>
            </a:r>
            <a:r>
              <a:rPr lang="sv-SE" dirty="0" err="1" smtClean="0"/>
              <a:t>callus</a:t>
            </a:r>
            <a:r>
              <a:rPr lang="sv-SE" dirty="0" smtClean="0"/>
              <a:t> – </a:t>
            </a:r>
            <a:r>
              <a:rPr lang="sv-SE" dirty="0" err="1" smtClean="0"/>
              <a:t>direct</a:t>
            </a:r>
            <a:r>
              <a:rPr lang="sv-SE" dirty="0" smtClean="0"/>
              <a:t> </a:t>
            </a:r>
            <a:r>
              <a:rPr lang="sv-SE" dirty="0" err="1" smtClean="0"/>
              <a:t>bone</a:t>
            </a:r>
            <a:r>
              <a:rPr lang="sv-SE" dirty="0" smtClean="0"/>
              <a:t> healing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smtClean="0"/>
              <a:t>Non rigid </a:t>
            </a:r>
            <a:r>
              <a:rPr lang="sv-SE" dirty="0" err="1" smtClean="0"/>
              <a:t>fixation</a:t>
            </a:r>
            <a:r>
              <a:rPr lang="sv-SE" dirty="0" smtClean="0"/>
              <a:t> – </a:t>
            </a:r>
            <a:r>
              <a:rPr lang="sv-SE" dirty="0" err="1" smtClean="0"/>
              <a:t>movement</a:t>
            </a:r>
            <a:endParaRPr lang="sv-SE" dirty="0" smtClean="0"/>
          </a:p>
          <a:p>
            <a:r>
              <a:rPr lang="sv-SE" dirty="0" err="1" smtClean="0"/>
              <a:t>Heals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callus</a:t>
            </a:r>
            <a:r>
              <a:rPr lang="sv-SE" dirty="0" smtClean="0"/>
              <a:t> – </a:t>
            </a:r>
            <a:r>
              <a:rPr lang="sv-SE" dirty="0" err="1" smtClean="0"/>
              <a:t>indirect</a:t>
            </a:r>
            <a:r>
              <a:rPr lang="sv-SE" dirty="0" smtClean="0"/>
              <a:t> </a:t>
            </a:r>
            <a:r>
              <a:rPr lang="sv-SE" dirty="0" err="1" smtClean="0"/>
              <a:t>bone</a:t>
            </a:r>
            <a:r>
              <a:rPr lang="sv-SE" dirty="0" smtClean="0"/>
              <a:t> healing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17" y="3447535"/>
            <a:ext cx="2871272" cy="330453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832" y="3341603"/>
            <a:ext cx="2797835" cy="341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1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External</a:t>
            </a:r>
            <a:r>
              <a:rPr lang="sv-SE" dirty="0" smtClean="0"/>
              <a:t> </a:t>
            </a:r>
            <a:r>
              <a:rPr lang="sv-SE" dirty="0" err="1" smtClean="0"/>
              <a:t>fixation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5" y="1989438"/>
            <a:ext cx="7994820" cy="4992130"/>
          </a:xfrm>
        </p:spPr>
      </p:pic>
    </p:spTree>
    <p:extLst>
      <p:ext uri="{BB962C8B-B14F-4D97-AF65-F5344CB8AC3E}">
        <p14:creationId xmlns:p14="http://schemas.microsoft.com/office/powerpoint/2010/main" val="83926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Illizarow</a:t>
            </a:r>
            <a:r>
              <a:rPr lang="sv-SE" dirty="0" smtClean="0"/>
              <a:t> and TSF </a:t>
            </a:r>
            <a:r>
              <a:rPr lang="sv-SE" dirty="0" err="1" smtClean="0"/>
              <a:t>circular</a:t>
            </a:r>
            <a:r>
              <a:rPr lang="sv-SE" dirty="0" smtClean="0"/>
              <a:t> </a:t>
            </a:r>
            <a:r>
              <a:rPr lang="sv-SE" dirty="0" err="1" smtClean="0"/>
              <a:t>frames</a:t>
            </a:r>
            <a:endParaRPr lang="sv-SE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472" y="1837982"/>
            <a:ext cx="3635657" cy="4351338"/>
          </a:xfr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46" y="1837982"/>
            <a:ext cx="51911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4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fixation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Possibility</a:t>
            </a:r>
            <a:r>
              <a:rPr lang="sv-SE" dirty="0" smtClean="0"/>
              <a:t> to get a </a:t>
            </a:r>
            <a:r>
              <a:rPr lang="sv-SE" dirty="0" err="1" smtClean="0"/>
              <a:t>very</a:t>
            </a:r>
            <a:r>
              <a:rPr lang="sv-SE" dirty="0" smtClean="0"/>
              <a:t> </a:t>
            </a:r>
            <a:r>
              <a:rPr lang="sv-SE" dirty="0" err="1" smtClean="0"/>
              <a:t>good</a:t>
            </a:r>
            <a:r>
              <a:rPr lang="sv-SE" dirty="0" smtClean="0"/>
              <a:t> joint </a:t>
            </a:r>
            <a:r>
              <a:rPr lang="sv-SE" dirty="0" err="1" smtClean="0"/>
              <a:t>repair</a:t>
            </a:r>
            <a:r>
              <a:rPr lang="sv-SE" dirty="0" smtClean="0"/>
              <a:t> and straight </a:t>
            </a:r>
            <a:r>
              <a:rPr lang="sv-SE" dirty="0" err="1" smtClean="0"/>
              <a:t>extremity</a:t>
            </a:r>
            <a:endParaRPr lang="sv-SE" dirty="0"/>
          </a:p>
          <a:p>
            <a:pPr marL="0" indent="0">
              <a:buNone/>
            </a:pPr>
            <a:r>
              <a:rPr lang="sv-SE" dirty="0" smtClean="0"/>
              <a:t>…..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only</a:t>
            </a:r>
            <a:r>
              <a:rPr lang="sv-SE" dirty="0" smtClean="0"/>
              <a:t>….</a:t>
            </a:r>
          </a:p>
          <a:p>
            <a:r>
              <a:rPr lang="sv-SE" dirty="0" smtClean="0"/>
              <a:t>If skin </a:t>
            </a:r>
            <a:r>
              <a:rPr lang="sv-SE" dirty="0" err="1" smtClean="0"/>
              <a:t>without</a:t>
            </a:r>
            <a:r>
              <a:rPr lang="sv-SE" dirty="0" smtClean="0"/>
              <a:t> </a:t>
            </a:r>
            <a:r>
              <a:rPr lang="sv-SE" dirty="0" err="1" smtClean="0"/>
              <a:t>infection</a:t>
            </a:r>
            <a:r>
              <a:rPr lang="sv-SE" dirty="0" smtClean="0"/>
              <a:t> or </a:t>
            </a:r>
            <a:r>
              <a:rPr lang="sv-SE" dirty="0" err="1" smtClean="0"/>
              <a:t>wounds</a:t>
            </a:r>
            <a:endParaRPr lang="sv-SE" dirty="0" smtClean="0"/>
          </a:p>
          <a:p>
            <a:r>
              <a:rPr lang="sv-SE" dirty="0" smtClean="0"/>
              <a:t>If </a:t>
            </a:r>
            <a:r>
              <a:rPr lang="sv-SE" dirty="0" err="1" smtClean="0"/>
              <a:t>ultraclean</a:t>
            </a:r>
            <a:r>
              <a:rPr lang="sv-SE" dirty="0" smtClean="0"/>
              <a:t> operating </a:t>
            </a:r>
            <a:r>
              <a:rPr lang="sv-SE" dirty="0" err="1" smtClean="0"/>
              <a:t>room</a:t>
            </a:r>
            <a:endParaRPr lang="sv-SE" dirty="0" smtClean="0"/>
          </a:p>
          <a:p>
            <a:r>
              <a:rPr lang="sv-SE" dirty="0" smtClean="0"/>
              <a:t>If sterile </a:t>
            </a:r>
            <a:r>
              <a:rPr lang="sv-SE" dirty="0" err="1" smtClean="0"/>
              <a:t>equipment</a:t>
            </a:r>
            <a:endParaRPr lang="sv-SE" dirty="0" smtClean="0"/>
          </a:p>
          <a:p>
            <a:r>
              <a:rPr lang="sv-SE" dirty="0" smtClean="0"/>
              <a:t>If </a:t>
            </a:r>
            <a:r>
              <a:rPr lang="sv-SE" dirty="0" err="1" smtClean="0"/>
              <a:t>possible</a:t>
            </a:r>
            <a:r>
              <a:rPr lang="sv-SE" dirty="0" smtClean="0"/>
              <a:t> to monitor the </a:t>
            </a:r>
            <a:r>
              <a:rPr lang="sv-SE" dirty="0" err="1" smtClean="0"/>
              <a:t>wound</a:t>
            </a: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….</a:t>
            </a:r>
            <a:r>
              <a:rPr lang="sv-SE" dirty="0" err="1" smtClean="0"/>
              <a:t>Otherwise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problems </a:t>
            </a:r>
            <a:r>
              <a:rPr lang="sv-SE" dirty="0" err="1" smtClean="0"/>
              <a:t>than</a:t>
            </a:r>
            <a:r>
              <a:rPr lang="sv-SE" dirty="0" smtClean="0"/>
              <a:t> solutions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8235" y="2717892"/>
            <a:ext cx="4200614" cy="38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7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Why</a:t>
            </a:r>
            <a:r>
              <a:rPr lang="sv-SE" dirty="0" smtClean="0"/>
              <a:t> do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worse</a:t>
            </a:r>
            <a:r>
              <a:rPr lang="sv-SE" dirty="0" smtClean="0"/>
              <a:t> </a:t>
            </a:r>
            <a:r>
              <a:rPr lang="sv-SE" dirty="0" err="1" smtClean="0"/>
              <a:t>outcome</a:t>
            </a:r>
            <a:r>
              <a:rPr lang="sv-SE" dirty="0" smtClean="0"/>
              <a:t>?</a:t>
            </a:r>
            <a:br>
              <a:rPr lang="sv-SE" dirty="0" smtClean="0"/>
            </a:br>
            <a:endParaRPr lang="sv-SE" sz="1800" dirty="0">
              <a:solidFill>
                <a:srgbClr val="FF0000"/>
              </a:solidFill>
            </a:endParaRPr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energy</a:t>
            </a:r>
            <a:r>
              <a:rPr lang="sv-SE" dirty="0" smtClean="0"/>
              <a:t> injuries </a:t>
            </a:r>
            <a:r>
              <a:rPr lang="sv-SE" dirty="0" err="1" smtClean="0"/>
              <a:t>with</a:t>
            </a:r>
            <a:endParaRPr lang="sv-SE" dirty="0" smtClean="0"/>
          </a:p>
          <a:p>
            <a:pPr lvl="1"/>
            <a:r>
              <a:rPr lang="sv-SE" dirty="0" err="1" smtClean="0"/>
              <a:t>Blood</a:t>
            </a:r>
            <a:r>
              <a:rPr lang="sv-SE" dirty="0" smtClean="0"/>
              <a:t> </a:t>
            </a:r>
            <a:r>
              <a:rPr lang="sv-SE" dirty="0" err="1" smtClean="0"/>
              <a:t>supply</a:t>
            </a:r>
            <a:r>
              <a:rPr lang="sv-SE" dirty="0" smtClean="0"/>
              <a:t> </a:t>
            </a:r>
            <a:r>
              <a:rPr lang="sv-SE" dirty="0" err="1" smtClean="0"/>
              <a:t>disturbed</a:t>
            </a:r>
            <a:endParaRPr lang="sv-SE" dirty="0" smtClean="0"/>
          </a:p>
          <a:p>
            <a:pPr lvl="1"/>
            <a:r>
              <a:rPr lang="sv-SE" dirty="0" smtClean="0"/>
              <a:t>Soft </a:t>
            </a:r>
            <a:r>
              <a:rPr lang="sv-SE" dirty="0" err="1" smtClean="0"/>
              <a:t>tissue</a:t>
            </a:r>
            <a:r>
              <a:rPr lang="sv-SE" dirty="0" smtClean="0"/>
              <a:t> </a:t>
            </a:r>
            <a:r>
              <a:rPr lang="sv-SE" dirty="0" err="1" smtClean="0"/>
              <a:t>damaged</a:t>
            </a:r>
            <a:endParaRPr lang="sv-SE" dirty="0" smtClean="0"/>
          </a:p>
          <a:p>
            <a:pPr lvl="1"/>
            <a:r>
              <a:rPr lang="sv-SE" dirty="0" err="1" smtClean="0"/>
              <a:t>Displaced</a:t>
            </a:r>
            <a:r>
              <a:rPr lang="sv-SE" dirty="0" smtClean="0"/>
              <a:t> </a:t>
            </a:r>
            <a:r>
              <a:rPr lang="sv-SE" dirty="0" err="1" smtClean="0"/>
              <a:t>pieces</a:t>
            </a:r>
            <a:r>
              <a:rPr lang="sv-SE" dirty="0" smtClean="0"/>
              <a:t> or joint </a:t>
            </a:r>
            <a:r>
              <a:rPr lang="sv-SE" dirty="0" err="1" smtClean="0"/>
              <a:t>surface</a:t>
            </a:r>
            <a:endParaRPr lang="sv-SE" dirty="0" smtClean="0"/>
          </a:p>
          <a:p>
            <a:pPr lvl="1"/>
            <a:r>
              <a:rPr lang="sv-SE" dirty="0" smtClean="0"/>
              <a:t>Soft </a:t>
            </a:r>
            <a:r>
              <a:rPr lang="sv-SE" dirty="0" err="1" smtClean="0"/>
              <a:t>tissues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</a:t>
            </a:r>
            <a:r>
              <a:rPr lang="sv-SE" dirty="0" err="1" smtClean="0"/>
              <a:t>fracture</a:t>
            </a:r>
            <a:r>
              <a:rPr lang="sv-SE" dirty="0" smtClean="0"/>
              <a:t> </a:t>
            </a:r>
            <a:r>
              <a:rPr lang="sv-SE" dirty="0" err="1" smtClean="0"/>
              <a:t>pieces</a:t>
            </a:r>
            <a:endParaRPr lang="sv-SE" dirty="0" smtClean="0"/>
          </a:p>
          <a:p>
            <a:pPr lvl="1"/>
            <a:r>
              <a:rPr lang="sv-SE" dirty="0" err="1" smtClean="0"/>
              <a:t>Incomplete</a:t>
            </a:r>
            <a:r>
              <a:rPr lang="sv-SE" dirty="0" smtClean="0"/>
              <a:t> healing and transformation inte new </a:t>
            </a:r>
            <a:r>
              <a:rPr lang="sv-SE" dirty="0" err="1" smtClean="0"/>
              <a:t>bone</a:t>
            </a:r>
            <a:r>
              <a:rPr lang="sv-SE" dirty="0" smtClean="0"/>
              <a:t> </a:t>
            </a:r>
            <a:r>
              <a:rPr lang="sv-SE" dirty="0" err="1" smtClean="0"/>
              <a:t>doesn´t</a:t>
            </a:r>
            <a:r>
              <a:rPr lang="sv-SE" dirty="0" smtClean="0"/>
              <a:t> </a:t>
            </a:r>
            <a:r>
              <a:rPr lang="sv-SE" dirty="0" err="1" smtClean="0"/>
              <a:t>happen</a:t>
            </a:r>
            <a:endParaRPr lang="sv-SE" dirty="0" smtClean="0"/>
          </a:p>
          <a:p>
            <a:pPr lvl="1"/>
            <a:endParaRPr lang="sv-SE" dirty="0" smtClean="0"/>
          </a:p>
          <a:p>
            <a:r>
              <a:rPr lang="sv-SE" dirty="0" err="1" smtClean="0"/>
              <a:t>Infection</a:t>
            </a:r>
            <a:endParaRPr lang="sv-SE" dirty="0" smtClean="0"/>
          </a:p>
          <a:p>
            <a:r>
              <a:rPr lang="sv-SE" dirty="0" err="1" smtClean="0"/>
              <a:t>Immobilisation</a:t>
            </a:r>
            <a:r>
              <a:rPr lang="sv-SE" dirty="0" smtClean="0"/>
              <a:t> for long </a:t>
            </a:r>
            <a:r>
              <a:rPr lang="sv-SE" dirty="0" err="1" smtClean="0"/>
              <a:t>time</a:t>
            </a:r>
            <a:endParaRPr lang="sv-SE" dirty="0"/>
          </a:p>
        </p:txBody>
      </p:sp>
      <p:pic>
        <p:nvPicPr>
          <p:cNvPr id="7" name="Knee film Kenya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5742" y="1825625"/>
            <a:ext cx="3558744" cy="4351338"/>
          </a:xfrm>
        </p:spPr>
      </p:pic>
      <p:sp>
        <p:nvSpPr>
          <p:cNvPr id="8" name="textruta 7"/>
          <p:cNvSpPr txBox="1"/>
          <p:nvPr/>
        </p:nvSpPr>
        <p:spPr>
          <a:xfrm>
            <a:off x="951470" y="1235676"/>
            <a:ext cx="606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…and </a:t>
            </a:r>
            <a:r>
              <a:rPr lang="sv-SE" dirty="0" err="1" smtClean="0"/>
              <a:t>why</a:t>
            </a:r>
            <a:r>
              <a:rPr lang="sv-SE" dirty="0" smtClean="0"/>
              <a:t> do </a:t>
            </a: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better</a:t>
            </a:r>
            <a:r>
              <a:rPr lang="sv-SE" dirty="0" smtClean="0"/>
              <a:t> </a:t>
            </a:r>
            <a:r>
              <a:rPr lang="sv-SE" dirty="0" err="1" smtClean="0"/>
              <a:t>than</a:t>
            </a:r>
            <a:r>
              <a:rPr lang="sv-SE" dirty="0" smtClean="0"/>
              <a:t> </a:t>
            </a:r>
            <a:r>
              <a:rPr lang="sv-SE" dirty="0" err="1" smtClean="0"/>
              <a:t>expected</a:t>
            </a:r>
            <a:r>
              <a:rPr lang="sv-SE" dirty="0" smtClean="0"/>
              <a:t>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852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95600" y="6093296"/>
            <a:ext cx="6840760" cy="579438"/>
          </a:xfrm>
        </p:spPr>
        <p:txBody>
          <a:bodyPr/>
          <a:lstStyle/>
          <a:p>
            <a:r>
              <a:rPr lang="sv-SE" sz="2000" dirty="0">
                <a:solidFill>
                  <a:schemeClr val="accent2">
                    <a:lumMod val="50000"/>
                  </a:schemeClr>
                </a:solidFill>
              </a:rPr>
              <a:t>Capio S:t Görans Sjukhus – </a:t>
            </a:r>
            <a:r>
              <a:rPr lang="sv-SE" sz="2000" dirty="0" smtClean="0">
                <a:solidFill>
                  <a:schemeClr val="accent2">
                    <a:lumMod val="50000"/>
                  </a:schemeClr>
                </a:solidFill>
              </a:rPr>
              <a:t>Stockholm, Sweden</a:t>
            </a:r>
            <a:endParaRPr lang="sv-SE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4" name="Grupp 13"/>
          <p:cNvGrpSpPr>
            <a:grpSpLocks noChangeAspect="1"/>
          </p:cNvGrpSpPr>
          <p:nvPr/>
        </p:nvGrpSpPr>
        <p:grpSpPr>
          <a:xfrm>
            <a:off x="766119" y="44624"/>
            <a:ext cx="11158151" cy="5940660"/>
            <a:chOff x="395536" y="1124744"/>
            <a:chExt cx="8424936" cy="5400600"/>
          </a:xfrm>
        </p:grpSpPr>
        <p:grpSp>
          <p:nvGrpSpPr>
            <p:cNvPr id="12" name="Grupp 11"/>
            <p:cNvGrpSpPr/>
            <p:nvPr/>
          </p:nvGrpSpPr>
          <p:grpSpPr>
            <a:xfrm>
              <a:off x="395536" y="1124744"/>
              <a:ext cx="8424936" cy="5400600"/>
              <a:chOff x="395536" y="1124744"/>
              <a:chExt cx="8424936" cy="5400600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6" t="22222" r="3125" b="15104"/>
              <a:stretch/>
            </p:blipFill>
            <p:spPr bwMode="auto">
              <a:xfrm>
                <a:off x="395536" y="1124744"/>
                <a:ext cx="8424936" cy="540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Bildobjekt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419" b="20741"/>
              <a:stretch/>
            </p:blipFill>
            <p:spPr>
              <a:xfrm>
                <a:off x="7496462" y="4906963"/>
                <a:ext cx="327660" cy="104774"/>
              </a:xfrm>
              <a:prstGeom prst="rect">
                <a:avLst/>
              </a:prstGeom>
            </p:spPr>
          </p:pic>
          <p:grpSp>
            <p:nvGrpSpPr>
              <p:cNvPr id="11" name="Grupp 10"/>
              <p:cNvGrpSpPr/>
              <p:nvPr/>
            </p:nvGrpSpPr>
            <p:grpSpPr>
              <a:xfrm>
                <a:off x="3707904" y="1700808"/>
                <a:ext cx="720080" cy="363731"/>
                <a:chOff x="3707904" y="1700808"/>
                <a:chExt cx="720080" cy="363731"/>
              </a:xfrm>
            </p:grpSpPr>
            <p:sp>
              <p:nvSpPr>
                <p:cNvPr id="9" name="Rektangel 8"/>
                <p:cNvSpPr/>
                <p:nvPr/>
              </p:nvSpPr>
              <p:spPr>
                <a:xfrm>
                  <a:off x="3707904" y="1700808"/>
                  <a:ext cx="720080" cy="363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v-SE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pic>
              <p:nvPicPr>
                <p:cNvPr id="6" name="Bildobjekt 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419" b="20741"/>
                <a:stretch/>
              </p:blipFill>
              <p:spPr>
                <a:xfrm>
                  <a:off x="3735662" y="1755260"/>
                  <a:ext cx="655320" cy="209548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Rektangel 7"/>
            <p:cNvSpPr/>
            <p:nvPr/>
          </p:nvSpPr>
          <p:spPr>
            <a:xfrm>
              <a:off x="3707904" y="1996791"/>
              <a:ext cx="28800" cy="5363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sv-SE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27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4294967295"/>
          </p:nvPr>
        </p:nvSpPr>
        <p:spPr>
          <a:xfrm>
            <a:off x="5791200" y="6556380"/>
            <a:ext cx="381000" cy="17303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CC4695-EA14-4659-98EB-C0E98D574AE3}" type="slidenum">
              <a:rPr lang="en-US">
                <a:solidFill>
                  <a:srgbClr val="332C23"/>
                </a:solidFill>
                <a:cs typeface="Arial" charset="0"/>
              </a:rPr>
              <a:pPr>
                <a:defRPr/>
              </a:pPr>
              <a:t>16</a:t>
            </a:fld>
            <a:endParaRPr lang="en-US">
              <a:solidFill>
                <a:srgbClr val="332C23"/>
              </a:solidFill>
              <a:cs typeface="Arial" charset="0"/>
            </a:endParaRPr>
          </a:p>
        </p:txBody>
      </p:sp>
      <p:pic>
        <p:nvPicPr>
          <p:cNvPr id="1536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" t="2778" r="3275" b="9325"/>
          <a:stretch/>
        </p:blipFill>
        <p:spPr bwMode="auto">
          <a:xfrm>
            <a:off x="1428871" y="88168"/>
            <a:ext cx="9555421" cy="675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4065197" y="3727941"/>
            <a:ext cx="43006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6000" b="1" dirty="0" err="1">
                <a:solidFill>
                  <a:srgbClr val="FF0000"/>
                </a:solidFill>
                <a:latin typeface="Arial"/>
                <a:cs typeface="Arial" charset="0"/>
              </a:rPr>
              <a:t>Thank</a:t>
            </a:r>
            <a:r>
              <a:rPr lang="sv-SE" sz="6000" b="1" dirty="0">
                <a:solidFill>
                  <a:srgbClr val="FF0000"/>
                </a:solidFill>
                <a:latin typeface="Arial"/>
                <a:cs typeface="Arial" charset="0"/>
              </a:rPr>
              <a:t> </a:t>
            </a:r>
            <a:r>
              <a:rPr lang="sv-SE" sz="6000" b="1" dirty="0" err="1">
                <a:solidFill>
                  <a:srgbClr val="FF0000"/>
                </a:solidFill>
                <a:latin typeface="Arial"/>
                <a:cs typeface="Arial" charset="0"/>
              </a:rPr>
              <a:t>You</a:t>
            </a:r>
            <a:r>
              <a:rPr lang="sv-SE" sz="6000" b="1" dirty="0">
                <a:solidFill>
                  <a:srgbClr val="FF0000"/>
                </a:solidFill>
                <a:latin typeface="Arial"/>
                <a:cs typeface="Arial" charset="0"/>
              </a:rPr>
              <a:t>!</a:t>
            </a:r>
          </a:p>
        </p:txBody>
      </p:sp>
      <p:pic>
        <p:nvPicPr>
          <p:cNvPr id="9" name="Picture 2" descr="http://www.quotes.jotoexplorer.com/wp-content/uploads/2012/10/albert-einstein-quotes-5%2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743604"/>
            <a:ext cx="2843808" cy="211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95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Bones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206 to 220 </a:t>
            </a:r>
            <a:r>
              <a:rPr lang="sv-SE" dirty="0" err="1" smtClean="0"/>
              <a:t>bones</a:t>
            </a:r>
            <a:r>
              <a:rPr lang="sv-SE" dirty="0" smtClean="0"/>
              <a:t> in an adult </a:t>
            </a:r>
            <a:r>
              <a:rPr lang="sv-SE" dirty="0" err="1" smtClean="0"/>
              <a:t>body</a:t>
            </a:r>
            <a:endParaRPr lang="sv-SE" dirty="0" smtClean="0"/>
          </a:p>
          <a:p>
            <a:r>
              <a:rPr lang="sv-SE" dirty="0" err="1" smtClean="0"/>
              <a:t>Largest</a:t>
            </a:r>
            <a:r>
              <a:rPr lang="sv-SE" dirty="0" smtClean="0"/>
              <a:t>: </a:t>
            </a:r>
            <a:r>
              <a:rPr lang="sv-SE" dirty="0" err="1" smtClean="0"/>
              <a:t>Femur</a:t>
            </a:r>
            <a:r>
              <a:rPr lang="sv-SE" dirty="0" smtClean="0"/>
              <a:t> (</a:t>
            </a:r>
            <a:r>
              <a:rPr lang="sv-SE" dirty="0" err="1" smtClean="0"/>
              <a:t>thigh</a:t>
            </a:r>
            <a:r>
              <a:rPr lang="sv-SE" dirty="0" smtClean="0"/>
              <a:t> </a:t>
            </a:r>
            <a:r>
              <a:rPr lang="sv-SE" dirty="0" err="1" smtClean="0"/>
              <a:t>bone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Smallest</a:t>
            </a:r>
            <a:r>
              <a:rPr lang="sv-SE" dirty="0" smtClean="0"/>
              <a:t>: Os </a:t>
            </a:r>
            <a:r>
              <a:rPr lang="sv-SE" dirty="0" err="1" smtClean="0"/>
              <a:t>stapes</a:t>
            </a:r>
            <a:r>
              <a:rPr lang="sv-SE" dirty="0" smtClean="0"/>
              <a:t> (</a:t>
            </a:r>
            <a:r>
              <a:rPr lang="sv-SE" dirty="0" err="1" smtClean="0"/>
              <a:t>stirrup</a:t>
            </a:r>
            <a:r>
              <a:rPr lang="sv-SE" dirty="0" smtClean="0"/>
              <a:t>) in the inner </a:t>
            </a:r>
            <a:r>
              <a:rPr lang="sv-SE" dirty="0" err="1" smtClean="0"/>
              <a:t>ear</a:t>
            </a:r>
            <a:endParaRPr lang="sv-SE" dirty="0" smtClean="0"/>
          </a:p>
          <a:p>
            <a:pPr lvl="1"/>
            <a:r>
              <a:rPr lang="sv-SE" dirty="0" smtClean="0"/>
              <a:t>(</a:t>
            </a:r>
            <a:r>
              <a:rPr lang="sv-SE" dirty="0" err="1" smtClean="0"/>
              <a:t>size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a grain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rice</a:t>
            </a:r>
            <a:r>
              <a:rPr lang="sv-SE" dirty="0" smtClean="0"/>
              <a:t>)</a:t>
            </a:r>
          </a:p>
          <a:p>
            <a:r>
              <a:rPr lang="sv-SE" dirty="0" smtClean="0"/>
              <a:t>All </a:t>
            </a:r>
            <a:r>
              <a:rPr lang="sv-SE" dirty="0" err="1" smtClean="0"/>
              <a:t>can</a:t>
            </a:r>
            <a:r>
              <a:rPr lang="sv-SE" dirty="0"/>
              <a:t> </a:t>
            </a:r>
            <a:r>
              <a:rPr lang="sv-SE" dirty="0" smtClean="0"/>
              <a:t>be broken </a:t>
            </a:r>
            <a:r>
              <a:rPr lang="sv-SE" dirty="0" err="1" smtClean="0"/>
              <a:t>but</a:t>
            </a:r>
            <a:r>
              <a:rPr lang="sv-SE" dirty="0" smtClean="0"/>
              <a:t> </a:t>
            </a:r>
            <a:r>
              <a:rPr lang="sv-SE" dirty="0" err="1" smtClean="0"/>
              <a:t>extremities</a:t>
            </a:r>
            <a:r>
              <a:rPr lang="sv-SE" dirty="0" smtClean="0"/>
              <a:t> </a:t>
            </a:r>
            <a:r>
              <a:rPr lang="sv-SE" dirty="0" err="1" smtClean="0"/>
              <a:t>more</a:t>
            </a:r>
            <a:r>
              <a:rPr lang="sv-SE" dirty="0" smtClean="0"/>
              <a:t> </a:t>
            </a:r>
            <a:r>
              <a:rPr lang="sv-SE" dirty="0" err="1" smtClean="0"/>
              <a:t>vulnerable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57" y="1027906"/>
            <a:ext cx="2655029" cy="41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58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Most common </a:t>
            </a:r>
            <a:r>
              <a:rPr lang="sv-SE" dirty="0" err="1" smtClean="0"/>
              <a:t>fractures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 smtClean="0"/>
              <a:t>Wrist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(</a:t>
            </a:r>
            <a:r>
              <a:rPr lang="sv-SE" dirty="0" err="1" smtClean="0"/>
              <a:t>radius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Upper</a:t>
            </a:r>
            <a:r>
              <a:rPr lang="sv-SE" dirty="0" smtClean="0"/>
              <a:t> arm </a:t>
            </a:r>
            <a:r>
              <a:rPr lang="sv-SE" dirty="0" err="1" smtClean="0"/>
              <a:t>fractures</a:t>
            </a:r>
            <a:r>
              <a:rPr lang="sv-SE" dirty="0" smtClean="0"/>
              <a:t> (</a:t>
            </a:r>
            <a:r>
              <a:rPr lang="sv-SE" dirty="0" err="1" smtClean="0"/>
              <a:t>humerus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Ankle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(</a:t>
            </a:r>
            <a:r>
              <a:rPr lang="sv-SE" dirty="0" err="1" smtClean="0"/>
              <a:t>tibia</a:t>
            </a:r>
            <a:r>
              <a:rPr lang="sv-SE" dirty="0" smtClean="0"/>
              <a:t> and fibula)</a:t>
            </a:r>
          </a:p>
          <a:p>
            <a:r>
              <a:rPr lang="sv-SE" dirty="0" err="1" smtClean="0"/>
              <a:t>Collar</a:t>
            </a:r>
            <a:r>
              <a:rPr lang="sv-SE" dirty="0" smtClean="0"/>
              <a:t> </a:t>
            </a:r>
            <a:r>
              <a:rPr lang="sv-SE" dirty="0" err="1" smtClean="0"/>
              <a:t>bone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(</a:t>
            </a:r>
            <a:r>
              <a:rPr lang="sv-SE" dirty="0" err="1" smtClean="0"/>
              <a:t>clavicle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hip and </a:t>
            </a:r>
            <a:r>
              <a:rPr lang="sv-SE" dirty="0" err="1" smtClean="0"/>
              <a:t>femur</a:t>
            </a:r>
            <a:endParaRPr lang="sv-SE" dirty="0" smtClean="0"/>
          </a:p>
          <a:p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vertebra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421"/>
            <a:ext cx="5408861" cy="6635579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>
            <a:off x="9675341" y="3496962"/>
            <a:ext cx="210064" cy="3212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9415849" y="1519881"/>
            <a:ext cx="259492" cy="963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9032790" y="5816213"/>
            <a:ext cx="383059" cy="5560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Ellips 7"/>
          <p:cNvSpPr/>
          <p:nvPr/>
        </p:nvSpPr>
        <p:spPr>
          <a:xfrm>
            <a:off x="8180172" y="1425682"/>
            <a:ext cx="511106" cy="221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8279027" y="3113903"/>
            <a:ext cx="412251" cy="12233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8749123" y="2261287"/>
            <a:ext cx="255014" cy="8526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862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cause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Trauma</a:t>
            </a:r>
          </a:p>
          <a:p>
            <a:r>
              <a:rPr lang="sv-SE" dirty="0" err="1" smtClean="0"/>
              <a:t>Osteoporotic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(hip, </a:t>
            </a:r>
            <a:r>
              <a:rPr lang="sv-SE" dirty="0" err="1" smtClean="0"/>
              <a:t>vertebra</a:t>
            </a:r>
            <a:r>
              <a:rPr lang="sv-SE" dirty="0" smtClean="0"/>
              <a:t>, </a:t>
            </a:r>
            <a:r>
              <a:rPr lang="sv-SE" dirty="0" err="1" smtClean="0"/>
              <a:t>wrist</a:t>
            </a:r>
            <a:r>
              <a:rPr lang="sv-SE" dirty="0" smtClean="0"/>
              <a:t>, </a:t>
            </a:r>
            <a:r>
              <a:rPr lang="sv-SE" dirty="0" err="1" smtClean="0"/>
              <a:t>upper</a:t>
            </a:r>
            <a:r>
              <a:rPr lang="sv-SE" dirty="0" smtClean="0"/>
              <a:t> arm)</a:t>
            </a:r>
          </a:p>
          <a:p>
            <a:r>
              <a:rPr lang="sv-SE" dirty="0" err="1" smtClean="0"/>
              <a:t>Genetic</a:t>
            </a:r>
            <a:r>
              <a:rPr lang="sv-SE" dirty="0" smtClean="0"/>
              <a:t> disorders </a:t>
            </a:r>
            <a:r>
              <a:rPr lang="sv-SE" dirty="0" err="1" smtClean="0"/>
              <a:t>with</a:t>
            </a:r>
            <a:r>
              <a:rPr lang="sv-SE" dirty="0" smtClean="0"/>
              <a:t> fragile </a:t>
            </a:r>
            <a:r>
              <a:rPr lang="sv-SE" dirty="0" err="1" smtClean="0"/>
              <a:t>skeleton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859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”</a:t>
            </a:r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soft </a:t>
            </a:r>
            <a:r>
              <a:rPr lang="sv-SE" dirty="0" err="1" smtClean="0"/>
              <a:t>tissue</a:t>
            </a:r>
            <a:r>
              <a:rPr lang="sv-SE" dirty="0" smtClean="0"/>
              <a:t> injuries </a:t>
            </a:r>
            <a:r>
              <a:rPr lang="sv-SE" dirty="0" err="1" smtClean="0"/>
              <a:t>complicated</a:t>
            </a:r>
            <a:r>
              <a:rPr lang="sv-SE" dirty="0" smtClean="0"/>
              <a:t> by a broken </a:t>
            </a:r>
            <a:r>
              <a:rPr lang="sv-SE" dirty="0" err="1" smtClean="0"/>
              <a:t>bone</a:t>
            </a:r>
            <a:r>
              <a:rPr lang="sv-SE" dirty="0" smtClean="0"/>
              <a:t>”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03" y="2026508"/>
            <a:ext cx="8983361" cy="4596714"/>
          </a:xfrm>
        </p:spPr>
      </p:pic>
    </p:spTree>
    <p:extLst>
      <p:ext uri="{BB962C8B-B14F-4D97-AF65-F5344CB8AC3E}">
        <p14:creationId xmlns:p14="http://schemas.microsoft.com/office/powerpoint/2010/main" val="113007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Management </a:t>
            </a:r>
            <a:r>
              <a:rPr lang="sv-SE" dirty="0" err="1" smtClean="0"/>
              <a:t>of</a:t>
            </a:r>
            <a:r>
              <a:rPr lang="sv-SE" dirty="0" smtClean="0"/>
              <a:t> soft </a:t>
            </a:r>
            <a:r>
              <a:rPr lang="sv-SE" dirty="0" err="1" smtClean="0"/>
              <a:t>tissue</a:t>
            </a:r>
            <a:r>
              <a:rPr lang="sv-SE" dirty="0" smtClean="0"/>
              <a:t> injuries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871737"/>
          </a:xfrm>
        </p:spPr>
        <p:txBody>
          <a:bodyPr>
            <a:normAutofit/>
          </a:bodyPr>
          <a:lstStyle/>
          <a:p>
            <a:r>
              <a:rPr lang="sv-SE" dirty="0" err="1" smtClean="0"/>
              <a:t>Inspection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perforating</a:t>
            </a:r>
            <a:r>
              <a:rPr lang="sv-SE" dirty="0" smtClean="0"/>
              <a:t> </a:t>
            </a:r>
            <a:r>
              <a:rPr lang="sv-SE" dirty="0" err="1" smtClean="0"/>
              <a:t>wound</a:t>
            </a:r>
            <a:endParaRPr lang="sv-SE" dirty="0" smtClean="0"/>
          </a:p>
          <a:p>
            <a:r>
              <a:rPr lang="sv-SE" dirty="0" err="1" smtClean="0"/>
              <a:t>Debridement</a:t>
            </a:r>
            <a:endParaRPr lang="sv-SE" dirty="0" smtClean="0"/>
          </a:p>
          <a:p>
            <a:r>
              <a:rPr lang="sv-SE" dirty="0" err="1" smtClean="0"/>
              <a:t>Remove</a:t>
            </a:r>
            <a:r>
              <a:rPr lang="sv-SE" dirty="0" smtClean="0"/>
              <a:t> </a:t>
            </a:r>
            <a:r>
              <a:rPr lang="sv-SE" dirty="0" err="1" smtClean="0"/>
              <a:t>dead</a:t>
            </a:r>
            <a:r>
              <a:rPr lang="sv-SE" dirty="0" smtClean="0"/>
              <a:t> </a:t>
            </a:r>
            <a:r>
              <a:rPr lang="sv-SE" dirty="0" err="1" smtClean="0"/>
              <a:t>pieces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bone</a:t>
            </a:r>
            <a:r>
              <a:rPr lang="sv-SE" dirty="0" smtClean="0"/>
              <a:t> and soft </a:t>
            </a:r>
            <a:r>
              <a:rPr lang="sv-SE" dirty="0" err="1" smtClean="0"/>
              <a:t>tissue</a:t>
            </a:r>
            <a:endParaRPr lang="sv-SE" dirty="0" smtClean="0"/>
          </a:p>
          <a:p>
            <a:r>
              <a:rPr lang="sv-SE" dirty="0" err="1"/>
              <a:t>Lavage</a:t>
            </a:r>
            <a:endParaRPr lang="sv-SE" dirty="0"/>
          </a:p>
          <a:p>
            <a:r>
              <a:rPr lang="sv-SE" dirty="0" err="1" smtClean="0"/>
              <a:t>Repair</a:t>
            </a:r>
            <a:r>
              <a:rPr lang="sv-SE" dirty="0" smtClean="0"/>
              <a:t> soft </a:t>
            </a:r>
            <a:r>
              <a:rPr lang="sv-SE" dirty="0" err="1" smtClean="0"/>
              <a:t>tissue</a:t>
            </a:r>
            <a:r>
              <a:rPr lang="sv-SE" dirty="0" smtClean="0"/>
              <a:t> </a:t>
            </a:r>
            <a:r>
              <a:rPr lang="sv-SE" dirty="0" err="1" smtClean="0"/>
              <a:t>injury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</a:t>
            </a:r>
            <a:r>
              <a:rPr lang="sv-SE" dirty="0" err="1" smtClean="0"/>
              <a:t>clean</a:t>
            </a:r>
            <a:r>
              <a:rPr lang="sv-SE" dirty="0" smtClean="0"/>
              <a:t> and </a:t>
            </a:r>
            <a:r>
              <a:rPr lang="sv-SE" dirty="0" err="1" smtClean="0"/>
              <a:t>within</a:t>
            </a:r>
            <a:r>
              <a:rPr lang="sv-SE" dirty="0" smtClean="0"/>
              <a:t> 12 </a:t>
            </a:r>
            <a:r>
              <a:rPr lang="sv-SE" dirty="0" err="1" smtClean="0"/>
              <a:t>hours</a:t>
            </a:r>
            <a:r>
              <a:rPr lang="sv-SE" dirty="0" smtClean="0"/>
              <a:t> or </a:t>
            </a:r>
            <a:r>
              <a:rPr lang="sv-SE" dirty="0" err="1" smtClean="0"/>
              <a:t>leave</a:t>
            </a:r>
            <a:r>
              <a:rPr lang="sv-SE" dirty="0" smtClean="0"/>
              <a:t> </a:t>
            </a:r>
            <a:r>
              <a:rPr lang="sv-SE" dirty="0" err="1" smtClean="0"/>
              <a:t>open</a:t>
            </a:r>
            <a:r>
              <a:rPr lang="sv-SE" dirty="0" smtClean="0"/>
              <a:t> for second look/</a:t>
            </a:r>
            <a:r>
              <a:rPr lang="sv-SE" dirty="0" err="1" smtClean="0"/>
              <a:t>suture</a:t>
            </a:r>
            <a:endParaRPr lang="sv-SE" dirty="0" smtClean="0"/>
          </a:p>
          <a:p>
            <a:r>
              <a:rPr lang="sv-SE" dirty="0" smtClean="0"/>
              <a:t>Antibiotics and antitetanus</a:t>
            </a:r>
          </a:p>
          <a:p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4955"/>
            <a:ext cx="5181600" cy="3892677"/>
          </a:xfrm>
        </p:spPr>
      </p:pic>
    </p:spTree>
    <p:extLst>
      <p:ext uri="{BB962C8B-B14F-4D97-AF65-F5344CB8AC3E}">
        <p14:creationId xmlns:p14="http://schemas.microsoft.com/office/powerpoint/2010/main" val="4417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Types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fracture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87314" cy="4351338"/>
          </a:xfrm>
        </p:spPr>
        <p:txBody>
          <a:bodyPr/>
          <a:lstStyle/>
          <a:p>
            <a:r>
              <a:rPr lang="sv-SE" dirty="0" err="1" smtClean="0"/>
              <a:t>Open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(skin </a:t>
            </a:r>
            <a:r>
              <a:rPr lang="sv-SE" dirty="0" err="1" smtClean="0"/>
              <a:t>injured</a:t>
            </a:r>
            <a:r>
              <a:rPr lang="sv-SE" dirty="0" smtClean="0"/>
              <a:t>) vs. </a:t>
            </a:r>
            <a:r>
              <a:rPr lang="sv-SE" dirty="0" err="1" smtClean="0"/>
              <a:t>Closed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r>
              <a:rPr lang="sv-SE" dirty="0" smtClean="0"/>
              <a:t> (skin </a:t>
            </a:r>
            <a:r>
              <a:rPr lang="sv-SE" dirty="0" err="1" smtClean="0"/>
              <a:t>unharmed</a:t>
            </a:r>
            <a:r>
              <a:rPr lang="sv-SE" dirty="0" smtClean="0"/>
              <a:t>)</a:t>
            </a:r>
          </a:p>
          <a:p>
            <a:r>
              <a:rPr lang="sv-SE" dirty="0" smtClean="0"/>
              <a:t>Simple </a:t>
            </a:r>
            <a:r>
              <a:rPr lang="sv-SE" dirty="0" err="1" smtClean="0"/>
              <a:t>fractures</a:t>
            </a:r>
            <a:r>
              <a:rPr lang="sv-SE" dirty="0" smtClean="0"/>
              <a:t> vs. </a:t>
            </a:r>
            <a:r>
              <a:rPr lang="sv-SE" dirty="0" err="1" smtClean="0"/>
              <a:t>Complex</a:t>
            </a:r>
            <a:r>
              <a:rPr lang="sv-SE" dirty="0" smtClean="0"/>
              <a:t> </a:t>
            </a:r>
            <a:r>
              <a:rPr lang="sv-SE" dirty="0" err="1" smtClean="0"/>
              <a:t>fractures</a:t>
            </a:r>
            <a:endParaRPr lang="sv-SE" dirty="0" smtClean="0"/>
          </a:p>
          <a:p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shaft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bone</a:t>
            </a:r>
            <a:r>
              <a:rPr lang="sv-SE" dirty="0" smtClean="0"/>
              <a:t> or </a:t>
            </a:r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affecting</a:t>
            </a:r>
            <a:r>
              <a:rPr lang="sv-SE" dirty="0" smtClean="0"/>
              <a:t> the joint.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2421"/>
            <a:ext cx="5408861" cy="66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3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Fractures</a:t>
            </a:r>
            <a:r>
              <a:rPr lang="sv-SE" dirty="0" smtClean="0"/>
              <a:t> </a:t>
            </a:r>
            <a:r>
              <a:rPr lang="sv-SE" dirty="0" err="1" smtClean="0"/>
              <a:t>affecting</a:t>
            </a:r>
            <a:r>
              <a:rPr lang="sv-SE" dirty="0" smtClean="0"/>
              <a:t> joints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Risk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secondary</a:t>
            </a:r>
            <a:r>
              <a:rPr lang="sv-SE" dirty="0" smtClean="0"/>
              <a:t> </a:t>
            </a:r>
            <a:r>
              <a:rPr lang="sv-SE" dirty="0" err="1" smtClean="0"/>
              <a:t>osteoarthritis</a:t>
            </a:r>
            <a:r>
              <a:rPr lang="sv-SE" dirty="0" smtClean="0"/>
              <a:t>, pain and </a:t>
            </a:r>
            <a:r>
              <a:rPr lang="sv-SE" dirty="0" err="1" smtClean="0"/>
              <a:t>stiff</a:t>
            </a:r>
            <a:r>
              <a:rPr lang="sv-SE" dirty="0" smtClean="0"/>
              <a:t> joints</a:t>
            </a:r>
          </a:p>
          <a:p>
            <a:endParaRPr lang="sv-SE" dirty="0"/>
          </a:p>
          <a:p>
            <a:pPr lvl="1"/>
            <a:r>
              <a:rPr lang="sv-SE" dirty="0" err="1" smtClean="0"/>
              <a:t>Cartilage</a:t>
            </a:r>
            <a:r>
              <a:rPr lang="sv-SE" dirty="0" smtClean="0"/>
              <a:t> </a:t>
            </a:r>
            <a:r>
              <a:rPr lang="sv-SE" dirty="0" err="1" smtClean="0"/>
              <a:t>damage</a:t>
            </a:r>
            <a:endParaRPr lang="sv-SE" dirty="0" smtClean="0"/>
          </a:p>
          <a:p>
            <a:pPr lvl="1"/>
            <a:r>
              <a:rPr lang="sv-SE" dirty="0" err="1" smtClean="0"/>
              <a:t>Uneven</a:t>
            </a:r>
            <a:r>
              <a:rPr lang="sv-SE" dirty="0" smtClean="0"/>
              <a:t> joint </a:t>
            </a:r>
            <a:r>
              <a:rPr lang="sv-SE" dirty="0" err="1" smtClean="0"/>
              <a:t>surface</a:t>
            </a:r>
            <a:endParaRPr lang="sv-SE" dirty="0" smtClean="0"/>
          </a:p>
          <a:p>
            <a:pPr lvl="1"/>
            <a:r>
              <a:rPr lang="sv-SE" dirty="0" smtClean="0"/>
              <a:t>Soft </a:t>
            </a:r>
            <a:r>
              <a:rPr lang="sv-SE" dirty="0" err="1" smtClean="0"/>
              <a:t>tissue</a:t>
            </a:r>
            <a:r>
              <a:rPr lang="sv-SE" dirty="0" smtClean="0"/>
              <a:t> </a:t>
            </a:r>
            <a:r>
              <a:rPr lang="sv-SE" dirty="0" err="1" smtClean="0"/>
              <a:t>injury</a:t>
            </a:r>
            <a:endParaRPr lang="sv-SE" dirty="0" smtClean="0"/>
          </a:p>
          <a:p>
            <a:pPr lvl="1"/>
            <a:r>
              <a:rPr lang="sv-SE" dirty="0" err="1" smtClean="0"/>
              <a:t>Altered</a:t>
            </a:r>
            <a:r>
              <a:rPr lang="sv-SE" dirty="0" smtClean="0"/>
              <a:t> </a:t>
            </a:r>
            <a:r>
              <a:rPr lang="sv-SE" dirty="0" err="1" smtClean="0"/>
              <a:t>load</a:t>
            </a:r>
            <a:r>
              <a:rPr lang="sv-SE" dirty="0" smtClean="0"/>
              <a:t> in the joint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605" y="2491582"/>
            <a:ext cx="4800602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Fracture</a:t>
            </a:r>
            <a:r>
              <a:rPr lang="sv-SE" dirty="0" smtClean="0"/>
              <a:t> </a:t>
            </a:r>
            <a:r>
              <a:rPr lang="sv-SE" dirty="0" err="1" smtClean="0"/>
              <a:t>treatment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 smtClean="0"/>
              <a:t>Conservative</a:t>
            </a:r>
            <a:r>
              <a:rPr lang="sv-SE" dirty="0" smtClean="0"/>
              <a:t> </a:t>
            </a:r>
            <a:r>
              <a:rPr lang="sv-SE" dirty="0" err="1" smtClean="0"/>
              <a:t>treatment</a:t>
            </a:r>
            <a:endParaRPr lang="sv-SE" dirty="0" smtClean="0"/>
          </a:p>
          <a:p>
            <a:pPr lvl="1"/>
            <a:r>
              <a:rPr lang="sv-SE" dirty="0" err="1" smtClean="0"/>
              <a:t>Early</a:t>
            </a:r>
            <a:r>
              <a:rPr lang="sv-SE" dirty="0" smtClean="0"/>
              <a:t> </a:t>
            </a:r>
            <a:r>
              <a:rPr lang="sv-SE" dirty="0" err="1" smtClean="0"/>
              <a:t>mobilisation</a:t>
            </a:r>
            <a:endParaRPr lang="sv-SE" dirty="0" smtClean="0"/>
          </a:p>
          <a:p>
            <a:pPr lvl="1"/>
            <a:r>
              <a:rPr lang="sv-SE" dirty="0" err="1" smtClean="0"/>
              <a:t>Splinting</a:t>
            </a:r>
            <a:r>
              <a:rPr lang="sv-SE" dirty="0" smtClean="0"/>
              <a:t>/</a:t>
            </a:r>
            <a:r>
              <a:rPr lang="sv-SE" dirty="0" err="1" smtClean="0"/>
              <a:t>Casts</a:t>
            </a:r>
            <a:endParaRPr lang="sv-SE" dirty="0" smtClean="0"/>
          </a:p>
          <a:p>
            <a:pPr lvl="1"/>
            <a:r>
              <a:rPr lang="sv-SE" dirty="0" err="1" smtClean="0"/>
              <a:t>Braces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 smtClean="0"/>
              <a:t>Operative </a:t>
            </a:r>
            <a:r>
              <a:rPr lang="sv-SE" dirty="0" err="1" smtClean="0"/>
              <a:t>treatment</a:t>
            </a:r>
            <a:endParaRPr lang="sv-SE" dirty="0" smtClean="0"/>
          </a:p>
          <a:p>
            <a:pPr lvl="1"/>
            <a:r>
              <a:rPr lang="sv-SE" dirty="0" err="1" smtClean="0"/>
              <a:t>Internal</a:t>
            </a:r>
            <a:r>
              <a:rPr lang="sv-SE" dirty="0" smtClean="0"/>
              <a:t> </a:t>
            </a:r>
            <a:r>
              <a:rPr lang="sv-SE" dirty="0" err="1" smtClean="0"/>
              <a:t>fixation</a:t>
            </a:r>
            <a:endParaRPr lang="sv-SE" dirty="0" smtClean="0"/>
          </a:p>
          <a:p>
            <a:pPr lvl="1"/>
            <a:r>
              <a:rPr lang="sv-SE" dirty="0" err="1" smtClean="0"/>
              <a:t>External</a:t>
            </a:r>
            <a:r>
              <a:rPr lang="sv-SE" dirty="0" smtClean="0"/>
              <a:t> </a:t>
            </a:r>
            <a:r>
              <a:rPr lang="sv-SE" dirty="0" err="1" smtClean="0"/>
              <a:t>fixation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" y="3595816"/>
            <a:ext cx="3138616" cy="313861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48" y="3595816"/>
            <a:ext cx="2372498" cy="310154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3595816"/>
            <a:ext cx="2403389" cy="300758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17" y="3595816"/>
            <a:ext cx="3472283" cy="27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2_blank">
  <a:themeElements>
    <a:clrScheme name="Capio tema">
      <a:dk1>
        <a:srgbClr val="332C23"/>
      </a:dk1>
      <a:lt1>
        <a:srgbClr val="FFFFFF"/>
      </a:lt1>
      <a:dk2>
        <a:srgbClr val="332C23"/>
      </a:dk2>
      <a:lt2>
        <a:srgbClr val="A4A19E"/>
      </a:lt2>
      <a:accent1>
        <a:srgbClr val="3178B8"/>
      </a:accent1>
      <a:accent2>
        <a:srgbClr val="7FADDC"/>
      </a:accent2>
      <a:accent3>
        <a:srgbClr val="BCD1E9"/>
      </a:accent3>
      <a:accent4>
        <a:srgbClr val="E3ECF9"/>
      </a:accent4>
      <a:accent5>
        <a:srgbClr val="C6D336"/>
      </a:accent5>
      <a:accent6>
        <a:srgbClr val="C02237"/>
      </a:accent6>
      <a:hlink>
        <a:srgbClr val="1A76CE"/>
      </a:hlink>
      <a:folHlink>
        <a:srgbClr val="A4A19E"/>
      </a:folHlink>
    </a:clrScheme>
    <a:fontScheme name="Cap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tema 1">
        <a:dk1>
          <a:srgbClr val="332C23"/>
        </a:dk1>
        <a:lt1>
          <a:srgbClr val="FFFFFF"/>
        </a:lt1>
        <a:dk2>
          <a:srgbClr val="332C23"/>
        </a:dk2>
        <a:lt2>
          <a:srgbClr val="FBFFD3"/>
        </a:lt2>
        <a:accent1>
          <a:srgbClr val="3178B8"/>
        </a:accent1>
        <a:accent2>
          <a:srgbClr val="7FADDC"/>
        </a:accent2>
        <a:accent3>
          <a:srgbClr val="FFFFFF"/>
        </a:accent3>
        <a:accent4>
          <a:srgbClr val="2A241C"/>
        </a:accent4>
        <a:accent5>
          <a:srgbClr val="ADBED8"/>
        </a:accent5>
        <a:accent6>
          <a:srgbClr val="729CC7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332C23"/>
        </a:dk1>
        <a:lt1>
          <a:srgbClr val="FFFFFF"/>
        </a:lt1>
        <a:dk2>
          <a:srgbClr val="E3ECF9"/>
        </a:dk2>
        <a:lt2>
          <a:srgbClr val="C02237"/>
        </a:lt2>
        <a:accent1>
          <a:srgbClr val="3178B8"/>
        </a:accent1>
        <a:accent2>
          <a:srgbClr val="7FADDC"/>
        </a:accent2>
        <a:accent3>
          <a:srgbClr val="FFFFFF"/>
        </a:accent3>
        <a:accent4>
          <a:srgbClr val="2A241C"/>
        </a:accent4>
        <a:accent5>
          <a:srgbClr val="ADBED8"/>
        </a:accent5>
        <a:accent6>
          <a:srgbClr val="729CC7"/>
        </a:accent6>
        <a:hlink>
          <a:srgbClr val="BCD1E9"/>
        </a:hlink>
        <a:folHlink>
          <a:srgbClr val="C6D33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7_blank">
  <a:themeElements>
    <a:clrScheme name="blank 1">
      <a:dk1>
        <a:srgbClr val="332C23"/>
      </a:dk1>
      <a:lt1>
        <a:srgbClr val="FFFFFF"/>
      </a:lt1>
      <a:dk2>
        <a:srgbClr val="A4A19E"/>
      </a:dk2>
      <a:lt2>
        <a:srgbClr val="D9E2F1"/>
      </a:lt2>
      <a:accent1>
        <a:srgbClr val="9FC9F3"/>
      </a:accent1>
      <a:accent2>
        <a:srgbClr val="4496E8"/>
      </a:accent2>
      <a:accent3>
        <a:srgbClr val="FFFFFF"/>
      </a:accent3>
      <a:accent4>
        <a:srgbClr val="2A241C"/>
      </a:accent4>
      <a:accent5>
        <a:srgbClr val="CDE1F8"/>
      </a:accent5>
      <a:accent6>
        <a:srgbClr val="3D87D2"/>
      </a:accent6>
      <a:hlink>
        <a:srgbClr val="1A76CE"/>
      </a:hlink>
      <a:folHlink>
        <a:srgbClr val="145AA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332C23"/>
        </a:dk1>
        <a:lt1>
          <a:srgbClr val="FFFFFF"/>
        </a:lt1>
        <a:dk2>
          <a:srgbClr val="A4A19E"/>
        </a:dk2>
        <a:lt2>
          <a:srgbClr val="D9E2F1"/>
        </a:lt2>
        <a:accent1>
          <a:srgbClr val="9FC9F3"/>
        </a:accent1>
        <a:accent2>
          <a:srgbClr val="4496E8"/>
        </a:accent2>
        <a:accent3>
          <a:srgbClr val="FFFFFF"/>
        </a:accent3>
        <a:accent4>
          <a:srgbClr val="2A241C"/>
        </a:accent4>
        <a:accent5>
          <a:srgbClr val="CDE1F8"/>
        </a:accent5>
        <a:accent6>
          <a:srgbClr val="3D87D2"/>
        </a:accent6>
        <a:hlink>
          <a:srgbClr val="1A76CE"/>
        </a:hlink>
        <a:folHlink>
          <a:srgbClr val="145A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388</Words>
  <Application>Microsoft Macintosh PowerPoint</Application>
  <PresentationFormat>Anpassad</PresentationFormat>
  <Paragraphs>76</Paragraphs>
  <Slides>16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Office-tema</vt:lpstr>
      <vt:lpstr>32_blank</vt:lpstr>
      <vt:lpstr>37_blank</vt:lpstr>
      <vt:lpstr>think-cell Slide</vt:lpstr>
      <vt:lpstr>Fractures and their treatment</vt:lpstr>
      <vt:lpstr>Bones</vt:lpstr>
      <vt:lpstr>Most common fractures</vt:lpstr>
      <vt:lpstr>The cause of fractures</vt:lpstr>
      <vt:lpstr>”Fractures are soft tissue injuries complicated by a broken bone”</vt:lpstr>
      <vt:lpstr>Management of soft tissue injuries</vt:lpstr>
      <vt:lpstr>Types of fracture</vt:lpstr>
      <vt:lpstr>Fractures affecting joints</vt:lpstr>
      <vt:lpstr>Fracture treatment</vt:lpstr>
      <vt:lpstr>Operative treatment –internal fixation</vt:lpstr>
      <vt:lpstr>External fixation</vt:lpstr>
      <vt:lpstr>Illizarow and TSF circular frames</vt:lpstr>
      <vt:lpstr>Internal fixation</vt:lpstr>
      <vt:lpstr>Why do some fractures have worse outcome? </vt:lpstr>
      <vt:lpstr>Capio S:t Görans Sjukhus – Stockholm, Sweden</vt:lpstr>
      <vt:lpstr>PowerPoint-presentation</vt:lpstr>
    </vt:vector>
  </TitlesOfParts>
  <Company>Capio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Fractures and their treatment</dc:title>
  <dc:creator>Wirén Tobias</dc:creator>
  <cp:lastModifiedBy>Charlotta Holmsten-Wirén</cp:lastModifiedBy>
  <cp:revision>18</cp:revision>
  <dcterms:created xsi:type="dcterms:W3CDTF">2019-09-29T19:34:22Z</dcterms:created>
  <dcterms:modified xsi:type="dcterms:W3CDTF">2019-12-14T11:19:59Z</dcterms:modified>
</cp:coreProperties>
</file>