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 id="2147483699" r:id="rId5"/>
  </p:sldMasterIdLst>
  <p:notesMasterIdLst>
    <p:notesMasterId r:id="rId32"/>
  </p:notesMasterIdLst>
  <p:sldIdLst>
    <p:sldId id="513" r:id="rId6"/>
    <p:sldId id="272" r:id="rId7"/>
    <p:sldId id="491" r:id="rId8"/>
    <p:sldId id="511" r:id="rId9"/>
    <p:sldId id="257" r:id="rId10"/>
    <p:sldId id="258" r:id="rId11"/>
    <p:sldId id="523" r:id="rId12"/>
    <p:sldId id="508" r:id="rId13"/>
    <p:sldId id="277" r:id="rId14"/>
    <p:sldId id="259" r:id="rId15"/>
    <p:sldId id="537" r:id="rId16"/>
    <p:sldId id="538" r:id="rId17"/>
    <p:sldId id="517" r:id="rId18"/>
    <p:sldId id="385" r:id="rId19"/>
    <p:sldId id="528" r:id="rId20"/>
    <p:sldId id="529" r:id="rId21"/>
    <p:sldId id="530" r:id="rId22"/>
    <p:sldId id="531" r:id="rId23"/>
    <p:sldId id="454" r:id="rId24"/>
    <p:sldId id="524" r:id="rId25"/>
    <p:sldId id="539" r:id="rId26"/>
    <p:sldId id="541" r:id="rId27"/>
    <p:sldId id="542" r:id="rId28"/>
    <p:sldId id="490" r:id="rId29"/>
    <p:sldId id="521" r:id="rId30"/>
    <p:sldId id="292" r:id="rId31"/>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7" autoAdjust="0"/>
    <p:restoredTop sz="94660"/>
  </p:normalViewPr>
  <p:slideViewPr>
    <p:cSldViewPr snapToGrid="0">
      <p:cViewPr varScale="1">
        <p:scale>
          <a:sx n="72" d="100"/>
          <a:sy n="72" d="100"/>
        </p:scale>
        <p:origin x="90" y="78"/>
      </p:cViewPr>
      <p:guideLst/>
    </p:cSldViewPr>
  </p:slideViewPr>
  <p:notesTextViewPr>
    <p:cViewPr>
      <p:scale>
        <a:sx n="1" d="1"/>
        <a:sy n="1" d="1"/>
      </p:scale>
      <p:origin x="0" y="0"/>
    </p:cViewPr>
  </p:notesTextViewPr>
  <p:sorterViewPr>
    <p:cViewPr>
      <p:scale>
        <a:sx n="100" d="100"/>
        <a:sy n="100" d="100"/>
      </p:scale>
      <p:origin x="0" y="-9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8ED7B-6DE9-4ECC-AECB-6B632A8C641F}" type="datetimeFigureOut">
              <a:rPr lang="en-KE" smtClean="0"/>
              <a:t>28/06/2021</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F34E5-EF85-440B-A2E5-4137F3080CBA}" type="slidenum">
              <a:rPr lang="en-KE" smtClean="0"/>
              <a:t>‹#›</a:t>
            </a:fld>
            <a:endParaRPr lang="en-KE"/>
          </a:p>
        </p:txBody>
      </p:sp>
    </p:spTree>
    <p:extLst>
      <p:ext uri="{BB962C8B-B14F-4D97-AF65-F5344CB8AC3E}">
        <p14:creationId xmlns:p14="http://schemas.microsoft.com/office/powerpoint/2010/main" val="279102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65DA6DF-2D65-46DF-A0BA-2E0EFF04C312}"/>
              </a:ext>
            </a:extLst>
          </p:cNvPr>
          <p:cNvSpPr>
            <a:spLocks noGrp="1" noRot="1" noChangeAspect="1" noTextEdit="1"/>
          </p:cNvSpPr>
          <p:nvPr>
            <p:ph type="sldImg"/>
          </p:nvPr>
        </p:nvSpPr>
        <p:spPr bwMode="auto">
          <a:xfrm>
            <a:off x="2667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C24DC18-0B71-4BE5-B48B-65EB4AC1FA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55A3291B-ADFB-4C27-AB81-76E3A95D74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8C1B17-56A1-40BA-A28A-2A4CC74657C4}" type="slidenum">
              <a:rPr kumimoji="0" lang="de-DE"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9677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722E0-1674-4652-B036-F0F80ACA3C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138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B22FE-F869-4CFE-92A0-938D0E41CCB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309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B22FE-F869-4CFE-92A0-938D0E41CCB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62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B22FE-F869-4CFE-92A0-938D0E41CCB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82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B22FE-F869-4CFE-92A0-938D0E41CCB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725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A68F-B7CD-4E3E-BBE4-96286559D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0CADA9D6-AE98-4323-91BD-E27B0D724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F8D68784-C40A-4B14-A75B-1251A637280B}"/>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5" name="Footer Placeholder 4">
            <a:extLst>
              <a:ext uri="{FF2B5EF4-FFF2-40B4-BE49-F238E27FC236}">
                <a16:creationId xmlns:a16="http://schemas.microsoft.com/office/drawing/2014/main" id="{943BFAF4-E2E8-4DFB-9437-A319DB49B882}"/>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89C34B44-1091-4FDF-96AA-F9DC658B7E2D}"/>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247118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8BAF-C6FB-4883-90D0-5CE6D804EB0A}"/>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27D8A078-3C63-4FBC-B6BB-C6E55D5261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211230AA-B661-4CDD-A766-0CE44C5A50B6}"/>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5" name="Footer Placeholder 4">
            <a:extLst>
              <a:ext uri="{FF2B5EF4-FFF2-40B4-BE49-F238E27FC236}">
                <a16:creationId xmlns:a16="http://schemas.microsoft.com/office/drawing/2014/main" id="{7278C537-6D31-4B50-B8C3-2E1126CF3638}"/>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39062CA8-1430-4972-9880-175032E79080}"/>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83456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2C38CF-2F5E-4F6E-971F-F61258D99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7060E5B4-9F17-4FC7-87AF-7364EFF413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84AC2439-83D0-4618-AC2A-CC11DD28C753}"/>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5" name="Footer Placeholder 4">
            <a:extLst>
              <a:ext uri="{FF2B5EF4-FFF2-40B4-BE49-F238E27FC236}">
                <a16:creationId xmlns:a16="http://schemas.microsoft.com/office/drawing/2014/main" id="{02D8B191-4DFE-4904-B3BC-D6BC2FE29FBD}"/>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1F2E2056-65D2-4C44-8C0E-D8BA2FAE6A1F}"/>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3320624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ark Table of Content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342900" eaLnBrk="1" hangingPunct="1">
              <a:spcBef>
                <a:spcPct val="50000"/>
              </a:spcBef>
              <a:buFontTx/>
              <a:buChar char="•"/>
              <a:defRPr/>
            </a:pPr>
            <a:endParaRPr lang="en-US" altLang="en-US" sz="975" b="0">
              <a:solidFill>
                <a:prstClr val="white"/>
              </a:solidFill>
            </a:endParaRPr>
          </a:p>
        </p:txBody>
      </p:sp>
      <p:sp>
        <p:nvSpPr>
          <p:cNvPr id="2" name="Title 1"/>
          <p:cNvSpPr>
            <a:spLocks noGrp="1"/>
          </p:cNvSpPr>
          <p:nvPr>
            <p:ph type="title"/>
          </p:nvPr>
        </p:nvSpPr>
        <p:spPr>
          <a:xfrm>
            <a:off x="475914" y="301629"/>
            <a:ext cx="11282705" cy="756707"/>
          </a:xfrm>
        </p:spPr>
        <p:txBody>
          <a:bodyPr/>
          <a:lstStyle>
            <a:lvl1pPr>
              <a:defRPr sz="165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p:cNvSpPr>
            <a:spLocks noGrp="1"/>
          </p:cNvSpPr>
          <p:nvPr>
            <p:ph type="ftr" sz="quarter" idx="14"/>
          </p:nvPr>
        </p:nvSpPr>
        <p:spPr>
          <a:xfrm>
            <a:off x="4038600" y="6356352"/>
            <a:ext cx="4114800" cy="365125"/>
          </a:xfrm>
          <a:prstGeom prst="rect">
            <a:avLst/>
          </a:prstGeom>
        </p:spPr>
        <p:txBody>
          <a:bodyPr/>
          <a:lstStyle>
            <a:lvl1pPr>
              <a:defRPr/>
            </a:lvl1pPr>
          </a:lstStyle>
          <a:p>
            <a:pPr defTabSz="342900">
              <a:defRPr/>
            </a:pPr>
            <a:r>
              <a:rPr lang="en-US">
                <a:solidFill>
                  <a:prstClr val="black"/>
                </a:solidFill>
              </a:rPr>
              <a:t>Footer Information</a:t>
            </a:r>
            <a:endParaRPr lang="en-US" dirty="0">
              <a:solidFill>
                <a:prstClr val="black"/>
              </a:solidFill>
            </a:endParaRPr>
          </a:p>
        </p:txBody>
      </p:sp>
      <p:sp>
        <p:nvSpPr>
          <p:cNvPr id="6" name="Slide Number Placeholder 7"/>
          <p:cNvSpPr>
            <a:spLocks noGrp="1"/>
          </p:cNvSpPr>
          <p:nvPr>
            <p:ph type="sldNum" sz="quarter" idx="15"/>
          </p:nvPr>
        </p:nvSpPr>
        <p:spPr/>
        <p:txBody>
          <a:bodyPr/>
          <a:lstStyle>
            <a:lvl1pPr>
              <a:defRPr smtClean="0"/>
            </a:lvl1pPr>
          </a:lstStyle>
          <a:p>
            <a:pPr>
              <a:defRPr/>
            </a:pPr>
            <a:fld id="{C7236544-5D9C-4D67-A586-5DA67F9F3BD5}" type="slidenum">
              <a:rPr lang="en-US" altLang="en-US">
                <a:solidFill>
                  <a:prstClr val="black">
                    <a:lumMod val="75000"/>
                    <a:lumOff val="25000"/>
                  </a:prstClr>
                </a:solidFill>
              </a:rPr>
              <a:pPr>
                <a:defRPr/>
              </a:pPr>
              <a:t>‹#›</a:t>
            </a:fld>
            <a:endParaRPr lang="en-US" altLang="en-US">
              <a:solidFill>
                <a:prstClr val="black">
                  <a:lumMod val="75000"/>
                  <a:lumOff val="25000"/>
                </a:prstClr>
              </a:solidFill>
            </a:endParaRPr>
          </a:p>
        </p:txBody>
      </p:sp>
    </p:spTree>
    <p:extLst>
      <p:ext uri="{BB962C8B-B14F-4D97-AF65-F5344CB8AC3E}">
        <p14:creationId xmlns:p14="http://schemas.microsoft.com/office/powerpoint/2010/main" val="355916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167121"/>
            <a:ext cx="12192000" cy="599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pic>
        <p:nvPicPr>
          <p:cNvPr id="5"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625432" y="3980752"/>
            <a:ext cx="5845717" cy="1011238"/>
          </a:xfrm>
        </p:spPr>
        <p:txBody>
          <a:bodyPr bIns="0"/>
          <a:lstStyle>
            <a:lvl1pPr>
              <a:defRPr sz="2625">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6117391" y="5153081"/>
            <a:ext cx="5379453" cy="1127405"/>
          </a:xfrm>
          <a:prstGeom prst="rect">
            <a:avLst/>
          </a:prstGeom>
        </p:spPr>
        <p:txBody>
          <a:bodyPr lIns="0" tIns="0" rIns="0" bIns="0"/>
          <a:lstStyle>
            <a:lvl1pPr marL="0" indent="0">
              <a:buFontTx/>
              <a:buNone/>
              <a:defRPr sz="15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342900"/>
            <a:endParaRPr lang="en-US" sz="1350">
              <a:solidFill>
                <a:prstClr val="white"/>
              </a:solidFill>
            </a:endParaRPr>
          </a:p>
        </p:txBody>
      </p:sp>
      <p:sp>
        <p:nvSpPr>
          <p:cNvPr id="11" name="Rectangle 10"/>
          <p:cNvSpPr/>
          <p:nvPr userDrawn="1"/>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342900"/>
            <a:endParaRPr lang="en-US" sz="1350">
              <a:solidFill>
                <a:prstClr val="white"/>
              </a:solidFill>
            </a:endParaRPr>
          </a:p>
        </p:txBody>
      </p:sp>
      <p:sp>
        <p:nvSpPr>
          <p:cNvPr id="13" name="Rectangle 12"/>
          <p:cNvSpPr/>
          <p:nvPr userDrawn="1"/>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342900"/>
            <a:endParaRPr lang="en-US" sz="1350">
              <a:solidFill>
                <a:prstClr val="white"/>
              </a:solidFill>
            </a:endParaRPr>
          </a:p>
        </p:txBody>
      </p:sp>
      <p:pic>
        <p:nvPicPr>
          <p:cNvPr id="12" name="Picture Placeholder 1">
            <a:extLst>
              <a:ext uri="{FF2B5EF4-FFF2-40B4-BE49-F238E27FC236}">
                <a16:creationId xmlns:a16="http://schemas.microsoft.com/office/drawing/2014/main" id="{5CC61FEA-824B-4EBE-8752-6D0AB501708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130045" y="116927"/>
            <a:ext cx="4890363" cy="958422"/>
          </a:xfrm>
          <a:prstGeom prst="rect">
            <a:avLst/>
          </a:prstGeom>
        </p:spPr>
      </p:pic>
    </p:spTree>
    <p:extLst>
      <p:ext uri="{BB962C8B-B14F-4D97-AF65-F5344CB8AC3E}">
        <p14:creationId xmlns:p14="http://schemas.microsoft.com/office/powerpoint/2010/main" val="970457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Picture Placeholder 1">
            <a:extLst>
              <a:ext uri="{FF2B5EF4-FFF2-40B4-BE49-F238E27FC236}">
                <a16:creationId xmlns:a16="http://schemas.microsoft.com/office/drawing/2014/main" id="{C14744B8-6454-451C-AC8D-27D580106E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130047" y="204849"/>
            <a:ext cx="4868599" cy="954157"/>
          </a:xfrm>
          <a:prstGeom prst="rect">
            <a:avLst/>
          </a:prstGeom>
        </p:spPr>
      </p:pic>
      <p:sp>
        <p:nvSpPr>
          <p:cNvPr id="7" name="Rectangle 2"/>
          <p:cNvSpPr>
            <a:spLocks noGrp="1" noChangeArrowheads="1"/>
          </p:cNvSpPr>
          <p:nvPr>
            <p:ph type="ctrTitle" hasCustomPrompt="1"/>
          </p:nvPr>
        </p:nvSpPr>
        <p:spPr>
          <a:xfrm>
            <a:off x="1420238" y="3958989"/>
            <a:ext cx="10050913" cy="1011238"/>
          </a:xfrm>
        </p:spPr>
        <p:txBody>
          <a:bodyPr bIns="0"/>
          <a:lstStyle>
            <a:lvl1pPr>
              <a:defRPr sz="2625">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420438" y="5131316"/>
            <a:ext cx="10052948" cy="647700"/>
          </a:xfrm>
          <a:prstGeom prst="rect">
            <a:avLst/>
          </a:prstGeom>
        </p:spPr>
        <p:txBody>
          <a:bodyPr lIns="0" tIns="0" rIns="0" bIns="0"/>
          <a:lstStyle>
            <a:lvl1pPr marL="0" indent="0">
              <a:buFontTx/>
              <a:buNone/>
              <a:defRPr sz="15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pic>
        <p:nvPicPr>
          <p:cNvPr id="9" name="Bild 12"/>
          <p:cNvPicPr>
            <a:picLocks noChangeAspect="1"/>
          </p:cNvPicPr>
          <p:nvPr userDrawn="1"/>
        </p:nvPicPr>
        <p:blipFill>
          <a:blip r:embed="rId3">
            <a:alphaModFix amt="30000"/>
          </a:blip>
          <a:stretch>
            <a:fillRect/>
          </a:stretch>
        </p:blipFill>
        <p:spPr>
          <a:xfrm>
            <a:off x="5842000" y="508000"/>
            <a:ext cx="6350000" cy="6350000"/>
          </a:xfrm>
          <a:prstGeom prst="rect">
            <a:avLst/>
          </a:prstGeom>
        </p:spPr>
      </p:pic>
    </p:spTree>
    <p:extLst>
      <p:ext uri="{BB962C8B-B14F-4D97-AF65-F5344CB8AC3E}">
        <p14:creationId xmlns:p14="http://schemas.microsoft.com/office/powerpoint/2010/main" val="3405790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p:txBody>
          <a:bodyPr/>
          <a:lstStyle>
            <a:lvl3pPr marL="271463" indent="-271463">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
        <p:nvSpPr>
          <p:cNvPr id="7" name="Rectangle 6">
            <a:extLst>
              <a:ext uri="{FF2B5EF4-FFF2-40B4-BE49-F238E27FC236}">
                <a16:creationId xmlns:a16="http://schemas.microsoft.com/office/drawing/2014/main" id="{D911968B-DB16-4C42-8970-65656122AFD1}"/>
              </a:ext>
            </a:extLst>
          </p:cNvPr>
          <p:cNvSpPr/>
          <p:nvPr userDrawn="1"/>
        </p:nvSpPr>
        <p:spPr>
          <a:xfrm>
            <a:off x="0" y="977944"/>
            <a:ext cx="12192000" cy="176175"/>
          </a:xfrm>
          <a:prstGeom prst="rect">
            <a:avLst/>
          </a:prstGeom>
          <a:solidFill>
            <a:srgbClr val="00AD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86916" indent="-86916" fontAlgn="base">
              <a:spcBef>
                <a:spcPct val="50000"/>
              </a:spcBef>
              <a:spcAft>
                <a:spcPct val="0"/>
              </a:spcAft>
              <a:buFontTx/>
              <a:buChar char="•"/>
              <a:defRPr/>
            </a:pPr>
            <a:endParaRPr lang="en-US" sz="975" kern="0" dirty="0">
              <a:solidFill>
                <a:prstClr val="white"/>
              </a:solidFill>
              <a:latin typeface="Trebuchet MS" pitchFamily="34" charset="0"/>
              <a:ea typeface="MS PGothic" pitchFamily="34" charset="-128"/>
            </a:endParaRPr>
          </a:p>
        </p:txBody>
      </p:sp>
    </p:spTree>
    <p:extLst>
      <p:ext uri="{BB962C8B-B14F-4D97-AF65-F5344CB8AC3E}">
        <p14:creationId xmlns:p14="http://schemas.microsoft.com/office/powerpoint/2010/main" val="1345232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431800" y="3716338"/>
            <a:ext cx="11328400" cy="2305050"/>
          </a:xfrm>
        </p:spPr>
        <p:txBody>
          <a:bodyPr anchor="ctr" anchorCtr="1"/>
          <a:lstStyle>
            <a:lvl1pPr algn="ctr">
              <a:buFontTx/>
              <a:buNone/>
              <a:defRPr sz="1875">
                <a:solidFill>
                  <a:schemeClr val="accent1"/>
                </a:solidFill>
              </a:defRPr>
            </a:lvl1pPr>
            <a:lvl2pPr algn="ctr">
              <a:buFontTx/>
              <a:buNone/>
              <a:defRPr sz="1875">
                <a:solidFill>
                  <a:schemeClr val="accent1"/>
                </a:solidFill>
              </a:defRPr>
            </a:lvl2pPr>
            <a:lvl3pPr marL="0" indent="0" algn="ctr">
              <a:buFontTx/>
              <a:buNone/>
              <a:defRPr sz="1875">
                <a:solidFill>
                  <a:schemeClr val="accent1"/>
                </a:solidFill>
              </a:defRPr>
            </a:lvl3pPr>
            <a:lvl4pPr marL="0" indent="0" algn="ctr">
              <a:buFontTx/>
              <a:buNone/>
              <a:defRPr sz="1875">
                <a:solidFill>
                  <a:schemeClr val="accent1"/>
                </a:solidFill>
              </a:defRPr>
            </a:lvl4pPr>
            <a:lvl5pPr marL="0" indent="0" algn="ctr">
              <a:buFontTx/>
              <a:buNone/>
              <a:defRPr sz="1875">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31800" y="1268413"/>
            <a:ext cx="11328400" cy="2305050"/>
          </a:xfrm>
        </p:spPr>
        <p:txBody>
          <a:bodyPr/>
          <a:lstStyle/>
          <a:p>
            <a:r>
              <a:rPr lang="en-US" noProof="0" dirty="0"/>
              <a:t>Images</a:t>
            </a:r>
          </a:p>
        </p:txBody>
      </p:sp>
    </p:spTree>
    <p:extLst>
      <p:ext uri="{BB962C8B-B14F-4D97-AF65-F5344CB8AC3E}">
        <p14:creationId xmlns:p14="http://schemas.microsoft.com/office/powerpoint/2010/main" val="57946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431803" y="1268413"/>
            <a:ext cx="5568949" cy="4752975"/>
          </a:xfrm>
        </p:spPr>
        <p:txBody>
          <a:bodyPr/>
          <a:lstStyle>
            <a:lvl1pPr algn="l">
              <a:buFontTx/>
              <a:buNone/>
              <a:defRPr sz="1875">
                <a:solidFill>
                  <a:schemeClr val="accent1"/>
                </a:solidFill>
              </a:defRPr>
            </a:lvl1pPr>
            <a:lvl2pPr algn="ctr">
              <a:buFontTx/>
              <a:buNone/>
              <a:defRPr sz="1875">
                <a:solidFill>
                  <a:schemeClr val="accent1"/>
                </a:solidFill>
              </a:defRPr>
            </a:lvl2pPr>
            <a:lvl3pPr marL="0" indent="0" algn="ctr">
              <a:buFontTx/>
              <a:buNone/>
              <a:defRPr sz="1875">
                <a:solidFill>
                  <a:schemeClr val="accent1"/>
                </a:solidFill>
              </a:defRPr>
            </a:lvl3pPr>
            <a:lvl4pPr marL="0" indent="0" algn="ctr">
              <a:buFontTx/>
              <a:buNone/>
              <a:defRPr sz="1875">
                <a:solidFill>
                  <a:schemeClr val="accent1"/>
                </a:solidFill>
              </a:defRPr>
            </a:lvl4pPr>
            <a:lvl5pPr marL="0" indent="0" algn="ctr">
              <a:buFontTx/>
              <a:buNone/>
              <a:defRPr sz="1875">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6191252" y="1268413"/>
            <a:ext cx="5568949" cy="4752975"/>
          </a:xfrm>
        </p:spPr>
        <p:txBody>
          <a:bodyPr/>
          <a:lstStyle/>
          <a:p>
            <a:r>
              <a:rPr lang="en-US" noProof="0" dirty="0"/>
              <a:t>Images</a:t>
            </a:r>
          </a:p>
        </p:txBody>
      </p:sp>
    </p:spTree>
    <p:extLst>
      <p:ext uri="{BB962C8B-B14F-4D97-AF65-F5344CB8AC3E}">
        <p14:creationId xmlns:p14="http://schemas.microsoft.com/office/powerpoint/2010/main" val="2062353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100"/>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5" name="Rectangle 4">
            <a:extLst>
              <a:ext uri="{FF2B5EF4-FFF2-40B4-BE49-F238E27FC236}">
                <a16:creationId xmlns:a16="http://schemas.microsoft.com/office/drawing/2014/main" id="{C7112C45-702E-4D84-9BA1-8BBB509E6432}"/>
              </a:ext>
            </a:extLst>
          </p:cNvPr>
          <p:cNvSpPr/>
          <p:nvPr userDrawn="1"/>
        </p:nvSpPr>
        <p:spPr>
          <a:xfrm>
            <a:off x="0" y="960358"/>
            <a:ext cx="12192000" cy="176175"/>
          </a:xfrm>
          <a:prstGeom prst="rect">
            <a:avLst/>
          </a:prstGeom>
          <a:solidFill>
            <a:srgbClr val="00AD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86916" indent="-86916" fontAlgn="base">
              <a:spcBef>
                <a:spcPct val="50000"/>
              </a:spcBef>
              <a:spcAft>
                <a:spcPct val="0"/>
              </a:spcAft>
              <a:buFontTx/>
              <a:buChar char="•"/>
              <a:defRPr/>
            </a:pPr>
            <a:endParaRPr lang="en-US" sz="975" kern="0" dirty="0">
              <a:solidFill>
                <a:prstClr val="white"/>
              </a:solidFill>
              <a:latin typeface="Trebuchet MS" pitchFamily="34" charset="0"/>
              <a:ea typeface="MS PGothic" pitchFamily="34" charset="-128"/>
            </a:endParaRPr>
          </a:p>
        </p:txBody>
      </p:sp>
    </p:spTree>
    <p:extLst>
      <p:ext uri="{BB962C8B-B14F-4D97-AF65-F5344CB8AC3E}">
        <p14:creationId xmlns:p14="http://schemas.microsoft.com/office/powerpoint/2010/main" val="2086077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2" name="Picture Placeholder 1">
            <a:extLst>
              <a:ext uri="{FF2B5EF4-FFF2-40B4-BE49-F238E27FC236}">
                <a16:creationId xmlns:a16="http://schemas.microsoft.com/office/drawing/2014/main" id="{68884F57-F7B6-451D-AC12-E8128E41C48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130047" y="204849"/>
            <a:ext cx="4868599" cy="954157"/>
          </a:xfrm>
          <a:prstGeom prst="rect">
            <a:avLst/>
          </a:prstGeom>
        </p:spPr>
      </p:pic>
      <p:pic>
        <p:nvPicPr>
          <p:cNvPr id="10" name="Picture 2" descr="I:\_GregW\1322550 WBGIS - ITS Sub Branding\WBGIS_ITS-PPT_footer-06.jpg"/>
          <p:cNvPicPr>
            <a:picLocks noChangeAspect="1" noChangeArrowheads="1"/>
          </p:cNvPicPr>
          <p:nvPr userDrawn="1"/>
        </p:nvPicPr>
        <p:blipFill>
          <a:blip r:embed="rId3"/>
          <a:srcRect b="82105"/>
          <a:stretch>
            <a:fillRect/>
          </a:stretch>
        </p:blipFill>
        <p:spPr bwMode="auto">
          <a:xfrm>
            <a:off x="0" y="1379624"/>
            <a:ext cx="12192000" cy="136358"/>
          </a:xfrm>
          <a:prstGeom prst="rect">
            <a:avLst/>
          </a:prstGeom>
          <a:noFill/>
        </p:spPr>
      </p:pic>
      <p:sp>
        <p:nvSpPr>
          <p:cNvPr id="13" name="Rectangle 12"/>
          <p:cNvSpPr/>
          <p:nvPr userDrawn="1"/>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342900"/>
            <a:endParaRPr lang="en-US" sz="1350">
              <a:solidFill>
                <a:prstClr val="white"/>
              </a:solidFill>
            </a:endParaRPr>
          </a:p>
        </p:txBody>
      </p:sp>
      <p:sp>
        <p:nvSpPr>
          <p:cNvPr id="11" name="Rectangle 10"/>
          <p:cNvSpPr/>
          <p:nvPr userDrawn="1"/>
        </p:nvSpPr>
        <p:spPr>
          <a:xfrm>
            <a:off x="0" y="6145391"/>
            <a:ext cx="12192000" cy="6211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5" name="Rectangle 2"/>
          <p:cNvSpPr>
            <a:spLocks noGrp="1" noChangeArrowheads="1"/>
          </p:cNvSpPr>
          <p:nvPr>
            <p:ph type="ctrTitle" hasCustomPrompt="1"/>
          </p:nvPr>
        </p:nvSpPr>
        <p:spPr>
          <a:xfrm>
            <a:off x="6374063" y="2986248"/>
            <a:ext cx="4465948" cy="1011238"/>
          </a:xfrm>
        </p:spPr>
        <p:txBody>
          <a:bodyPr bIns="0"/>
          <a:lstStyle>
            <a:lvl1pPr>
              <a:defRPr sz="2625">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6374064" y="4026716"/>
            <a:ext cx="4521539" cy="2089444"/>
          </a:xfrm>
          <a:prstGeom prst="rect">
            <a:avLst/>
          </a:prstGeom>
        </p:spPr>
        <p:txBody>
          <a:bodyPr lIns="0" tIns="0" rIns="0" bIns="0" anchor="b"/>
          <a:lstStyle>
            <a:lvl1pPr marL="0" marR="0" indent="0" algn="l" defTabSz="342900" rtl="0" eaLnBrk="1" fontAlgn="auto" latinLnBrk="0" hangingPunct="1">
              <a:lnSpc>
                <a:spcPct val="100000"/>
              </a:lnSpc>
              <a:spcBef>
                <a:spcPct val="20000"/>
              </a:spcBef>
              <a:spcAft>
                <a:spcPts val="0"/>
              </a:spcAft>
              <a:buClrTx/>
              <a:buSzTx/>
              <a:buFontTx/>
              <a:buNone/>
              <a:tabLst/>
              <a:defRPr sz="675"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3429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userDrawn="1"/>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342900"/>
            <a:endParaRPr lang="en-US" sz="1350">
              <a:solidFill>
                <a:prstClr val="white"/>
              </a:solidFill>
            </a:endParaRPr>
          </a:p>
        </p:txBody>
      </p:sp>
      <p:sp>
        <p:nvSpPr>
          <p:cNvPr id="9" name="Rectangle 8"/>
          <p:cNvSpPr/>
          <p:nvPr userDrawn="1"/>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342900"/>
            <a:endParaRPr lang="en-US" sz="1350">
              <a:solidFill>
                <a:prstClr val="white"/>
              </a:solidFill>
            </a:endParaRPr>
          </a:p>
        </p:txBody>
      </p:sp>
      <p:sp>
        <p:nvSpPr>
          <p:cNvPr id="16" name="Rectangle 15"/>
          <p:cNvSpPr/>
          <p:nvPr userDrawn="1"/>
        </p:nvSpPr>
        <p:spPr>
          <a:xfrm>
            <a:off x="0" y="3129280"/>
            <a:ext cx="5527040" cy="3728720"/>
          </a:xfrm>
          <a:prstGeom prst="rect">
            <a:avLst/>
          </a:prstGeom>
          <a:blipFill dpi="0" rotWithShape="1">
            <a:blip r:embed="rId4">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80942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ECDF-3C41-4B36-A35E-589E8E4387DC}"/>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FBB5DCB7-3CB6-41E1-BD3F-50C412C520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81AA7EAA-CE26-4675-8F90-1138A0A44CEB}"/>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5" name="Footer Placeholder 4">
            <a:extLst>
              <a:ext uri="{FF2B5EF4-FFF2-40B4-BE49-F238E27FC236}">
                <a16:creationId xmlns:a16="http://schemas.microsoft.com/office/drawing/2014/main" id="{16A126D7-B073-447C-8614-4AE484173A3E}"/>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99A7137D-9EE7-4B19-B3F2-1DEB4DC4D76C}"/>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3814418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pic>
        <p:nvPicPr>
          <p:cNvPr id="11" name="Picture Placeholder 1">
            <a:extLst>
              <a:ext uri="{FF2B5EF4-FFF2-40B4-BE49-F238E27FC236}">
                <a16:creationId xmlns:a16="http://schemas.microsoft.com/office/drawing/2014/main" id="{16B05C0F-035C-49ED-BB89-97F20CA935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130047" y="204849"/>
            <a:ext cx="4868599" cy="954157"/>
          </a:xfrm>
          <a:prstGeom prst="rect">
            <a:avLst/>
          </a:prstGeom>
        </p:spPr>
      </p:pic>
      <p:sp>
        <p:nvSpPr>
          <p:cNvPr id="13" name="Rechteck 12"/>
          <p:cNvSpPr/>
          <p:nvPr userDrawn="1"/>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de-DE" sz="1350" dirty="0">
              <a:solidFill>
                <a:prstClr val="white"/>
              </a:solidFill>
            </a:endParaRPr>
          </a:p>
        </p:txBody>
      </p:sp>
      <p:sp>
        <p:nvSpPr>
          <p:cNvPr id="7" name="Rectangle 2"/>
          <p:cNvSpPr>
            <a:spLocks noGrp="1" noChangeArrowheads="1"/>
          </p:cNvSpPr>
          <p:nvPr>
            <p:ph type="ctrTitle" hasCustomPrompt="1"/>
          </p:nvPr>
        </p:nvSpPr>
        <p:spPr>
          <a:xfrm>
            <a:off x="1537068" y="1272561"/>
            <a:ext cx="9356419" cy="1011238"/>
          </a:xfrm>
        </p:spPr>
        <p:txBody>
          <a:bodyPr bIns="0"/>
          <a:lstStyle>
            <a:lvl1pPr>
              <a:defRPr sz="2625">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537291" y="4026716"/>
            <a:ext cx="9358312" cy="2089444"/>
          </a:xfrm>
          <a:prstGeom prst="rect">
            <a:avLst/>
          </a:prstGeom>
        </p:spPr>
        <p:txBody>
          <a:bodyPr lIns="0" tIns="0" rIns="0" bIns="0" anchor="b"/>
          <a:lstStyle>
            <a:lvl1pPr marL="0" marR="0" indent="0" algn="l" defTabSz="342900" rtl="0" eaLnBrk="1" fontAlgn="auto" latinLnBrk="0" hangingPunct="1">
              <a:lnSpc>
                <a:spcPct val="100000"/>
              </a:lnSpc>
              <a:spcBef>
                <a:spcPct val="20000"/>
              </a:spcBef>
              <a:spcAft>
                <a:spcPts val="0"/>
              </a:spcAft>
              <a:buClrTx/>
              <a:buSzTx/>
              <a:buFontTx/>
              <a:buNone/>
              <a:tabLst/>
              <a:defRPr sz="675"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3429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pic>
        <p:nvPicPr>
          <p:cNvPr id="10" name="Bild 12"/>
          <p:cNvPicPr>
            <a:picLocks noChangeAspect="1"/>
          </p:cNvPicPr>
          <p:nvPr userDrawn="1"/>
        </p:nvPicPr>
        <p:blipFill>
          <a:blip r:embed="rId3">
            <a:alphaModFix amt="30000"/>
          </a:blip>
          <a:stretch>
            <a:fillRect/>
          </a:stretch>
        </p:blipFill>
        <p:spPr>
          <a:xfrm>
            <a:off x="6055360" y="721360"/>
            <a:ext cx="6136640" cy="6136640"/>
          </a:xfrm>
          <a:prstGeom prst="rect">
            <a:avLst/>
          </a:prstGeom>
        </p:spPr>
      </p:pic>
    </p:spTree>
    <p:extLst>
      <p:ext uri="{BB962C8B-B14F-4D97-AF65-F5344CB8AC3E}">
        <p14:creationId xmlns:p14="http://schemas.microsoft.com/office/powerpoint/2010/main" val="1017610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Dark Table of Content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342900" eaLnBrk="1" hangingPunct="1">
              <a:spcBef>
                <a:spcPct val="50000"/>
              </a:spcBef>
              <a:buFontTx/>
              <a:buChar char="•"/>
              <a:defRPr/>
            </a:pPr>
            <a:endParaRPr lang="en-US" altLang="en-US" sz="975" b="0">
              <a:solidFill>
                <a:prstClr val="white"/>
              </a:solidFill>
            </a:endParaRPr>
          </a:p>
        </p:txBody>
      </p:sp>
      <p:sp>
        <p:nvSpPr>
          <p:cNvPr id="2" name="Title 1"/>
          <p:cNvSpPr>
            <a:spLocks noGrp="1"/>
          </p:cNvSpPr>
          <p:nvPr>
            <p:ph type="title"/>
          </p:nvPr>
        </p:nvSpPr>
        <p:spPr>
          <a:xfrm>
            <a:off x="475914" y="301629"/>
            <a:ext cx="11282705" cy="756707"/>
          </a:xfrm>
        </p:spPr>
        <p:txBody>
          <a:bodyPr/>
          <a:lstStyle>
            <a:lvl1pPr>
              <a:defRPr sz="165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p:cNvSpPr>
            <a:spLocks noGrp="1"/>
          </p:cNvSpPr>
          <p:nvPr>
            <p:ph type="ftr" sz="quarter" idx="14"/>
          </p:nvPr>
        </p:nvSpPr>
        <p:spPr>
          <a:xfrm>
            <a:off x="4038600" y="6356352"/>
            <a:ext cx="4114800" cy="365125"/>
          </a:xfrm>
          <a:prstGeom prst="rect">
            <a:avLst/>
          </a:prstGeom>
        </p:spPr>
        <p:txBody>
          <a:bodyPr/>
          <a:lstStyle>
            <a:lvl1pPr>
              <a:defRPr/>
            </a:lvl1pPr>
          </a:lstStyle>
          <a:p>
            <a:pPr defTabSz="342900">
              <a:defRPr/>
            </a:pPr>
            <a:r>
              <a:rPr lang="en-US">
                <a:solidFill>
                  <a:prstClr val="black"/>
                </a:solidFill>
              </a:rPr>
              <a:t>Footer Information</a:t>
            </a:r>
            <a:endParaRPr lang="en-US" dirty="0">
              <a:solidFill>
                <a:prstClr val="black"/>
              </a:solidFill>
            </a:endParaRPr>
          </a:p>
        </p:txBody>
      </p:sp>
      <p:sp>
        <p:nvSpPr>
          <p:cNvPr id="6" name="Slide Number Placeholder 7"/>
          <p:cNvSpPr>
            <a:spLocks noGrp="1"/>
          </p:cNvSpPr>
          <p:nvPr>
            <p:ph type="sldNum" sz="quarter" idx="15"/>
          </p:nvPr>
        </p:nvSpPr>
        <p:spPr/>
        <p:txBody>
          <a:bodyPr/>
          <a:lstStyle>
            <a:lvl1pPr>
              <a:defRPr smtClean="0"/>
            </a:lvl1pPr>
          </a:lstStyle>
          <a:p>
            <a:pPr>
              <a:defRPr/>
            </a:pPr>
            <a:fld id="{C7236544-5D9C-4D67-A586-5DA67F9F3BD5}" type="slidenum">
              <a:rPr lang="en-US" altLang="en-US">
                <a:solidFill>
                  <a:prstClr val="black">
                    <a:lumMod val="75000"/>
                    <a:lumOff val="25000"/>
                  </a:prstClr>
                </a:solidFill>
              </a:rPr>
              <a:pPr>
                <a:defRPr/>
              </a:pPr>
              <a:t>‹#›</a:t>
            </a:fld>
            <a:endParaRPr lang="en-US" altLang="en-US">
              <a:solidFill>
                <a:prstClr val="black">
                  <a:lumMod val="75000"/>
                  <a:lumOff val="25000"/>
                </a:prstClr>
              </a:solidFill>
            </a:endParaRPr>
          </a:p>
        </p:txBody>
      </p:sp>
    </p:spTree>
    <p:extLst>
      <p:ext uri="{BB962C8B-B14F-4D97-AF65-F5344CB8AC3E}">
        <p14:creationId xmlns:p14="http://schemas.microsoft.com/office/powerpoint/2010/main" val="3224193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080924-BE00-47D5-9B2F-5770CE141764}"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6887-AAA6-451C-BC50-642D7CD62CDF}" type="slidenum">
              <a:rPr lang="en-US" smtClean="0"/>
              <a:t>‹#›</a:t>
            </a:fld>
            <a:endParaRPr lang="en-US"/>
          </a:p>
        </p:txBody>
      </p:sp>
    </p:spTree>
    <p:extLst>
      <p:ext uri="{BB962C8B-B14F-4D97-AF65-F5344CB8AC3E}">
        <p14:creationId xmlns:p14="http://schemas.microsoft.com/office/powerpoint/2010/main" val="1010666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01F66-6061-4464-B675-95F910B9353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71EAF-CFC5-4D09-AABA-98FC65EB5728}" type="slidenum">
              <a:rPr lang="en-US" smtClean="0"/>
              <a:t>‹#›</a:t>
            </a:fld>
            <a:endParaRPr lang="en-US"/>
          </a:p>
        </p:txBody>
      </p:sp>
    </p:spTree>
    <p:extLst>
      <p:ext uri="{BB962C8B-B14F-4D97-AF65-F5344CB8AC3E}">
        <p14:creationId xmlns:p14="http://schemas.microsoft.com/office/powerpoint/2010/main" val="2594353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Dark Table of Contents">
    <p:spTree>
      <p:nvGrpSpPr>
        <p:cNvPr id="1" name=""/>
        <p:cNvGrpSpPr/>
        <p:nvPr/>
      </p:nvGrpSpPr>
      <p:grpSpPr>
        <a:xfrm>
          <a:off x="0" y="0"/>
          <a:ext cx="0" cy="0"/>
          <a:chOff x="0" y="0"/>
          <a:chExt cx="0" cy="0"/>
        </a:xfrm>
      </p:grpSpPr>
      <p:sp>
        <p:nvSpPr>
          <p:cNvPr id="199" name="Rectangle 10"/>
          <p:cNvSpPr/>
          <p:nvPr/>
        </p:nvSpPr>
        <p:spPr>
          <a:xfrm>
            <a:off x="0" y="1100137"/>
            <a:ext cx="12192000" cy="176214"/>
          </a:xfrm>
          <a:prstGeom prst="rect">
            <a:avLst/>
          </a:prstGeom>
          <a:solidFill>
            <a:srgbClr val="139AF0"/>
          </a:solidFill>
          <a:ln w="12700">
            <a:miter lim="400000"/>
          </a:ln>
        </p:spPr>
        <p:txBody>
          <a:bodyPr lIns="45718" tIns="45718" rIns="45718" bIns="45718"/>
          <a:lstStyle/>
          <a:p>
            <a:pPr>
              <a:spcBef>
                <a:spcPts val="900"/>
              </a:spcBef>
              <a:defRPr sz="1300" b="0">
                <a:solidFill>
                  <a:srgbClr val="FFFFFF"/>
                </a:solidFill>
                <a:latin typeface="Trebuchet MS"/>
                <a:ea typeface="Trebuchet MS"/>
                <a:cs typeface="Trebuchet MS"/>
                <a:sym typeface="Trebuchet MS"/>
              </a:defRPr>
            </a:pPr>
            <a:endParaRPr sz="1300"/>
          </a:p>
        </p:txBody>
      </p:sp>
      <p:sp>
        <p:nvSpPr>
          <p:cNvPr id="200" name="Title Text"/>
          <p:cNvSpPr txBox="1">
            <a:spLocks noGrp="1"/>
          </p:cNvSpPr>
          <p:nvPr>
            <p:ph type="title"/>
          </p:nvPr>
        </p:nvSpPr>
        <p:spPr>
          <a:xfrm>
            <a:off x="475913" y="301626"/>
            <a:ext cx="11282708" cy="756709"/>
          </a:xfrm>
          <a:prstGeom prst="rect">
            <a:avLst/>
          </a:prstGeom>
        </p:spPr>
        <p:txBody>
          <a:bodyPr lIns="0" tIns="0" rIns="0" bIns="0" anchor="b"/>
          <a:lstStyle>
            <a:lvl1pPr algn="l">
              <a:defRPr sz="2200" cap="all">
                <a:solidFill>
                  <a:srgbClr val="021F43"/>
                </a:solidFill>
                <a:latin typeface="Arial"/>
                <a:ea typeface="Arial"/>
                <a:cs typeface="Arial"/>
                <a:sym typeface="Arial"/>
              </a:defRPr>
            </a:lvl1pPr>
          </a:lstStyle>
          <a:p>
            <a:r>
              <a:t>Title Text</a:t>
            </a:r>
          </a:p>
        </p:txBody>
      </p:sp>
      <p:sp>
        <p:nvSpPr>
          <p:cNvPr id="201" name="Body Level One…"/>
          <p:cNvSpPr txBox="1">
            <a:spLocks noGrp="1"/>
          </p:cNvSpPr>
          <p:nvPr>
            <p:ph type="body" idx="1"/>
          </p:nvPr>
        </p:nvSpPr>
        <p:spPr>
          <a:xfrm>
            <a:off x="465667" y="1598612"/>
            <a:ext cx="11303000" cy="4613806"/>
          </a:xfrm>
          <a:prstGeom prst="rect">
            <a:avLst/>
          </a:prstGeom>
        </p:spPr>
        <p:txBody>
          <a:bodyPr lIns="0" tIns="0" rIns="0" bIns="0"/>
          <a:lstStyle>
            <a:lvl1pPr marL="0" indent="0">
              <a:spcBef>
                <a:spcPts val="2400"/>
              </a:spcBef>
              <a:buSzTx/>
              <a:buFontTx/>
              <a:buNone/>
              <a:tabLst>
                <a:tab pos="8394700" algn="r"/>
              </a:tabLst>
              <a:defRPr sz="1600">
                <a:solidFill>
                  <a:srgbClr val="595959"/>
                </a:solidFill>
                <a:latin typeface="Arial"/>
                <a:ea typeface="Arial"/>
                <a:cs typeface="Arial"/>
                <a:sym typeface="Arial"/>
              </a:defRPr>
            </a:lvl1pPr>
            <a:lvl2pPr marL="254000" indent="-254000">
              <a:spcBef>
                <a:spcPts val="2400"/>
              </a:spcBef>
              <a:buFontTx/>
              <a:buChar char="•"/>
              <a:tabLst>
                <a:tab pos="8394700" algn="r"/>
              </a:tabLst>
              <a:defRPr sz="1600">
                <a:solidFill>
                  <a:srgbClr val="595959"/>
                </a:solidFill>
                <a:latin typeface="Arial"/>
                <a:ea typeface="Arial"/>
                <a:cs typeface="Arial"/>
                <a:sym typeface="Arial"/>
              </a:defRPr>
            </a:lvl2pPr>
            <a:lvl3pPr marL="254000" indent="-254000">
              <a:spcBef>
                <a:spcPts val="2400"/>
              </a:spcBef>
              <a:buFontTx/>
              <a:tabLst>
                <a:tab pos="8394700" algn="r"/>
              </a:tabLst>
              <a:defRPr sz="1600">
                <a:solidFill>
                  <a:srgbClr val="595959"/>
                </a:solidFill>
                <a:latin typeface="Arial"/>
                <a:ea typeface="Arial"/>
                <a:cs typeface="Arial"/>
                <a:sym typeface="Arial"/>
              </a:defRPr>
            </a:lvl3pPr>
            <a:lvl4pPr marL="800352" indent="-254000">
              <a:spcBef>
                <a:spcPts val="2400"/>
              </a:spcBef>
              <a:buFontTx/>
              <a:buChar char="•"/>
              <a:tabLst>
                <a:tab pos="8394700" algn="r"/>
              </a:tabLst>
              <a:defRPr sz="1600">
                <a:solidFill>
                  <a:srgbClr val="595959"/>
                </a:solidFill>
                <a:latin typeface="Arial"/>
                <a:ea typeface="Arial"/>
                <a:cs typeface="Arial"/>
                <a:sym typeface="Arial"/>
              </a:defRPr>
            </a:lvl4pPr>
            <a:lvl5pPr marL="1166113" indent="-254000">
              <a:spcBef>
                <a:spcPts val="2400"/>
              </a:spcBef>
              <a:buFontTx/>
              <a:buChar char="•"/>
              <a:tabLst>
                <a:tab pos="8394700" algn="r"/>
              </a:tabLst>
              <a:defRPr sz="16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xfrm>
            <a:off x="11544548" y="6468340"/>
            <a:ext cx="224120" cy="147831"/>
          </a:xfrm>
          <a:prstGeom prst="rect">
            <a:avLst/>
          </a:prstGeom>
        </p:spPr>
        <p:txBody>
          <a:bodyPr lIns="0" tIns="0" rIns="0" bIns="0"/>
          <a:lstStyle>
            <a:lvl1pPr>
              <a:defRPr sz="1100" b="0">
                <a:solidFill>
                  <a:srgbClr val="7F7F7F"/>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69265657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753169-C2CF-4FEE-A40A-7F5636390B8F}"/>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32D2D97-5793-4396-8DAC-F9E42D1AA8D5}"/>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70FDDAB-A8D4-4653-93F5-24E7911A1425}"/>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12">
            <a:extLst>
              <a:ext uri="{FF2B5EF4-FFF2-40B4-BE49-F238E27FC236}">
                <a16:creationId xmlns:a16="http://schemas.microsoft.com/office/drawing/2014/main" id="{55BBCA66-A199-4033-8561-F5DCC4BB2EEF}"/>
              </a:ext>
            </a:extLst>
          </p:cNvPr>
          <p:cNvGrpSpPr>
            <a:grpSpLocks noChangeAspect="1"/>
          </p:cNvGrpSpPr>
          <p:nvPr userDrawn="1"/>
        </p:nvGrpSpPr>
        <p:grpSpPr bwMode="auto">
          <a:xfrm>
            <a:off x="304801" y="5181601"/>
            <a:ext cx="11631084" cy="1330325"/>
            <a:chOff x="-3905250" y="4294188"/>
            <a:chExt cx="13011150" cy="1892300"/>
          </a:xfrm>
        </p:grpSpPr>
        <p:sp>
          <p:nvSpPr>
            <p:cNvPr id="8" name="Freeform 14">
              <a:extLst>
                <a:ext uri="{FF2B5EF4-FFF2-40B4-BE49-F238E27FC236}">
                  <a16:creationId xmlns:a16="http://schemas.microsoft.com/office/drawing/2014/main" id="{AF14A9D1-A4D0-4FB0-A8E8-A1FC5AFFFE75}"/>
                </a:ext>
              </a:extLst>
            </p:cNvPr>
            <p:cNvSpPr>
              <a:spLocks/>
            </p:cNvSpPr>
            <p:nvPr/>
          </p:nvSpPr>
          <p:spPr bwMode="hidden">
            <a:xfrm>
              <a:off x="4810682" y="4499677"/>
              <a:ext cx="4295218"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KE" sz="1800"/>
            </a:p>
          </p:txBody>
        </p:sp>
        <p:sp>
          <p:nvSpPr>
            <p:cNvPr id="9" name="Freeform 17">
              <a:extLst>
                <a:ext uri="{FF2B5EF4-FFF2-40B4-BE49-F238E27FC236}">
                  <a16:creationId xmlns:a16="http://schemas.microsoft.com/office/drawing/2014/main" id="{723261BC-C879-4CA1-9F41-41D30EF5FF79}"/>
                </a:ext>
              </a:extLst>
            </p:cNvPr>
            <p:cNvSpPr>
              <a:spLocks/>
            </p:cNvSpPr>
            <p:nvPr/>
          </p:nvSpPr>
          <p:spPr bwMode="hidden">
            <a:xfrm>
              <a:off x="-308537" y="4319028"/>
              <a:ext cx="8280252"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KE" sz="1800"/>
            </a:p>
          </p:txBody>
        </p:sp>
        <p:sp>
          <p:nvSpPr>
            <p:cNvPr id="10" name="Freeform 22">
              <a:extLst>
                <a:ext uri="{FF2B5EF4-FFF2-40B4-BE49-F238E27FC236}">
                  <a16:creationId xmlns:a16="http://schemas.microsoft.com/office/drawing/2014/main" id="{6EE67A91-7372-48FB-AE82-7A075F61D6A6}"/>
                </a:ext>
              </a:extLst>
            </p:cNvPr>
            <p:cNvSpPr>
              <a:spLocks/>
            </p:cNvSpPr>
            <p:nvPr/>
          </p:nvSpPr>
          <p:spPr bwMode="hidden">
            <a:xfrm>
              <a:off x="4015" y="4334834"/>
              <a:ext cx="8164230"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KE" sz="1800"/>
            </a:p>
          </p:txBody>
        </p:sp>
        <p:sp>
          <p:nvSpPr>
            <p:cNvPr id="11" name="Freeform 26">
              <a:extLst>
                <a:ext uri="{FF2B5EF4-FFF2-40B4-BE49-F238E27FC236}">
                  <a16:creationId xmlns:a16="http://schemas.microsoft.com/office/drawing/2014/main" id="{0DFD48DE-F925-4051-B0E7-76D6C2FF8FD0}"/>
                </a:ext>
              </a:extLst>
            </p:cNvPr>
            <p:cNvSpPr>
              <a:spLocks/>
            </p:cNvSpPr>
            <p:nvPr/>
          </p:nvSpPr>
          <p:spPr bwMode="hidden">
            <a:xfrm>
              <a:off x="4157164" y="4316769"/>
              <a:ext cx="4939264"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KE" sz="1800"/>
            </a:p>
          </p:txBody>
        </p:sp>
        <p:sp useBgFill="1">
          <p:nvSpPr>
            <p:cNvPr id="12" name="Freeform 10">
              <a:extLst>
                <a:ext uri="{FF2B5EF4-FFF2-40B4-BE49-F238E27FC236}">
                  <a16:creationId xmlns:a16="http://schemas.microsoft.com/office/drawing/2014/main" id="{3F595803-486A-4372-9E99-099AC21A5F4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KE" sz="1800"/>
            </a:p>
          </p:txBody>
        </p:sp>
      </p:gr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93FBB645-E674-487D-8518-8426D771D3A5}"/>
              </a:ext>
            </a:extLst>
          </p:cNvPr>
          <p:cNvSpPr>
            <a:spLocks noGrp="1"/>
          </p:cNvSpPr>
          <p:nvPr>
            <p:ph type="dt" sz="half" idx="10"/>
          </p:nvPr>
        </p:nvSpPr>
        <p:spPr/>
        <p:txBody>
          <a:bodyPr/>
          <a:lstStyle>
            <a:lvl1pPr>
              <a:defRPr/>
            </a:lvl1pPr>
          </a:lstStyle>
          <a:p>
            <a:pPr>
              <a:defRPr/>
            </a:pPr>
            <a:fld id="{B2030A06-B75C-4217-BD19-CB1D3EEE916B}" type="datetime1">
              <a:rPr lang="en-US"/>
              <a:pPr>
                <a:defRPr/>
              </a:pPr>
              <a:t>6/28/2021</a:t>
            </a:fld>
            <a:endParaRPr lang="en-US" dirty="0"/>
          </a:p>
        </p:txBody>
      </p:sp>
      <p:sp>
        <p:nvSpPr>
          <p:cNvPr id="14" name="Footer Placeholder 4">
            <a:extLst>
              <a:ext uri="{FF2B5EF4-FFF2-40B4-BE49-F238E27FC236}">
                <a16:creationId xmlns:a16="http://schemas.microsoft.com/office/drawing/2014/main" id="{C833E12B-C4BB-4189-B325-7FC73907D798}"/>
              </a:ext>
            </a:extLst>
          </p:cNvPr>
          <p:cNvSpPr>
            <a:spLocks noGrp="1"/>
          </p:cNvSpPr>
          <p:nvPr>
            <p:ph type="ftr" sz="quarter" idx="11"/>
          </p:nvPr>
        </p:nvSpPr>
        <p:spPr/>
        <p:txBody>
          <a:bodyPr/>
          <a:lstStyle>
            <a:lvl1pPr>
              <a:defRPr/>
            </a:lvl1pPr>
          </a:lstStyle>
          <a:p>
            <a:pPr>
              <a:defRPr/>
            </a:pPr>
            <a:endParaRPr lang="en-US" altLang="en-US"/>
          </a:p>
        </p:txBody>
      </p:sp>
      <p:sp>
        <p:nvSpPr>
          <p:cNvPr id="15" name="Slide Number Placeholder 5">
            <a:extLst>
              <a:ext uri="{FF2B5EF4-FFF2-40B4-BE49-F238E27FC236}">
                <a16:creationId xmlns:a16="http://schemas.microsoft.com/office/drawing/2014/main" id="{275D5A13-7C4D-4213-A629-95A3429BA4B1}"/>
              </a:ext>
            </a:extLst>
          </p:cNvPr>
          <p:cNvSpPr>
            <a:spLocks noGrp="1"/>
          </p:cNvSpPr>
          <p:nvPr>
            <p:ph type="sldNum" sz="quarter" idx="12"/>
          </p:nvPr>
        </p:nvSpPr>
        <p:spPr/>
        <p:txBody>
          <a:bodyPr/>
          <a:lstStyle>
            <a:lvl1pPr>
              <a:defRPr/>
            </a:lvl1pPr>
          </a:lstStyle>
          <a:p>
            <a:fld id="{A2521CED-D111-4C96-A89F-A3DA931D7654}" type="slidenum">
              <a:rPr lang="en-US" altLang="en-KE"/>
              <a:pPr/>
              <a:t>‹#›</a:t>
            </a:fld>
            <a:endParaRPr lang="en-US" altLang="en-KE"/>
          </a:p>
        </p:txBody>
      </p:sp>
    </p:spTree>
    <p:extLst>
      <p:ext uri="{BB962C8B-B14F-4D97-AF65-F5344CB8AC3E}">
        <p14:creationId xmlns:p14="http://schemas.microsoft.com/office/powerpoint/2010/main" val="1899230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EA2E11-C1A0-40B3-B31C-2980F3B97D00}"/>
              </a:ext>
            </a:extLst>
          </p:cNvPr>
          <p:cNvSpPr>
            <a:spLocks noGrp="1"/>
          </p:cNvSpPr>
          <p:nvPr>
            <p:ph type="dt" sz="half" idx="10"/>
          </p:nvPr>
        </p:nvSpPr>
        <p:spPr/>
        <p:txBody>
          <a:bodyPr/>
          <a:lstStyle>
            <a:lvl1pPr>
              <a:defRPr/>
            </a:lvl1pPr>
          </a:lstStyle>
          <a:p>
            <a:pPr>
              <a:defRPr/>
            </a:pPr>
            <a:fld id="{7C6893E2-D659-40B7-B92E-51232306B91D}" type="datetime1">
              <a:rPr lang="en-US"/>
              <a:pPr>
                <a:defRPr/>
              </a:pPr>
              <a:t>6/28/2021</a:t>
            </a:fld>
            <a:endParaRPr lang="en-US" dirty="0"/>
          </a:p>
        </p:txBody>
      </p:sp>
      <p:sp>
        <p:nvSpPr>
          <p:cNvPr id="5" name="Footer Placeholder 4">
            <a:extLst>
              <a:ext uri="{FF2B5EF4-FFF2-40B4-BE49-F238E27FC236}">
                <a16:creationId xmlns:a16="http://schemas.microsoft.com/office/drawing/2014/main" id="{885B487E-A7FF-4604-B83D-C771774CE3F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4FE4261-BB07-45BC-BF82-8D0E7C656F59}"/>
              </a:ext>
            </a:extLst>
          </p:cNvPr>
          <p:cNvSpPr>
            <a:spLocks noGrp="1"/>
          </p:cNvSpPr>
          <p:nvPr>
            <p:ph type="sldNum" sz="quarter" idx="12"/>
          </p:nvPr>
        </p:nvSpPr>
        <p:spPr/>
        <p:txBody>
          <a:bodyPr/>
          <a:lstStyle>
            <a:lvl1pPr>
              <a:defRPr/>
            </a:lvl1pPr>
          </a:lstStyle>
          <a:p>
            <a:fld id="{B74945E9-28DB-43CF-B229-E2FA43F49555}" type="slidenum">
              <a:rPr lang="en-US" altLang="en-KE"/>
              <a:pPr/>
              <a:t>‹#›</a:t>
            </a:fld>
            <a:endParaRPr lang="en-US" altLang="en-KE"/>
          </a:p>
        </p:txBody>
      </p:sp>
    </p:spTree>
    <p:extLst>
      <p:ext uri="{BB962C8B-B14F-4D97-AF65-F5344CB8AC3E}">
        <p14:creationId xmlns:p14="http://schemas.microsoft.com/office/powerpoint/2010/main" val="3138131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D9D300-E92D-49C2-AD5F-707F4823D9CC}"/>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AC56169-FED6-4A84-829C-52595FB1A2AA}"/>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962C274-950D-46E1-8FF4-4643711158DB}"/>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F891323-4689-43E3-BC38-7126D3185B2D}"/>
              </a:ext>
            </a:extLst>
          </p:cNvPr>
          <p:cNvSpPr>
            <a:spLocks noGrp="1"/>
          </p:cNvSpPr>
          <p:nvPr>
            <p:ph type="dt" sz="half" idx="10"/>
          </p:nvPr>
        </p:nvSpPr>
        <p:spPr/>
        <p:txBody>
          <a:bodyPr/>
          <a:lstStyle>
            <a:lvl1pPr>
              <a:defRPr/>
            </a:lvl1pPr>
          </a:lstStyle>
          <a:p>
            <a:pPr>
              <a:defRPr/>
            </a:pPr>
            <a:fld id="{CB6B8775-4670-4E61-BCE4-9BC100D0A345}" type="datetime1">
              <a:rPr lang="en-US"/>
              <a:pPr>
                <a:defRPr/>
              </a:pPr>
              <a:t>6/28/2021</a:t>
            </a:fld>
            <a:endParaRPr lang="en-US" dirty="0"/>
          </a:p>
        </p:txBody>
      </p:sp>
      <p:sp>
        <p:nvSpPr>
          <p:cNvPr id="8" name="Footer Placeholder 4">
            <a:extLst>
              <a:ext uri="{FF2B5EF4-FFF2-40B4-BE49-F238E27FC236}">
                <a16:creationId xmlns:a16="http://schemas.microsoft.com/office/drawing/2014/main" id="{E94E993C-315C-40A5-A045-63866A196592}"/>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A77F07D-50E2-44DE-8AFB-7FF4B680F175}"/>
              </a:ext>
            </a:extLst>
          </p:cNvPr>
          <p:cNvSpPr>
            <a:spLocks noGrp="1"/>
          </p:cNvSpPr>
          <p:nvPr>
            <p:ph type="sldNum" sz="quarter" idx="12"/>
          </p:nvPr>
        </p:nvSpPr>
        <p:spPr/>
        <p:txBody>
          <a:bodyPr/>
          <a:lstStyle>
            <a:lvl1pPr>
              <a:defRPr/>
            </a:lvl1pPr>
          </a:lstStyle>
          <a:p>
            <a:fld id="{659917E1-1816-445D-8B79-13FCC344F100}" type="slidenum">
              <a:rPr lang="en-US" altLang="en-KE"/>
              <a:pPr/>
              <a:t>‹#›</a:t>
            </a:fld>
            <a:endParaRPr lang="en-US" altLang="en-KE"/>
          </a:p>
        </p:txBody>
      </p:sp>
    </p:spTree>
    <p:extLst>
      <p:ext uri="{BB962C8B-B14F-4D97-AF65-F5344CB8AC3E}">
        <p14:creationId xmlns:p14="http://schemas.microsoft.com/office/powerpoint/2010/main" val="3201045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4" descr="Fountain 17.JPG">
            <a:extLst>
              <a:ext uri="{FF2B5EF4-FFF2-40B4-BE49-F238E27FC236}">
                <a16:creationId xmlns:a16="http://schemas.microsoft.com/office/drawing/2014/main" id="{A2542062-035D-47BC-A07D-3B7C8EA1E1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0" y="381000"/>
            <a:ext cx="142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226C801-2682-4D3F-8E8B-949E985539C3}"/>
              </a:ext>
            </a:extLst>
          </p:cNvPr>
          <p:cNvSpPr>
            <a:spLocks noGrp="1"/>
          </p:cNvSpPr>
          <p:nvPr>
            <p:ph type="dt" sz="half" idx="10"/>
          </p:nvPr>
        </p:nvSpPr>
        <p:spPr/>
        <p:txBody>
          <a:bodyPr/>
          <a:lstStyle>
            <a:lvl1pPr>
              <a:defRPr/>
            </a:lvl1pPr>
          </a:lstStyle>
          <a:p>
            <a:pPr>
              <a:defRPr/>
            </a:pPr>
            <a:fld id="{F5528820-ED10-46B2-B33E-15E4B2F70DD0}" type="datetime1">
              <a:rPr lang="en-US"/>
              <a:pPr>
                <a:defRPr/>
              </a:pPr>
              <a:t>6/28/2021</a:t>
            </a:fld>
            <a:endParaRPr lang="en-US" dirty="0"/>
          </a:p>
        </p:txBody>
      </p:sp>
      <p:sp>
        <p:nvSpPr>
          <p:cNvPr id="7" name="Footer Placeholder 5">
            <a:extLst>
              <a:ext uri="{FF2B5EF4-FFF2-40B4-BE49-F238E27FC236}">
                <a16:creationId xmlns:a16="http://schemas.microsoft.com/office/drawing/2014/main" id="{1F9EE292-D03C-480E-8C87-2217123B7B66}"/>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6">
            <a:extLst>
              <a:ext uri="{FF2B5EF4-FFF2-40B4-BE49-F238E27FC236}">
                <a16:creationId xmlns:a16="http://schemas.microsoft.com/office/drawing/2014/main" id="{74411D2F-EFF8-4E2D-94FB-86972525B9C6}"/>
              </a:ext>
            </a:extLst>
          </p:cNvPr>
          <p:cNvSpPr>
            <a:spLocks noGrp="1"/>
          </p:cNvSpPr>
          <p:nvPr>
            <p:ph type="sldNum" sz="quarter" idx="12"/>
          </p:nvPr>
        </p:nvSpPr>
        <p:spPr/>
        <p:txBody>
          <a:bodyPr/>
          <a:lstStyle>
            <a:lvl1pPr>
              <a:defRPr/>
            </a:lvl1pPr>
          </a:lstStyle>
          <a:p>
            <a:fld id="{FA15B00D-876D-40EF-A2CB-C562FB97A079}" type="slidenum">
              <a:rPr lang="en-US" altLang="en-KE"/>
              <a:pPr/>
              <a:t>‹#›</a:t>
            </a:fld>
            <a:endParaRPr lang="en-US" altLang="en-KE"/>
          </a:p>
        </p:txBody>
      </p:sp>
    </p:spTree>
    <p:extLst>
      <p:ext uri="{BB962C8B-B14F-4D97-AF65-F5344CB8AC3E}">
        <p14:creationId xmlns:p14="http://schemas.microsoft.com/office/powerpoint/2010/main" val="770290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9E63D20-02E9-4BA9-BC49-6D074B1C8E01}"/>
              </a:ext>
            </a:extLst>
          </p:cNvPr>
          <p:cNvSpPr>
            <a:spLocks noGrp="1"/>
          </p:cNvSpPr>
          <p:nvPr>
            <p:ph type="dt" sz="half" idx="10"/>
          </p:nvPr>
        </p:nvSpPr>
        <p:spPr/>
        <p:txBody>
          <a:bodyPr/>
          <a:lstStyle>
            <a:lvl1pPr>
              <a:defRPr/>
            </a:lvl1pPr>
          </a:lstStyle>
          <a:p>
            <a:pPr>
              <a:defRPr/>
            </a:pPr>
            <a:fld id="{1A17CDFF-407B-4DF3-8BB2-94BEBD5B5935}" type="datetime1">
              <a:rPr lang="en-US"/>
              <a:pPr>
                <a:defRPr/>
              </a:pPr>
              <a:t>6/28/2021</a:t>
            </a:fld>
            <a:endParaRPr lang="en-US" dirty="0"/>
          </a:p>
        </p:txBody>
      </p:sp>
      <p:sp>
        <p:nvSpPr>
          <p:cNvPr id="8" name="Footer Placeholder 4">
            <a:extLst>
              <a:ext uri="{FF2B5EF4-FFF2-40B4-BE49-F238E27FC236}">
                <a16:creationId xmlns:a16="http://schemas.microsoft.com/office/drawing/2014/main" id="{1459ED87-3F18-4242-AEE6-3A27D6FBEA6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729E37C5-F092-4E43-B452-513F9EFBBFB3}"/>
              </a:ext>
            </a:extLst>
          </p:cNvPr>
          <p:cNvSpPr>
            <a:spLocks noGrp="1"/>
          </p:cNvSpPr>
          <p:nvPr>
            <p:ph type="sldNum" sz="quarter" idx="12"/>
          </p:nvPr>
        </p:nvSpPr>
        <p:spPr/>
        <p:txBody>
          <a:bodyPr/>
          <a:lstStyle>
            <a:lvl1pPr>
              <a:defRPr/>
            </a:lvl1pPr>
          </a:lstStyle>
          <a:p>
            <a:fld id="{578B58BC-F6BE-4A36-A407-F71B4382D576}" type="slidenum">
              <a:rPr lang="en-US" altLang="en-KE"/>
              <a:pPr/>
              <a:t>‹#›</a:t>
            </a:fld>
            <a:endParaRPr lang="en-US" altLang="en-KE"/>
          </a:p>
        </p:txBody>
      </p:sp>
    </p:spTree>
    <p:extLst>
      <p:ext uri="{BB962C8B-B14F-4D97-AF65-F5344CB8AC3E}">
        <p14:creationId xmlns:p14="http://schemas.microsoft.com/office/powerpoint/2010/main" val="108316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BA3B-2AFB-4CE9-AF0A-47071E14EE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30C0C0C3-7A33-4AF8-9F53-5F9196F88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A8CCF-D633-41E6-8D62-6D220A925CA8}"/>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5" name="Footer Placeholder 4">
            <a:extLst>
              <a:ext uri="{FF2B5EF4-FFF2-40B4-BE49-F238E27FC236}">
                <a16:creationId xmlns:a16="http://schemas.microsoft.com/office/drawing/2014/main" id="{025C58B9-502B-469C-8AD7-6EF450B8C9C7}"/>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D9E82F6D-AABD-45FA-9218-A0182EA14BB7}"/>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4228844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C8E78E1-6D21-4ED5-8B3F-421047D5A0A6}"/>
              </a:ext>
            </a:extLst>
          </p:cNvPr>
          <p:cNvSpPr>
            <a:spLocks noGrp="1"/>
          </p:cNvSpPr>
          <p:nvPr>
            <p:ph type="dt" sz="half" idx="10"/>
          </p:nvPr>
        </p:nvSpPr>
        <p:spPr/>
        <p:txBody>
          <a:bodyPr/>
          <a:lstStyle>
            <a:lvl1pPr>
              <a:defRPr/>
            </a:lvl1pPr>
          </a:lstStyle>
          <a:p>
            <a:pPr>
              <a:defRPr/>
            </a:pPr>
            <a:fld id="{7529780D-5845-4A8D-88FA-41E6D91F52F7}" type="datetime1">
              <a:rPr lang="en-US"/>
              <a:pPr>
                <a:defRPr/>
              </a:pPr>
              <a:t>6/28/2021</a:t>
            </a:fld>
            <a:endParaRPr lang="en-US" dirty="0"/>
          </a:p>
        </p:txBody>
      </p:sp>
      <p:sp>
        <p:nvSpPr>
          <p:cNvPr id="4" name="Footer Placeholder 4">
            <a:extLst>
              <a:ext uri="{FF2B5EF4-FFF2-40B4-BE49-F238E27FC236}">
                <a16:creationId xmlns:a16="http://schemas.microsoft.com/office/drawing/2014/main" id="{0B91F8BB-40A7-4BE8-8509-51D3975618D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6A8452-4EAA-413D-B4F7-CF8DEA50A830}"/>
              </a:ext>
            </a:extLst>
          </p:cNvPr>
          <p:cNvSpPr>
            <a:spLocks noGrp="1"/>
          </p:cNvSpPr>
          <p:nvPr>
            <p:ph type="sldNum" sz="quarter" idx="12"/>
          </p:nvPr>
        </p:nvSpPr>
        <p:spPr/>
        <p:txBody>
          <a:bodyPr/>
          <a:lstStyle>
            <a:lvl1pPr>
              <a:defRPr/>
            </a:lvl1pPr>
          </a:lstStyle>
          <a:p>
            <a:fld id="{F40D1793-DD3D-4BDD-AC74-7FCB865FDAE0}" type="slidenum">
              <a:rPr lang="en-US" altLang="en-KE"/>
              <a:pPr/>
              <a:t>‹#›</a:t>
            </a:fld>
            <a:endParaRPr lang="en-US" altLang="en-KE"/>
          </a:p>
        </p:txBody>
      </p:sp>
    </p:spTree>
    <p:extLst>
      <p:ext uri="{BB962C8B-B14F-4D97-AF65-F5344CB8AC3E}">
        <p14:creationId xmlns:p14="http://schemas.microsoft.com/office/powerpoint/2010/main" val="1039683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EEF644-7FB7-414C-9ECC-DA12CE7688F1}"/>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D9F81A3D-4DF0-4CE1-A959-49EF01E3906A}"/>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a:extLst>
              <a:ext uri="{FF2B5EF4-FFF2-40B4-BE49-F238E27FC236}">
                <a16:creationId xmlns:a16="http://schemas.microsoft.com/office/drawing/2014/main" id="{6EE90D7D-D2A0-45B9-BA79-B067A0BBE4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0" y="306388"/>
            <a:ext cx="12192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Fountain 17.JPG">
            <a:extLst>
              <a:ext uri="{FF2B5EF4-FFF2-40B4-BE49-F238E27FC236}">
                <a16:creationId xmlns:a16="http://schemas.microsoft.com/office/drawing/2014/main" id="{20BE93AC-0BBA-4DF6-A360-3398260B52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8000" y="381000"/>
            <a:ext cx="142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6">
            <a:extLst>
              <a:ext uri="{FF2B5EF4-FFF2-40B4-BE49-F238E27FC236}">
                <a16:creationId xmlns:a16="http://schemas.microsoft.com/office/drawing/2014/main" id="{17B09F23-BD50-4B7F-BA44-CA695011ED32}"/>
              </a:ext>
            </a:extLst>
          </p:cNvPr>
          <p:cNvSpPr>
            <a:spLocks noGrp="1"/>
          </p:cNvSpPr>
          <p:nvPr>
            <p:ph type="dt" sz="half" idx="10"/>
          </p:nvPr>
        </p:nvSpPr>
        <p:spPr/>
        <p:txBody>
          <a:bodyPr/>
          <a:lstStyle>
            <a:lvl1pPr>
              <a:defRPr/>
            </a:lvl1pPr>
          </a:lstStyle>
          <a:p>
            <a:pPr>
              <a:defRPr/>
            </a:pPr>
            <a:fld id="{D7955BD8-9B47-4720-894E-7FD0CD286EA1}" type="datetime1">
              <a:rPr lang="en-US"/>
              <a:pPr>
                <a:defRPr/>
              </a:pPr>
              <a:t>6/28/2021</a:t>
            </a:fld>
            <a:endParaRPr lang="en-US" dirty="0"/>
          </a:p>
        </p:txBody>
      </p:sp>
      <p:sp>
        <p:nvSpPr>
          <p:cNvPr id="7" name="Footer Placeholder 7">
            <a:extLst>
              <a:ext uri="{FF2B5EF4-FFF2-40B4-BE49-F238E27FC236}">
                <a16:creationId xmlns:a16="http://schemas.microsoft.com/office/drawing/2014/main" id="{76D06F40-4648-4078-81BB-2E70E5E6C1BC}"/>
              </a:ext>
            </a:extLst>
          </p:cNvPr>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8" name="Slide Number Placeholder 8">
            <a:extLst>
              <a:ext uri="{FF2B5EF4-FFF2-40B4-BE49-F238E27FC236}">
                <a16:creationId xmlns:a16="http://schemas.microsoft.com/office/drawing/2014/main" id="{FDD8F590-6260-45A4-A4FA-EB761B2F6663}"/>
              </a:ext>
            </a:extLst>
          </p:cNvPr>
          <p:cNvSpPr>
            <a:spLocks noGrp="1"/>
          </p:cNvSpPr>
          <p:nvPr>
            <p:ph type="sldNum" sz="quarter" idx="12"/>
          </p:nvPr>
        </p:nvSpPr>
        <p:spPr/>
        <p:txBody>
          <a:bodyPr/>
          <a:lstStyle>
            <a:lvl1pPr>
              <a:defRPr/>
            </a:lvl1pPr>
          </a:lstStyle>
          <a:p>
            <a:fld id="{14ECB2A5-9049-4DBB-8C0E-DF944AFF8829}" type="slidenum">
              <a:rPr lang="en-US" altLang="en-KE"/>
              <a:pPr/>
              <a:t>‹#›</a:t>
            </a:fld>
            <a:endParaRPr lang="en-US" altLang="en-KE"/>
          </a:p>
        </p:txBody>
      </p:sp>
    </p:spTree>
    <p:extLst>
      <p:ext uri="{BB962C8B-B14F-4D97-AF65-F5344CB8AC3E}">
        <p14:creationId xmlns:p14="http://schemas.microsoft.com/office/powerpoint/2010/main" val="2753619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8B1A0C-29A8-44AC-AC87-276F4712AADC}"/>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41AA5B64-D91D-41FD-82E6-1F25D4EBFA08}"/>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2">
            <a:extLst>
              <a:ext uri="{FF2B5EF4-FFF2-40B4-BE49-F238E27FC236}">
                <a16:creationId xmlns:a16="http://schemas.microsoft.com/office/drawing/2014/main" id="{73D83C1F-CA20-46E0-BCB6-D688940830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64800" y="381001"/>
            <a:ext cx="13208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Fountain 17.JPG">
            <a:extLst>
              <a:ext uri="{FF2B5EF4-FFF2-40B4-BE49-F238E27FC236}">
                <a16:creationId xmlns:a16="http://schemas.microsoft.com/office/drawing/2014/main" id="{53EB6E70-410E-41D9-B41D-F3B67B3239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8000" y="381000"/>
            <a:ext cx="142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C5500EA6-2A0C-4716-8E37-A81B7584629A}"/>
              </a:ext>
            </a:extLst>
          </p:cNvPr>
          <p:cNvSpPr>
            <a:spLocks noGrp="1"/>
          </p:cNvSpPr>
          <p:nvPr>
            <p:ph type="dt" sz="half" idx="10"/>
          </p:nvPr>
        </p:nvSpPr>
        <p:spPr>
          <a:xfrm>
            <a:off x="465667" y="6459539"/>
            <a:ext cx="2618317" cy="365125"/>
          </a:xfrm>
        </p:spPr>
        <p:txBody>
          <a:bodyPr/>
          <a:lstStyle>
            <a:lvl1pPr algn="l">
              <a:defRPr/>
            </a:lvl1pPr>
          </a:lstStyle>
          <a:p>
            <a:pPr>
              <a:defRPr/>
            </a:pPr>
            <a:fld id="{9BD74C33-0E56-40E7-9859-11061D08702C}" type="datetime1">
              <a:rPr lang="en-US"/>
              <a:pPr>
                <a:defRPr/>
              </a:pPr>
              <a:t>6/28/2021</a:t>
            </a:fld>
            <a:endParaRPr lang="en-US" dirty="0"/>
          </a:p>
        </p:txBody>
      </p:sp>
      <p:sp>
        <p:nvSpPr>
          <p:cNvPr id="10" name="Footer Placeholder 5">
            <a:extLst>
              <a:ext uri="{FF2B5EF4-FFF2-40B4-BE49-F238E27FC236}">
                <a16:creationId xmlns:a16="http://schemas.microsoft.com/office/drawing/2014/main" id="{229E774C-56DD-43A8-A693-4A056F4BE863}"/>
              </a:ext>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en-US" altLang="en-US"/>
          </a:p>
        </p:txBody>
      </p:sp>
      <p:sp>
        <p:nvSpPr>
          <p:cNvPr id="11" name="Slide Number Placeholder 6">
            <a:extLst>
              <a:ext uri="{FF2B5EF4-FFF2-40B4-BE49-F238E27FC236}">
                <a16:creationId xmlns:a16="http://schemas.microsoft.com/office/drawing/2014/main" id="{345B6DA1-469A-4656-BFF8-511EA0378B1D}"/>
              </a:ext>
            </a:extLst>
          </p:cNvPr>
          <p:cNvSpPr>
            <a:spLocks noGrp="1"/>
          </p:cNvSpPr>
          <p:nvPr>
            <p:ph type="sldNum" sz="quarter" idx="12"/>
          </p:nvPr>
        </p:nvSpPr>
        <p:spPr/>
        <p:txBody>
          <a:bodyPr/>
          <a:lstStyle>
            <a:lvl1pPr>
              <a:defRPr>
                <a:solidFill>
                  <a:schemeClr val="tx2"/>
                </a:solidFill>
              </a:defRPr>
            </a:lvl1pPr>
          </a:lstStyle>
          <a:p>
            <a:fld id="{D94DC4E4-E8A1-4D42-886B-34476F4AC038}" type="slidenum">
              <a:rPr lang="en-US" altLang="en-KE"/>
              <a:pPr/>
              <a:t>‹#›</a:t>
            </a:fld>
            <a:endParaRPr lang="en-US" altLang="en-KE"/>
          </a:p>
        </p:txBody>
      </p:sp>
    </p:spTree>
    <p:extLst>
      <p:ext uri="{BB962C8B-B14F-4D97-AF65-F5344CB8AC3E}">
        <p14:creationId xmlns:p14="http://schemas.microsoft.com/office/powerpoint/2010/main" val="1753728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71E791-161D-4536-A62F-40FEE7039108}"/>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7734D2D-8074-4F26-9ABB-63D309C540DC}"/>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2">
            <a:extLst>
              <a:ext uri="{FF2B5EF4-FFF2-40B4-BE49-F238E27FC236}">
                <a16:creationId xmlns:a16="http://schemas.microsoft.com/office/drawing/2014/main" id="{F36A9E33-6CA3-427E-A0A2-8DFC4DE758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0" y="1905001"/>
            <a:ext cx="15240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FD7D86A9-DE47-4D0E-B5D5-1FC108810EA9}"/>
              </a:ext>
            </a:extLst>
          </p:cNvPr>
          <p:cNvSpPr>
            <a:spLocks noGrp="1"/>
          </p:cNvSpPr>
          <p:nvPr>
            <p:ph type="dt" sz="half" idx="10"/>
          </p:nvPr>
        </p:nvSpPr>
        <p:spPr/>
        <p:txBody>
          <a:bodyPr/>
          <a:lstStyle>
            <a:lvl1pPr>
              <a:defRPr/>
            </a:lvl1pPr>
          </a:lstStyle>
          <a:p>
            <a:pPr>
              <a:defRPr/>
            </a:pPr>
            <a:fld id="{22E01720-5814-4B66-B8DF-79DD237C1454}" type="datetime1">
              <a:rPr lang="en-US"/>
              <a:pPr>
                <a:defRPr/>
              </a:pPr>
              <a:t>6/28/2021</a:t>
            </a:fld>
            <a:endParaRPr lang="en-US" dirty="0"/>
          </a:p>
        </p:txBody>
      </p:sp>
      <p:sp>
        <p:nvSpPr>
          <p:cNvPr id="9" name="Footer Placeholder 5">
            <a:extLst>
              <a:ext uri="{FF2B5EF4-FFF2-40B4-BE49-F238E27FC236}">
                <a16:creationId xmlns:a16="http://schemas.microsoft.com/office/drawing/2014/main" id="{0844837E-04A1-4380-897E-CF2DD164AB09}"/>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6">
            <a:extLst>
              <a:ext uri="{FF2B5EF4-FFF2-40B4-BE49-F238E27FC236}">
                <a16:creationId xmlns:a16="http://schemas.microsoft.com/office/drawing/2014/main" id="{A5777214-F381-47ED-9599-02B855017213}"/>
              </a:ext>
            </a:extLst>
          </p:cNvPr>
          <p:cNvSpPr>
            <a:spLocks noGrp="1"/>
          </p:cNvSpPr>
          <p:nvPr>
            <p:ph type="sldNum" sz="quarter" idx="12"/>
          </p:nvPr>
        </p:nvSpPr>
        <p:spPr/>
        <p:txBody>
          <a:bodyPr/>
          <a:lstStyle>
            <a:lvl1pPr>
              <a:defRPr/>
            </a:lvl1pPr>
          </a:lstStyle>
          <a:p>
            <a:fld id="{EDE46772-0DB5-4485-B32C-80B9043B824F}" type="slidenum">
              <a:rPr lang="en-US" altLang="en-KE"/>
              <a:pPr/>
              <a:t>‹#›</a:t>
            </a:fld>
            <a:endParaRPr lang="en-US" altLang="en-KE"/>
          </a:p>
        </p:txBody>
      </p:sp>
    </p:spTree>
    <p:extLst>
      <p:ext uri="{BB962C8B-B14F-4D97-AF65-F5344CB8AC3E}">
        <p14:creationId xmlns:p14="http://schemas.microsoft.com/office/powerpoint/2010/main" val="802446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6D14EA-E308-4DA5-B50B-30E188101F31}"/>
              </a:ext>
            </a:extLst>
          </p:cNvPr>
          <p:cNvSpPr>
            <a:spLocks noGrp="1"/>
          </p:cNvSpPr>
          <p:nvPr>
            <p:ph type="dt" sz="half" idx="10"/>
          </p:nvPr>
        </p:nvSpPr>
        <p:spPr/>
        <p:txBody>
          <a:bodyPr/>
          <a:lstStyle>
            <a:lvl1pPr>
              <a:defRPr/>
            </a:lvl1pPr>
          </a:lstStyle>
          <a:p>
            <a:pPr>
              <a:defRPr/>
            </a:pPr>
            <a:fld id="{312F6C9C-7E28-4B8E-826A-F9F94D176131}" type="datetime1">
              <a:rPr lang="en-US"/>
              <a:pPr>
                <a:defRPr/>
              </a:pPr>
              <a:t>6/28/2021</a:t>
            </a:fld>
            <a:endParaRPr lang="en-US" dirty="0"/>
          </a:p>
        </p:txBody>
      </p:sp>
      <p:sp>
        <p:nvSpPr>
          <p:cNvPr id="5" name="Footer Placeholder 4">
            <a:extLst>
              <a:ext uri="{FF2B5EF4-FFF2-40B4-BE49-F238E27FC236}">
                <a16:creationId xmlns:a16="http://schemas.microsoft.com/office/drawing/2014/main" id="{604C1C0B-D60C-4733-94E9-141CE39AA98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585FBA7-A1F2-47B6-AEB8-CD4BF167218A}"/>
              </a:ext>
            </a:extLst>
          </p:cNvPr>
          <p:cNvSpPr>
            <a:spLocks noGrp="1"/>
          </p:cNvSpPr>
          <p:nvPr>
            <p:ph type="sldNum" sz="quarter" idx="12"/>
          </p:nvPr>
        </p:nvSpPr>
        <p:spPr/>
        <p:txBody>
          <a:bodyPr/>
          <a:lstStyle>
            <a:lvl1pPr>
              <a:defRPr/>
            </a:lvl1pPr>
          </a:lstStyle>
          <a:p>
            <a:fld id="{3A2B700F-E187-4617-B2A2-F539454924AE}" type="slidenum">
              <a:rPr lang="en-US" altLang="en-KE"/>
              <a:pPr/>
              <a:t>‹#›</a:t>
            </a:fld>
            <a:endParaRPr lang="en-US" altLang="en-KE"/>
          </a:p>
        </p:txBody>
      </p:sp>
    </p:spTree>
    <p:extLst>
      <p:ext uri="{BB962C8B-B14F-4D97-AF65-F5344CB8AC3E}">
        <p14:creationId xmlns:p14="http://schemas.microsoft.com/office/powerpoint/2010/main" val="172967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0C23DD-AFFA-469C-9C7C-AD7798EB5559}"/>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6994100-DEEB-43F6-B1F8-3188C916C9B9}"/>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a:extLst>
              <a:ext uri="{FF2B5EF4-FFF2-40B4-BE49-F238E27FC236}">
                <a16:creationId xmlns:a16="http://schemas.microsoft.com/office/drawing/2014/main" id="{F70EC4F6-778A-43D3-9C50-7D31F394F0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00" y="304801"/>
            <a:ext cx="13208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Fountain 17.JPG">
            <a:extLst>
              <a:ext uri="{FF2B5EF4-FFF2-40B4-BE49-F238E27FC236}">
                <a16:creationId xmlns:a16="http://schemas.microsoft.com/office/drawing/2014/main" id="{913789CD-B855-4777-A6DF-D8F6813E30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8000" y="381000"/>
            <a:ext cx="142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D46D7591-5DCC-4ED8-A579-F7DED3CCE864}"/>
              </a:ext>
            </a:extLst>
          </p:cNvPr>
          <p:cNvSpPr>
            <a:spLocks noGrp="1"/>
          </p:cNvSpPr>
          <p:nvPr>
            <p:ph type="dt" sz="half" idx="10"/>
          </p:nvPr>
        </p:nvSpPr>
        <p:spPr/>
        <p:txBody>
          <a:bodyPr/>
          <a:lstStyle>
            <a:lvl1pPr>
              <a:defRPr/>
            </a:lvl1pPr>
          </a:lstStyle>
          <a:p>
            <a:pPr>
              <a:defRPr/>
            </a:pPr>
            <a:fld id="{FEC4F17D-B3DF-4E9B-A3F7-8FD403FF4296}" type="datetime1">
              <a:rPr lang="en-US"/>
              <a:pPr>
                <a:defRPr/>
              </a:pPr>
              <a:t>6/28/2021</a:t>
            </a:fld>
            <a:endParaRPr lang="en-US" dirty="0"/>
          </a:p>
        </p:txBody>
      </p:sp>
      <p:sp>
        <p:nvSpPr>
          <p:cNvPr id="9" name="Footer Placeholder 4">
            <a:extLst>
              <a:ext uri="{FF2B5EF4-FFF2-40B4-BE49-F238E27FC236}">
                <a16:creationId xmlns:a16="http://schemas.microsoft.com/office/drawing/2014/main" id="{1940CBF3-57F1-42BC-AE8A-9F7AC08EC9D0}"/>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5">
            <a:extLst>
              <a:ext uri="{FF2B5EF4-FFF2-40B4-BE49-F238E27FC236}">
                <a16:creationId xmlns:a16="http://schemas.microsoft.com/office/drawing/2014/main" id="{E0C03F05-8C1A-4ABA-8BF5-3348E2E660A2}"/>
              </a:ext>
            </a:extLst>
          </p:cNvPr>
          <p:cNvSpPr>
            <a:spLocks noGrp="1"/>
          </p:cNvSpPr>
          <p:nvPr>
            <p:ph type="sldNum" sz="quarter" idx="12"/>
          </p:nvPr>
        </p:nvSpPr>
        <p:spPr/>
        <p:txBody>
          <a:bodyPr/>
          <a:lstStyle>
            <a:lvl1pPr>
              <a:defRPr/>
            </a:lvl1pPr>
          </a:lstStyle>
          <a:p>
            <a:fld id="{B628A26D-8EBA-4956-A72C-ADF5EAB9B62A}" type="slidenum">
              <a:rPr lang="en-US" altLang="en-KE"/>
              <a:pPr/>
              <a:t>‹#›</a:t>
            </a:fld>
            <a:endParaRPr lang="en-US" altLang="en-KE"/>
          </a:p>
        </p:txBody>
      </p:sp>
    </p:spTree>
    <p:extLst>
      <p:ext uri="{BB962C8B-B14F-4D97-AF65-F5344CB8AC3E}">
        <p14:creationId xmlns:p14="http://schemas.microsoft.com/office/powerpoint/2010/main" val="1362938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6" name="Inhaltsplatzhalter 5"/>
          <p:cNvSpPr>
            <a:spLocks noGrp="1"/>
          </p:cNvSpPr>
          <p:nvPr>
            <p:ph sz="quarter" idx="12"/>
          </p:nvPr>
        </p:nvSpPr>
        <p:spPr/>
        <p:txBody>
          <a:bodyPr/>
          <a:lstStyle>
            <a:lvl3pPr marL="271463" indent="-271463">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liennummernplatzhalter 3">
            <a:extLst>
              <a:ext uri="{FF2B5EF4-FFF2-40B4-BE49-F238E27FC236}">
                <a16:creationId xmlns:a16="http://schemas.microsoft.com/office/drawing/2014/main" id="{4873F1E1-B62E-4882-A219-EF282F78E953}"/>
              </a:ext>
            </a:extLst>
          </p:cNvPr>
          <p:cNvSpPr>
            <a:spLocks noGrp="1"/>
          </p:cNvSpPr>
          <p:nvPr>
            <p:ph type="sldNum" sz="quarter" idx="13"/>
          </p:nvPr>
        </p:nvSpPr>
        <p:spPr>
          <a:xfrm>
            <a:off x="11377085" y="6359525"/>
            <a:ext cx="383116" cy="215900"/>
          </a:xfrm>
        </p:spPr>
        <p:txBody>
          <a:bodyPr anchor="t"/>
          <a:lstStyle>
            <a:lvl1pPr>
              <a:defRPr>
                <a:solidFill>
                  <a:srgbClr val="404040"/>
                </a:solidFill>
              </a:defRPr>
            </a:lvl1pPr>
          </a:lstStyle>
          <a:p>
            <a:fld id="{C6875854-6133-4328-AC13-52D6F57937FE}" type="slidenum">
              <a:rPr lang="en-US" altLang="en-US"/>
              <a:pPr/>
              <a:t>‹#›</a:t>
            </a:fld>
            <a:endParaRPr lang="en-US" altLang="en-US"/>
          </a:p>
        </p:txBody>
      </p:sp>
    </p:spTree>
    <p:extLst>
      <p:ext uri="{BB962C8B-B14F-4D97-AF65-F5344CB8AC3E}">
        <p14:creationId xmlns:p14="http://schemas.microsoft.com/office/powerpoint/2010/main" val="196201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8853-C3FD-4E22-8760-6F5CBF9DCA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B2EC688-0348-4091-B390-8185CE255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FD408B55-B96E-4029-91AB-48B9EE5C5B0F}"/>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5" name="Footer Placeholder 4">
            <a:extLst>
              <a:ext uri="{FF2B5EF4-FFF2-40B4-BE49-F238E27FC236}">
                <a16:creationId xmlns:a16="http://schemas.microsoft.com/office/drawing/2014/main" id="{EE19A86B-9E46-494E-9923-BD535D04EBC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A825CC7-AF7F-40FC-B4DB-4804CB1F5658}"/>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3956488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32A9-2D88-4D9C-B6FC-09CFC16B95C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9D0526DC-E3DF-4536-87C1-8794FD60A8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B9711AD-7577-4823-B6D0-F3AACC19FDF0}"/>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5" name="Footer Placeholder 4">
            <a:extLst>
              <a:ext uri="{FF2B5EF4-FFF2-40B4-BE49-F238E27FC236}">
                <a16:creationId xmlns:a16="http://schemas.microsoft.com/office/drawing/2014/main" id="{645A7258-9D68-49A6-BE63-3BFF5D8DF4B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8BC80F7-87EC-425B-93E1-094A0EE93FA3}"/>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2062986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78A69-0C64-4166-84BF-B95993ABE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55CB6573-AD90-4042-BAAB-E81814DFA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81A4CC-25C1-49F5-84E6-C8729926E350}"/>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5" name="Footer Placeholder 4">
            <a:extLst>
              <a:ext uri="{FF2B5EF4-FFF2-40B4-BE49-F238E27FC236}">
                <a16:creationId xmlns:a16="http://schemas.microsoft.com/office/drawing/2014/main" id="{7596FD65-C094-490B-8452-1146CDC303B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514D184-7A0F-4F25-93FF-046C23D90F84}"/>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52553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7AB1-8E0E-4898-AFAF-E4D435BA4DEC}"/>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82D20FC9-94B8-4CBA-AC6C-D269F54BD1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DE99C8BF-76BE-4779-9853-A4E17728C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7280BA67-20D3-4A21-A864-D1B957E4C5E2}"/>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6" name="Footer Placeholder 5">
            <a:extLst>
              <a:ext uri="{FF2B5EF4-FFF2-40B4-BE49-F238E27FC236}">
                <a16:creationId xmlns:a16="http://schemas.microsoft.com/office/drawing/2014/main" id="{62D05F62-A3B6-4C66-BC1C-0F2D1317D4AD}"/>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9DF11AF1-8E80-406E-BA3F-2B9F614AF642}"/>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1594240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29A3-CD6D-4C9D-A4E8-A197EB38354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B13D0836-1069-40D7-BC36-17130D8532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C431C351-3D41-4271-B363-C39BA17CAA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7F2B265A-9345-4AEB-B434-55E5EE3CB852}"/>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6" name="Footer Placeholder 5">
            <a:extLst>
              <a:ext uri="{FF2B5EF4-FFF2-40B4-BE49-F238E27FC236}">
                <a16:creationId xmlns:a16="http://schemas.microsoft.com/office/drawing/2014/main" id="{E6B31D22-27B4-40E0-A7F8-23DD9F4CCD4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F94DDC2-E38C-4EEF-B8F1-7287BF0B09C9}"/>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947498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38F2-4C48-43A5-9155-AA47CEE4E0C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E82D6C61-2A44-4AD3-A38B-7E9483DB0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EA3D5-E8D8-4BA4-9881-5E5CF3DA7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71C1B02-3DF5-44C0-B204-8D4439D0F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6A5B92-4AB0-4D2D-B3CC-0CC3595202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895AADDD-B24C-4B55-AF0E-74A6A3F21A7C}"/>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8" name="Footer Placeholder 7">
            <a:extLst>
              <a:ext uri="{FF2B5EF4-FFF2-40B4-BE49-F238E27FC236}">
                <a16:creationId xmlns:a16="http://schemas.microsoft.com/office/drawing/2014/main" id="{3BFA049B-7A05-43F1-B9FB-61B1699C001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0BBE36F4-F0D4-4625-B4D0-77BF4FE477BB}"/>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970650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4635-83CC-4D37-87CF-3ED21C0537A7}"/>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09694B6E-5047-44FD-B70A-2F2125431CD9}"/>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4" name="Footer Placeholder 3">
            <a:extLst>
              <a:ext uri="{FF2B5EF4-FFF2-40B4-BE49-F238E27FC236}">
                <a16:creationId xmlns:a16="http://schemas.microsoft.com/office/drawing/2014/main" id="{7B2B9FC7-3D34-47F4-B71C-FAE9F5276A9C}"/>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2C6FFACE-EACC-4E8F-8C83-07C8C712F614}"/>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3505522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659B4-BB48-407B-A6D0-76D17447B72F}"/>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3" name="Footer Placeholder 2">
            <a:extLst>
              <a:ext uri="{FF2B5EF4-FFF2-40B4-BE49-F238E27FC236}">
                <a16:creationId xmlns:a16="http://schemas.microsoft.com/office/drawing/2014/main" id="{597EFAFF-3B09-491F-803F-32686AD0301F}"/>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761365D4-1B11-42C1-8CA3-564C883BBDC9}"/>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720418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DC7E-66E3-4936-967E-A7B5384C0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018A014E-74E4-48B7-AAA5-8B46A287B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B21B267-6069-418A-AC94-E760BEAA2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9B412-6992-46D9-9599-0EA247ED3439}"/>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6" name="Footer Placeholder 5">
            <a:extLst>
              <a:ext uri="{FF2B5EF4-FFF2-40B4-BE49-F238E27FC236}">
                <a16:creationId xmlns:a16="http://schemas.microsoft.com/office/drawing/2014/main" id="{793DC1C9-68EB-4F71-B10C-82CEB22F8F1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A851127A-E2F1-45C3-8EC9-2ACB51315550}"/>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529295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9EE6-F0E5-4652-B966-C80921AE4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6D4FB137-E14D-4FC6-B533-0BF0BE2F4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2DB62EA-46EC-4B77-9522-19E1AF579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75B61F-C344-4844-8119-774583EE1F46}"/>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6" name="Footer Placeholder 5">
            <a:extLst>
              <a:ext uri="{FF2B5EF4-FFF2-40B4-BE49-F238E27FC236}">
                <a16:creationId xmlns:a16="http://schemas.microsoft.com/office/drawing/2014/main" id="{511A6E2B-8B13-4BC4-A0F2-E213F15639A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0CECDA41-E9A5-4134-A5A9-BE30A7B5C8CC}"/>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1813095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26C8-5ED7-4555-894D-56564E0734C6}"/>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2646EC8A-3FCE-49DD-8EEA-510CD17E5D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CEF2D0E-5C07-4F23-B1ED-6373923434BA}"/>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5" name="Footer Placeholder 4">
            <a:extLst>
              <a:ext uri="{FF2B5EF4-FFF2-40B4-BE49-F238E27FC236}">
                <a16:creationId xmlns:a16="http://schemas.microsoft.com/office/drawing/2014/main" id="{EB013CC8-78B7-4202-8EC2-36AA19554F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AB6FB4F-EDC8-4391-B4F9-C5EEB5501458}"/>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3588379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79DB31-7A1B-49CB-8D66-EA3AD5EC3F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59AFC2EA-E453-4EA7-8766-D78E6C0EB3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7285823-D5AD-4545-BAB5-140BD8613F29}"/>
              </a:ext>
            </a:extLst>
          </p:cNvPr>
          <p:cNvSpPr>
            <a:spLocks noGrp="1"/>
          </p:cNvSpPr>
          <p:nvPr>
            <p:ph type="dt" sz="half" idx="10"/>
          </p:nvPr>
        </p:nvSpPr>
        <p:spPr/>
        <p:txBody>
          <a:bodyPr/>
          <a:lstStyle/>
          <a:p>
            <a:fld id="{444DE603-BD91-44F9-9D53-92D29DBD8540}" type="datetimeFigureOut">
              <a:rPr lang="x-none" smtClean="0"/>
              <a:t>28/06/2021</a:t>
            </a:fld>
            <a:endParaRPr lang="x-none"/>
          </a:p>
        </p:txBody>
      </p:sp>
      <p:sp>
        <p:nvSpPr>
          <p:cNvPr id="5" name="Footer Placeholder 4">
            <a:extLst>
              <a:ext uri="{FF2B5EF4-FFF2-40B4-BE49-F238E27FC236}">
                <a16:creationId xmlns:a16="http://schemas.microsoft.com/office/drawing/2014/main" id="{B20FD5E8-F090-4E57-9188-166B76D117A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D1DB6E4-A1E1-4684-BE66-AEC8A3E04972}"/>
              </a:ext>
            </a:extLst>
          </p:cNvPr>
          <p:cNvSpPr>
            <a:spLocks noGrp="1"/>
          </p:cNvSpPr>
          <p:nvPr>
            <p:ph type="sldNum" sz="quarter" idx="12"/>
          </p:nvPr>
        </p:nvSpPr>
        <p:spPr/>
        <p:txBody>
          <a:bodyPr/>
          <a:lstStyle/>
          <a:p>
            <a:fld id="{6B627CA9-179C-4C41-BD8F-71AF4191471D}" type="slidenum">
              <a:rPr lang="x-none" smtClean="0"/>
              <a:t>‹#›</a:t>
            </a:fld>
            <a:endParaRPr lang="x-none"/>
          </a:p>
        </p:txBody>
      </p:sp>
    </p:spTree>
    <p:extLst>
      <p:ext uri="{BB962C8B-B14F-4D97-AF65-F5344CB8AC3E}">
        <p14:creationId xmlns:p14="http://schemas.microsoft.com/office/powerpoint/2010/main" val="1133922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12C83F-7AA9-42F1-BA6B-729B73809EC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026E4-EAFF-4A2C-86DE-D6E63028B11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7511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2C83F-7AA9-42F1-BA6B-729B73809EC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026E4-EAFF-4A2C-86DE-D6E63028B11F}" type="slidenum">
              <a:rPr lang="en-US" smtClean="0"/>
              <a:t>‹#›</a:t>
            </a:fld>
            <a:endParaRPr lang="en-US"/>
          </a:p>
        </p:txBody>
      </p:sp>
    </p:spTree>
    <p:extLst>
      <p:ext uri="{BB962C8B-B14F-4D97-AF65-F5344CB8AC3E}">
        <p14:creationId xmlns:p14="http://schemas.microsoft.com/office/powerpoint/2010/main" val="380522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4D4E-A500-4BC5-8FF2-9D66DD700C6B}"/>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09D9E7F6-1F1A-4B02-82CB-122285038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077EC-8833-4D1E-984C-62B9CB79D4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D1E5FF07-8563-490A-8DB8-A072F6A84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1DD49E-1F89-47F5-8202-9F630AF481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C2F4BF25-49DE-4A46-9B2A-3D04FFD3C09A}"/>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8" name="Footer Placeholder 7">
            <a:extLst>
              <a:ext uri="{FF2B5EF4-FFF2-40B4-BE49-F238E27FC236}">
                <a16:creationId xmlns:a16="http://schemas.microsoft.com/office/drawing/2014/main" id="{592B02D8-3CA2-4A38-B9EE-F2E211E708BC}"/>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93E86284-B8F8-43C5-81E4-9753817D7D88}"/>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1792896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2C83F-7AA9-42F1-BA6B-729B73809EC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026E4-EAFF-4A2C-86DE-D6E63028B11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7320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12C83F-7AA9-42F1-BA6B-729B73809ECD}"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026E4-EAFF-4A2C-86DE-D6E63028B11F}" type="slidenum">
              <a:rPr lang="en-US" smtClean="0"/>
              <a:t>‹#›</a:t>
            </a:fld>
            <a:endParaRPr lang="en-US"/>
          </a:p>
        </p:txBody>
      </p:sp>
    </p:spTree>
    <p:extLst>
      <p:ext uri="{BB962C8B-B14F-4D97-AF65-F5344CB8AC3E}">
        <p14:creationId xmlns:p14="http://schemas.microsoft.com/office/powerpoint/2010/main" val="1189096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12C83F-7AA9-42F1-BA6B-729B73809ECD}" type="datetimeFigureOut">
              <a:rPr lang="en-US" smtClean="0"/>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026E4-EAFF-4A2C-86DE-D6E63028B11F}" type="slidenum">
              <a:rPr lang="en-US" smtClean="0"/>
              <a:t>‹#›</a:t>
            </a:fld>
            <a:endParaRPr lang="en-US"/>
          </a:p>
        </p:txBody>
      </p:sp>
    </p:spTree>
    <p:extLst>
      <p:ext uri="{BB962C8B-B14F-4D97-AF65-F5344CB8AC3E}">
        <p14:creationId xmlns:p14="http://schemas.microsoft.com/office/powerpoint/2010/main" val="2964919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12C83F-7AA9-42F1-BA6B-729B73809ECD}" type="datetimeFigureOut">
              <a:rPr lang="en-US" smtClean="0"/>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026E4-EAFF-4A2C-86DE-D6E63028B11F}" type="slidenum">
              <a:rPr lang="en-US" smtClean="0"/>
              <a:t>‹#›</a:t>
            </a:fld>
            <a:endParaRPr lang="en-US"/>
          </a:p>
        </p:txBody>
      </p:sp>
    </p:spTree>
    <p:extLst>
      <p:ext uri="{BB962C8B-B14F-4D97-AF65-F5344CB8AC3E}">
        <p14:creationId xmlns:p14="http://schemas.microsoft.com/office/powerpoint/2010/main" val="3802409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12C83F-7AA9-42F1-BA6B-729B73809ECD}" type="datetimeFigureOut">
              <a:rPr lang="en-US" smtClean="0"/>
              <a:t>6/28/2021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AA026E4-EAFF-4A2C-86DE-D6E63028B11F}" type="slidenum">
              <a:rPr lang="en-US" smtClean="0"/>
              <a:t>‹#›</a:t>
            </a:fld>
            <a:endParaRPr lang="en-US"/>
          </a:p>
        </p:txBody>
      </p:sp>
    </p:spTree>
    <p:extLst>
      <p:ext uri="{BB962C8B-B14F-4D97-AF65-F5344CB8AC3E}">
        <p14:creationId xmlns:p14="http://schemas.microsoft.com/office/powerpoint/2010/main" val="284557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12C83F-7AA9-42F1-BA6B-729B73809ECD}" type="datetimeFigureOut">
              <a:rPr lang="en-US" smtClean="0"/>
              <a:t>6/28/2021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AA026E4-EAFF-4A2C-86DE-D6E63028B11F}" type="slidenum">
              <a:rPr lang="en-US" smtClean="0"/>
              <a:t>‹#›</a:t>
            </a:fld>
            <a:endParaRPr lang="en-US"/>
          </a:p>
        </p:txBody>
      </p:sp>
    </p:spTree>
    <p:extLst>
      <p:ext uri="{BB962C8B-B14F-4D97-AF65-F5344CB8AC3E}">
        <p14:creationId xmlns:p14="http://schemas.microsoft.com/office/powerpoint/2010/main" val="3718874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12C83F-7AA9-42F1-BA6B-729B73809ECD}"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026E4-EAFF-4A2C-86DE-D6E63028B11F}" type="slidenum">
              <a:rPr lang="en-US" smtClean="0"/>
              <a:t>‹#›</a:t>
            </a:fld>
            <a:endParaRPr lang="en-US"/>
          </a:p>
        </p:txBody>
      </p:sp>
    </p:spTree>
    <p:extLst>
      <p:ext uri="{BB962C8B-B14F-4D97-AF65-F5344CB8AC3E}">
        <p14:creationId xmlns:p14="http://schemas.microsoft.com/office/powerpoint/2010/main" val="3561169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2C83F-7AA9-42F1-BA6B-729B73809EC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026E4-EAFF-4A2C-86DE-D6E63028B11F}" type="slidenum">
              <a:rPr lang="en-US" smtClean="0"/>
              <a:t>‹#›</a:t>
            </a:fld>
            <a:endParaRPr lang="en-US"/>
          </a:p>
        </p:txBody>
      </p:sp>
    </p:spTree>
    <p:extLst>
      <p:ext uri="{BB962C8B-B14F-4D97-AF65-F5344CB8AC3E}">
        <p14:creationId xmlns:p14="http://schemas.microsoft.com/office/powerpoint/2010/main" val="3979104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2C83F-7AA9-42F1-BA6B-729B73809EC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026E4-EAFF-4A2C-86DE-D6E63028B11F}" type="slidenum">
              <a:rPr lang="en-US" smtClean="0"/>
              <a:t>‹#›</a:t>
            </a:fld>
            <a:endParaRPr lang="en-US"/>
          </a:p>
        </p:txBody>
      </p:sp>
    </p:spTree>
    <p:extLst>
      <p:ext uri="{BB962C8B-B14F-4D97-AF65-F5344CB8AC3E}">
        <p14:creationId xmlns:p14="http://schemas.microsoft.com/office/powerpoint/2010/main" val="26992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2198-ED33-45D5-A538-AD3AE1F1674F}"/>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5F341F8C-7A33-48E2-870A-393402DB5807}"/>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4" name="Footer Placeholder 3">
            <a:extLst>
              <a:ext uri="{FF2B5EF4-FFF2-40B4-BE49-F238E27FC236}">
                <a16:creationId xmlns:a16="http://schemas.microsoft.com/office/drawing/2014/main" id="{51BECBE3-B1F6-49A1-BAAD-AD8C30F65B8B}"/>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52468387-71B1-4670-8AFD-8573AFF96226}"/>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185593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8C949-57B0-4667-B0FA-2433E0934316}"/>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3" name="Footer Placeholder 2">
            <a:extLst>
              <a:ext uri="{FF2B5EF4-FFF2-40B4-BE49-F238E27FC236}">
                <a16:creationId xmlns:a16="http://schemas.microsoft.com/office/drawing/2014/main" id="{9FE2D3CB-8CCD-4E68-9167-632267D60C8E}"/>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5DE68696-D08C-46AE-BCCA-4F813EAB8F2D}"/>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211878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7607-E239-4EA0-9702-4E8248601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0789001C-AB11-47F7-8126-8FE0E61B71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3DAE093D-4A2B-43FC-8173-73DBA834D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73B95-3981-414E-AD2D-7706DFB0EB31}"/>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6" name="Footer Placeholder 5">
            <a:extLst>
              <a:ext uri="{FF2B5EF4-FFF2-40B4-BE49-F238E27FC236}">
                <a16:creationId xmlns:a16="http://schemas.microsoft.com/office/drawing/2014/main" id="{85B4BEA0-5911-4192-B640-12808DFC7488}"/>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01CC321A-3821-430D-9C93-5824E0779552}"/>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195687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84DB-8C7E-4BC7-B427-5FD616170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34D00E8C-E958-4FCE-A9F7-F53986A99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6486BC7B-F479-45B9-8E78-D0341DB1F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7FC8C3-998B-4B36-845E-31B2C84847E9}"/>
              </a:ext>
            </a:extLst>
          </p:cNvPr>
          <p:cNvSpPr>
            <a:spLocks noGrp="1"/>
          </p:cNvSpPr>
          <p:nvPr>
            <p:ph type="dt" sz="half" idx="10"/>
          </p:nvPr>
        </p:nvSpPr>
        <p:spPr/>
        <p:txBody>
          <a:bodyPr/>
          <a:lstStyle/>
          <a:p>
            <a:fld id="{86D49F9A-21D1-4EA6-BD62-434C6B2FC24A}" type="datetimeFigureOut">
              <a:rPr lang="en-KE" smtClean="0"/>
              <a:t>28/06/2021</a:t>
            </a:fld>
            <a:endParaRPr lang="en-KE"/>
          </a:p>
        </p:txBody>
      </p:sp>
      <p:sp>
        <p:nvSpPr>
          <p:cNvPr id="6" name="Footer Placeholder 5">
            <a:extLst>
              <a:ext uri="{FF2B5EF4-FFF2-40B4-BE49-F238E27FC236}">
                <a16:creationId xmlns:a16="http://schemas.microsoft.com/office/drawing/2014/main" id="{9253ED1D-CFA1-4D7D-9075-E237BB13A783}"/>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76768248-9186-4A3F-99CA-ED0355F3A306}"/>
              </a:ext>
            </a:extLst>
          </p:cNvPr>
          <p:cNvSpPr>
            <a:spLocks noGrp="1"/>
          </p:cNvSpPr>
          <p:nvPr>
            <p:ph type="sldNum" sz="quarter" idx="12"/>
          </p:nvPr>
        </p:nvSpPr>
        <p:spPr/>
        <p:txBody>
          <a:bodyPr/>
          <a:lstStyle/>
          <a:p>
            <a:fld id="{A9BB54A6-B972-47E2-A3C9-2C959EE90252}" type="slidenum">
              <a:rPr lang="en-KE" smtClean="0"/>
              <a:t>‹#›</a:t>
            </a:fld>
            <a:endParaRPr lang="en-KE"/>
          </a:p>
        </p:txBody>
      </p:sp>
    </p:spTree>
    <p:extLst>
      <p:ext uri="{BB962C8B-B14F-4D97-AF65-F5344CB8AC3E}">
        <p14:creationId xmlns:p14="http://schemas.microsoft.com/office/powerpoint/2010/main" val="408755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2133A-E4D4-4C96-B043-4B11741C3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B65E122B-4FCE-4A16-9B80-CCD5CBF69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575CC486-BD14-4530-A6AC-BBCE8B1437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49F9A-21D1-4EA6-BD62-434C6B2FC24A}" type="datetimeFigureOut">
              <a:rPr lang="en-KE" smtClean="0"/>
              <a:t>28/06/2021</a:t>
            </a:fld>
            <a:endParaRPr lang="en-KE"/>
          </a:p>
        </p:txBody>
      </p:sp>
      <p:sp>
        <p:nvSpPr>
          <p:cNvPr id="5" name="Footer Placeholder 4">
            <a:extLst>
              <a:ext uri="{FF2B5EF4-FFF2-40B4-BE49-F238E27FC236}">
                <a16:creationId xmlns:a16="http://schemas.microsoft.com/office/drawing/2014/main" id="{49B7F648-1A80-4412-87E8-9B5C65F06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41A6D271-FC4D-46FC-8D47-CFF225D205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B54A6-B972-47E2-A3C9-2C959EE90252}" type="slidenum">
              <a:rPr lang="en-KE" smtClean="0"/>
              <a:t>‹#›</a:t>
            </a:fld>
            <a:endParaRPr lang="en-KE"/>
          </a:p>
        </p:txBody>
      </p:sp>
    </p:spTree>
    <p:extLst>
      <p:ext uri="{BB962C8B-B14F-4D97-AF65-F5344CB8AC3E}">
        <p14:creationId xmlns:p14="http://schemas.microsoft.com/office/powerpoint/2010/main" val="347381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Placeholder 1">
            <a:extLst>
              <a:ext uri="{FF2B5EF4-FFF2-40B4-BE49-F238E27FC236}">
                <a16:creationId xmlns:a16="http://schemas.microsoft.com/office/drawing/2014/main" id="{5AA4FEF1-D12D-45B6-BE7D-520F8DC47F4F}"/>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a:xfrm>
            <a:off x="140210" y="6420365"/>
            <a:ext cx="1882023" cy="368842"/>
          </a:xfrm>
          <a:prstGeom prst="rect">
            <a:avLst/>
          </a:prstGeom>
        </p:spPr>
      </p:pic>
      <p:sp>
        <p:nvSpPr>
          <p:cNvPr id="8" name="Rectangle 2"/>
          <p:cNvSpPr>
            <a:spLocks noGrp="1" noChangeArrowheads="1"/>
          </p:cNvSpPr>
          <p:nvPr>
            <p:ph type="title"/>
          </p:nvPr>
        </p:nvSpPr>
        <p:spPr bwMode="auto">
          <a:xfrm>
            <a:off x="431800" y="260353"/>
            <a:ext cx="11328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10" name="Rectangle 6"/>
          <p:cNvSpPr>
            <a:spLocks noGrp="1" noChangeArrowheads="1"/>
          </p:cNvSpPr>
          <p:nvPr>
            <p:ph type="sldNum" sz="quarter" idx="4"/>
          </p:nvPr>
        </p:nvSpPr>
        <p:spPr bwMode="auto">
          <a:xfrm>
            <a:off x="11376157" y="6360102"/>
            <a:ext cx="38404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lgn="l">
              <a:defRPr sz="675">
                <a:solidFill>
                  <a:schemeClr val="tx1">
                    <a:lumMod val="75000"/>
                    <a:lumOff val="25000"/>
                  </a:schemeClr>
                </a:solidFill>
                <a:latin typeface="Arial"/>
                <a:cs typeface="Arial"/>
              </a:defRPr>
            </a:lvl1pPr>
          </a:lstStyle>
          <a:p>
            <a:pPr defTabSz="342900">
              <a:defRPr/>
            </a:pPr>
            <a:fld id="{EF62D93A-3BA0-8848-BFA3-D7046C1B555D}" type="slidenum">
              <a:rPr lang="en-US" smtClean="0">
                <a:solidFill>
                  <a:prstClr val="black">
                    <a:lumMod val="75000"/>
                    <a:lumOff val="25000"/>
                  </a:prstClr>
                </a:solidFill>
              </a:rPr>
              <a:pPr defTabSz="342900">
                <a:defRPr/>
              </a:pPr>
              <a:t>‹#›</a:t>
            </a:fld>
            <a:endParaRPr lang="en-US" dirty="0">
              <a:solidFill>
                <a:prstClr val="black">
                  <a:lumMod val="75000"/>
                  <a:lumOff val="25000"/>
                </a:prstClr>
              </a:solidFill>
            </a:endParaRPr>
          </a:p>
        </p:txBody>
      </p:sp>
      <p:sp>
        <p:nvSpPr>
          <p:cNvPr id="2" name="Textplatzhalter 1"/>
          <p:cNvSpPr>
            <a:spLocks noGrp="1"/>
          </p:cNvSpPr>
          <p:nvPr>
            <p:ph type="body" idx="1"/>
          </p:nvPr>
        </p:nvSpPr>
        <p:spPr>
          <a:xfrm>
            <a:off x="431800" y="1268413"/>
            <a:ext cx="113284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2752376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342900" rtl="0" eaLnBrk="1" latinLnBrk="0" hangingPunct="1">
        <a:spcBef>
          <a:spcPct val="0"/>
        </a:spcBef>
        <a:buNone/>
        <a:defRPr sz="2250" kern="1200">
          <a:solidFill>
            <a:schemeClr val="tx2"/>
          </a:solidFill>
          <a:latin typeface="Arial"/>
          <a:ea typeface="+mj-ea"/>
          <a:cs typeface="Arial"/>
        </a:defRPr>
      </a:lvl1pPr>
    </p:titleStyle>
    <p:bodyStyle>
      <a:lvl1pPr marL="0" indent="0" algn="l" defTabSz="342900" rtl="0" eaLnBrk="1" latinLnBrk="0" hangingPunct="1">
        <a:spcBef>
          <a:spcPct val="20000"/>
        </a:spcBef>
        <a:buFont typeface="Arial"/>
        <a:buNone/>
        <a:defRPr sz="2250" kern="1200">
          <a:solidFill>
            <a:schemeClr val="accent1"/>
          </a:solidFill>
          <a:latin typeface="+mn-lt"/>
          <a:ea typeface="+mn-ea"/>
          <a:cs typeface="+mn-cs"/>
        </a:defRPr>
      </a:lvl1pPr>
      <a:lvl2pPr marL="0" indent="0" algn="l" defTabSz="342900" rtl="0" eaLnBrk="1" latinLnBrk="0" hangingPunct="1">
        <a:spcBef>
          <a:spcPct val="20000"/>
        </a:spcBef>
        <a:buFont typeface="Arial"/>
        <a:buNone/>
        <a:defRPr sz="2250" kern="1200" baseline="0">
          <a:solidFill>
            <a:schemeClr val="accent2"/>
          </a:solidFill>
          <a:latin typeface="+mn-lt"/>
          <a:ea typeface="+mn-ea"/>
          <a:cs typeface="+mn-cs"/>
        </a:defRPr>
      </a:lvl2pPr>
      <a:lvl3pPr marL="271463" indent="-271463" algn="l" defTabSz="342900" rtl="0" eaLnBrk="1" latinLnBrk="0" hangingPunct="1">
        <a:spcBef>
          <a:spcPct val="20000"/>
        </a:spcBef>
        <a:buFont typeface="Arial" panose="020B0604020202020204" pitchFamily="34" charset="0"/>
        <a:buChar char="•"/>
        <a:defRPr sz="1875" kern="1200" baseline="0">
          <a:solidFill>
            <a:schemeClr val="accent2"/>
          </a:solidFill>
          <a:latin typeface="+mn-lt"/>
          <a:ea typeface="+mn-ea"/>
          <a:cs typeface="+mn-cs"/>
        </a:defRPr>
      </a:lvl3pPr>
      <a:lvl4pPr marL="536972" indent="-265510" algn="l" defTabSz="342900" rtl="0" eaLnBrk="1" latinLnBrk="0" hangingPunct="1">
        <a:spcBef>
          <a:spcPct val="20000"/>
        </a:spcBef>
        <a:buFont typeface="Arial"/>
        <a:buChar char="–"/>
        <a:defRPr sz="1500" kern="1200" baseline="0">
          <a:solidFill>
            <a:schemeClr val="accent2"/>
          </a:solidFill>
          <a:latin typeface="+mn-lt"/>
          <a:ea typeface="+mn-ea"/>
          <a:cs typeface="+mn-cs"/>
        </a:defRPr>
      </a:lvl4pPr>
      <a:lvl5pPr marL="808435" indent="-271463" algn="l" defTabSz="342900" rtl="0" eaLnBrk="1" latinLnBrk="0" hangingPunct="1">
        <a:spcBef>
          <a:spcPct val="20000"/>
        </a:spcBef>
        <a:buFont typeface="Arial" pitchFamily="34" charset="0"/>
        <a:buChar char="–"/>
        <a:defRPr sz="1500" kern="1200" baseline="0">
          <a:solidFill>
            <a:schemeClr val="accent2"/>
          </a:solidFill>
          <a:latin typeface="+mn-lt"/>
          <a:ea typeface="+mn-ea"/>
          <a:cs typeface="+mn-cs"/>
        </a:defRPr>
      </a:lvl5pPr>
      <a:lvl6pPr marL="1073944" indent="-265510" algn="l" defTabSz="342900" rtl="0" eaLnBrk="1" latinLnBrk="0" hangingPunct="1">
        <a:spcBef>
          <a:spcPct val="20000"/>
        </a:spcBef>
        <a:buFont typeface="Arial" pitchFamily="34" charset="0"/>
        <a:buChar char="–"/>
        <a:defRPr sz="1500" kern="1200">
          <a:solidFill>
            <a:schemeClr val="accent2"/>
          </a:solidFill>
          <a:latin typeface="+mn-lt"/>
          <a:ea typeface="+mn-ea"/>
          <a:cs typeface="+mn-cs"/>
        </a:defRPr>
      </a:lvl6pPr>
      <a:lvl7pPr marL="0" indent="0" algn="l" defTabSz="342900" rtl="0" eaLnBrk="1" latinLnBrk="0" hangingPunct="1">
        <a:spcBef>
          <a:spcPct val="20000"/>
        </a:spcBef>
        <a:buFont typeface="Arial"/>
        <a:buNone/>
        <a:defRPr sz="1500" kern="1200">
          <a:solidFill>
            <a:schemeClr val="accent2"/>
          </a:solidFill>
          <a:latin typeface="+mn-lt"/>
          <a:ea typeface="+mn-ea"/>
          <a:cs typeface="+mn-cs"/>
        </a:defRPr>
      </a:lvl7pPr>
      <a:lvl8pPr marL="0" indent="0" algn="l" defTabSz="342900" rtl="0" eaLnBrk="1" latinLnBrk="0" hangingPunct="1">
        <a:spcBef>
          <a:spcPct val="20000"/>
        </a:spcBef>
        <a:buFont typeface="Arial"/>
        <a:buNone/>
        <a:defRPr sz="1500" kern="1200">
          <a:solidFill>
            <a:schemeClr val="accent2"/>
          </a:solidFill>
          <a:latin typeface="+mn-lt"/>
          <a:ea typeface="+mn-ea"/>
          <a:cs typeface="+mn-cs"/>
        </a:defRPr>
      </a:lvl8pPr>
      <a:lvl9pPr marL="0" indent="0" algn="l" defTabSz="342900" rtl="0" eaLnBrk="1" latinLnBrk="0" hangingPunct="1">
        <a:spcBef>
          <a:spcPct val="20000"/>
        </a:spcBef>
        <a:buFont typeface="Arial"/>
        <a:buNone/>
        <a:defRPr sz="1500" kern="1200">
          <a:solidFill>
            <a:schemeClr val="accent2"/>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831D9-79C3-4D27-AFFA-F472B264FF0D}"/>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B443C8C-5C06-47B8-A3BA-30AA6548EA91}"/>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C68692CE-6893-4B14-A6F2-C03C0E244CA6}"/>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0A56C59C-90AA-4C30-A2BC-405AC60A6A76}"/>
              </a:ext>
            </a:extLst>
          </p:cNvPr>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9A9AD56-0EFD-4F0C-823C-36E27B8BAC64}"/>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a:defRPr/>
            </a:pPr>
            <a:fld id="{ECAC8521-5AEA-475F-8DD5-E04A208BC68A}" type="datetime1">
              <a:rPr lang="en-US"/>
              <a:pPr>
                <a:defRPr/>
              </a:pPr>
              <a:t>6/28/2021</a:t>
            </a:fld>
            <a:endParaRPr lang="en-US" dirty="0"/>
          </a:p>
        </p:txBody>
      </p:sp>
      <p:sp>
        <p:nvSpPr>
          <p:cNvPr id="5" name="Footer Placeholder 4">
            <a:extLst>
              <a:ext uri="{FF2B5EF4-FFF2-40B4-BE49-F238E27FC236}">
                <a16:creationId xmlns:a16="http://schemas.microsoft.com/office/drawing/2014/main" id="{DDEA596D-55DE-4DDC-B938-F8B8233851BD}"/>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6A1E2570-4134-4EEC-BFE9-2902C735D332}"/>
              </a:ext>
            </a:extLst>
          </p:cNvPr>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58DEEB8B-D9E7-46B1-B0E2-A8A067783A39}" type="slidenum">
              <a:rPr lang="en-US" altLang="en-KE"/>
              <a:pPr/>
              <a:t>‹#›</a:t>
            </a:fld>
            <a:endParaRPr lang="en-US" altLang="en-KE"/>
          </a:p>
        </p:txBody>
      </p:sp>
    </p:spTree>
    <p:extLst>
      <p:ext uri="{BB962C8B-B14F-4D97-AF65-F5344CB8AC3E}">
        <p14:creationId xmlns:p14="http://schemas.microsoft.com/office/powerpoint/2010/main" val="32999874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9028A-1497-4E0C-AF65-52296DE9E1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E2790037-5CDE-4513-BF1F-374F94D91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FCA5BF9-B5DB-4302-BD23-2E0D4B257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DE603-BD91-44F9-9D53-92D29DBD8540}" type="datetimeFigureOut">
              <a:rPr lang="x-none" smtClean="0"/>
              <a:t>28/06/2021</a:t>
            </a:fld>
            <a:endParaRPr lang="x-none"/>
          </a:p>
        </p:txBody>
      </p:sp>
      <p:sp>
        <p:nvSpPr>
          <p:cNvPr id="5" name="Footer Placeholder 4">
            <a:extLst>
              <a:ext uri="{FF2B5EF4-FFF2-40B4-BE49-F238E27FC236}">
                <a16:creationId xmlns:a16="http://schemas.microsoft.com/office/drawing/2014/main" id="{C5FD2E35-A7B2-49AA-99CA-E85A289AC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B0B86CAA-02FF-42C6-826B-40D110926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27CA9-179C-4C41-BD8F-71AF4191471D}" type="slidenum">
              <a:rPr lang="x-none" smtClean="0"/>
              <a:t>‹#›</a:t>
            </a:fld>
            <a:endParaRPr lang="x-none"/>
          </a:p>
        </p:txBody>
      </p:sp>
    </p:spTree>
    <p:extLst>
      <p:ext uri="{BB962C8B-B14F-4D97-AF65-F5344CB8AC3E}">
        <p14:creationId xmlns:p14="http://schemas.microsoft.com/office/powerpoint/2010/main" val="13760114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12C83F-7AA9-42F1-BA6B-729B73809ECD}" type="datetimeFigureOut">
              <a:rPr lang="en-US" smtClean="0"/>
              <a:t>6/28/2021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AA026E4-EAFF-4A2C-86DE-D6E63028B11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2207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22B00B-B409-4792-8120-832C4DCF24EF}"/>
              </a:ext>
            </a:extLst>
          </p:cNvPr>
          <p:cNvSpPr>
            <a:spLocks noGrp="1"/>
          </p:cNvSpPr>
          <p:nvPr>
            <p:ph type="ctrTitle"/>
          </p:nvPr>
        </p:nvSpPr>
        <p:spPr>
          <a:xfrm>
            <a:off x="1097280" y="758952"/>
            <a:ext cx="10058400" cy="2835751"/>
          </a:xfrm>
        </p:spPr>
        <p:txBody>
          <a:bodyPr/>
          <a:lstStyle/>
          <a:p>
            <a:pPr algn="ctr"/>
            <a:r>
              <a:rPr lang="en-US" dirty="0">
                <a:solidFill>
                  <a:srgbClr val="FF0000"/>
                </a:solidFill>
              </a:rPr>
              <a:t>Grievance Redress Mechanism</a:t>
            </a:r>
            <a:endParaRPr lang="en-KE" dirty="0">
              <a:solidFill>
                <a:srgbClr val="FF0000"/>
              </a:solidFill>
            </a:endParaRPr>
          </a:p>
        </p:txBody>
      </p:sp>
      <p:sp>
        <p:nvSpPr>
          <p:cNvPr id="6" name="Subtitle 5">
            <a:extLst>
              <a:ext uri="{FF2B5EF4-FFF2-40B4-BE49-F238E27FC236}">
                <a16:creationId xmlns:a16="http://schemas.microsoft.com/office/drawing/2014/main" id="{733189A0-49ED-46A6-9A2A-A6754B50854E}"/>
              </a:ext>
            </a:extLst>
          </p:cNvPr>
          <p:cNvSpPr>
            <a:spLocks noGrp="1"/>
          </p:cNvSpPr>
          <p:nvPr>
            <p:ph type="subTitle" idx="1"/>
          </p:nvPr>
        </p:nvSpPr>
        <p:spPr/>
        <p:txBody>
          <a:bodyPr>
            <a:normAutofit/>
          </a:bodyPr>
          <a:lstStyle/>
          <a:p>
            <a:pPr algn="ctr"/>
            <a:r>
              <a:rPr lang="en-US" sz="3600" dirty="0"/>
              <a:t>Sensitization of FACILITY GRM FOCAL PERSONS</a:t>
            </a:r>
            <a:endParaRPr lang="en-KE" sz="3600" dirty="0"/>
          </a:p>
        </p:txBody>
      </p:sp>
      <p:sp>
        <p:nvSpPr>
          <p:cNvPr id="4" name="Footer Placeholder 3">
            <a:extLst>
              <a:ext uri="{FF2B5EF4-FFF2-40B4-BE49-F238E27FC236}">
                <a16:creationId xmlns:a16="http://schemas.microsoft.com/office/drawing/2014/main" id="{1B4F0D6A-11D3-45FE-AA5F-279B28F0161E}"/>
              </a:ext>
            </a:extLst>
          </p:cNvPr>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80908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286603"/>
            <a:ext cx="10429539" cy="1450757"/>
          </a:xfrm>
        </p:spPr>
        <p:txBody>
          <a:bodyPr/>
          <a:lstStyle/>
          <a:p>
            <a:r>
              <a:rPr lang="en-US" sz="4300" b="1" dirty="0">
                <a:solidFill>
                  <a:schemeClr val="accent2"/>
                </a:solidFill>
              </a:rPr>
              <a:t>Grievance redress outcomes</a:t>
            </a:r>
            <a:br>
              <a:rPr lang="en-US" sz="4000" b="1" dirty="0"/>
            </a:br>
            <a:endParaRPr lang="en-US" sz="4000" dirty="0"/>
          </a:p>
        </p:txBody>
      </p:sp>
      <p:sp>
        <p:nvSpPr>
          <p:cNvPr id="3" name="Content Placeholder 2"/>
          <p:cNvSpPr>
            <a:spLocks noGrp="1"/>
          </p:cNvSpPr>
          <p:nvPr>
            <p:ph idx="1"/>
          </p:nvPr>
        </p:nvSpPr>
        <p:spPr>
          <a:xfrm>
            <a:off x="632012" y="1845734"/>
            <a:ext cx="10824882" cy="4326466"/>
          </a:xfrm>
        </p:spPr>
        <p:txBody>
          <a:bodyPr>
            <a:noAutofit/>
          </a:bodyPr>
          <a:lstStyle/>
          <a:p>
            <a:r>
              <a:rPr lang="en-US" sz="2500" b="1" dirty="0"/>
              <a:t>Negotiated</a:t>
            </a:r>
            <a:r>
              <a:rPr lang="en-US" sz="2500" dirty="0"/>
              <a:t>: voluntary agreement between two parties to a dispute.</a:t>
            </a:r>
          </a:p>
          <a:p>
            <a:r>
              <a:rPr lang="en-US" sz="2500" b="1" dirty="0"/>
              <a:t>Mediated</a:t>
            </a:r>
            <a:r>
              <a:rPr lang="en-US" sz="2500" dirty="0"/>
              <a:t>: voluntary agreement between two parties to a dispute to seek its resolution through the less formal method of mediation by a neutral third party. The ultimate acceptance or rejection of the proposed remedy lies with the disputing parties.</a:t>
            </a:r>
          </a:p>
          <a:p>
            <a:r>
              <a:rPr lang="en-US" sz="2500" b="1" dirty="0"/>
              <a:t>Apology</a:t>
            </a:r>
            <a:r>
              <a:rPr lang="en-US" sz="2500" dirty="0"/>
              <a:t>: something that you say or write to tell someone that you are sorry that you have hurt them or caused trouble for them. This is with or without reference to mitigating circumstances.</a:t>
            </a:r>
          </a:p>
          <a:p>
            <a:r>
              <a:rPr lang="en-US" sz="2500" b="1" dirty="0"/>
              <a:t>Award:  </a:t>
            </a:r>
            <a:r>
              <a:rPr lang="en-US" sz="2500" dirty="0"/>
              <a:t>This means that the complainant(s) is accorded some compensation</a:t>
            </a:r>
          </a:p>
        </p:txBody>
      </p:sp>
    </p:spTree>
    <p:extLst>
      <p:ext uri="{BB962C8B-B14F-4D97-AF65-F5344CB8AC3E}">
        <p14:creationId xmlns:p14="http://schemas.microsoft.com/office/powerpoint/2010/main" val="247355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79C6033D-8AA7-4249-88B2-C0392C1A642E}"/>
              </a:ext>
            </a:extLst>
          </p:cNvPr>
          <p:cNvSpPr>
            <a:spLocks noGrp="1"/>
          </p:cNvSpPr>
          <p:nvPr>
            <p:ph type="title"/>
          </p:nvPr>
        </p:nvSpPr>
        <p:spPr>
          <a:xfrm>
            <a:off x="1524000" y="-457200"/>
            <a:ext cx="8420100" cy="1143000"/>
          </a:xfrm>
        </p:spPr>
        <p:txBody>
          <a:bodyPr/>
          <a:lstStyle/>
          <a:p>
            <a:pPr eaLnBrk="1" fontAlgn="auto" hangingPunct="1">
              <a:spcAft>
                <a:spcPts val="0"/>
              </a:spcAft>
              <a:defRPr/>
            </a:pPr>
            <a:r>
              <a:rPr lang="en-US" altLang="en-US" sz="3600" b="1" dirty="0">
                <a:solidFill>
                  <a:schemeClr val="accent1"/>
                </a:solidFill>
              </a:rPr>
              <a:t>Principles of Effective GRMs </a:t>
            </a:r>
          </a:p>
        </p:txBody>
      </p:sp>
      <p:sp>
        <p:nvSpPr>
          <p:cNvPr id="20483" name="Content Placeholder 4">
            <a:extLst>
              <a:ext uri="{FF2B5EF4-FFF2-40B4-BE49-F238E27FC236}">
                <a16:creationId xmlns:a16="http://schemas.microsoft.com/office/drawing/2014/main" id="{A8638C0F-272F-43C0-A53B-15508296690F}"/>
              </a:ext>
            </a:extLst>
          </p:cNvPr>
          <p:cNvSpPr>
            <a:spLocks noGrp="1"/>
          </p:cNvSpPr>
          <p:nvPr>
            <p:ph sz="quarter" idx="12"/>
          </p:nvPr>
        </p:nvSpPr>
        <p:spPr>
          <a:xfrm>
            <a:off x="381000" y="838201"/>
            <a:ext cx="11709400" cy="5737225"/>
          </a:xfrm>
        </p:spPr>
        <p:txBody>
          <a:bodyPr rtlCol="0">
            <a:normAutofit/>
          </a:bodyPr>
          <a:lstStyle/>
          <a:p>
            <a:pPr algn="just" eaLnBrk="1" fontAlgn="auto" hangingPunct="1">
              <a:buFont typeface="Wingdings" panose="05000000000000000000" pitchFamily="2" charset="2"/>
              <a:buChar char="ü"/>
              <a:defRPr/>
            </a:pPr>
            <a:r>
              <a:rPr lang="en-US" altLang="en-US" sz="2400" b="1" dirty="0">
                <a:solidFill>
                  <a:schemeClr val="accent1"/>
                </a:solidFill>
              </a:rPr>
              <a:t>Fairness </a:t>
            </a:r>
            <a:r>
              <a:rPr lang="en-US" altLang="en-US" sz="2400" b="1" dirty="0">
                <a:solidFill>
                  <a:srgbClr val="FF0000"/>
                </a:solidFill>
              </a:rPr>
              <a:t>:  </a:t>
            </a:r>
            <a:r>
              <a:rPr lang="en-US" altLang="en-US" sz="2400" dirty="0">
                <a:solidFill>
                  <a:schemeClr val="tx1"/>
                </a:solidFill>
              </a:rPr>
              <a:t>Grievances should be handled confidentially, assessed impartially, and managed transparently. </a:t>
            </a:r>
          </a:p>
          <a:p>
            <a:pPr algn="just" eaLnBrk="1" fontAlgn="auto" hangingPunct="1">
              <a:buFont typeface="Wingdings" panose="05000000000000000000" pitchFamily="2" charset="2"/>
              <a:buChar char="ü"/>
              <a:defRPr/>
            </a:pPr>
            <a:r>
              <a:rPr lang="en-US" altLang="en-US" sz="2400" dirty="0">
                <a:solidFill>
                  <a:schemeClr val="accent1"/>
                </a:solidFill>
              </a:rPr>
              <a:t>Objectivity and independence </a:t>
            </a:r>
            <a:r>
              <a:rPr lang="en-US" altLang="en-US" sz="2400" dirty="0">
                <a:solidFill>
                  <a:srgbClr val="FF0000"/>
                </a:solidFill>
              </a:rPr>
              <a:t>: </a:t>
            </a:r>
            <a:r>
              <a:rPr lang="en-US" altLang="en-US" sz="2400" dirty="0">
                <a:solidFill>
                  <a:schemeClr val="tx1"/>
                </a:solidFill>
              </a:rPr>
              <a:t>The GRM should operate independently of all interested parties in order to guarantee fair, objective, and impartial treatment to each case. GRM officials should have the means and powers to investigate grievances (e.g., interview witnesses, access records).</a:t>
            </a:r>
          </a:p>
          <a:p>
            <a:pPr algn="just" eaLnBrk="1" fontAlgn="auto" hangingPunct="1">
              <a:buFont typeface="Wingdings" panose="05000000000000000000" pitchFamily="2" charset="2"/>
              <a:buChar char="ü"/>
              <a:defRPr/>
            </a:pPr>
            <a:r>
              <a:rPr lang="en-US" altLang="en-US" sz="2400" dirty="0">
                <a:solidFill>
                  <a:schemeClr val="accent1"/>
                </a:solidFill>
              </a:rPr>
              <a:t>Simplicity and accessibility </a:t>
            </a:r>
            <a:r>
              <a:rPr lang="en-US" altLang="en-US" sz="2400" dirty="0">
                <a:solidFill>
                  <a:srgbClr val="FF0000"/>
                </a:solidFill>
              </a:rPr>
              <a:t>: </a:t>
            </a:r>
            <a:r>
              <a:rPr lang="en-US" altLang="en-US" sz="2400" dirty="0">
                <a:solidFill>
                  <a:schemeClr val="tx1"/>
                </a:solidFill>
              </a:rPr>
              <a:t>Procedures to file grievances and seek action should be simple enough for project beneficiaries to understand them.</a:t>
            </a:r>
            <a:r>
              <a:rPr lang="en-GB" altLang="en-US" sz="2400" dirty="0">
                <a:solidFill>
                  <a:schemeClr val="tx1"/>
                </a:solidFill>
              </a:rPr>
              <a:t> </a:t>
            </a:r>
            <a:r>
              <a:rPr lang="en-US" altLang="en-US" sz="2400" dirty="0">
                <a:solidFill>
                  <a:schemeClr val="tx1"/>
                </a:solidFill>
              </a:rPr>
              <a:t>The GRM should be accessible to all stakeholders, irrespective of the remoteness of the area they live in, the </a:t>
            </a:r>
            <a:r>
              <a:rPr lang="en-US" altLang="en-US" sz="2400" dirty="0">
                <a:solidFill>
                  <a:schemeClr val="accent1"/>
                </a:solidFill>
              </a:rPr>
              <a:t>language</a:t>
            </a:r>
            <a:r>
              <a:rPr lang="en-US" altLang="en-US" sz="2400" dirty="0">
                <a:solidFill>
                  <a:schemeClr val="tx1"/>
                </a:solidFill>
              </a:rPr>
              <a:t> they speak, and their level of </a:t>
            </a:r>
            <a:r>
              <a:rPr lang="en-US" altLang="en-US" sz="2400" dirty="0">
                <a:solidFill>
                  <a:schemeClr val="accent1"/>
                </a:solidFill>
              </a:rPr>
              <a:t>education or income</a:t>
            </a:r>
            <a:r>
              <a:rPr lang="en-US" altLang="en-US" sz="2400" dirty="0">
                <a:solidFill>
                  <a:schemeClr val="tx1"/>
                </a:solidFill>
              </a:rPr>
              <a:t>.</a:t>
            </a:r>
          </a:p>
          <a:p>
            <a:pPr marL="91440" indent="-91440" eaLnBrk="1" fontAlgn="auto" hangingPunct="1">
              <a:lnSpc>
                <a:spcPct val="150000"/>
              </a:lnSpc>
              <a:defRPr/>
            </a:pPr>
            <a:endParaRPr lang="en-US" altLang="en-US" sz="1800" dirty="0">
              <a:solidFill>
                <a:schemeClr val="tx1">
                  <a:lumMod val="75000"/>
                  <a:lumOff val="25000"/>
                </a:schemeClr>
              </a:solidFill>
            </a:endParaRPr>
          </a:p>
        </p:txBody>
      </p:sp>
    </p:spTree>
    <p:extLst>
      <p:ext uri="{BB962C8B-B14F-4D97-AF65-F5344CB8AC3E}">
        <p14:creationId xmlns:p14="http://schemas.microsoft.com/office/powerpoint/2010/main" val="203586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9288-93EE-449C-B26F-D4E2650563D1}"/>
              </a:ext>
            </a:extLst>
          </p:cNvPr>
          <p:cNvSpPr>
            <a:spLocks noGrp="1"/>
          </p:cNvSpPr>
          <p:nvPr>
            <p:ph type="title"/>
          </p:nvPr>
        </p:nvSpPr>
        <p:spPr>
          <a:xfrm>
            <a:off x="1096433" y="287339"/>
            <a:ext cx="10058400" cy="893761"/>
          </a:xfrm>
        </p:spPr>
        <p:txBody>
          <a:bodyPr>
            <a:normAutofit/>
          </a:bodyPr>
          <a:lstStyle/>
          <a:p>
            <a:r>
              <a:rPr kumimoji="0" lang="en-US" sz="3600" b="0" i="0" u="none" strike="noStrike" kern="1200" cap="none" spc="0" normalizeH="0" baseline="0" noProof="0" dirty="0">
                <a:ln>
                  <a:noFill/>
                </a:ln>
                <a:solidFill>
                  <a:schemeClr val="accent1"/>
                </a:solidFill>
                <a:effectLst/>
                <a:uLnTx/>
                <a:uFillTx/>
                <a:ea typeface="+mj-ea"/>
                <a:cs typeface="Arial"/>
              </a:rPr>
              <a:t>Principles of Effective GRMs </a:t>
            </a:r>
            <a:endParaRPr lang="en-KE" sz="3600" dirty="0">
              <a:solidFill>
                <a:schemeClr val="accent1"/>
              </a:solidFill>
            </a:endParaRPr>
          </a:p>
        </p:txBody>
      </p:sp>
      <p:sp>
        <p:nvSpPr>
          <p:cNvPr id="3" name="Content Placeholder 2">
            <a:extLst>
              <a:ext uri="{FF2B5EF4-FFF2-40B4-BE49-F238E27FC236}">
                <a16:creationId xmlns:a16="http://schemas.microsoft.com/office/drawing/2014/main" id="{6D8D60A7-9766-42A7-B5B8-13B10C2369D0}"/>
              </a:ext>
            </a:extLst>
          </p:cNvPr>
          <p:cNvSpPr>
            <a:spLocks noGrp="1"/>
          </p:cNvSpPr>
          <p:nvPr>
            <p:ph sz="quarter" idx="12"/>
          </p:nvPr>
        </p:nvSpPr>
        <p:spPr>
          <a:xfrm>
            <a:off x="228600" y="1181100"/>
            <a:ext cx="11709400" cy="4687889"/>
          </a:xfrm>
        </p:spPr>
        <p:txBody>
          <a:bodyPr/>
          <a:lstStyle/>
          <a:p>
            <a:pPr marL="0" marR="0" lvl="0" indent="0" algn="just" defTabSz="342900" rtl="0" eaLnBrk="1" fontAlgn="auto" latinLnBrk="0" hangingPunct="1">
              <a:lnSpc>
                <a:spcPct val="15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chemeClr val="accent1"/>
                </a:solidFill>
                <a:effectLst/>
                <a:uLnTx/>
                <a:uFillTx/>
                <a:ea typeface="+mn-ea"/>
                <a:cs typeface="+mn-cs"/>
              </a:rPr>
              <a:t>Responsiveness and efficiency-  </a:t>
            </a:r>
            <a:r>
              <a:rPr kumimoji="0" lang="en-US" sz="2400" b="0" i="0" u="none" strike="noStrike" kern="1200" cap="none" spc="0" normalizeH="0" baseline="0" noProof="0" dirty="0">
                <a:ln>
                  <a:noFill/>
                </a:ln>
                <a:solidFill>
                  <a:srgbClr val="002345"/>
                </a:solidFill>
                <a:effectLst/>
                <a:uLnTx/>
                <a:uFillTx/>
                <a:ea typeface="+mn-ea"/>
                <a:cs typeface="+mn-cs"/>
              </a:rPr>
              <a:t>The GRM is designed to be responsive to the needs of all complainants. Accordingly, officials handling grievances are trained to take effective action upon, and respond quickly to, grievances and suggestions.</a:t>
            </a:r>
          </a:p>
          <a:p>
            <a:pPr marL="0" marR="0" lvl="0" indent="0" algn="just" defTabSz="342900" rtl="0" eaLnBrk="1" fontAlgn="auto" latinLnBrk="0" hangingPunct="1">
              <a:lnSpc>
                <a:spcPct val="15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chemeClr val="accent1"/>
                </a:solidFill>
                <a:effectLst/>
                <a:uLnTx/>
                <a:uFillTx/>
                <a:ea typeface="+mn-ea"/>
                <a:cs typeface="+mn-cs"/>
              </a:rPr>
              <a:t>Speed and proportionality- </a:t>
            </a:r>
            <a:r>
              <a:rPr kumimoji="0" lang="en-US" sz="2400" b="0" i="0" u="none" strike="noStrike" kern="1200" cap="none" spc="0" normalizeH="0" baseline="0" noProof="0" dirty="0">
                <a:ln>
                  <a:noFill/>
                </a:ln>
                <a:solidFill>
                  <a:srgbClr val="002345"/>
                </a:solidFill>
                <a:effectLst/>
                <a:uLnTx/>
                <a:uFillTx/>
                <a:ea typeface="+mn-ea"/>
                <a:cs typeface="+mn-cs"/>
              </a:rPr>
              <a:t>All grievances, simple or complex, are addressed and resolved as quickly as possible. The action taken on the grievance or suggestion is swift, decisive, and constructive. </a:t>
            </a:r>
          </a:p>
          <a:p>
            <a:pPr marL="0" marR="0" lvl="0" indent="0" algn="just" defTabSz="342900" rtl="0" eaLnBrk="1" fontAlgn="auto" latinLnBrk="0" hangingPunct="1">
              <a:lnSpc>
                <a:spcPct val="15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chemeClr val="accent1"/>
                </a:solidFill>
                <a:effectLst/>
                <a:uLnTx/>
                <a:uFillTx/>
                <a:ea typeface="+mn-ea"/>
                <a:cs typeface="+mn-cs"/>
              </a:rPr>
              <a:t>Participatory and social inclusion-  </a:t>
            </a:r>
            <a:r>
              <a:rPr kumimoji="0" lang="en-US" sz="2400" b="0" i="0" u="none" strike="noStrike" kern="1200" cap="none" spc="0" normalizeH="0" baseline="0" noProof="0" dirty="0">
                <a:ln>
                  <a:noFill/>
                </a:ln>
                <a:solidFill>
                  <a:srgbClr val="002345"/>
                </a:solidFill>
                <a:effectLst/>
                <a:uLnTx/>
                <a:uFillTx/>
                <a:ea typeface="+mn-ea"/>
                <a:cs typeface="+mn-cs"/>
              </a:rPr>
              <a:t>Special attention is given to ensure that poor people and marginalized groups, including those with special needs, are able to access the GRM.</a:t>
            </a:r>
          </a:p>
          <a:p>
            <a:pPr marL="0" marR="0" lvl="0" indent="0" algn="just" defTabSz="342900" rtl="0" eaLnBrk="1" fontAlgn="auto" latinLnBrk="0" hangingPunct="1">
              <a:lnSpc>
                <a:spcPct val="15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2345"/>
              </a:solidFill>
              <a:effectLst/>
              <a:uLnTx/>
              <a:uFillTx/>
              <a:ea typeface="+mn-ea"/>
              <a:cs typeface="+mn-cs"/>
            </a:endParaRPr>
          </a:p>
          <a:p>
            <a:endParaRPr lang="en-KE" dirty="0"/>
          </a:p>
        </p:txBody>
      </p:sp>
    </p:spTree>
    <p:extLst>
      <p:ext uri="{BB962C8B-B14F-4D97-AF65-F5344CB8AC3E}">
        <p14:creationId xmlns:p14="http://schemas.microsoft.com/office/powerpoint/2010/main" val="363501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5CA36-A056-43AD-AD8D-96235B768DF1}"/>
              </a:ext>
            </a:extLst>
          </p:cNvPr>
          <p:cNvSpPr>
            <a:spLocks noGrp="1"/>
          </p:cNvSpPr>
          <p:nvPr>
            <p:ph type="title"/>
          </p:nvPr>
        </p:nvSpPr>
        <p:spPr>
          <a:xfrm>
            <a:off x="571500" y="287339"/>
            <a:ext cx="10583333" cy="1449387"/>
          </a:xfrm>
        </p:spPr>
        <p:txBody>
          <a:bodyPr/>
          <a:lstStyle/>
          <a:p>
            <a:r>
              <a:rPr kumimoji="0" lang="en-US" sz="4400" b="0" i="0" u="none" strike="noStrike" kern="1200" cap="none" spc="0" normalizeH="0" baseline="0" noProof="0" dirty="0">
                <a:ln>
                  <a:noFill/>
                </a:ln>
                <a:solidFill>
                  <a:schemeClr val="accent1"/>
                </a:solidFill>
                <a:effectLst/>
                <a:uLnTx/>
                <a:uFillTx/>
                <a:latin typeface="Calibri Light" panose="020F0302020204030204"/>
                <a:ea typeface="+mj-ea"/>
                <a:cs typeface="+mj-cs"/>
              </a:rPr>
              <a:t>What does a GRM typically look like? </a:t>
            </a:r>
            <a:endParaRPr lang="en-KE" dirty="0">
              <a:solidFill>
                <a:schemeClr val="accent1"/>
              </a:solidFill>
            </a:endParaRPr>
          </a:p>
        </p:txBody>
      </p:sp>
      <p:sp>
        <p:nvSpPr>
          <p:cNvPr id="3" name="Content Placeholder 2">
            <a:extLst>
              <a:ext uri="{FF2B5EF4-FFF2-40B4-BE49-F238E27FC236}">
                <a16:creationId xmlns:a16="http://schemas.microsoft.com/office/drawing/2014/main" id="{C481334E-2022-466B-9C9A-2F2E6A7173A0}"/>
              </a:ext>
            </a:extLst>
          </p:cNvPr>
          <p:cNvSpPr>
            <a:spLocks noGrp="1"/>
          </p:cNvSpPr>
          <p:nvPr>
            <p:ph idx="1"/>
          </p:nvPr>
        </p:nvSpPr>
        <p:spPr>
          <a:xfrm>
            <a:off x="571500" y="1846264"/>
            <a:ext cx="10583333" cy="4022725"/>
          </a:xfrm>
        </p:spPr>
        <p:txBody>
          <a:bodyPr/>
          <a:lstStyle/>
          <a:p>
            <a:r>
              <a:rPr lang="en-US" dirty="0"/>
              <a:t>Receive and register grievance</a:t>
            </a:r>
          </a:p>
          <a:p>
            <a:r>
              <a:rPr lang="en-US" dirty="0"/>
              <a:t>Acknowledge, Assess, Assign </a:t>
            </a:r>
          </a:p>
          <a:p>
            <a:r>
              <a:rPr lang="en-US" dirty="0"/>
              <a:t>Develop a proposed response </a:t>
            </a:r>
          </a:p>
          <a:p>
            <a:r>
              <a:rPr lang="en-US" dirty="0"/>
              <a:t>Communicate proposed response to complainant and seek agreement on the response</a:t>
            </a:r>
          </a:p>
          <a:p>
            <a:r>
              <a:rPr lang="en-US" dirty="0"/>
              <a:t>Implement the response to resolve the grievance</a:t>
            </a:r>
          </a:p>
          <a:p>
            <a:r>
              <a:rPr lang="en-US" dirty="0"/>
              <a:t>Review the response if unsuccessful </a:t>
            </a:r>
          </a:p>
          <a:p>
            <a:r>
              <a:rPr lang="en-US" dirty="0"/>
              <a:t>Close out or refer the grievance </a:t>
            </a:r>
          </a:p>
          <a:p>
            <a:endParaRPr lang="en-KE" dirty="0"/>
          </a:p>
        </p:txBody>
      </p:sp>
      <p:sp>
        <p:nvSpPr>
          <p:cNvPr id="4" name="Footer Placeholder 3">
            <a:extLst>
              <a:ext uri="{FF2B5EF4-FFF2-40B4-BE49-F238E27FC236}">
                <a16:creationId xmlns:a16="http://schemas.microsoft.com/office/drawing/2014/main" id="{D14F5E8A-FCA8-41A0-9498-161814DE9562}"/>
              </a:ext>
            </a:extLst>
          </p:cNvPr>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79895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1" y="152400"/>
            <a:ext cx="8462029" cy="56753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200" b="0" i="0" kern="1200">
                <a:solidFill>
                  <a:schemeClr val="tx1"/>
                </a:solidFill>
                <a:latin typeface="+mj-lt"/>
                <a:ea typeface="+mj-ea"/>
                <a:cs typeface="+mj-cs"/>
              </a:defRPr>
            </a:lvl1pPr>
          </a:lstStyle>
          <a:p>
            <a:pPr algn="ctr"/>
            <a:r>
              <a:rPr lang="en-US" sz="2400" b="1" dirty="0">
                <a:solidFill>
                  <a:srgbClr val="002345"/>
                </a:solidFill>
                <a:latin typeface="Arial"/>
              </a:rPr>
              <a:t>GRM Value Chain</a:t>
            </a:r>
          </a:p>
        </p:txBody>
      </p:sp>
      <p:pic>
        <p:nvPicPr>
          <p:cNvPr id="6" name="Picture 4" descr="P1-Fig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876100"/>
            <a:ext cx="6934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371061" y="2056208"/>
            <a:ext cx="11449878" cy="40397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500" b="1" dirty="0">
                <a:solidFill>
                  <a:prstClr val="black"/>
                </a:solidFill>
                <a:latin typeface="Arial"/>
              </a:rPr>
              <a:t>Uptake</a:t>
            </a:r>
            <a:r>
              <a:rPr lang="en-US" altLang="en-US" sz="1500" dirty="0">
                <a:solidFill>
                  <a:prstClr val="black"/>
                </a:solidFill>
                <a:latin typeface="Arial"/>
              </a:rPr>
              <a:t> - How are grievances collected? At how many locations and through what channels? What is the organizational structure for grievances handling?</a:t>
            </a:r>
          </a:p>
          <a:p>
            <a:r>
              <a:rPr lang="en-US" altLang="en-US" sz="1500" b="1" dirty="0">
                <a:solidFill>
                  <a:prstClr val="black"/>
                </a:solidFill>
                <a:latin typeface="Arial"/>
              </a:rPr>
              <a:t>Sorting and Processing</a:t>
            </a:r>
            <a:r>
              <a:rPr lang="en-US" altLang="en-US" sz="1500" dirty="0">
                <a:solidFill>
                  <a:prstClr val="black"/>
                </a:solidFill>
                <a:latin typeface="Arial"/>
              </a:rPr>
              <a:t> – How are grievances categorized, logged and prioritized? Who are they referred to? How are they addressed?</a:t>
            </a:r>
          </a:p>
          <a:p>
            <a:r>
              <a:rPr lang="en-US" altLang="en-US" sz="1500" b="1" dirty="0">
                <a:solidFill>
                  <a:prstClr val="black"/>
                </a:solidFill>
                <a:latin typeface="Arial"/>
              </a:rPr>
              <a:t>Acknowledgement and Follow Up – </a:t>
            </a:r>
            <a:r>
              <a:rPr lang="en-US" altLang="en-US" sz="1500" dirty="0">
                <a:solidFill>
                  <a:prstClr val="black"/>
                </a:solidFill>
                <a:latin typeface="Arial"/>
              </a:rPr>
              <a:t>Are complainants provided receipts? How are they provided progress updates? </a:t>
            </a:r>
          </a:p>
          <a:p>
            <a:r>
              <a:rPr lang="en-US" altLang="en-US" sz="1500" b="1" dirty="0">
                <a:solidFill>
                  <a:prstClr val="black"/>
                </a:solidFill>
                <a:latin typeface="Arial"/>
              </a:rPr>
              <a:t>Verification, Investigation and Action </a:t>
            </a:r>
            <a:r>
              <a:rPr lang="en-US" altLang="en-US" sz="1500" dirty="0">
                <a:solidFill>
                  <a:prstClr val="black"/>
                </a:solidFill>
                <a:latin typeface="Arial"/>
              </a:rPr>
              <a:t>– How is information about the grievance gathered to resolve it? How are grievances escalated to higher levels? </a:t>
            </a:r>
          </a:p>
          <a:p>
            <a:r>
              <a:rPr lang="en-US" altLang="en-US" sz="1500" b="1" dirty="0">
                <a:solidFill>
                  <a:prstClr val="black"/>
                </a:solidFill>
                <a:latin typeface="Arial"/>
              </a:rPr>
              <a:t>Monitoring and Evaluation – </a:t>
            </a:r>
            <a:r>
              <a:rPr lang="en-US" altLang="en-US" sz="1500" dirty="0">
                <a:solidFill>
                  <a:prstClr val="black"/>
                </a:solidFill>
                <a:latin typeface="Arial"/>
              </a:rPr>
              <a:t>How are grievances tracked? How is grievances data analyzed? How are processes modified to prevent grievances from recurring? </a:t>
            </a:r>
          </a:p>
          <a:p>
            <a:r>
              <a:rPr lang="en-US" altLang="en-US" sz="1500" b="1" dirty="0">
                <a:solidFill>
                  <a:prstClr val="black"/>
                </a:solidFill>
                <a:latin typeface="Arial"/>
              </a:rPr>
              <a:t>Feedback – </a:t>
            </a:r>
            <a:r>
              <a:rPr lang="en-US" altLang="en-US" sz="1500" dirty="0">
                <a:solidFill>
                  <a:prstClr val="black"/>
                </a:solidFill>
                <a:latin typeface="Arial"/>
              </a:rPr>
              <a:t>How are GRM users and the public at large informed about the results of investigations and the actions taken on grievances? </a:t>
            </a:r>
          </a:p>
        </p:txBody>
      </p:sp>
    </p:spTree>
    <p:extLst>
      <p:ext uri="{BB962C8B-B14F-4D97-AF65-F5344CB8AC3E}">
        <p14:creationId xmlns:p14="http://schemas.microsoft.com/office/powerpoint/2010/main" val="307211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57200" lvl="1" algn="just">
              <a:lnSpc>
                <a:spcPct val="107000"/>
              </a:lnSpc>
              <a:spcBef>
                <a:spcPts val="200"/>
              </a:spcBef>
            </a:pPr>
            <a:r>
              <a:rPr lang="en-US" b="1" dirty="0">
                <a:solidFill>
                  <a:schemeClr val="accent3"/>
                </a:solidFill>
              </a:rPr>
              <a:t>GRM Dos and Don’ts </a:t>
            </a:r>
            <a:endParaRPr lang="en-GB" b="1" dirty="0">
              <a:solidFill>
                <a:schemeClr val="accent3"/>
              </a:solidFill>
              <a:effectLst/>
              <a:latin typeface="Calibri Light" charset="0"/>
              <a:ea typeface="Times New Roman" charset="0"/>
              <a:cs typeface="Times New Roman" charset="0"/>
            </a:endParaRPr>
          </a:p>
        </p:txBody>
      </p:sp>
      <p:sp>
        <p:nvSpPr>
          <p:cNvPr id="2" name="Slide Number Placeholder 1">
            <a:extLst>
              <a:ext uri="{FF2B5EF4-FFF2-40B4-BE49-F238E27FC236}">
                <a16:creationId xmlns:a16="http://schemas.microsoft.com/office/drawing/2014/main" id="{20D15CEA-0B78-4A15-A125-6AFA41A319D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675" b="0" i="0" u="none" strike="noStrike" kern="1200" cap="none" spc="0" normalizeH="0" baseline="0" noProof="0">
                <a:ln>
                  <a:noFill/>
                </a:ln>
                <a:solidFill>
                  <a:prstClr val="black">
                    <a:lumMod val="75000"/>
                    <a:lumOff val="25000"/>
                  </a:prst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675"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pic>
        <p:nvPicPr>
          <p:cNvPr id="6" name="Picture 5"/>
          <p:cNvPicPr>
            <a:picLocks noChangeAspect="1"/>
          </p:cNvPicPr>
          <p:nvPr/>
        </p:nvPicPr>
        <p:blipFill>
          <a:blip r:embed="rId3"/>
          <a:stretch>
            <a:fillRect/>
          </a:stretch>
        </p:blipFill>
        <p:spPr>
          <a:xfrm>
            <a:off x="1600200" y="5766102"/>
            <a:ext cx="1981201" cy="1015699"/>
          </a:xfrm>
          <a:prstGeom prst="rect">
            <a:avLst/>
          </a:prstGeom>
        </p:spPr>
      </p:pic>
      <p:sp>
        <p:nvSpPr>
          <p:cNvPr id="3" name="Content Placeholder 2"/>
          <p:cNvSpPr>
            <a:spLocks noGrp="1"/>
          </p:cNvSpPr>
          <p:nvPr>
            <p:ph sz="quarter" idx="12"/>
          </p:nvPr>
        </p:nvSpPr>
        <p:spPr/>
        <p:txBody>
          <a:bodyPr/>
          <a:lstStyle/>
          <a:p>
            <a:pPr marL="342900" indent="-342900">
              <a:buFont typeface="+mj-lt"/>
              <a:buAutoNum type="arabicPeriod"/>
            </a:pPr>
            <a:r>
              <a:rPr lang="en-US" sz="1800" b="1" dirty="0">
                <a:solidFill>
                  <a:schemeClr val="tx1"/>
                </a:solidFill>
              </a:rPr>
              <a:t>Uptake </a:t>
            </a:r>
          </a:p>
          <a:p>
            <a:pPr marL="342900" indent="-342900">
              <a:buFont typeface="Arial" charset="0"/>
              <a:buChar char="•"/>
            </a:pPr>
            <a:r>
              <a:rPr lang="en-US" sz="1800" b="1" u="sng" dirty="0">
                <a:solidFill>
                  <a:schemeClr val="tx1"/>
                </a:solidFill>
              </a:rPr>
              <a:t>Dos </a:t>
            </a:r>
          </a:p>
          <a:p>
            <a:endParaRPr lang="en-US" sz="1800" b="1" u="sng" dirty="0">
              <a:solidFill>
                <a:schemeClr val="tx1"/>
              </a:solidFill>
            </a:endParaRPr>
          </a:p>
          <a:p>
            <a:pPr marL="342900" lvl="1" indent="-342900">
              <a:buFont typeface="Wingdings" panose="05000000000000000000" pitchFamily="2" charset="2"/>
              <a:buChar char="ü"/>
            </a:pPr>
            <a:r>
              <a:rPr lang="en-US" sz="1800" dirty="0">
                <a:solidFill>
                  <a:schemeClr val="tx1"/>
                </a:solidFill>
              </a:rPr>
              <a:t>Create accessible uptake locations and channels • </a:t>
            </a:r>
          </a:p>
          <a:p>
            <a:pPr marL="342900" lvl="1" indent="-342900">
              <a:buFont typeface="Wingdings" panose="05000000000000000000" pitchFamily="2" charset="2"/>
              <a:buChar char="ü"/>
            </a:pPr>
            <a:r>
              <a:rPr lang="en-US" sz="1800" dirty="0">
                <a:solidFill>
                  <a:schemeClr val="tx1"/>
                </a:solidFill>
              </a:rPr>
              <a:t>Maintain log books at various levels to record all complaints, inquiries, and suggestions received. </a:t>
            </a:r>
          </a:p>
          <a:p>
            <a:pPr marL="342900" lvl="1" indent="-342900">
              <a:buFont typeface="Wingdings" panose="05000000000000000000" pitchFamily="2" charset="2"/>
              <a:buChar char="ü"/>
            </a:pPr>
            <a:r>
              <a:rPr lang="en-US" sz="1800" dirty="0">
                <a:solidFill>
                  <a:schemeClr val="tx1"/>
                </a:solidFill>
              </a:rPr>
              <a:t>Publicize uptake options/contact information on communication materials, in offices, etc.</a:t>
            </a:r>
          </a:p>
          <a:p>
            <a:pPr lvl="1"/>
            <a:endParaRPr lang="en-US" sz="1800" b="1" dirty="0">
              <a:solidFill>
                <a:schemeClr val="tx1"/>
              </a:solidFill>
            </a:endParaRPr>
          </a:p>
          <a:p>
            <a:pPr marL="342900" indent="-342900">
              <a:buFont typeface="Arial" charset="0"/>
              <a:buChar char="•"/>
            </a:pPr>
            <a:r>
              <a:rPr lang="en-US" sz="1800" b="1" u="sng" dirty="0">
                <a:solidFill>
                  <a:schemeClr val="tx1"/>
                </a:solidFill>
              </a:rPr>
              <a:t>Don’ts </a:t>
            </a:r>
          </a:p>
          <a:p>
            <a:pPr marL="342900" indent="-342900">
              <a:buFont typeface="Wingdings" panose="05000000000000000000" pitchFamily="2" charset="2"/>
              <a:buChar char="ü"/>
            </a:pPr>
            <a:r>
              <a:rPr lang="en-US" sz="1800" dirty="0">
                <a:solidFill>
                  <a:schemeClr val="tx1"/>
                </a:solidFill>
              </a:rPr>
              <a:t>Create barriers to complaining by making uptake processes time consuming or complicated </a:t>
            </a:r>
          </a:p>
          <a:p>
            <a:pPr marL="342900" indent="-342900">
              <a:buFont typeface="Wingdings" panose="05000000000000000000" pitchFamily="2" charset="2"/>
              <a:buChar char="ü"/>
            </a:pPr>
            <a:r>
              <a:rPr lang="en-US" sz="1800" dirty="0">
                <a:solidFill>
                  <a:schemeClr val="tx1"/>
                </a:solidFill>
              </a:rPr>
              <a:t>Forget to take measures to ensure that vulnerable groups are able to access the GRM</a:t>
            </a:r>
          </a:p>
        </p:txBody>
      </p:sp>
    </p:spTree>
    <p:extLst>
      <p:ext uri="{BB962C8B-B14F-4D97-AF65-F5344CB8AC3E}">
        <p14:creationId xmlns:p14="http://schemas.microsoft.com/office/powerpoint/2010/main" val="1341632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57200" lvl="1" algn="just">
              <a:lnSpc>
                <a:spcPct val="107000"/>
              </a:lnSpc>
              <a:spcBef>
                <a:spcPts val="200"/>
              </a:spcBef>
            </a:pPr>
            <a:r>
              <a:rPr lang="en-US" b="1" dirty="0">
                <a:solidFill>
                  <a:schemeClr val="accent3"/>
                </a:solidFill>
              </a:rPr>
              <a:t>GRM Dos and Don’ts </a:t>
            </a:r>
            <a:endParaRPr lang="en-GB" b="1" dirty="0">
              <a:solidFill>
                <a:schemeClr val="accent3"/>
              </a:solidFill>
              <a:effectLst/>
              <a:latin typeface="Calibri Light" charset="0"/>
              <a:ea typeface="Times New Roman" charset="0"/>
              <a:cs typeface="Times New Roman" charset="0"/>
            </a:endParaRPr>
          </a:p>
        </p:txBody>
      </p:sp>
      <p:sp>
        <p:nvSpPr>
          <p:cNvPr id="2" name="Slide Number Placeholder 1">
            <a:extLst>
              <a:ext uri="{FF2B5EF4-FFF2-40B4-BE49-F238E27FC236}">
                <a16:creationId xmlns:a16="http://schemas.microsoft.com/office/drawing/2014/main" id="{20D15CEA-0B78-4A15-A125-6AFA41A319D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675" b="0" i="0" u="none" strike="noStrike" kern="1200" cap="none" spc="0" normalizeH="0" baseline="0" noProof="0">
                <a:ln>
                  <a:noFill/>
                </a:ln>
                <a:solidFill>
                  <a:prstClr val="black">
                    <a:lumMod val="75000"/>
                    <a:lumOff val="25000"/>
                  </a:prst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675"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pic>
        <p:nvPicPr>
          <p:cNvPr id="6" name="Picture 5"/>
          <p:cNvPicPr>
            <a:picLocks noChangeAspect="1"/>
          </p:cNvPicPr>
          <p:nvPr/>
        </p:nvPicPr>
        <p:blipFill>
          <a:blip r:embed="rId3"/>
          <a:stretch>
            <a:fillRect/>
          </a:stretch>
        </p:blipFill>
        <p:spPr>
          <a:xfrm>
            <a:off x="1600200" y="5766102"/>
            <a:ext cx="1981201" cy="1015699"/>
          </a:xfrm>
          <a:prstGeom prst="rect">
            <a:avLst/>
          </a:prstGeom>
        </p:spPr>
      </p:pic>
      <p:sp>
        <p:nvSpPr>
          <p:cNvPr id="3" name="Content Placeholder 2"/>
          <p:cNvSpPr>
            <a:spLocks noGrp="1"/>
          </p:cNvSpPr>
          <p:nvPr>
            <p:ph sz="quarter" idx="12"/>
          </p:nvPr>
        </p:nvSpPr>
        <p:spPr/>
        <p:txBody>
          <a:bodyPr/>
          <a:lstStyle/>
          <a:p>
            <a:r>
              <a:rPr lang="en-US" sz="1800" b="1" dirty="0">
                <a:solidFill>
                  <a:schemeClr val="tx1"/>
                </a:solidFill>
              </a:rPr>
              <a:t>2. Monitor and evaluate</a:t>
            </a:r>
          </a:p>
          <a:p>
            <a:pPr marL="342900" indent="-342900">
              <a:buFont typeface="Arial" charset="0"/>
              <a:buChar char="•"/>
            </a:pPr>
            <a:r>
              <a:rPr lang="en-US" sz="1800" b="1" u="sng" dirty="0">
                <a:solidFill>
                  <a:schemeClr val="tx1"/>
                </a:solidFill>
              </a:rPr>
              <a:t>Dos </a:t>
            </a:r>
          </a:p>
          <a:p>
            <a:endParaRPr lang="en-US" sz="1800" b="1" u="sng" dirty="0">
              <a:solidFill>
                <a:schemeClr val="tx1"/>
              </a:solidFill>
            </a:endParaRPr>
          </a:p>
          <a:p>
            <a:pPr marL="342900" lvl="1" indent="-342900">
              <a:buFont typeface="Wingdings" panose="05000000000000000000" pitchFamily="2" charset="2"/>
              <a:buChar char="ü"/>
            </a:pPr>
            <a:r>
              <a:rPr lang="en-US" sz="1800" dirty="0">
                <a:solidFill>
                  <a:schemeClr val="tx1"/>
                </a:solidFill>
              </a:rPr>
              <a:t>Signal importance of complaints handling  putting topic as agenda item for management meetings </a:t>
            </a:r>
          </a:p>
          <a:p>
            <a:pPr marL="342900" lvl="1" indent="-342900">
              <a:buFont typeface="Wingdings" panose="05000000000000000000" pitchFamily="2" charset="2"/>
              <a:buChar char="ü"/>
            </a:pPr>
            <a:r>
              <a:rPr lang="en-US" sz="1800" dirty="0">
                <a:solidFill>
                  <a:schemeClr val="tx1"/>
                </a:solidFill>
              </a:rPr>
              <a:t> Establish a tracking system to record, classify, and assess complaints </a:t>
            </a:r>
          </a:p>
          <a:p>
            <a:pPr marL="342900" lvl="1" indent="-342900">
              <a:buFont typeface="Wingdings" panose="05000000000000000000" pitchFamily="2" charset="2"/>
              <a:buChar char="ü"/>
            </a:pPr>
            <a:r>
              <a:rPr lang="en-US" sz="1800" dirty="0">
                <a:solidFill>
                  <a:schemeClr val="tx1"/>
                </a:solidFill>
              </a:rPr>
              <a:t>Analyze grievance redress data and make improvements</a:t>
            </a:r>
          </a:p>
          <a:p>
            <a:pPr lvl="1"/>
            <a:endParaRPr lang="en-US" sz="1800" b="1" dirty="0">
              <a:solidFill>
                <a:schemeClr val="tx1"/>
              </a:solidFill>
            </a:endParaRPr>
          </a:p>
          <a:p>
            <a:pPr marL="342900" indent="-342900">
              <a:buFont typeface="Arial" charset="0"/>
              <a:buChar char="•"/>
            </a:pPr>
            <a:r>
              <a:rPr lang="en-US" sz="1800" b="1" u="sng" dirty="0">
                <a:solidFill>
                  <a:schemeClr val="tx1"/>
                </a:solidFill>
              </a:rPr>
              <a:t>Don’ts </a:t>
            </a:r>
          </a:p>
          <a:p>
            <a:pPr marL="342900" indent="-342900">
              <a:buFont typeface="Arial" charset="0"/>
              <a:buChar char="•"/>
            </a:pPr>
            <a:endParaRPr lang="en-US" sz="1800" b="1" u="sng" dirty="0">
              <a:solidFill>
                <a:schemeClr val="tx1"/>
              </a:solidFill>
            </a:endParaRPr>
          </a:p>
          <a:p>
            <a:pPr marL="342900" indent="-342900">
              <a:buFont typeface="Wingdings" panose="05000000000000000000" pitchFamily="2" charset="2"/>
              <a:buChar char="ü"/>
            </a:pPr>
            <a:r>
              <a:rPr lang="en-US" sz="1800" dirty="0">
                <a:solidFill>
                  <a:schemeClr val="tx1"/>
                </a:solidFill>
              </a:rPr>
              <a:t> Miss the opportunity to integrate the GRM into the project’s management information system </a:t>
            </a:r>
          </a:p>
          <a:p>
            <a:pPr marL="342900" indent="-342900">
              <a:buFont typeface="Wingdings" panose="05000000000000000000" pitchFamily="2" charset="2"/>
              <a:buChar char="ü"/>
            </a:pPr>
            <a:r>
              <a:rPr lang="en-US" sz="1800" dirty="0">
                <a:solidFill>
                  <a:schemeClr val="tx1"/>
                </a:solidFill>
              </a:rPr>
              <a:t>View the resolution of complaints as an end in itself—it is just a first step in improving processes</a:t>
            </a:r>
          </a:p>
          <a:p>
            <a:pPr marL="342900" indent="-342900">
              <a:buFont typeface="Wingdings" panose="05000000000000000000" pitchFamily="2" charset="2"/>
              <a:buChar char="ü"/>
            </a:pPr>
            <a:endParaRPr lang="en-US" sz="1800" b="1" u="sng" dirty="0">
              <a:solidFill>
                <a:schemeClr val="tx1"/>
              </a:solidFill>
            </a:endParaRPr>
          </a:p>
        </p:txBody>
      </p:sp>
    </p:spTree>
    <p:extLst>
      <p:ext uri="{BB962C8B-B14F-4D97-AF65-F5344CB8AC3E}">
        <p14:creationId xmlns:p14="http://schemas.microsoft.com/office/powerpoint/2010/main" val="14432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57200" lvl="1" algn="just">
              <a:lnSpc>
                <a:spcPct val="107000"/>
              </a:lnSpc>
              <a:spcBef>
                <a:spcPts val="200"/>
              </a:spcBef>
            </a:pPr>
            <a:r>
              <a:rPr lang="en-US" b="1" dirty="0">
                <a:solidFill>
                  <a:schemeClr val="accent3"/>
                </a:solidFill>
              </a:rPr>
              <a:t>GRM Dos and Don’ts </a:t>
            </a:r>
            <a:endParaRPr lang="en-GB" b="1" dirty="0">
              <a:solidFill>
                <a:schemeClr val="accent3"/>
              </a:solidFill>
              <a:effectLst/>
              <a:latin typeface="Calibri Light" charset="0"/>
              <a:ea typeface="Times New Roman" charset="0"/>
              <a:cs typeface="Times New Roman" charset="0"/>
            </a:endParaRPr>
          </a:p>
        </p:txBody>
      </p:sp>
      <p:sp>
        <p:nvSpPr>
          <p:cNvPr id="2" name="Slide Number Placeholder 1">
            <a:extLst>
              <a:ext uri="{FF2B5EF4-FFF2-40B4-BE49-F238E27FC236}">
                <a16:creationId xmlns:a16="http://schemas.microsoft.com/office/drawing/2014/main" id="{20D15CEA-0B78-4A15-A125-6AFA41A319D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675" b="0" i="0" u="none" strike="noStrike" kern="1200" cap="none" spc="0" normalizeH="0" baseline="0" noProof="0">
                <a:ln>
                  <a:noFill/>
                </a:ln>
                <a:solidFill>
                  <a:prstClr val="black">
                    <a:lumMod val="75000"/>
                    <a:lumOff val="25000"/>
                  </a:prst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675"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pic>
        <p:nvPicPr>
          <p:cNvPr id="6" name="Picture 5"/>
          <p:cNvPicPr>
            <a:picLocks noChangeAspect="1"/>
          </p:cNvPicPr>
          <p:nvPr/>
        </p:nvPicPr>
        <p:blipFill>
          <a:blip r:embed="rId3"/>
          <a:stretch>
            <a:fillRect/>
          </a:stretch>
        </p:blipFill>
        <p:spPr>
          <a:xfrm>
            <a:off x="1600200" y="5766102"/>
            <a:ext cx="1981201" cy="1015699"/>
          </a:xfrm>
          <a:prstGeom prst="rect">
            <a:avLst/>
          </a:prstGeom>
        </p:spPr>
      </p:pic>
      <p:sp>
        <p:nvSpPr>
          <p:cNvPr id="3" name="Content Placeholder 2"/>
          <p:cNvSpPr>
            <a:spLocks noGrp="1"/>
          </p:cNvSpPr>
          <p:nvPr>
            <p:ph sz="quarter" idx="12"/>
          </p:nvPr>
        </p:nvSpPr>
        <p:spPr/>
        <p:txBody>
          <a:bodyPr/>
          <a:lstStyle/>
          <a:p>
            <a:r>
              <a:rPr lang="en-US" sz="1800" b="1" dirty="0">
                <a:solidFill>
                  <a:schemeClr val="tx1"/>
                </a:solidFill>
              </a:rPr>
              <a:t>3. Sort and process</a:t>
            </a:r>
          </a:p>
          <a:p>
            <a:pPr marL="342900" indent="-342900">
              <a:buFont typeface="Arial" charset="0"/>
              <a:buChar char="•"/>
            </a:pPr>
            <a:r>
              <a:rPr lang="en-US" sz="1800" b="1" u="sng" dirty="0">
                <a:solidFill>
                  <a:schemeClr val="tx1"/>
                </a:solidFill>
              </a:rPr>
              <a:t>Dos </a:t>
            </a:r>
          </a:p>
          <a:p>
            <a:endParaRPr lang="en-US" sz="1800" b="1" u="sng" dirty="0">
              <a:solidFill>
                <a:schemeClr val="tx1"/>
              </a:solidFill>
            </a:endParaRPr>
          </a:p>
          <a:p>
            <a:pPr marL="342900" lvl="1" indent="-342900">
              <a:buFont typeface="Wingdings" panose="05000000000000000000" pitchFamily="2" charset="2"/>
              <a:buChar char="ü"/>
            </a:pPr>
            <a:r>
              <a:rPr lang="en-US" sz="1800" dirty="0">
                <a:solidFill>
                  <a:schemeClr val="tx1"/>
                </a:solidFill>
              </a:rPr>
              <a:t>Clearly outline who is responsible for handling different types of complaints</a:t>
            </a:r>
          </a:p>
          <a:p>
            <a:pPr marL="342900" lvl="1" indent="-342900">
              <a:buFont typeface="Wingdings" panose="05000000000000000000" pitchFamily="2" charset="2"/>
              <a:buChar char="ü"/>
            </a:pPr>
            <a:r>
              <a:rPr lang="en-US" sz="1800" dirty="0">
                <a:solidFill>
                  <a:schemeClr val="tx1"/>
                </a:solidFill>
              </a:rPr>
              <a:t> Establish clear timetables for the complaints-handling process </a:t>
            </a:r>
          </a:p>
          <a:p>
            <a:pPr marL="342900" lvl="1" indent="-342900">
              <a:buFont typeface="Wingdings" panose="05000000000000000000" pitchFamily="2" charset="2"/>
              <a:buChar char="ü"/>
            </a:pPr>
            <a:r>
              <a:rPr lang="en-US" sz="1800" dirty="0">
                <a:solidFill>
                  <a:schemeClr val="tx1"/>
                </a:solidFill>
              </a:rPr>
              <a:t>Assign each complaint a unique ID number</a:t>
            </a:r>
          </a:p>
          <a:p>
            <a:pPr lvl="1"/>
            <a:endParaRPr lang="en-US" sz="1800" b="1" dirty="0">
              <a:solidFill>
                <a:schemeClr val="tx1"/>
              </a:solidFill>
            </a:endParaRPr>
          </a:p>
          <a:p>
            <a:pPr marL="342900" indent="-342900">
              <a:buFont typeface="Arial" charset="0"/>
              <a:buChar char="•"/>
            </a:pPr>
            <a:r>
              <a:rPr lang="en-US" sz="1800" b="1" u="sng" dirty="0">
                <a:solidFill>
                  <a:schemeClr val="tx1"/>
                </a:solidFill>
              </a:rPr>
              <a:t>Don’ts </a:t>
            </a:r>
          </a:p>
          <a:p>
            <a:pPr marL="342900" indent="-342900">
              <a:buFont typeface="Arial" charset="0"/>
              <a:buChar char="•"/>
            </a:pPr>
            <a:endParaRPr lang="en-US" sz="1800" b="1" u="sng" dirty="0">
              <a:solidFill>
                <a:schemeClr val="tx1"/>
              </a:solidFill>
            </a:endParaRPr>
          </a:p>
          <a:p>
            <a:pPr marL="342900" indent="-342900">
              <a:buFont typeface="Wingdings" panose="05000000000000000000" pitchFamily="2" charset="2"/>
              <a:buChar char="ü"/>
            </a:pPr>
            <a:r>
              <a:rPr lang="en-US" sz="1800" dirty="0">
                <a:solidFill>
                  <a:schemeClr val="tx1"/>
                </a:solidFill>
              </a:rPr>
              <a:t> Leave any ambiguity about how complaints are supposed to be routed </a:t>
            </a:r>
          </a:p>
          <a:p>
            <a:pPr marL="342900" indent="-342900">
              <a:buFont typeface="Wingdings" panose="05000000000000000000" pitchFamily="2" charset="2"/>
              <a:buChar char="ü"/>
            </a:pPr>
            <a:r>
              <a:rPr lang="en-US" sz="1800" dirty="0">
                <a:solidFill>
                  <a:schemeClr val="tx1"/>
                </a:solidFill>
              </a:rPr>
              <a:t> Develop a GRM that does not differentiate between different types of complaints</a:t>
            </a:r>
          </a:p>
          <a:p>
            <a:pPr marL="342900" indent="-342900">
              <a:buFont typeface="Wingdings" panose="05000000000000000000" pitchFamily="2" charset="2"/>
              <a:buChar char="ü"/>
            </a:pPr>
            <a:endParaRPr lang="en-US" sz="1800" b="1" u="sng" dirty="0">
              <a:solidFill>
                <a:schemeClr val="tx1"/>
              </a:solidFill>
            </a:endParaRPr>
          </a:p>
        </p:txBody>
      </p:sp>
    </p:spTree>
    <p:extLst>
      <p:ext uri="{BB962C8B-B14F-4D97-AF65-F5344CB8AC3E}">
        <p14:creationId xmlns:p14="http://schemas.microsoft.com/office/powerpoint/2010/main" val="83900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57200" lvl="1" algn="just">
              <a:lnSpc>
                <a:spcPct val="107000"/>
              </a:lnSpc>
              <a:spcBef>
                <a:spcPts val="200"/>
              </a:spcBef>
            </a:pPr>
            <a:r>
              <a:rPr lang="en-US" b="1" dirty="0">
                <a:solidFill>
                  <a:schemeClr val="accent3"/>
                </a:solidFill>
              </a:rPr>
              <a:t>GRM Dos and Don’ts </a:t>
            </a:r>
            <a:endParaRPr lang="en-GB" b="1" dirty="0">
              <a:solidFill>
                <a:schemeClr val="accent3"/>
              </a:solidFill>
              <a:effectLst/>
              <a:latin typeface="Calibri Light" charset="0"/>
              <a:ea typeface="Times New Roman" charset="0"/>
              <a:cs typeface="Times New Roman" charset="0"/>
            </a:endParaRPr>
          </a:p>
        </p:txBody>
      </p:sp>
      <p:sp>
        <p:nvSpPr>
          <p:cNvPr id="2" name="Slide Number Placeholder 1">
            <a:extLst>
              <a:ext uri="{FF2B5EF4-FFF2-40B4-BE49-F238E27FC236}">
                <a16:creationId xmlns:a16="http://schemas.microsoft.com/office/drawing/2014/main" id="{20D15CEA-0B78-4A15-A125-6AFA41A319D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675" b="0" i="0" u="none" strike="noStrike" kern="1200" cap="none" spc="0" normalizeH="0" baseline="0" noProof="0">
                <a:ln>
                  <a:noFill/>
                </a:ln>
                <a:solidFill>
                  <a:prstClr val="black">
                    <a:lumMod val="75000"/>
                    <a:lumOff val="25000"/>
                  </a:prst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675"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pic>
        <p:nvPicPr>
          <p:cNvPr id="6" name="Picture 5"/>
          <p:cNvPicPr>
            <a:picLocks noChangeAspect="1"/>
          </p:cNvPicPr>
          <p:nvPr/>
        </p:nvPicPr>
        <p:blipFill>
          <a:blip r:embed="rId3"/>
          <a:stretch>
            <a:fillRect/>
          </a:stretch>
        </p:blipFill>
        <p:spPr>
          <a:xfrm>
            <a:off x="1600200" y="5766102"/>
            <a:ext cx="1981201" cy="1015699"/>
          </a:xfrm>
          <a:prstGeom prst="rect">
            <a:avLst/>
          </a:prstGeom>
        </p:spPr>
      </p:pic>
      <p:sp>
        <p:nvSpPr>
          <p:cNvPr id="3" name="Content Placeholder 2"/>
          <p:cNvSpPr>
            <a:spLocks noGrp="1"/>
          </p:cNvSpPr>
          <p:nvPr>
            <p:ph sz="quarter" idx="12"/>
          </p:nvPr>
        </p:nvSpPr>
        <p:spPr/>
        <p:txBody>
          <a:bodyPr/>
          <a:lstStyle/>
          <a:p>
            <a:r>
              <a:rPr lang="en-US" sz="1800" b="1" dirty="0">
                <a:solidFill>
                  <a:schemeClr val="tx1"/>
                </a:solidFill>
              </a:rPr>
              <a:t>4. Provide feedback</a:t>
            </a:r>
          </a:p>
          <a:p>
            <a:pPr marL="342900" indent="-342900">
              <a:buFont typeface="Arial" charset="0"/>
              <a:buChar char="•"/>
            </a:pPr>
            <a:r>
              <a:rPr lang="en-US" sz="1800" b="1" u="sng" dirty="0">
                <a:solidFill>
                  <a:schemeClr val="tx1"/>
                </a:solidFill>
              </a:rPr>
              <a:t>Dos </a:t>
            </a:r>
          </a:p>
          <a:p>
            <a:endParaRPr lang="en-US" sz="1800" b="1" u="sng" dirty="0">
              <a:solidFill>
                <a:schemeClr val="tx1"/>
              </a:solidFill>
            </a:endParaRPr>
          </a:p>
          <a:p>
            <a:pPr marL="342900" lvl="1" indent="-342900">
              <a:buFont typeface="Wingdings" panose="05000000000000000000" pitchFamily="2" charset="2"/>
              <a:buChar char="ü"/>
            </a:pPr>
            <a:r>
              <a:rPr lang="en-US" sz="1800" dirty="0">
                <a:solidFill>
                  <a:schemeClr val="tx1"/>
                </a:solidFill>
              </a:rPr>
              <a:t>Contact users to explain how their complaint was resolved and how they can appeal </a:t>
            </a:r>
          </a:p>
          <a:p>
            <a:pPr marL="342900" lvl="1" indent="-342900">
              <a:buFont typeface="Wingdings" panose="05000000000000000000" pitchFamily="2" charset="2"/>
              <a:buChar char="ü"/>
            </a:pPr>
            <a:r>
              <a:rPr lang="en-US" sz="1800" dirty="0">
                <a:solidFill>
                  <a:schemeClr val="tx1"/>
                </a:solidFill>
              </a:rPr>
              <a:t>Publicize results of investigations to enhance visibility of and increase trust in the GRM</a:t>
            </a:r>
          </a:p>
          <a:p>
            <a:pPr marL="342900" indent="-342900">
              <a:buFont typeface="Arial" charset="0"/>
              <a:buChar char="•"/>
            </a:pPr>
            <a:r>
              <a:rPr lang="en-US" sz="1800" b="1" u="sng" dirty="0">
                <a:solidFill>
                  <a:schemeClr val="tx1"/>
                </a:solidFill>
              </a:rPr>
              <a:t>Don’ts </a:t>
            </a:r>
          </a:p>
          <a:p>
            <a:pPr marL="342900" indent="-342900">
              <a:buFont typeface="Arial" charset="0"/>
              <a:buChar char="•"/>
            </a:pPr>
            <a:endParaRPr lang="en-US" sz="1800" b="1" u="sng" dirty="0">
              <a:solidFill>
                <a:schemeClr val="tx1"/>
              </a:solidFill>
            </a:endParaRPr>
          </a:p>
          <a:p>
            <a:pPr marL="342900" indent="-342900">
              <a:buFont typeface="Wingdings" panose="05000000000000000000" pitchFamily="2" charset="2"/>
              <a:buChar char="ü"/>
            </a:pPr>
            <a:r>
              <a:rPr lang="en-US" sz="1800" dirty="0">
                <a:solidFill>
                  <a:schemeClr val="tx1"/>
                </a:solidFill>
              </a:rPr>
              <a:t> Neglect to follow up with users; this undermines trust in the GRM </a:t>
            </a:r>
          </a:p>
          <a:p>
            <a:pPr marL="342900" indent="-342900">
              <a:buFont typeface="Wingdings" panose="05000000000000000000" pitchFamily="2" charset="2"/>
              <a:buChar char="ü"/>
            </a:pPr>
            <a:r>
              <a:rPr lang="en-US" sz="1800" dirty="0">
                <a:solidFill>
                  <a:schemeClr val="tx1"/>
                </a:solidFill>
              </a:rPr>
              <a:t> Keep complaint results private; this undermines transparency</a:t>
            </a:r>
            <a:endParaRPr lang="en-US" sz="1800" b="1" u="sng" dirty="0">
              <a:solidFill>
                <a:schemeClr val="tx1"/>
              </a:solidFill>
            </a:endParaRPr>
          </a:p>
        </p:txBody>
      </p:sp>
    </p:spTree>
    <p:extLst>
      <p:ext uri="{BB962C8B-B14F-4D97-AF65-F5344CB8AC3E}">
        <p14:creationId xmlns:p14="http://schemas.microsoft.com/office/powerpoint/2010/main" val="314457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08384" y="0"/>
            <a:ext cx="9648882" cy="111318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200" b="0" i="0" kern="1200">
                <a:solidFill>
                  <a:schemeClr val="tx1"/>
                </a:solidFill>
                <a:latin typeface="+mj-lt"/>
                <a:ea typeface="+mj-ea"/>
                <a:cs typeface="+mj-cs"/>
              </a:defRPr>
            </a:lvl1pPr>
          </a:lstStyle>
          <a:p>
            <a:pPr algn="ctr"/>
            <a:r>
              <a:rPr lang="en-US" sz="2400" b="1" dirty="0">
                <a:solidFill>
                  <a:schemeClr val="tx2"/>
                </a:solidFill>
              </a:rPr>
              <a:t>Steps in Setting Up a Basic GRM</a:t>
            </a:r>
          </a:p>
        </p:txBody>
      </p:sp>
      <p:graphicFrame>
        <p:nvGraphicFramePr>
          <p:cNvPr id="4" name="Content Placeholder 3"/>
          <p:cNvGraphicFramePr>
            <a:graphicFrameLocks/>
          </p:cNvGraphicFramePr>
          <p:nvPr>
            <p:extLst>
              <p:ext uri="{D42A27DB-BD31-4B8C-83A1-F6EECF244321}">
                <p14:modId xmlns:p14="http://schemas.microsoft.com/office/powerpoint/2010/main" val="1165956527"/>
              </p:ext>
            </p:extLst>
          </p:nvPr>
        </p:nvGraphicFramePr>
        <p:xfrm>
          <a:off x="132522" y="1311965"/>
          <a:ext cx="12059478" cy="5340624"/>
        </p:xfrm>
        <a:graphic>
          <a:graphicData uri="http://schemas.openxmlformats.org/drawingml/2006/table">
            <a:tbl>
              <a:tblPr/>
              <a:tblGrid>
                <a:gridCol w="3796502">
                  <a:extLst>
                    <a:ext uri="{9D8B030D-6E8A-4147-A177-3AD203B41FA5}">
                      <a16:colId xmlns:a16="http://schemas.microsoft.com/office/drawing/2014/main" val="20000"/>
                    </a:ext>
                  </a:extLst>
                </a:gridCol>
                <a:gridCol w="8262976">
                  <a:extLst>
                    <a:ext uri="{9D8B030D-6E8A-4147-A177-3AD203B41FA5}">
                      <a16:colId xmlns:a16="http://schemas.microsoft.com/office/drawing/2014/main" val="20001"/>
                    </a:ext>
                  </a:extLst>
                </a:gridCol>
              </a:tblGrid>
              <a:tr h="4479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solidFill>
                          <a:effectLst/>
                          <a:latin typeface="Calibri" panose="020F0502020204030204" pitchFamily="34" charset="0"/>
                          <a:cs typeface="Arial" charset="0"/>
                        </a:rPr>
                        <a:t>GRM Area</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solidFill>
                          <a:effectLst/>
                          <a:latin typeface="Calibri" panose="020F0502020204030204" pitchFamily="34" charset="0"/>
                          <a:cs typeface="Arial" charset="0"/>
                        </a:rPr>
                        <a:t>Activities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73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Complaint Receipt</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 Assign a specific email id, phone number.</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 Set up an easy to access "Suggestion/Grievance box”.</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 Designate a grievance officer to receive, log, monitor or track grievances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 Modify the project website (if any) to create a permanent sub-window that facilitates collection of complaints. </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1137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Complaint Processing</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 Suggest timeframes and procedures to receive, log, monitor or track complaints and respond to complainants.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 Assign grievance resolution responsibilities to existing staff </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48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Monitoring and Tracking Complaints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 Design a simple, easy to use, excel-based or log-book based complaint registration and monitoring database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a:ln>
                            <a:noFill/>
                          </a:ln>
                          <a:solidFill>
                            <a:srgbClr val="000000"/>
                          </a:solidFill>
                          <a:effectLst/>
                          <a:latin typeface="Calibri" panose="020F0502020204030204" pitchFamily="34" charset="0"/>
                          <a:cs typeface="Arial" charset="0"/>
                        </a:rPr>
                        <a:t> Regularly review feedback received, cases resolved and complaints trends in resettlement review meetings.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3113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accent2"/>
                </a:solidFill>
              </a:rPr>
              <a:t>Presentation outline</a:t>
            </a:r>
            <a:br>
              <a:rPr lang="en-US" b="1" dirty="0"/>
            </a:br>
            <a:endParaRPr lang="en-US" b="1" dirty="0"/>
          </a:p>
        </p:txBody>
      </p:sp>
      <p:sp>
        <p:nvSpPr>
          <p:cNvPr id="3" name="Content Placeholder 2"/>
          <p:cNvSpPr>
            <a:spLocks noGrp="1"/>
          </p:cNvSpPr>
          <p:nvPr>
            <p:ph idx="1"/>
          </p:nvPr>
        </p:nvSpPr>
        <p:spPr>
          <a:xfrm>
            <a:off x="856343" y="1737361"/>
            <a:ext cx="10299337" cy="4721496"/>
          </a:xfrm>
        </p:spPr>
        <p:txBody>
          <a:bodyPr>
            <a:normAutofit/>
          </a:bodyPr>
          <a:lstStyle/>
          <a:p>
            <a:pPr lvl="1">
              <a:buFont typeface="Arial" panose="020B0604020202020204" pitchFamily="34" charset="0"/>
              <a:buChar char="•"/>
            </a:pPr>
            <a:r>
              <a:rPr lang="en-US" sz="2400" b="1" dirty="0">
                <a:solidFill>
                  <a:schemeClr val="tx1"/>
                </a:solidFill>
              </a:rPr>
              <a:t>Introduction to grievance redress mechanisms</a:t>
            </a:r>
          </a:p>
          <a:p>
            <a:pPr lvl="1">
              <a:buFont typeface="Arial" panose="020B0604020202020204" pitchFamily="34" charset="0"/>
              <a:buChar char="•"/>
            </a:pPr>
            <a:r>
              <a:rPr lang="en-US" sz="2400" b="1" dirty="0">
                <a:solidFill>
                  <a:schemeClr val="tx1"/>
                </a:solidFill>
              </a:rPr>
              <a:t>Importance of grievance redress mechanism to a project</a:t>
            </a:r>
          </a:p>
          <a:p>
            <a:pPr lvl="1">
              <a:buFont typeface="Arial" panose="020B0604020202020204" pitchFamily="34" charset="0"/>
              <a:buChar char="•"/>
            </a:pPr>
            <a:r>
              <a:rPr lang="en-US" sz="2400" b="1" dirty="0">
                <a:solidFill>
                  <a:schemeClr val="tx1"/>
                </a:solidFill>
              </a:rPr>
              <a:t>Types of Grievances and redress outcomes</a:t>
            </a:r>
          </a:p>
          <a:p>
            <a:pPr lvl="1">
              <a:buFont typeface="Arial" panose="020B0604020202020204" pitchFamily="34" charset="0"/>
              <a:buChar char="•"/>
            </a:pPr>
            <a:r>
              <a:rPr lang="en-US" sz="2400" b="1" dirty="0">
                <a:solidFill>
                  <a:schemeClr val="tx1"/>
                </a:solidFill>
              </a:rPr>
              <a:t>Principles of a good GRM</a:t>
            </a:r>
          </a:p>
          <a:p>
            <a:pPr lvl="1">
              <a:buFont typeface="Arial" panose="020B0604020202020204" pitchFamily="34" charset="0"/>
              <a:buChar char="•"/>
            </a:pPr>
            <a:r>
              <a:rPr lang="en-US" sz="2400" b="1" dirty="0">
                <a:solidFill>
                  <a:schemeClr val="tx1"/>
                </a:solidFill>
              </a:rPr>
              <a:t>Project grievance handling structures </a:t>
            </a:r>
          </a:p>
          <a:p>
            <a:pPr lvl="1">
              <a:buFont typeface="Arial" panose="020B0604020202020204" pitchFamily="34" charset="0"/>
              <a:buChar char="•"/>
            </a:pPr>
            <a:r>
              <a:rPr lang="en-US" sz="2400" b="1" dirty="0">
                <a:solidFill>
                  <a:schemeClr val="tx1"/>
                </a:solidFill>
              </a:rPr>
              <a:t>GRM tools </a:t>
            </a:r>
          </a:p>
          <a:p>
            <a:pPr lvl="1">
              <a:buFont typeface="Arial" panose="020B0604020202020204" pitchFamily="34" charset="0"/>
              <a:buChar char="•"/>
            </a:pPr>
            <a:r>
              <a:rPr lang="en-US" sz="2400" b="1" dirty="0">
                <a:solidFill>
                  <a:schemeClr val="tx1"/>
                </a:solidFill>
              </a:rPr>
              <a:t>Timelines and Reporting </a:t>
            </a:r>
          </a:p>
          <a:p>
            <a:pPr lvl="1">
              <a:buFont typeface="Arial" panose="020B0604020202020204" pitchFamily="34" charset="0"/>
              <a:buChar char="•"/>
            </a:pPr>
            <a:r>
              <a:rPr lang="en-US" sz="2400" b="1" dirty="0">
                <a:solidFill>
                  <a:schemeClr val="tx1"/>
                </a:solidFill>
              </a:rPr>
              <a:t>GRM contacts at National level</a:t>
            </a:r>
            <a:r>
              <a:rPr lang="en-US" sz="2400" dirty="0">
                <a:solidFill>
                  <a:schemeClr val="tx2"/>
                </a:solidFill>
              </a:rPr>
              <a:t>	</a:t>
            </a:r>
          </a:p>
          <a:p>
            <a:pPr lvl="1">
              <a:buFont typeface="Arial" panose="020B0604020202020204" pitchFamily="34" charset="0"/>
              <a:buChar char="•"/>
            </a:pPr>
            <a:r>
              <a:rPr lang="en-US" sz="2400" b="1" dirty="0">
                <a:solidFill>
                  <a:schemeClr val="tx2"/>
                </a:solidFill>
              </a:rPr>
              <a:t>Responsibilities and protocols for handling complaints</a:t>
            </a:r>
          </a:p>
          <a:p>
            <a:pPr lvl="1">
              <a:buFont typeface="Arial" panose="020B0604020202020204" pitchFamily="34" charset="0"/>
              <a:buChar char="•"/>
            </a:pPr>
            <a:endParaRPr lang="en-US" sz="2400" dirty="0">
              <a:solidFill>
                <a:schemeClr val="tx2"/>
              </a:solidFill>
            </a:endParaRPr>
          </a:p>
        </p:txBody>
      </p:sp>
    </p:spTree>
    <p:extLst>
      <p:ext uri="{BB962C8B-B14F-4D97-AF65-F5344CB8AC3E}">
        <p14:creationId xmlns:p14="http://schemas.microsoft.com/office/powerpoint/2010/main" val="2300472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CCF4-FE44-417C-A02B-55612F6B5275}"/>
              </a:ext>
            </a:extLst>
          </p:cNvPr>
          <p:cNvSpPr>
            <a:spLocks noGrp="1"/>
          </p:cNvSpPr>
          <p:nvPr>
            <p:ph type="title"/>
          </p:nvPr>
        </p:nvSpPr>
        <p:spPr>
          <a:xfrm>
            <a:off x="482600" y="287339"/>
            <a:ext cx="10672233" cy="1173161"/>
          </a:xfrm>
        </p:spPr>
        <p:txBody>
          <a:bodyPr>
            <a:normAutofit fontScale="90000"/>
          </a:bodyPr>
          <a:lstStyle/>
          <a:p>
            <a:r>
              <a:rPr kumimoji="0" lang="en-KE" sz="24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Grievance Identification</a:t>
            </a:r>
            <a:r>
              <a:rPr kumimoji="0" lang="en-US" sz="24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 Methods </a:t>
            </a:r>
            <a:br>
              <a:rPr kumimoji="0" lang="en-K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KE" dirty="0"/>
          </a:p>
        </p:txBody>
      </p:sp>
      <p:sp>
        <p:nvSpPr>
          <p:cNvPr id="3" name="Content Placeholder 2">
            <a:extLst>
              <a:ext uri="{FF2B5EF4-FFF2-40B4-BE49-F238E27FC236}">
                <a16:creationId xmlns:a16="http://schemas.microsoft.com/office/drawing/2014/main" id="{CD639FFF-EB4F-431C-B804-E05C9A64C047}"/>
              </a:ext>
            </a:extLst>
          </p:cNvPr>
          <p:cNvSpPr>
            <a:spLocks noGrp="1"/>
          </p:cNvSpPr>
          <p:nvPr>
            <p:ph idx="1"/>
          </p:nvPr>
        </p:nvSpPr>
        <p:spPr>
          <a:xfrm>
            <a:off x="393700" y="1206500"/>
            <a:ext cx="10761133" cy="4662489"/>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rPr>
              <a:t>Direct observation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Suggestion</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box system,</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pinion surveys, morale survey, attitude survey, job satisfaction survey, and grievance survey, </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pen-door policy. encourage upward communication</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and keep their doors open physically and psychologically.</a:t>
            </a:r>
            <a:r>
              <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Calibri" panose="020F0502020204030204"/>
                <a:ea typeface="Calibri" panose="020F0502020204030204" pitchFamily="34" charset="0"/>
                <a:cs typeface="Times New Roman" panose="02020603050405020304" pitchFamily="18" charset="0"/>
              </a:rPr>
              <a:t>E</a:t>
            </a:r>
            <a:r>
              <a:rPr kumimoji="0" lang="en-KE"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xit</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interview</a:t>
            </a:r>
            <a:endParaRPr lang="en-KE" sz="2400" dirty="0"/>
          </a:p>
        </p:txBody>
      </p:sp>
      <p:sp>
        <p:nvSpPr>
          <p:cNvPr id="4" name="Footer Placeholder 3">
            <a:extLst>
              <a:ext uri="{FF2B5EF4-FFF2-40B4-BE49-F238E27FC236}">
                <a16:creationId xmlns:a16="http://schemas.microsoft.com/office/drawing/2014/main" id="{04D61BAB-9C73-49B2-BC19-0CE016A75F87}"/>
              </a:ext>
            </a:extLst>
          </p:cNvPr>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21473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079E-1A1D-4292-9859-169A3FDFC380}"/>
              </a:ext>
            </a:extLst>
          </p:cNvPr>
          <p:cNvSpPr>
            <a:spLocks noGrp="1"/>
          </p:cNvSpPr>
          <p:nvPr>
            <p:ph type="title"/>
          </p:nvPr>
        </p:nvSpPr>
        <p:spPr>
          <a:xfrm>
            <a:off x="1096433" y="287339"/>
            <a:ext cx="10058400" cy="968375"/>
          </a:xfrm>
        </p:spPr>
        <p:txBody>
          <a:bodyPr/>
          <a:lstStyle/>
          <a:p>
            <a:r>
              <a:rPr kumimoji="0" lang="en-US" sz="3600" b="0" i="0" u="none" strike="noStrike" kern="1200" cap="none" spc="0" normalizeH="0" baseline="0" noProof="0" dirty="0">
                <a:ln>
                  <a:noFill/>
                </a:ln>
                <a:solidFill>
                  <a:srgbClr val="ED7D31"/>
                </a:solidFill>
                <a:effectLst/>
                <a:uLnTx/>
                <a:uFillTx/>
                <a:latin typeface="Calibri Light" panose="020F0302020204030204"/>
                <a:ea typeface="+mj-ea"/>
                <a:cs typeface="+mj-cs"/>
              </a:rPr>
              <a:t>Procedure for Handling complaints</a:t>
            </a:r>
            <a:endParaRPr lang="en-KE" dirty="0"/>
          </a:p>
        </p:txBody>
      </p:sp>
      <p:sp>
        <p:nvSpPr>
          <p:cNvPr id="3" name="Content Placeholder 2">
            <a:extLst>
              <a:ext uri="{FF2B5EF4-FFF2-40B4-BE49-F238E27FC236}">
                <a16:creationId xmlns:a16="http://schemas.microsoft.com/office/drawing/2014/main" id="{2E2C47B3-C939-42B2-AA4D-24A01D5F2CE3}"/>
              </a:ext>
            </a:extLst>
          </p:cNvPr>
          <p:cNvSpPr>
            <a:spLocks noGrp="1"/>
          </p:cNvSpPr>
          <p:nvPr>
            <p:ph idx="1"/>
          </p:nvPr>
        </p:nvSpPr>
        <p:spPr>
          <a:xfrm>
            <a:off x="1096433" y="1371600"/>
            <a:ext cx="10058400" cy="4497389"/>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rPr>
              <a:t>Listen..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Give e</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very grievance </a:t>
            </a:r>
            <a:r>
              <a:rPr kumimoji="0" lang="en-KE"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due respect </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and consider </a:t>
            </a:r>
            <a:r>
              <a:rPr kumimoji="0" lang="en-KE"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important</a:t>
            </a:r>
            <a:endPar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rPr>
              <a:t>Empathize. Place yourself in the </a:t>
            </a:r>
            <a:r>
              <a:rPr kumimoji="0" lang="en-US" sz="2400" b="1" i="0" u="none" strike="noStrike" kern="1200" cap="none" spc="0" normalizeH="0" baseline="0" noProof="0" dirty="0">
                <a:ln>
                  <a:noFill/>
                </a:ln>
                <a:solidFill>
                  <a:srgbClr val="202124"/>
                </a:solidFill>
                <a:effectLst/>
                <a:uLnTx/>
                <a:uFillTx/>
                <a:latin typeface="Calibri" panose="020F0502020204030204"/>
                <a:ea typeface="+mn-ea"/>
                <a:cs typeface="+mn-cs"/>
              </a:rPr>
              <a:t>patient's</a:t>
            </a:r>
            <a:r>
              <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rPr>
              <a:t> place.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rPr>
              <a:t>Inquire.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Gather facts</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and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maintain </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their proper records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–should be in writing</a:t>
            </a:r>
            <a:endPar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rPr>
              <a:t>Act.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Make a </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list of all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options,</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solutions</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ev</a:t>
            </a:r>
            <a:r>
              <a:rPr kumimoji="0" lang="en-KE"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aluate</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them</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on </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their effect </a:t>
            </a:r>
            <a:endPar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rPr>
              <a:t>Conclude.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Communicate </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decision reached.</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Make f</a:t>
            </a:r>
            <a:r>
              <a:rPr kumimoji="0" lang="en-KE"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ollow</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-up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on </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action taken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Calibri" panose="020F0502020204030204"/>
                <a:ea typeface="+mn-ea"/>
                <a:cs typeface="+mn-cs"/>
              </a:rPr>
              <a:t>Document.</a:t>
            </a:r>
          </a:p>
          <a:p>
            <a:endParaRPr lang="en-KE" dirty="0"/>
          </a:p>
        </p:txBody>
      </p:sp>
      <p:sp>
        <p:nvSpPr>
          <p:cNvPr id="4" name="Footer Placeholder 3">
            <a:extLst>
              <a:ext uri="{FF2B5EF4-FFF2-40B4-BE49-F238E27FC236}">
                <a16:creationId xmlns:a16="http://schemas.microsoft.com/office/drawing/2014/main" id="{C71BF49C-74B6-4146-8ADD-7B4E5F550394}"/>
              </a:ext>
            </a:extLst>
          </p:cNvPr>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694806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A56F-962B-441D-8928-536D9A6A00E5}"/>
              </a:ext>
            </a:extLst>
          </p:cNvPr>
          <p:cNvSpPr>
            <a:spLocks noGrp="1"/>
          </p:cNvSpPr>
          <p:nvPr>
            <p:ph type="title"/>
          </p:nvPr>
        </p:nvSpPr>
        <p:spPr>
          <a:xfrm>
            <a:off x="1096433" y="287339"/>
            <a:ext cx="10058400" cy="1160461"/>
          </a:xfrm>
        </p:spPr>
        <p:txBody>
          <a:bodyPr/>
          <a:lstStyle/>
          <a:p>
            <a:r>
              <a:rPr kumimoji="0" lang="en-KE" sz="2800" b="1" i="0" u="none" strike="noStrike" kern="1200" cap="none" spc="0" normalizeH="0" baseline="0" noProof="0" dirty="0">
                <a:ln>
                  <a:noFill/>
                </a:ln>
                <a:solidFill>
                  <a:srgbClr val="ED7D31"/>
                </a:solidFill>
                <a:effectLst/>
                <a:uLnTx/>
                <a:uFillTx/>
                <a:latin typeface="Calibri Light" panose="020F0302020204030204"/>
                <a:ea typeface="Calibri" panose="020F0502020204030204" pitchFamily="34" charset="0"/>
                <a:cs typeface="Times New Roman" panose="02020603050405020304" pitchFamily="18" charset="0"/>
              </a:rPr>
              <a:t>Essentials of a Good Grievance Redressal System</a:t>
            </a:r>
            <a:r>
              <a:rPr kumimoji="0" lang="en-KE" sz="24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lang="en-KE" dirty="0"/>
          </a:p>
        </p:txBody>
      </p:sp>
      <p:sp>
        <p:nvSpPr>
          <p:cNvPr id="3" name="Content Placeholder 2">
            <a:extLst>
              <a:ext uri="{FF2B5EF4-FFF2-40B4-BE49-F238E27FC236}">
                <a16:creationId xmlns:a16="http://schemas.microsoft.com/office/drawing/2014/main" id="{A198F3DB-14AA-4CA2-9B8E-0E4CF51CF212}"/>
              </a:ext>
            </a:extLst>
          </p:cNvPr>
          <p:cNvSpPr>
            <a:spLocks noGrp="1"/>
          </p:cNvSpPr>
          <p:nvPr>
            <p:ph idx="1"/>
          </p:nvPr>
        </p:nvSpPr>
        <p:spPr>
          <a:xfrm>
            <a:off x="863600" y="1447800"/>
            <a:ext cx="10291233" cy="4470399"/>
          </a:xfrm>
        </p:spPr>
        <p:txBody>
          <a:bodyPr/>
          <a:lstStyle/>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Timely Action –</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Acknowledgement of Grievance.</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Identifying the Problem –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D</a:t>
            </a:r>
            <a:r>
              <a:rPr kumimoji="0" lang="en-KE"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iagnose</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the problem.</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Collecting Facts – relevant facts and profile relating to the grievance.</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Analyzing</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the Cause – root of the problem. </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t>
            </a:r>
            <a:r>
              <a:rPr kumimoji="0" lang="en-KE"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aking</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Decision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a:t>
            </a:r>
            <a:r>
              <a:rPr kumimoji="0" lang="en-KE"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lternative</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courses of action suited to a given situation </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Implement the Decision –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a:t>
            </a:r>
            <a:r>
              <a:rPr kumimoji="0" lang="en-KE"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ommunicat</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 </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to the grievant and implemented by the authority.</a:t>
            </a:r>
          </a:p>
          <a:p>
            <a:endParaRPr lang="en-KE" dirty="0"/>
          </a:p>
        </p:txBody>
      </p:sp>
      <p:sp>
        <p:nvSpPr>
          <p:cNvPr id="4" name="Footer Placeholder 3">
            <a:extLst>
              <a:ext uri="{FF2B5EF4-FFF2-40B4-BE49-F238E27FC236}">
                <a16:creationId xmlns:a16="http://schemas.microsoft.com/office/drawing/2014/main" id="{54CAD578-9E9D-4693-B3D6-460AC248E553}"/>
              </a:ext>
            </a:extLst>
          </p:cNvPr>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81391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6C24-6872-480B-8A0B-42C7D86D87E8}"/>
              </a:ext>
            </a:extLst>
          </p:cNvPr>
          <p:cNvSpPr>
            <a:spLocks noGrp="1"/>
          </p:cNvSpPr>
          <p:nvPr>
            <p:ph type="title"/>
          </p:nvPr>
        </p:nvSpPr>
        <p:spPr>
          <a:xfrm>
            <a:off x="1096433" y="287339"/>
            <a:ext cx="10058400" cy="968375"/>
          </a:xfrm>
        </p:spPr>
        <p:txBody>
          <a:bodyPr/>
          <a:lstStyle/>
          <a:p>
            <a:r>
              <a:rPr kumimoji="0" lang="en-KE" sz="36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Some common errors are:</a:t>
            </a:r>
            <a:endParaRPr lang="en-KE" dirty="0"/>
          </a:p>
        </p:txBody>
      </p:sp>
      <p:sp>
        <p:nvSpPr>
          <p:cNvPr id="3" name="Content Placeholder 2">
            <a:extLst>
              <a:ext uri="{FF2B5EF4-FFF2-40B4-BE49-F238E27FC236}">
                <a16:creationId xmlns:a16="http://schemas.microsoft.com/office/drawing/2014/main" id="{EFFA42EC-1A5A-471E-A44B-42C83006E0DE}"/>
              </a:ext>
            </a:extLst>
          </p:cNvPr>
          <p:cNvSpPr>
            <a:spLocks noGrp="1"/>
          </p:cNvSpPr>
          <p:nvPr>
            <p:ph idx="1"/>
          </p:nvPr>
        </p:nvSpPr>
        <p:spPr>
          <a:xfrm>
            <a:off x="1096433" y="1255714"/>
            <a:ext cx="10058400" cy="4613275"/>
          </a:xfrm>
        </p:spPr>
        <p:txBody>
          <a:bodyPr/>
          <a:lstStyle/>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Stopping too soon in the search of facts</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Expressing a management opinion before all the pertinent facts have been discovered</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Failing to maintain proper records</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Resorting to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management</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f</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acts</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instead of discussing the facts of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public/</a:t>
            </a: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employee grievance and attempting to change minds</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Communicating the decision to the grievant in an improper manner</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Taking wrong or hasty decision, which the facts of the case do not justify.</a:t>
            </a:r>
          </a:p>
          <a:p>
            <a:endParaRPr lang="en-KE" dirty="0"/>
          </a:p>
        </p:txBody>
      </p:sp>
      <p:sp>
        <p:nvSpPr>
          <p:cNvPr id="4" name="Footer Placeholder 3">
            <a:extLst>
              <a:ext uri="{FF2B5EF4-FFF2-40B4-BE49-F238E27FC236}">
                <a16:creationId xmlns:a16="http://schemas.microsoft.com/office/drawing/2014/main" id="{78337D5F-B416-49A5-B014-4C3A06358D8C}"/>
              </a:ext>
            </a:extLst>
          </p:cNvPr>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558689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Title 1"/>
          <p:cNvSpPr txBox="1">
            <a:spLocks noGrp="1"/>
          </p:cNvSpPr>
          <p:nvPr>
            <p:ph type="title"/>
          </p:nvPr>
        </p:nvSpPr>
        <p:spPr>
          <a:xfrm>
            <a:off x="1865312" y="-125386"/>
            <a:ext cx="8461376" cy="742562"/>
          </a:xfrm>
          <a:prstGeom prst="rect">
            <a:avLst/>
          </a:prstGeom>
        </p:spPr>
        <p:txBody>
          <a:bodyPr/>
          <a:lstStyle>
            <a:lvl1pPr algn="ctr">
              <a:defRPr sz="2400" b="1" cap="small">
                <a:latin typeface="Trebuchet MS"/>
                <a:ea typeface="Trebuchet MS"/>
                <a:cs typeface="Trebuchet MS"/>
                <a:sym typeface="Trebuchet MS"/>
              </a:defRPr>
            </a:lvl1pPr>
          </a:lstStyle>
          <a:p>
            <a:r>
              <a:rPr lang="en-US" dirty="0"/>
              <a:t>Responding to grievances-TIPS</a:t>
            </a:r>
            <a:endParaRPr dirty="0"/>
          </a:p>
        </p:txBody>
      </p:sp>
      <p:sp>
        <p:nvSpPr>
          <p:cNvPr id="626" name="Rectangle 2"/>
          <p:cNvSpPr txBox="1"/>
          <p:nvPr/>
        </p:nvSpPr>
        <p:spPr>
          <a:xfrm>
            <a:off x="1524000" y="1101687"/>
            <a:ext cx="9144000" cy="55707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endParaRPr lang="en-US" sz="24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Most complaints can be resolved quickly and satisfactorily by:</a:t>
            </a:r>
          </a:p>
          <a:p>
            <a:pPr marL="457200" indent="-457200">
              <a:buFont typeface="+mj-lt"/>
              <a:buAutoNum type="arabicPeriod"/>
            </a:pPr>
            <a:r>
              <a:rPr lang="en-US" sz="2200" dirty="0">
                <a:latin typeface="Calibri" panose="020F0502020204030204" pitchFamily="34" charset="0"/>
                <a:cs typeface="Calibri" panose="020F0502020204030204" pitchFamily="34" charset="0"/>
              </a:rPr>
              <a:t>Dealing with complaints in person;</a:t>
            </a:r>
          </a:p>
          <a:p>
            <a:pPr marL="457200" indent="-457200">
              <a:buFont typeface="+mj-lt"/>
              <a:buAutoNum type="arabicPeriod"/>
            </a:pPr>
            <a:r>
              <a:rPr lang="en-US" sz="2200" dirty="0">
                <a:latin typeface="Calibri" panose="020F0502020204030204" pitchFamily="34" charset="0"/>
                <a:cs typeface="Calibri" panose="020F0502020204030204" pitchFamily="34" charset="0"/>
              </a:rPr>
              <a:t>Apologizing for inadvertent breaches;</a:t>
            </a:r>
          </a:p>
          <a:p>
            <a:pPr marL="457200" indent="-457200">
              <a:buFont typeface="+mj-lt"/>
              <a:buAutoNum type="arabicPeriod"/>
            </a:pPr>
            <a:r>
              <a:rPr lang="en-US" sz="2200" dirty="0">
                <a:latin typeface="Calibri" panose="020F0502020204030204" pitchFamily="34" charset="0"/>
                <a:cs typeface="Calibri" panose="020F0502020204030204" pitchFamily="34" charset="0"/>
              </a:rPr>
              <a:t>Rectifying root causes;</a:t>
            </a:r>
          </a:p>
          <a:p>
            <a:pPr marL="457200" indent="-457200">
              <a:buFont typeface="+mj-lt"/>
              <a:buAutoNum type="arabicPeriod"/>
            </a:pPr>
            <a:r>
              <a:rPr lang="en-US" sz="2200" dirty="0">
                <a:latin typeface="Calibri" panose="020F0502020204030204" pitchFamily="34" charset="0"/>
                <a:cs typeface="Calibri" panose="020F0502020204030204" pitchFamily="34" charset="0"/>
              </a:rPr>
              <a:t>Assuring complainants that their complaint will be treated seriously and future preventative action will be instituted where possible.</a:t>
            </a:r>
          </a:p>
          <a:p>
            <a:pPr marL="457200" indent="-457200">
              <a:buFont typeface="+mj-lt"/>
              <a:buAutoNum type="arabicPeriod"/>
            </a:pPr>
            <a:r>
              <a:rPr lang="en-US" sz="2200" dirty="0">
                <a:latin typeface="Calibri" panose="020F0502020204030204" pitchFamily="34" charset="0"/>
                <a:cs typeface="Calibri" panose="020F0502020204030204" pitchFamily="34" charset="0"/>
              </a:rPr>
              <a:t>Ensure trustworthy, empathetic and fair people deal with complaints;</a:t>
            </a:r>
          </a:p>
          <a:p>
            <a:pPr marL="457200" indent="-457200">
              <a:buFont typeface="+mj-lt"/>
              <a:buAutoNum type="arabicPeriod"/>
            </a:pPr>
            <a:r>
              <a:rPr lang="en-US" sz="2200" dirty="0">
                <a:latin typeface="Calibri" panose="020F0502020204030204" pitchFamily="34" charset="0"/>
                <a:cs typeface="Calibri" panose="020F0502020204030204" pitchFamily="34" charset="0"/>
              </a:rPr>
              <a:t>Train staff in complaints handling skills for all staff: listen, empathize and calm. Never dismiss or insult people.</a:t>
            </a:r>
          </a:p>
          <a:p>
            <a:pPr marL="457200" indent="-457200">
              <a:buFont typeface="+mj-lt"/>
              <a:buAutoNum type="arabicPeriod"/>
            </a:pPr>
            <a:r>
              <a:rPr lang="en-US" sz="2200" dirty="0">
                <a:latin typeface="Calibri" panose="020F0502020204030204" pitchFamily="34" charset="0"/>
                <a:cs typeface="Calibri" panose="020F0502020204030204" pitchFamily="34" charset="0"/>
              </a:rPr>
              <a:t>Complaints are positive as they give an opportunity to improve the project and see where priority needs are.</a:t>
            </a:r>
          </a:p>
          <a:p>
            <a:pPr marL="457200" indent="-457200">
              <a:buFont typeface="+mj-lt"/>
              <a:buAutoNum type="arabicPeriod"/>
            </a:pPr>
            <a:r>
              <a:rPr lang="en-US" sz="2200" dirty="0">
                <a:latin typeface="Calibri" panose="020F0502020204030204" pitchFamily="34" charset="0"/>
                <a:cs typeface="Calibri" panose="020F0502020204030204" pitchFamily="34" charset="0"/>
              </a:rPr>
              <a:t>ANYONE MAY RECEIVE A COMPLAINT</a:t>
            </a:r>
          </a:p>
          <a:p>
            <a:pPr marL="457200" indent="-457200">
              <a:buFont typeface="+mj-lt"/>
              <a:buAutoNum type="arabicPeriod"/>
            </a:pPr>
            <a:r>
              <a:rPr lang="en-US" sz="2200" dirty="0">
                <a:latin typeface="Calibri" panose="020F0502020204030204" pitchFamily="34" charset="0"/>
                <a:cs typeface="Calibri" panose="020F0502020204030204" pitchFamily="34" charset="0"/>
              </a:rPr>
              <a:t>ENSURE CONFIDENTIALITY AND WHISTLE BLOWER PROTECTION</a:t>
            </a:r>
          </a:p>
          <a:p>
            <a:pPr marL="457200" indent="-457200">
              <a:buFont typeface="+mj-lt"/>
              <a:buAutoNum type="arabicPeriod"/>
            </a:pPr>
            <a:endParaRPr lang="en-US" sz="22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
        <p:nvSpPr>
          <p:cNvPr id="627" name="Slide Number Placeholder 9"/>
          <p:cNvSpPr txBox="1">
            <a:spLocks noGrp="1"/>
          </p:cNvSpPr>
          <p:nvPr>
            <p:ph type="sldNum" sz="quarter" idx="4294967295"/>
          </p:nvPr>
        </p:nvSpPr>
        <p:spPr>
          <a:xfrm>
            <a:off x="10223500" y="6472405"/>
            <a:ext cx="127001" cy="139701"/>
          </a:xfrm>
          <a:prstGeom prst="rect">
            <a:avLst/>
          </a:prstGeom>
          <a:extLst>
            <a:ext uri="{C572A759-6A51-4108-AA02-DFA0A04FC94B}">
              <ma14:wrappingTextBoxFlag xmlns:ma14="http://schemas.microsoft.com/office/mac/drawingml/2011/main" xmlns="" val="1"/>
            </a:ext>
          </a:extLst>
        </p:spPr>
        <p:txBody>
          <a:bodyPr vert="horz" wrap="square" lIns="0" tIns="0" rIns="0" bIns="0" numCol="1" anchor="t" anchorCtr="0" compatLnSpc="1">
            <a:prstTxWarp prst="textNoShape">
              <a:avLst/>
            </a:prstTxWarp>
          </a:bodyPr>
          <a:lstStyle>
            <a:lvl1pPr>
              <a:defRPr sz="1000" b="0">
                <a:solidFill>
                  <a:srgbClr val="7F7F7F"/>
                </a:solidFill>
              </a:defRPr>
            </a:lvl1pPr>
          </a:lstStyle>
          <a:p>
            <a:fld id="{86CB4B4D-7CA3-9044-876B-883B54F8677D}" type="slidenum">
              <a:t>24</a:t>
            </a:fld>
            <a:endParaRPr/>
          </a:p>
        </p:txBody>
      </p:sp>
    </p:spTree>
    <p:extLst>
      <p:ext uri="{BB962C8B-B14F-4D97-AF65-F5344CB8AC3E}">
        <p14:creationId xmlns:p14="http://schemas.microsoft.com/office/powerpoint/2010/main" val="12843973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6AB6-C8B5-4B28-8972-C2C3499AB78F}"/>
              </a:ext>
            </a:extLst>
          </p:cNvPr>
          <p:cNvSpPr>
            <a:spLocks noGrp="1"/>
          </p:cNvSpPr>
          <p:nvPr>
            <p:ph type="title"/>
          </p:nvPr>
        </p:nvSpPr>
        <p:spPr>
          <a:xfrm>
            <a:off x="381000" y="287339"/>
            <a:ext cx="10773833" cy="1363661"/>
          </a:xfrm>
        </p:spPr>
        <p:txBody>
          <a:bodyPr/>
          <a:lstStyle/>
          <a:p>
            <a:r>
              <a:rPr kumimoji="0" lang="en-US" sz="4400" b="0" i="0" u="none" strike="noStrike" kern="1200" cap="none" spc="0" normalizeH="0" baseline="0" noProof="0" dirty="0">
                <a:ln>
                  <a:noFill/>
                </a:ln>
                <a:solidFill>
                  <a:schemeClr val="accent1"/>
                </a:solidFill>
                <a:effectLst/>
                <a:uLnTx/>
                <a:uFillTx/>
                <a:latin typeface="Calibri Light" panose="020F0302020204030204"/>
                <a:ea typeface="+mj-ea"/>
                <a:cs typeface="+mj-cs"/>
              </a:rPr>
              <a:t>Grievance Prevention</a:t>
            </a:r>
            <a:endParaRPr lang="en-KE" dirty="0">
              <a:solidFill>
                <a:schemeClr val="accent1"/>
              </a:solidFill>
            </a:endParaRPr>
          </a:p>
        </p:txBody>
      </p:sp>
      <p:sp>
        <p:nvSpPr>
          <p:cNvPr id="3" name="Content Placeholder 2">
            <a:extLst>
              <a:ext uri="{FF2B5EF4-FFF2-40B4-BE49-F238E27FC236}">
                <a16:creationId xmlns:a16="http://schemas.microsoft.com/office/drawing/2014/main" id="{E6D2ACE0-0C27-49E8-AF28-3065089653A6}"/>
              </a:ext>
            </a:extLst>
          </p:cNvPr>
          <p:cNvSpPr>
            <a:spLocks noGrp="1"/>
          </p:cNvSpPr>
          <p:nvPr>
            <p:ph idx="1"/>
          </p:nvPr>
        </p:nvSpPr>
        <p:spPr>
          <a:xfrm>
            <a:off x="381000" y="1846264"/>
            <a:ext cx="10773833" cy="402272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ea typeface="+mn-ea"/>
                <a:cs typeface="+mn-cs"/>
              </a:rPr>
              <a:t>Provide sufficient and timely information to communities.- Many grievances arise because of misunderstandings; lack of information; or delayed, inconsistent, or insufficient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 Conduct meaningful community consultations.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 Build capacity for project staff, particularly community facilitators and other field-level staff. </a:t>
            </a:r>
          </a:p>
          <a:p>
            <a:endParaRPr lang="en-KE" dirty="0"/>
          </a:p>
        </p:txBody>
      </p:sp>
      <p:sp>
        <p:nvSpPr>
          <p:cNvPr id="4" name="Footer Placeholder 3">
            <a:extLst>
              <a:ext uri="{FF2B5EF4-FFF2-40B4-BE49-F238E27FC236}">
                <a16:creationId xmlns:a16="http://schemas.microsoft.com/office/drawing/2014/main" id="{2A17C407-A3F6-405B-B7BD-5488634A920E}"/>
              </a:ext>
            </a:extLst>
          </p:cNvPr>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429026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2">
            <a:extLst>
              <a:ext uri="{FF2B5EF4-FFF2-40B4-BE49-F238E27FC236}">
                <a16:creationId xmlns:a16="http://schemas.microsoft.com/office/drawing/2014/main" id="{BAB50ADF-5E0C-475F-AB4F-DC7EEA55CBCB}"/>
              </a:ext>
            </a:extLst>
          </p:cNvPr>
          <p:cNvSpPr>
            <a:spLocks noGrp="1"/>
          </p:cNvSpPr>
          <p:nvPr>
            <p:ph type="title"/>
          </p:nvPr>
        </p:nvSpPr>
        <p:spPr>
          <a:xfrm>
            <a:off x="1793875" y="287339"/>
            <a:ext cx="8096250" cy="522287"/>
          </a:xfrm>
        </p:spPr>
        <p:txBody>
          <a:bodyPr/>
          <a:lstStyle/>
          <a:p>
            <a:pPr eaLnBrk="1" fontAlgn="auto" hangingPunct="1">
              <a:spcAft>
                <a:spcPts val="0"/>
              </a:spcAft>
              <a:defRPr/>
            </a:pPr>
            <a:r>
              <a:rPr lang="en-US" altLang="en-US" sz="3200" dirty="0">
                <a:solidFill>
                  <a:srgbClr val="FF0000"/>
                </a:solidFill>
              </a:rPr>
              <a:t>Group Exercise</a:t>
            </a:r>
            <a:endParaRPr lang="en-GB" altLang="en-US" sz="3200" dirty="0">
              <a:solidFill>
                <a:srgbClr val="FF0000"/>
              </a:solidFill>
            </a:endParaRPr>
          </a:p>
        </p:txBody>
      </p:sp>
      <p:sp>
        <p:nvSpPr>
          <p:cNvPr id="31747" name="Content Placeholder 1">
            <a:extLst>
              <a:ext uri="{FF2B5EF4-FFF2-40B4-BE49-F238E27FC236}">
                <a16:creationId xmlns:a16="http://schemas.microsoft.com/office/drawing/2014/main" id="{CA0CC206-4511-4E8F-8F80-82D4CE32BCDE}"/>
              </a:ext>
            </a:extLst>
          </p:cNvPr>
          <p:cNvSpPr>
            <a:spLocks noGrp="1"/>
          </p:cNvSpPr>
          <p:nvPr>
            <p:ph idx="1"/>
          </p:nvPr>
        </p:nvSpPr>
        <p:spPr>
          <a:xfrm>
            <a:off x="1524000" y="809625"/>
            <a:ext cx="9144000" cy="5316538"/>
          </a:xfrm>
        </p:spPr>
        <p:txBody>
          <a:bodyPr/>
          <a:lstStyle/>
          <a:p>
            <a:pPr marL="0" indent="0" eaLnBrk="1" hangingPunct="1">
              <a:buNone/>
              <a:defRPr/>
            </a:pPr>
            <a:r>
              <a:rPr lang="en-GB" altLang="en-US" sz="2400" dirty="0"/>
              <a:t>1.What mechanisms do you have in place:</a:t>
            </a:r>
          </a:p>
          <a:p>
            <a:pPr marL="514350" indent="-514350" eaLnBrk="1" hangingPunct="1">
              <a:buFont typeface="+mj-lt"/>
              <a:buAutoNum type="alphaLcPeriod"/>
              <a:defRPr/>
            </a:pPr>
            <a:r>
              <a:rPr lang="en-GB" altLang="en-US" sz="2400" dirty="0">
                <a:solidFill>
                  <a:srgbClr val="FF0000"/>
                </a:solidFill>
              </a:rPr>
              <a:t>At health centre level;</a:t>
            </a:r>
          </a:p>
          <a:p>
            <a:pPr marL="514350" indent="-514350" eaLnBrk="1" hangingPunct="1">
              <a:buFont typeface="+mj-lt"/>
              <a:buAutoNum type="alphaLcPeriod"/>
              <a:defRPr/>
            </a:pPr>
            <a:r>
              <a:rPr lang="en-GB" altLang="en-US" sz="2400" dirty="0">
                <a:solidFill>
                  <a:srgbClr val="FF0000"/>
                </a:solidFill>
              </a:rPr>
              <a:t>Sub county level</a:t>
            </a:r>
          </a:p>
          <a:p>
            <a:pPr marL="514350" indent="-514350" eaLnBrk="1" hangingPunct="1">
              <a:buFont typeface="+mj-lt"/>
              <a:buAutoNum type="alphaLcPeriod"/>
              <a:defRPr/>
            </a:pPr>
            <a:r>
              <a:rPr lang="en-GB" altLang="en-US" sz="2400" dirty="0"/>
              <a:t>County level</a:t>
            </a:r>
          </a:p>
          <a:p>
            <a:pPr marL="0" indent="0" eaLnBrk="1" hangingPunct="1">
              <a:buNone/>
              <a:defRPr/>
            </a:pPr>
            <a:r>
              <a:rPr lang="en-GB" altLang="en-US" sz="2400" dirty="0"/>
              <a:t>2. Who are the focal persons at each level?</a:t>
            </a:r>
          </a:p>
          <a:p>
            <a:pPr marL="457200" indent="-457200" eaLnBrk="1" hangingPunct="1">
              <a:buFont typeface="Calibri Light" panose="020F0302020204030204" pitchFamily="34" charset="0"/>
              <a:buAutoNum type="alphaLcPeriod"/>
              <a:defRPr/>
            </a:pPr>
            <a:r>
              <a:rPr lang="en-GB" altLang="en-US" sz="2400" dirty="0"/>
              <a:t>Have they received an orientation in receiving/logging/resolution and referral? If not when can you do this?</a:t>
            </a:r>
          </a:p>
          <a:p>
            <a:pPr marL="457200" indent="-457200" eaLnBrk="1" hangingPunct="1">
              <a:buFont typeface="Calibri Light" panose="020F0302020204030204" pitchFamily="34" charset="0"/>
              <a:buAutoNum type="alphaLcPeriod"/>
              <a:defRPr/>
            </a:pPr>
            <a:r>
              <a:rPr lang="en-GB" altLang="en-US" sz="2400" dirty="0"/>
              <a:t>Have you raised awareness among the community about the GRMs at the 3 levels? How/when with whom?  If not, how can you do this.</a:t>
            </a:r>
          </a:p>
          <a:p>
            <a:pPr marL="457200" indent="-457200" eaLnBrk="1" hangingPunct="1">
              <a:buFont typeface="Calibri Light" panose="020F0302020204030204" pitchFamily="34" charset="0"/>
              <a:buAutoNum type="alphaLcPeriod"/>
              <a:defRPr/>
            </a:pPr>
            <a:r>
              <a:rPr lang="en-GB" altLang="en-US" sz="2400" dirty="0"/>
              <a:t>Any challenges or suggestions to strengthen the GRM?</a:t>
            </a:r>
          </a:p>
        </p:txBody>
      </p:sp>
      <p:sp>
        <p:nvSpPr>
          <p:cNvPr id="52228" name="Footer Placeholder 3">
            <a:extLst>
              <a:ext uri="{FF2B5EF4-FFF2-40B4-BE49-F238E27FC236}">
                <a16:creationId xmlns:a16="http://schemas.microsoft.com/office/drawing/2014/main" id="{ACB4668C-9F69-47F8-98B8-8C30E82B3B5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0" fontAlgn="base" hangingPunct="0">
              <a:spcBef>
                <a:spcPct val="0"/>
              </a:spcBef>
              <a:spcAft>
                <a:spcPct val="0"/>
              </a:spcAft>
              <a:defRPr/>
            </a:pPr>
            <a:endParaRPr lang="en-US" altLang="en-US">
              <a:solidFill>
                <a:srgbClr val="63705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3033-2B40-4B94-B9CC-B9F98E779FE8}"/>
              </a:ext>
            </a:extLst>
          </p:cNvPr>
          <p:cNvSpPr>
            <a:spLocks noGrp="1"/>
          </p:cNvSpPr>
          <p:nvPr>
            <p:ph type="title"/>
          </p:nvPr>
        </p:nvSpPr>
        <p:spPr/>
        <p:txBody>
          <a:bodyPr/>
          <a:lstStyle/>
          <a:p>
            <a:pPr algn="ctr"/>
            <a:r>
              <a:rPr lang="en-US" b="1" dirty="0">
                <a:solidFill>
                  <a:schemeClr val="accent2"/>
                </a:solidFill>
              </a:rPr>
              <a:t>GRM</a:t>
            </a:r>
            <a:endParaRPr lang="x-none" b="1" dirty="0">
              <a:solidFill>
                <a:schemeClr val="accent2"/>
              </a:solidFill>
            </a:endParaRPr>
          </a:p>
        </p:txBody>
      </p:sp>
      <p:sp>
        <p:nvSpPr>
          <p:cNvPr id="3" name="Content Placeholder 2">
            <a:extLst>
              <a:ext uri="{FF2B5EF4-FFF2-40B4-BE49-F238E27FC236}">
                <a16:creationId xmlns:a16="http://schemas.microsoft.com/office/drawing/2014/main" id="{4CD3B063-9715-485B-8D0E-2EB99889CE77}"/>
              </a:ext>
            </a:extLst>
          </p:cNvPr>
          <p:cNvSpPr>
            <a:spLocks noGrp="1"/>
          </p:cNvSpPr>
          <p:nvPr>
            <p:ph idx="1"/>
          </p:nvPr>
        </p:nvSpPr>
        <p:spPr/>
        <p:txBody>
          <a:bodyPr>
            <a:normAutofit/>
          </a:bodyPr>
          <a:lstStyle/>
          <a:p>
            <a:r>
              <a:rPr lang="en-US" dirty="0"/>
              <a:t>Covers 47 counties and the National government </a:t>
            </a:r>
          </a:p>
          <a:p>
            <a:r>
              <a:rPr lang="en-US" dirty="0"/>
              <a:t>Focuses on all grievances whether major or minor that have linkage to the project either by what the project is doing or what it is not doing yet it was supposed  to do.</a:t>
            </a:r>
          </a:p>
          <a:p>
            <a:pPr marL="0" indent="0">
              <a:buNone/>
            </a:pPr>
            <a:r>
              <a:rPr lang="en-US" dirty="0"/>
              <a:t>The GRM has </a:t>
            </a:r>
            <a:r>
              <a:rPr lang="en-US" b="1" dirty="0"/>
              <a:t>four specific objectives</a:t>
            </a:r>
            <a:r>
              <a:rPr lang="en-US" dirty="0"/>
              <a:t>, which are to facilitate:</a:t>
            </a:r>
          </a:p>
          <a:p>
            <a:pPr>
              <a:buFont typeface="Wingdings" panose="05000000000000000000" pitchFamily="2" charset="2"/>
              <a:buChar char="Ø"/>
            </a:pPr>
            <a:r>
              <a:rPr lang="en-US" dirty="0"/>
              <a:t>Smooth implementation of the project;</a:t>
            </a:r>
          </a:p>
          <a:p>
            <a:pPr>
              <a:buFont typeface="Wingdings" panose="05000000000000000000" pitchFamily="2" charset="2"/>
              <a:buChar char="Ø"/>
            </a:pPr>
            <a:r>
              <a:rPr lang="en-US" dirty="0"/>
              <a:t>Timely and effective resolution of problems;</a:t>
            </a:r>
          </a:p>
          <a:p>
            <a:pPr>
              <a:buFont typeface="Wingdings" panose="05000000000000000000" pitchFamily="2" charset="2"/>
              <a:buChar char="Ø"/>
            </a:pPr>
            <a:r>
              <a:rPr lang="en-US" dirty="0"/>
              <a:t>Strengthening stakeholder engagement, trust and transparency;</a:t>
            </a:r>
          </a:p>
          <a:p>
            <a:pPr>
              <a:buFont typeface="Wingdings" panose="05000000000000000000" pitchFamily="2" charset="2"/>
              <a:buChar char="Ø"/>
            </a:pPr>
            <a:r>
              <a:rPr lang="en-US" dirty="0"/>
              <a:t>Ensuring that recurring problems are mitigated in future.</a:t>
            </a:r>
          </a:p>
          <a:p>
            <a:endParaRPr lang="x-none" dirty="0"/>
          </a:p>
        </p:txBody>
      </p:sp>
    </p:spTree>
    <p:extLst>
      <p:ext uri="{BB962C8B-B14F-4D97-AF65-F5344CB8AC3E}">
        <p14:creationId xmlns:p14="http://schemas.microsoft.com/office/powerpoint/2010/main" val="34380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2FA7-3F9A-4BBE-983A-F5A6EB598163}"/>
              </a:ext>
            </a:extLst>
          </p:cNvPr>
          <p:cNvSpPr>
            <a:spLocks noGrp="1"/>
          </p:cNvSpPr>
          <p:nvPr>
            <p:ph type="title"/>
          </p:nvPr>
        </p:nvSpPr>
        <p:spPr>
          <a:xfrm>
            <a:off x="1096433" y="287340"/>
            <a:ext cx="10058400" cy="1316174"/>
          </a:xfrm>
        </p:spPr>
        <p:txBody>
          <a:bodyPr/>
          <a:lstStyle/>
          <a:p>
            <a:r>
              <a:rPr lang="en-US" dirty="0">
                <a:solidFill>
                  <a:schemeClr val="accent1"/>
                </a:solidFill>
              </a:rPr>
              <a:t>What is a grievance?</a:t>
            </a:r>
            <a:endParaRPr lang="en-KE" dirty="0">
              <a:solidFill>
                <a:schemeClr val="accent1"/>
              </a:solidFill>
            </a:endParaRPr>
          </a:p>
        </p:txBody>
      </p:sp>
      <p:sp>
        <p:nvSpPr>
          <p:cNvPr id="3" name="Content Placeholder 2">
            <a:extLst>
              <a:ext uri="{FF2B5EF4-FFF2-40B4-BE49-F238E27FC236}">
                <a16:creationId xmlns:a16="http://schemas.microsoft.com/office/drawing/2014/main" id="{6F180D0D-4FD0-448C-98C2-9F8F5A9589B4}"/>
              </a:ext>
            </a:extLst>
          </p:cNvPr>
          <p:cNvSpPr>
            <a:spLocks noGrp="1"/>
          </p:cNvSpPr>
          <p:nvPr>
            <p:ph idx="1"/>
          </p:nvPr>
        </p:nvSpPr>
        <p:spPr>
          <a:xfrm>
            <a:off x="463826" y="1603514"/>
            <a:ext cx="10972800" cy="426547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a:t>
            </a:r>
            <a:r>
              <a:rPr kumimoji="0" lang="en-KE" sz="24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ny</a:t>
            </a:r>
            <a:r>
              <a:rPr kumimoji="0" lang="en-KE"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lang="en-US" sz="2400" dirty="0">
                <a:solidFill>
                  <a:prstClr val="black"/>
                </a:solidFill>
                <a:ea typeface="Calibri" panose="020F0502020204030204" pitchFamily="34" charset="0"/>
                <a:cs typeface="Times New Roman" panose="02020603050405020304" pitchFamily="18" charset="0"/>
              </a:rPr>
              <a:t>c</a:t>
            </a:r>
            <a:r>
              <a:rPr kumimoji="0" lang="en-US" sz="24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oncern</a:t>
            </a:r>
            <a:r>
              <a:rPr kumimoji="0" lang="en-KE"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or dissatisfaction</a:t>
            </a: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or </a:t>
            </a:r>
            <a:r>
              <a:rPr kumimoji="0" lang="en-KE"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discontent, with the </a:t>
            </a: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facility and/or services offered/provided, about actions taken/not taken </a:t>
            </a:r>
            <a:r>
              <a:rPr kumimoji="0" lang="en-KE"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whether exposed or not, whether valid or not, which </a:t>
            </a: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the public/</a:t>
            </a:r>
            <a:r>
              <a:rPr kumimoji="0" lang="en-KE"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employee thinks, believes or even feels to be unfair, unjust or inequitable.” </a:t>
            </a:r>
            <a:r>
              <a:rPr kumimoji="0" lang="en-KE" sz="2400" b="0" i="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J.M. </a:t>
            </a:r>
            <a:r>
              <a:rPr kumimoji="0" lang="en-KE" sz="2400" b="0" i="1"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Jucius</a:t>
            </a:r>
            <a:r>
              <a:rPr kumimoji="0" lang="en-KE" sz="2400" b="0" i="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t>
            </a:r>
            <a:endParaRPr kumimoji="0" lang="en-US" sz="2400" b="0" i="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indent="-228600" eaLnBrk="1" fontAlgn="auto" hangingPunct="1">
              <a:spcBef>
                <a:spcPts val="1000"/>
              </a:spcBef>
              <a:spcAft>
                <a:spcPts val="0"/>
              </a:spcAft>
              <a:buClrTx/>
              <a:buSzTx/>
              <a:buFont typeface="Arial" panose="020B0604020202020204" pitchFamily="34" charset="0"/>
              <a:buChar char="•"/>
              <a:defRPr/>
            </a:pPr>
            <a:r>
              <a:rPr lang="en-US" sz="2400" b="1" dirty="0"/>
              <a:t>Grievance:</a:t>
            </a:r>
            <a:r>
              <a:rPr lang="en-US" sz="2400" dirty="0"/>
              <a:t> An official statement of a complaint over something believed to be wrong or unfair. (Oxford English Dictionary) </a:t>
            </a:r>
            <a:endParaRPr kumimoji="0" lang="en-US" sz="2400" b="0" i="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KE" sz="2400" b="0" i="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srgbClr val="202124"/>
                </a:solidFill>
                <a:effectLst/>
                <a:uLnTx/>
                <a:uFillTx/>
                <a:ea typeface="+mn-ea"/>
                <a:cs typeface="+mn-cs"/>
              </a:rPr>
              <a:t>A “</a:t>
            </a:r>
            <a:r>
              <a:rPr kumimoji="0" lang="en-US" sz="2400" b="1" i="0" u="none" strike="noStrike" kern="1200" cap="none" spc="0" normalizeH="0" baseline="0" noProof="0" dirty="0">
                <a:ln>
                  <a:noFill/>
                </a:ln>
                <a:solidFill>
                  <a:srgbClr val="202124"/>
                </a:solidFill>
                <a:effectLst/>
                <a:uLnTx/>
                <a:uFillTx/>
                <a:ea typeface="+mn-ea"/>
                <a:cs typeface="+mn-cs"/>
              </a:rPr>
              <a:t>patient grievance</a:t>
            </a:r>
            <a:r>
              <a:rPr kumimoji="0" lang="en-US" sz="2400" b="0" i="0" u="none" strike="noStrike" kern="1200" cap="none" spc="0" normalizeH="0" baseline="0" noProof="0" dirty="0">
                <a:ln>
                  <a:noFill/>
                </a:ln>
                <a:solidFill>
                  <a:srgbClr val="202124"/>
                </a:solidFill>
                <a:effectLst/>
                <a:uLnTx/>
                <a:uFillTx/>
                <a:ea typeface="+mn-ea"/>
                <a:cs typeface="+mn-cs"/>
              </a:rPr>
              <a:t>” is a written or verbal complaint by a </a:t>
            </a:r>
            <a:r>
              <a:rPr kumimoji="0" lang="en-US" sz="2400" b="1" i="0" u="none" strike="noStrike" kern="1200" cap="none" spc="0" normalizeH="0" baseline="0" noProof="0" dirty="0">
                <a:ln>
                  <a:noFill/>
                </a:ln>
                <a:solidFill>
                  <a:srgbClr val="202124"/>
                </a:solidFill>
                <a:effectLst/>
                <a:uLnTx/>
                <a:uFillTx/>
                <a:ea typeface="+mn-ea"/>
                <a:cs typeface="+mn-cs"/>
              </a:rPr>
              <a:t>patient</a:t>
            </a:r>
            <a:r>
              <a:rPr kumimoji="0" lang="en-US" sz="2400" b="0" i="0" u="none" strike="noStrike" kern="1200" cap="none" spc="0" normalizeH="0" baseline="0" noProof="0" dirty="0">
                <a:ln>
                  <a:noFill/>
                </a:ln>
                <a:solidFill>
                  <a:srgbClr val="202124"/>
                </a:solidFill>
                <a:effectLst/>
                <a:uLnTx/>
                <a:uFillTx/>
                <a:ea typeface="+mn-ea"/>
                <a:cs typeface="+mn-cs"/>
              </a:rPr>
              <a:t>, or the </a:t>
            </a:r>
            <a:r>
              <a:rPr kumimoji="0" lang="en-US" sz="2400" b="1" i="0" u="none" strike="noStrike" kern="1200" cap="none" spc="0" normalizeH="0" baseline="0" noProof="0" dirty="0">
                <a:ln>
                  <a:noFill/>
                </a:ln>
                <a:solidFill>
                  <a:srgbClr val="202124"/>
                </a:solidFill>
                <a:effectLst/>
                <a:uLnTx/>
                <a:uFillTx/>
                <a:ea typeface="+mn-ea"/>
                <a:cs typeface="+mn-cs"/>
              </a:rPr>
              <a:t>patient's</a:t>
            </a:r>
            <a:r>
              <a:rPr kumimoji="0" lang="en-US" sz="2400" b="0" i="0" u="none" strike="noStrike" kern="1200" cap="none" spc="0" normalizeH="0" baseline="0" noProof="0" dirty="0">
                <a:ln>
                  <a:noFill/>
                </a:ln>
                <a:solidFill>
                  <a:srgbClr val="202124"/>
                </a:solidFill>
                <a:effectLst/>
                <a:uLnTx/>
                <a:uFillTx/>
                <a:ea typeface="+mn-ea"/>
                <a:cs typeface="+mn-cs"/>
              </a:rPr>
              <a:t> representative, regarding the </a:t>
            </a:r>
            <a:r>
              <a:rPr kumimoji="0" lang="en-US" sz="2400" b="1" i="0" u="none" strike="noStrike" kern="1200" cap="none" spc="0" normalizeH="0" baseline="0" noProof="0" dirty="0">
                <a:ln>
                  <a:noFill/>
                </a:ln>
                <a:solidFill>
                  <a:srgbClr val="202124"/>
                </a:solidFill>
                <a:effectLst/>
                <a:uLnTx/>
                <a:uFillTx/>
                <a:ea typeface="+mn-ea"/>
                <a:cs typeface="+mn-cs"/>
              </a:rPr>
              <a:t>patient's</a:t>
            </a:r>
            <a:r>
              <a:rPr kumimoji="0" lang="en-US" sz="2400" b="0" i="0" u="none" strike="noStrike" kern="1200" cap="none" spc="0" normalizeH="0" baseline="0" noProof="0" dirty="0">
                <a:ln>
                  <a:noFill/>
                </a:ln>
                <a:solidFill>
                  <a:srgbClr val="202124"/>
                </a:solidFill>
                <a:effectLst/>
                <a:uLnTx/>
                <a:uFillTx/>
                <a:ea typeface="+mn-ea"/>
                <a:cs typeface="+mn-cs"/>
              </a:rPr>
              <a:t> care, abuse or neglect, or issues related to the </a:t>
            </a:r>
            <a:r>
              <a:rPr kumimoji="0" lang="en-US" sz="2400" b="1" i="0" u="none" strike="noStrike" kern="1200" cap="none" spc="0" normalizeH="0" baseline="0" noProof="0" dirty="0">
                <a:ln>
                  <a:noFill/>
                </a:ln>
                <a:solidFill>
                  <a:srgbClr val="202124"/>
                </a:solidFill>
                <a:effectLst/>
                <a:uLnTx/>
                <a:uFillTx/>
                <a:ea typeface="+mn-ea"/>
                <a:cs typeface="+mn-cs"/>
              </a:rPr>
              <a:t>facility</a:t>
            </a:r>
            <a:r>
              <a:rPr kumimoji="0" lang="en-US" sz="2400" b="0" i="0" u="none" strike="noStrike" kern="1200" cap="none" spc="0" normalizeH="0" baseline="0" noProof="0" dirty="0">
                <a:ln>
                  <a:noFill/>
                </a:ln>
                <a:solidFill>
                  <a:srgbClr val="202124"/>
                </a:solidFill>
                <a:effectLst/>
                <a:uLnTx/>
                <a:uFillTx/>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202124"/>
                </a:solidFill>
                <a:effectLst/>
                <a:uLnTx/>
                <a:uFillTx/>
                <a:ea typeface="+mn-ea"/>
                <a:cs typeface="+mn-cs"/>
              </a:rPr>
              <a:t>Medical Grievances</a:t>
            </a:r>
            <a:r>
              <a:rPr kumimoji="0" lang="en-US" sz="2400" b="0" i="0" u="none" strike="noStrike" kern="1200" cap="none" spc="0" normalizeH="0" baseline="0" noProof="0" dirty="0">
                <a:ln>
                  <a:noFill/>
                </a:ln>
                <a:solidFill>
                  <a:srgbClr val="202124"/>
                </a:solidFill>
                <a:effectLst/>
                <a:uLnTx/>
                <a:uFillTx/>
                <a:ea typeface="+mn-ea"/>
                <a:cs typeface="+mn-cs"/>
              </a:rPr>
              <a:t> –specific to </a:t>
            </a:r>
            <a:r>
              <a:rPr kumimoji="0" lang="en-US" sz="2400" b="1" i="0" u="none" strike="noStrike" kern="1200" cap="none" spc="0" normalizeH="0" baseline="0" noProof="0" dirty="0">
                <a:ln>
                  <a:noFill/>
                </a:ln>
                <a:solidFill>
                  <a:srgbClr val="202124"/>
                </a:solidFill>
                <a:effectLst/>
                <a:uLnTx/>
                <a:uFillTx/>
                <a:ea typeface="+mn-ea"/>
                <a:cs typeface="+mn-cs"/>
              </a:rPr>
              <a:t>medical</a:t>
            </a:r>
            <a:r>
              <a:rPr kumimoji="0" lang="en-US" sz="2400" b="0" i="0" u="none" strike="noStrike" kern="1200" cap="none" spc="0" normalizeH="0" baseline="0" noProof="0" dirty="0">
                <a:ln>
                  <a:noFill/>
                </a:ln>
                <a:solidFill>
                  <a:srgbClr val="202124"/>
                </a:solidFill>
                <a:effectLst/>
                <a:uLnTx/>
                <a:uFillTx/>
                <a:ea typeface="+mn-ea"/>
                <a:cs typeface="+mn-cs"/>
              </a:rPr>
              <a:t> care or treatment, </a:t>
            </a:r>
            <a:endParaRPr kumimoji="0" lang="en-KE" sz="2400" b="0" i="0" u="none" strike="noStrike" kern="1200" cap="none" spc="0" normalizeH="0" baseline="0" noProof="0" dirty="0">
              <a:ln>
                <a:noFill/>
              </a:ln>
              <a:solidFill>
                <a:srgbClr val="404040"/>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KE" sz="2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Footer Placeholder 3">
            <a:extLst>
              <a:ext uri="{FF2B5EF4-FFF2-40B4-BE49-F238E27FC236}">
                <a16:creationId xmlns:a16="http://schemas.microsoft.com/office/drawing/2014/main" id="{9C0D94FA-ABBE-435B-BFEF-9E56D3924523}"/>
              </a:ext>
            </a:extLst>
          </p:cNvPr>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90591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252038" cy="1450757"/>
          </a:xfrm>
        </p:spPr>
        <p:txBody>
          <a:bodyPr>
            <a:normAutofit/>
          </a:bodyPr>
          <a:lstStyle/>
          <a:p>
            <a:r>
              <a:rPr lang="en-US" sz="4300" b="1" dirty="0">
                <a:solidFill>
                  <a:schemeClr val="accent2"/>
                </a:solidFill>
              </a:rPr>
              <a:t>Grievance redress mechanisms</a:t>
            </a:r>
            <a:br>
              <a:rPr lang="en-US" sz="4000" dirty="0"/>
            </a:br>
            <a:endParaRPr lang="en-US" sz="4000" dirty="0"/>
          </a:p>
        </p:txBody>
      </p:sp>
      <p:sp>
        <p:nvSpPr>
          <p:cNvPr id="3" name="Content Placeholder 2"/>
          <p:cNvSpPr>
            <a:spLocks noGrp="1"/>
          </p:cNvSpPr>
          <p:nvPr>
            <p:ph idx="1"/>
          </p:nvPr>
        </p:nvSpPr>
        <p:spPr>
          <a:xfrm>
            <a:off x="860612" y="1737360"/>
            <a:ext cx="10488706" cy="4582758"/>
          </a:xfrm>
        </p:spPr>
        <p:txBody>
          <a:bodyPr>
            <a:normAutofit fontScale="92500" lnSpcReduction="20000"/>
          </a:bodyPr>
          <a:lstStyle/>
          <a:p>
            <a:pPr lvl="1">
              <a:lnSpc>
                <a:spcPct val="120000"/>
              </a:lnSpc>
              <a:spcBef>
                <a:spcPts val="0"/>
              </a:spcBef>
              <a:spcAft>
                <a:spcPts val="600"/>
              </a:spcAft>
              <a:buFont typeface="Arial" panose="020B0604020202020204" pitchFamily="34" charset="0"/>
              <a:buChar char="•"/>
            </a:pPr>
            <a:r>
              <a:rPr lang="en-US" sz="2800" b="1" dirty="0"/>
              <a:t>Grievance Redress Mechanism (GRM):</a:t>
            </a:r>
            <a:r>
              <a:rPr lang="en-US" sz="2800" dirty="0"/>
              <a:t> A set of structures, procedures and processes by which complaints, queries, clarifications and feedback about a project are responded.</a:t>
            </a:r>
          </a:p>
          <a:p>
            <a:pPr lvl="1">
              <a:lnSpc>
                <a:spcPct val="120000"/>
              </a:lnSpc>
              <a:spcBef>
                <a:spcPts val="0"/>
              </a:spcBef>
              <a:spcAft>
                <a:spcPts val="600"/>
              </a:spcAft>
              <a:buFont typeface="Arial" panose="020B0604020202020204" pitchFamily="34" charset="0"/>
              <a:buChar char="•"/>
            </a:pPr>
            <a:r>
              <a:rPr lang="en-US" sz="2800" dirty="0"/>
              <a:t>It Provides affected people with avenues for making a complaint or resolving any dispute that may arise during the course of the implementation of a project;</a:t>
            </a:r>
          </a:p>
          <a:p>
            <a:pPr lvl="1">
              <a:lnSpc>
                <a:spcPct val="120000"/>
              </a:lnSpc>
              <a:spcBef>
                <a:spcPts val="0"/>
              </a:spcBef>
              <a:spcAft>
                <a:spcPts val="600"/>
              </a:spcAft>
              <a:buFont typeface="Arial" panose="020B0604020202020204" pitchFamily="34" charset="0"/>
              <a:buChar char="•"/>
            </a:pPr>
            <a:r>
              <a:rPr lang="en-US" sz="2800" dirty="0"/>
              <a:t>Ensures that appropriate and mutually acceptable redress actions are identified and implemented to the satisfaction of complainants; and</a:t>
            </a:r>
          </a:p>
          <a:p>
            <a:pPr lvl="1">
              <a:lnSpc>
                <a:spcPct val="120000"/>
              </a:lnSpc>
              <a:spcBef>
                <a:spcPts val="0"/>
              </a:spcBef>
              <a:spcAft>
                <a:spcPts val="600"/>
              </a:spcAft>
              <a:buFont typeface="Arial" panose="020B0604020202020204" pitchFamily="34" charset="0"/>
              <a:buChar char="•"/>
            </a:pPr>
            <a:r>
              <a:rPr lang="en-US" sz="2800" dirty="0"/>
              <a:t>Avoids the need to resort to judicial proceedings</a:t>
            </a:r>
          </a:p>
          <a:p>
            <a:r>
              <a:rPr lang="en-US" dirty="0"/>
              <a:t> </a:t>
            </a:r>
          </a:p>
          <a:p>
            <a:endParaRPr lang="en-US" dirty="0"/>
          </a:p>
        </p:txBody>
      </p:sp>
    </p:spTree>
    <p:extLst>
      <p:ext uri="{BB962C8B-B14F-4D97-AF65-F5344CB8AC3E}">
        <p14:creationId xmlns:p14="http://schemas.microsoft.com/office/powerpoint/2010/main" val="276022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286603"/>
            <a:ext cx="10564009" cy="1450757"/>
          </a:xfrm>
        </p:spPr>
        <p:txBody>
          <a:bodyPr>
            <a:normAutofit fontScale="90000"/>
          </a:bodyPr>
          <a:lstStyle/>
          <a:p>
            <a:br>
              <a:rPr lang="en-US" b="1" dirty="0"/>
            </a:br>
            <a:br>
              <a:rPr lang="en-US" b="1" dirty="0"/>
            </a:br>
            <a:r>
              <a:rPr lang="en-US" b="1" dirty="0">
                <a:solidFill>
                  <a:schemeClr val="accent2"/>
                </a:solidFill>
              </a:rPr>
              <a:t>Importance of grievance redress mechanism to a project</a:t>
            </a:r>
          </a:p>
        </p:txBody>
      </p:sp>
      <p:sp>
        <p:nvSpPr>
          <p:cNvPr id="3" name="Content Placeholder 2"/>
          <p:cNvSpPr>
            <a:spLocks noGrp="1"/>
          </p:cNvSpPr>
          <p:nvPr>
            <p:ph idx="1"/>
          </p:nvPr>
        </p:nvSpPr>
        <p:spPr>
          <a:xfrm>
            <a:off x="416859" y="1845733"/>
            <a:ext cx="11187953" cy="4460937"/>
          </a:xfrm>
        </p:spPr>
        <p:txBody>
          <a:bodyPr>
            <a:normAutofit/>
          </a:bodyPr>
          <a:lstStyle/>
          <a:p>
            <a:pPr marL="201168" lvl="1" indent="0">
              <a:lnSpc>
                <a:spcPct val="100000"/>
              </a:lnSpc>
              <a:spcBef>
                <a:spcPts val="0"/>
              </a:spcBef>
              <a:spcAft>
                <a:spcPts val="0"/>
              </a:spcAft>
              <a:buNone/>
            </a:pPr>
            <a:r>
              <a:rPr lang="en-US" sz="2600" dirty="0"/>
              <a:t>A well-designed and implemented complaints handling mechanism significantly enhances operational efficiency in a variety of ways, including </a:t>
            </a:r>
          </a:p>
          <a:p>
            <a:pPr lvl="2">
              <a:lnSpc>
                <a:spcPct val="100000"/>
              </a:lnSpc>
              <a:spcBef>
                <a:spcPts val="0"/>
              </a:spcBef>
              <a:spcAft>
                <a:spcPts val="0"/>
              </a:spcAft>
              <a:buFont typeface="Arial" panose="020B0604020202020204" pitchFamily="34" charset="0"/>
              <a:buChar char="•"/>
            </a:pPr>
            <a:r>
              <a:rPr lang="en-US" sz="2500" dirty="0"/>
              <a:t>Generating public awareness about the project and its objectives; </a:t>
            </a:r>
          </a:p>
          <a:p>
            <a:pPr lvl="2">
              <a:lnSpc>
                <a:spcPct val="100000"/>
              </a:lnSpc>
              <a:spcBef>
                <a:spcPts val="0"/>
              </a:spcBef>
              <a:spcAft>
                <a:spcPts val="0"/>
              </a:spcAft>
              <a:buFont typeface="Arial" panose="020B0604020202020204" pitchFamily="34" charset="0"/>
              <a:buChar char="•"/>
            </a:pPr>
            <a:r>
              <a:rPr lang="en-US" sz="2500" dirty="0"/>
              <a:t>Deterring fraud and corruption; </a:t>
            </a:r>
          </a:p>
          <a:p>
            <a:pPr lvl="2">
              <a:lnSpc>
                <a:spcPct val="100000"/>
              </a:lnSpc>
              <a:spcBef>
                <a:spcPts val="0"/>
              </a:spcBef>
              <a:spcAft>
                <a:spcPts val="0"/>
              </a:spcAft>
              <a:buFont typeface="Arial" panose="020B0604020202020204" pitchFamily="34" charset="0"/>
              <a:buChar char="•"/>
            </a:pPr>
            <a:r>
              <a:rPr lang="en-US" sz="2500" dirty="0"/>
              <a:t>Mitigating risks; </a:t>
            </a:r>
          </a:p>
          <a:p>
            <a:pPr lvl="2">
              <a:lnSpc>
                <a:spcPct val="100000"/>
              </a:lnSpc>
              <a:spcBef>
                <a:spcPts val="0"/>
              </a:spcBef>
              <a:spcAft>
                <a:spcPts val="0"/>
              </a:spcAft>
              <a:buFont typeface="Arial" panose="020B0604020202020204" pitchFamily="34" charset="0"/>
              <a:buChar char="•"/>
            </a:pPr>
            <a:r>
              <a:rPr lang="en-US" sz="2500" dirty="0"/>
              <a:t>Providing project staff with practical suggestions/feedback that allow them to be more accountable, transparent, and responsive to beneficiaries; </a:t>
            </a:r>
          </a:p>
          <a:p>
            <a:pPr lvl="2">
              <a:lnSpc>
                <a:spcPct val="100000"/>
              </a:lnSpc>
              <a:spcBef>
                <a:spcPts val="0"/>
              </a:spcBef>
              <a:spcAft>
                <a:spcPts val="0"/>
              </a:spcAft>
              <a:buFont typeface="Arial" panose="020B0604020202020204" pitchFamily="34" charset="0"/>
              <a:buChar char="•"/>
            </a:pPr>
            <a:r>
              <a:rPr lang="en-US" sz="2500" dirty="0"/>
              <a:t>Increases stakeholder involvement in the project. </a:t>
            </a:r>
          </a:p>
          <a:p>
            <a:pPr lvl="2">
              <a:lnSpc>
                <a:spcPct val="100000"/>
              </a:lnSpc>
              <a:spcBef>
                <a:spcPts val="0"/>
              </a:spcBef>
              <a:spcAft>
                <a:spcPts val="0"/>
              </a:spcAft>
              <a:buFont typeface="Arial" panose="020B0604020202020204" pitchFamily="34" charset="0"/>
              <a:buChar char="•"/>
            </a:pPr>
            <a:r>
              <a:rPr lang="en-US" sz="2500" dirty="0"/>
              <a:t>An effective GRM can help detect problems before they become more widespread, thereby preserving the project reputation </a:t>
            </a:r>
            <a:r>
              <a:rPr lang="en-GB" sz="2500" dirty="0"/>
              <a:t>specifically</a:t>
            </a:r>
            <a:endParaRPr lang="en-US" sz="2500" dirty="0"/>
          </a:p>
        </p:txBody>
      </p:sp>
    </p:spTree>
    <p:extLst>
      <p:ext uri="{BB962C8B-B14F-4D97-AF65-F5344CB8AC3E}">
        <p14:creationId xmlns:p14="http://schemas.microsoft.com/office/powerpoint/2010/main" val="324537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E9BF-7E4D-446F-8904-741C58E7E474}"/>
              </a:ext>
            </a:extLst>
          </p:cNvPr>
          <p:cNvSpPr>
            <a:spLocks noGrp="1"/>
          </p:cNvSpPr>
          <p:nvPr>
            <p:ph type="title"/>
          </p:nvPr>
        </p:nvSpPr>
        <p:spPr>
          <a:xfrm>
            <a:off x="431800" y="287339"/>
            <a:ext cx="10723033" cy="830261"/>
          </a:xfrm>
        </p:spPr>
        <p:txBody>
          <a:bodyPr/>
          <a:lstStyle/>
          <a:p>
            <a:r>
              <a:rPr kumimoji="0" lang="en-US" sz="4400" b="0" i="0" u="none" strike="noStrike" kern="1200" cap="none" spc="0" normalizeH="0" baseline="0" noProof="0" dirty="0">
                <a:ln>
                  <a:noFill/>
                </a:ln>
                <a:solidFill>
                  <a:schemeClr val="accent1"/>
                </a:solidFill>
                <a:effectLst/>
                <a:uLnTx/>
                <a:uFillTx/>
                <a:latin typeface="Calibri Light" panose="020F0302020204030204"/>
                <a:ea typeface="+mj-ea"/>
                <a:cs typeface="+mj-cs"/>
              </a:rPr>
              <a:t>Types of Grievances</a:t>
            </a:r>
            <a:endParaRPr lang="en-KE" dirty="0">
              <a:solidFill>
                <a:schemeClr val="accent1"/>
              </a:solidFill>
            </a:endParaRPr>
          </a:p>
        </p:txBody>
      </p:sp>
      <p:sp>
        <p:nvSpPr>
          <p:cNvPr id="3" name="Content Placeholder 2">
            <a:extLst>
              <a:ext uri="{FF2B5EF4-FFF2-40B4-BE49-F238E27FC236}">
                <a16:creationId xmlns:a16="http://schemas.microsoft.com/office/drawing/2014/main" id="{AD0DC38F-10E5-4DD2-8701-8CA7EF68593C}"/>
              </a:ext>
            </a:extLst>
          </p:cNvPr>
          <p:cNvSpPr>
            <a:spLocks noGrp="1"/>
          </p:cNvSpPr>
          <p:nvPr>
            <p:ph idx="1"/>
          </p:nvPr>
        </p:nvSpPr>
        <p:spPr>
          <a:xfrm>
            <a:off x="431800" y="1255714"/>
            <a:ext cx="10390716" cy="4916486"/>
          </a:xfrm>
        </p:spPr>
        <p:txBody>
          <a:bodyPr/>
          <a:lstStyle/>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Real or Imaginary:</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Expressed or Implied:</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Visible Grievances or Hidden Grievances:</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Oral or Written:</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Disguised Grievances: mental pressure or frustration</a:t>
            </a:r>
            <a:r>
              <a:rPr kumimoji="0" lang="en-US"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t>
            </a:r>
            <a:r>
              <a:rPr kumimoji="0" lang="en-KE"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other factors and not related to work.</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Individual or Group Grievances:</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Union Grievances: on behalf of member employees </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KE"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Policy Grievances: relating to terms of employment</a:t>
            </a:r>
            <a:r>
              <a:rPr kumimoji="0" lang="en-US" sz="24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endParaRPr kumimoji="0" lang="en-KE" sz="2400" i="0" u="none" strike="noStrike" kern="1200" cap="none" spc="0" normalizeH="0" baseline="0" noProof="0" dirty="0">
              <a:ln>
                <a:noFill/>
              </a:ln>
              <a:solidFill>
                <a:prstClr val="black"/>
              </a:solidFill>
              <a:effectLst/>
              <a:uLnTx/>
              <a:uFillTx/>
              <a:ea typeface="+mn-ea"/>
              <a:cs typeface="+mn-cs"/>
            </a:endParaRPr>
          </a:p>
          <a:p>
            <a:endParaRPr lang="en-KE" dirty="0"/>
          </a:p>
        </p:txBody>
      </p:sp>
      <p:sp>
        <p:nvSpPr>
          <p:cNvPr id="4" name="Footer Placeholder 3">
            <a:extLst>
              <a:ext uri="{FF2B5EF4-FFF2-40B4-BE49-F238E27FC236}">
                <a16:creationId xmlns:a16="http://schemas.microsoft.com/office/drawing/2014/main" id="{F6EA6148-6615-4DCE-B418-16AA8BCFA3BF}"/>
              </a:ext>
            </a:extLst>
          </p:cNvPr>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244903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E7B4-ADE2-4185-ACF8-4BBB6FE70A52}"/>
              </a:ext>
            </a:extLst>
          </p:cNvPr>
          <p:cNvSpPr>
            <a:spLocks noGrp="1"/>
          </p:cNvSpPr>
          <p:nvPr>
            <p:ph type="title"/>
          </p:nvPr>
        </p:nvSpPr>
        <p:spPr>
          <a:xfrm>
            <a:off x="533400" y="287339"/>
            <a:ext cx="10621433" cy="998123"/>
          </a:xfrm>
        </p:spPr>
        <p:txBody>
          <a:bodyPr>
            <a:normAutofit/>
          </a:bodyPr>
          <a:lstStyle/>
          <a:p>
            <a:r>
              <a:rPr kumimoji="0" lang="en-US" sz="3200" b="1" i="0" u="none" strike="noStrike" kern="1200" cap="none" spc="0" normalizeH="0" baseline="0" noProof="0" dirty="0">
                <a:ln>
                  <a:noFill/>
                </a:ln>
                <a:solidFill>
                  <a:schemeClr val="accent1"/>
                </a:solidFill>
                <a:effectLst/>
                <a:uLnTx/>
                <a:uFillTx/>
                <a:latin typeface="+mn-lt"/>
                <a:cs typeface="Calibri" panose="020F0502020204030204" pitchFamily="34" charset="0"/>
              </a:rPr>
              <a:t>5 Common Patient Complaints in Healthcare</a:t>
            </a:r>
            <a:br>
              <a:rPr kumimoji="0" lang="en-US" sz="3200" b="0" i="0" u="none" strike="noStrike" kern="1200" cap="none" spc="0" normalizeH="0" baseline="0" noProof="0" dirty="0">
                <a:ln>
                  <a:noFill/>
                </a:ln>
                <a:solidFill>
                  <a:srgbClr val="202124"/>
                </a:solidFill>
                <a:effectLst/>
                <a:uLnTx/>
                <a:uFillTx/>
                <a:latin typeface="+mn-lt"/>
                <a:ea typeface="+mj-ea"/>
                <a:cs typeface="+mj-cs"/>
              </a:rPr>
            </a:br>
            <a:endParaRPr lang="en-KE" sz="3200" dirty="0">
              <a:latin typeface="+mn-lt"/>
            </a:endParaRPr>
          </a:p>
        </p:txBody>
      </p:sp>
      <p:sp>
        <p:nvSpPr>
          <p:cNvPr id="3" name="Content Placeholder 2">
            <a:extLst>
              <a:ext uri="{FF2B5EF4-FFF2-40B4-BE49-F238E27FC236}">
                <a16:creationId xmlns:a16="http://schemas.microsoft.com/office/drawing/2014/main" id="{F03EFB08-3EBC-4B3D-AAF9-DC2CBE70653B}"/>
              </a:ext>
            </a:extLst>
          </p:cNvPr>
          <p:cNvSpPr>
            <a:spLocks noGrp="1"/>
          </p:cNvSpPr>
          <p:nvPr>
            <p:ph idx="1"/>
          </p:nvPr>
        </p:nvSpPr>
        <p:spPr>
          <a:xfrm>
            <a:off x="165100" y="1285462"/>
            <a:ext cx="10989733" cy="458352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ea typeface="+mn-ea"/>
                <a:cs typeface="+mn-cs"/>
              </a:rPr>
              <a:t>Lack of Communication and Dismissiveness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ea typeface="+mn-ea"/>
                <a:cs typeface="+mn-cs"/>
              </a:rPr>
              <a:t>Long Wait Times.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ea typeface="+mn-ea"/>
                <a:cs typeface="+mn-cs"/>
              </a:rPr>
              <a:t>Issues with Staff Members.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ea typeface="+mn-ea"/>
                <a:cs typeface="+mn-cs"/>
              </a:rPr>
              <a:t>Amount of Time Spent with Doctor.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ea typeface="+mn-ea"/>
                <a:cs typeface="+mn-cs"/>
              </a:rPr>
              <a:t>Insurance and Billing.</a:t>
            </a:r>
          </a:p>
          <a:p>
            <a:endParaRPr lang="en-KE" dirty="0"/>
          </a:p>
        </p:txBody>
      </p:sp>
      <p:sp>
        <p:nvSpPr>
          <p:cNvPr id="4" name="Footer Placeholder 3">
            <a:extLst>
              <a:ext uri="{FF2B5EF4-FFF2-40B4-BE49-F238E27FC236}">
                <a16:creationId xmlns:a16="http://schemas.microsoft.com/office/drawing/2014/main" id="{CE189361-542D-47C2-8A3E-87E8483D3AF8}"/>
              </a:ext>
            </a:extLst>
          </p:cNvPr>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78123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E4A6-2D05-4067-A0D7-61AD343620FD}"/>
              </a:ext>
            </a:extLst>
          </p:cNvPr>
          <p:cNvSpPr>
            <a:spLocks noGrp="1"/>
          </p:cNvSpPr>
          <p:nvPr>
            <p:ph type="title"/>
          </p:nvPr>
        </p:nvSpPr>
        <p:spPr/>
        <p:txBody>
          <a:bodyPr/>
          <a:lstStyle/>
          <a:p>
            <a:r>
              <a:rPr lang="en-US" b="1" dirty="0">
                <a:solidFill>
                  <a:schemeClr val="accent2"/>
                </a:solidFill>
              </a:rPr>
              <a:t>Complaint categories</a:t>
            </a:r>
            <a:endParaRPr lang="en-KE" b="1" dirty="0">
              <a:solidFill>
                <a:schemeClr val="accent2"/>
              </a:solidFill>
            </a:endParaRPr>
          </a:p>
        </p:txBody>
      </p:sp>
      <p:sp>
        <p:nvSpPr>
          <p:cNvPr id="3" name="Content Placeholder 2">
            <a:extLst>
              <a:ext uri="{FF2B5EF4-FFF2-40B4-BE49-F238E27FC236}">
                <a16:creationId xmlns:a16="http://schemas.microsoft.com/office/drawing/2014/main" id="{0C725684-972B-4F3D-9D32-230A41DF238D}"/>
              </a:ext>
            </a:extLst>
          </p:cNvPr>
          <p:cNvSpPr>
            <a:spLocks noGrp="1"/>
          </p:cNvSpPr>
          <p:nvPr>
            <p:ph idx="1"/>
          </p:nvPr>
        </p:nvSpPr>
        <p:spPr/>
        <p:txBody>
          <a:bodyPr>
            <a:normAutofit/>
          </a:bodyPr>
          <a:lstStyle/>
          <a:p>
            <a:pPr lvl="1"/>
            <a:r>
              <a:rPr lang="en-US" sz="2800" dirty="0"/>
              <a:t>Service delivery related complaints</a:t>
            </a:r>
          </a:p>
          <a:p>
            <a:pPr lvl="1"/>
            <a:r>
              <a:rPr lang="en-US" sz="2800" dirty="0"/>
              <a:t>Workers complaints</a:t>
            </a:r>
          </a:p>
          <a:p>
            <a:pPr lvl="1"/>
            <a:r>
              <a:rPr lang="en-US" sz="2800" dirty="0"/>
              <a:t>Complaints due to professional negligence</a:t>
            </a:r>
          </a:p>
          <a:p>
            <a:pPr lvl="1"/>
            <a:r>
              <a:rPr lang="en-US" sz="2800" dirty="0"/>
              <a:t>GBV/Sexual Exploitation and Abuse (SEA)</a:t>
            </a:r>
          </a:p>
          <a:p>
            <a:pPr lvl="1"/>
            <a:r>
              <a:rPr lang="en-US" sz="2800" dirty="0"/>
              <a:t>Environmental and community health hazards</a:t>
            </a:r>
          </a:p>
          <a:p>
            <a:pPr lvl="1"/>
            <a:r>
              <a:rPr lang="en-US" sz="2800" dirty="0"/>
              <a:t>Fraud and corruption</a:t>
            </a:r>
          </a:p>
          <a:p>
            <a:pPr lvl="1"/>
            <a:r>
              <a:rPr lang="en-US" sz="2800" dirty="0"/>
              <a:t>Complaints from VMG communities</a:t>
            </a:r>
          </a:p>
          <a:p>
            <a:pPr lvl="1"/>
            <a:r>
              <a:rPr lang="en-US" sz="2800" dirty="0"/>
              <a:t>Complaints related to socio-economic concerns during COVID 19</a:t>
            </a:r>
          </a:p>
          <a:p>
            <a:pPr lvl="1"/>
            <a:endParaRPr lang="en-KE" sz="2800" dirty="0"/>
          </a:p>
        </p:txBody>
      </p:sp>
    </p:spTree>
    <p:extLst>
      <p:ext uri="{BB962C8B-B14F-4D97-AF65-F5344CB8AC3E}">
        <p14:creationId xmlns:p14="http://schemas.microsoft.com/office/powerpoint/2010/main" val="888835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BG_SPL-GP_PPT_Template_27_June_2014">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22813</TotalTime>
  <Words>2074</Words>
  <Application>Microsoft Office PowerPoint</Application>
  <PresentationFormat>Widescreen</PresentationFormat>
  <Paragraphs>216</Paragraphs>
  <Slides>26</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Arial</vt:lpstr>
      <vt:lpstr>Arial</vt:lpstr>
      <vt:lpstr>Calibri</vt:lpstr>
      <vt:lpstr>Calibri Light</vt:lpstr>
      <vt:lpstr>Candara</vt:lpstr>
      <vt:lpstr>Trebuchet MS</vt:lpstr>
      <vt:lpstr>Wingdings</vt:lpstr>
      <vt:lpstr>Office Theme</vt:lpstr>
      <vt:lpstr>1_WBG_SPL-GP_PPT_Template_27_June_2014</vt:lpstr>
      <vt:lpstr>Retrospect</vt:lpstr>
      <vt:lpstr>1_Office Theme</vt:lpstr>
      <vt:lpstr>1_Retrospect</vt:lpstr>
      <vt:lpstr>Grievance Redress Mechanism</vt:lpstr>
      <vt:lpstr>Presentation outline </vt:lpstr>
      <vt:lpstr>GRM</vt:lpstr>
      <vt:lpstr>What is a grievance?</vt:lpstr>
      <vt:lpstr>Grievance redress mechanisms </vt:lpstr>
      <vt:lpstr>  Importance of grievance redress mechanism to a project</vt:lpstr>
      <vt:lpstr>Types of Grievances</vt:lpstr>
      <vt:lpstr>5 Common Patient Complaints in Healthcare </vt:lpstr>
      <vt:lpstr>Complaint categories</vt:lpstr>
      <vt:lpstr>Grievance redress outcomes </vt:lpstr>
      <vt:lpstr>Principles of Effective GRMs </vt:lpstr>
      <vt:lpstr>Principles of Effective GRMs </vt:lpstr>
      <vt:lpstr>What does a GRM typically look like? </vt:lpstr>
      <vt:lpstr>PowerPoint Presentation</vt:lpstr>
      <vt:lpstr>GRM Dos and Don’ts </vt:lpstr>
      <vt:lpstr>GRM Dos and Don’ts </vt:lpstr>
      <vt:lpstr>GRM Dos and Don’ts </vt:lpstr>
      <vt:lpstr>GRM Dos and Don’ts </vt:lpstr>
      <vt:lpstr>PowerPoint Presentation</vt:lpstr>
      <vt:lpstr>Grievance Identification Methods   </vt:lpstr>
      <vt:lpstr>Procedure for Handling complaints</vt:lpstr>
      <vt:lpstr>Essentials of a Good Grievance Redressal System:</vt:lpstr>
      <vt:lpstr>Some common errors are:</vt:lpstr>
      <vt:lpstr>Responding to grievances-TIPS</vt:lpstr>
      <vt:lpstr>Grievance Prevention</vt:lpstr>
      <vt:lpstr>Group 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MARGARET</cp:lastModifiedBy>
  <cp:revision>110</cp:revision>
  <dcterms:created xsi:type="dcterms:W3CDTF">2021-03-23T09:06:48Z</dcterms:created>
  <dcterms:modified xsi:type="dcterms:W3CDTF">2021-06-28T20:02:29Z</dcterms:modified>
</cp:coreProperties>
</file>