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3" r:id="rId4"/>
    <p:sldId id="267" r:id="rId5"/>
    <p:sldId id="268" r:id="rId6"/>
    <p:sldId id="258" r:id="rId7"/>
    <p:sldId id="266" r:id="rId8"/>
    <p:sldId id="259" r:id="rId9"/>
    <p:sldId id="264" r:id="rId10"/>
    <p:sldId id="269" r:id="rId11"/>
    <p:sldId id="272" r:id="rId12"/>
    <p:sldId id="271" r:id="rId13"/>
    <p:sldId id="261" r:id="rId14"/>
    <p:sldId id="262" r:id="rId15"/>
    <p:sldId id="260" r:id="rId16"/>
    <p:sldId id="270" r:id="rId17"/>
    <p:sldId id="273" r:id="rId18"/>
  </p:sldIdLst>
  <p:sldSz cx="12192000" cy="6858000"/>
  <p:notesSz cx="6881813" cy="100028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E9B630-2053-4A66-B31A-8E9DDA164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91E4F12-DFF5-485A-B251-BD77D32E9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415503-F130-4666-9637-311E3A17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25B34E-1B6D-4482-9BA0-9B15D082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7E61A7-390E-4CDD-9E79-2FB74483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9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B10CE1-13EC-4D0A-9F05-AF627F68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C17ED63-A901-4627-BA98-D030CEE45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45202E-DBCF-49FA-BD95-C1C1907D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3133F8-15FD-4C9A-AC46-6C38ED3B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7D042F-587A-4C8A-B6B9-0BBB4FDE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624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A75C323-3ADF-43B2-ACC2-AB266E62A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81BE98-9BD8-472B-95FD-85DBE89EF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F47921-A6E6-4AF4-9D48-998E3693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43EBA0-92B6-48FF-8E28-F5A7A20C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A95E04-2348-4DF8-9D64-92AA1F07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21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C3C4A2-CFF2-4FEB-8599-753E9F5C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04693C-D921-405E-A32D-326B2EEA3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0A7D9B-59CF-4ACB-8A21-08F67EE4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138243-283A-4EF4-BE93-0EC7DD14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CC3C66-9665-4EC6-8F85-68EC5CBB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56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5CBA6-254C-461B-80CD-B0C0AB1A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D7712EF-7863-4503-84A7-F7B7681B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56B0DD-FEFB-49B7-ADAB-BDE511F2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7966D4-0BA2-4B0F-B497-51078DFC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CDE067-78F3-4B1F-A307-491885C3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21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9A7401-7D02-486B-B58C-6FDDF477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E6D36D-9CCA-494E-82A3-F8B4A4E96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8FEF5D4-D65D-4CBD-9044-D9F2FE418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8D1339-2C56-4C6E-941E-1867B9D8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EDC50F-04C3-4FE7-9A3B-2F606E0D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D2A05A-BFFC-4816-BA87-F199B7E3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58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401664-4072-4AE9-94CC-49D71A3F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431AB0-7B29-4D78-970B-E6C8BE140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23BC9C-4FE4-45DF-BEE8-D2F16F63F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2E2F583-BBFD-4264-BEEF-DBFC5E4E0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2FCD869-A644-43A5-BD70-8C1596E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37496FA-EF7F-4381-8A95-36DEB378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96356B0-4D52-46ED-98D9-B0B0B441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DE9874-8B07-4A35-92C3-D7366CE5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8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2BE26A-DED0-4982-A8C9-0A871E47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821D6F-D180-4178-846D-2BA267AF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148FD0F-1DB1-43BE-8274-19B7B4F2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5DF564A-E148-4C48-8D2D-48821842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1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A4A9973-7972-4D34-945A-8E828429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BA4630-FD75-4187-90E3-5BD89740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464BD8-B3B4-4052-A58A-5FB53F96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591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0B7524-32C2-451F-9E50-EF1AD38D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9031ED-DCF3-4E07-9EB8-1AC8ADDD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282804-8866-4C3B-8FCC-93CD98192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2811EE7-B0D3-4EB6-85B5-26BB245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20ED0BC-4F79-451E-A55D-66AF9429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FD63C4-92E7-49D8-B8FF-CF62334B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EAE19D-4662-4C12-9018-99B28C56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1318165-CDCB-40D2-9535-E55674CEB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7BBDB9-D6C9-416C-8DDE-6F7A79CC7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2E2D64-5CF1-4D1C-88C8-D11EBA98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888186-CDBE-4AC2-B7BE-CFCB71B3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B42788-2396-4730-930A-E332C075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78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F2273B5-FAE6-41E9-A894-D01072C3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3B2373-6E8E-403F-A161-7D3932DDD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025692-409D-4CAE-9DBF-993C7315E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9E7A-2185-426C-913B-5E9A5FADAAAB}" type="datetimeFigureOut">
              <a:rPr lang="sv-SE" smtClean="0"/>
              <a:t>2019-01-07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1A1E90-0400-47F3-9EC5-F06C892BC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3E6EA2-E2F9-4107-859B-59CE0BB20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4976-408D-4705-9434-157012B5D4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3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9A39CB-AF65-4216-A1F4-AF5A8F34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                  </a:t>
            </a:r>
            <a:r>
              <a:rPr lang="sv-SE" sz="6600" b="1" dirty="0" err="1"/>
              <a:t>Heart</a:t>
            </a:r>
            <a:r>
              <a:rPr lang="sv-SE" sz="6600" b="1" dirty="0"/>
              <a:t> </a:t>
            </a:r>
            <a:r>
              <a:rPr lang="sv-SE" sz="6600" b="1" dirty="0" err="1"/>
              <a:t>failure</a:t>
            </a:r>
            <a:endParaRPr lang="sv-SE" sz="6600" b="1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990D632-C134-4B27-A449-0812E7429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7541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5911DB-D71E-4045-95A6-2CF42827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81387BD-D1C7-4075-ADB2-B9F6FD61E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71" y="1783354"/>
            <a:ext cx="5600863" cy="4105717"/>
          </a:xfrm>
        </p:spPr>
      </p:pic>
    </p:spTree>
    <p:extLst>
      <p:ext uri="{BB962C8B-B14F-4D97-AF65-F5344CB8AC3E}">
        <p14:creationId xmlns:p14="http://schemas.microsoft.com/office/powerpoint/2010/main" val="325892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C1C92-C0E3-4A93-A809-634DCAD1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A2A7B46-32F8-4E17-BACA-1A27E7310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2255044"/>
            <a:ext cx="6985000" cy="3492500"/>
          </a:xfrm>
        </p:spPr>
      </p:pic>
    </p:spTree>
    <p:extLst>
      <p:ext uri="{BB962C8B-B14F-4D97-AF65-F5344CB8AC3E}">
        <p14:creationId xmlns:p14="http://schemas.microsoft.com/office/powerpoint/2010/main" val="14465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C3E8C-A7B9-4E3E-BC15-12EB12A3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D898976-FAE9-4264-AC29-EE465570D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648744"/>
            <a:ext cx="5905500" cy="2705100"/>
          </a:xfrm>
        </p:spPr>
      </p:pic>
    </p:spTree>
    <p:extLst>
      <p:ext uri="{BB962C8B-B14F-4D97-AF65-F5344CB8AC3E}">
        <p14:creationId xmlns:p14="http://schemas.microsoft.com/office/powerpoint/2010/main" val="303965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3A3E7A-08C0-4BA2-8A9C-6975F4A6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                      Management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F5751E-C4FE-4CC7-B65E-14539770D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 is not a diagnos </a:t>
            </a:r>
            <a:r>
              <a:rPr lang="sv-SE" dirty="0" err="1"/>
              <a:t>its</a:t>
            </a:r>
            <a:r>
              <a:rPr lang="sv-SE" dirty="0"/>
              <a:t> a </a:t>
            </a:r>
            <a:r>
              <a:rPr lang="sv-SE" dirty="0" err="1"/>
              <a:t>clinical</a:t>
            </a:r>
            <a:r>
              <a:rPr lang="sv-SE" dirty="0"/>
              <a:t> syndrom </a:t>
            </a:r>
            <a:r>
              <a:rPr lang="sv-SE" dirty="0" err="1"/>
              <a:t>due</a:t>
            </a:r>
            <a:r>
              <a:rPr lang="sv-SE" dirty="0"/>
              <a:t> to a </a:t>
            </a:r>
            <a:r>
              <a:rPr lang="sv-SE" dirty="0" err="1"/>
              <a:t>cardial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   </a:t>
            </a:r>
            <a:r>
              <a:rPr lang="sv-SE" dirty="0" err="1"/>
              <a:t>abnormality</a:t>
            </a:r>
            <a:r>
              <a:rPr lang="sv-SE" dirty="0"/>
              <a:t>,</a:t>
            </a:r>
          </a:p>
          <a:p>
            <a:endParaRPr lang="sv-SE" dirty="0"/>
          </a:p>
          <a:p>
            <a:r>
              <a:rPr lang="sv-SE" dirty="0" err="1"/>
              <a:t>Find</a:t>
            </a:r>
            <a:r>
              <a:rPr lang="sv-SE" dirty="0"/>
              <a:t> and </a:t>
            </a:r>
            <a:r>
              <a:rPr lang="sv-SE" dirty="0" err="1"/>
              <a:t>treat</a:t>
            </a:r>
            <a:r>
              <a:rPr lang="sv-SE" dirty="0"/>
              <a:t> the cause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possible</a:t>
            </a:r>
            <a:r>
              <a:rPr lang="sv-SE" dirty="0"/>
              <a:t>.( </a:t>
            </a:r>
            <a:r>
              <a:rPr lang="sv-SE" dirty="0" err="1"/>
              <a:t>anemia</a:t>
            </a:r>
            <a:r>
              <a:rPr lang="sv-SE" dirty="0"/>
              <a:t>, </a:t>
            </a:r>
            <a:r>
              <a:rPr lang="sv-SE" dirty="0" err="1"/>
              <a:t>arrhytmia</a:t>
            </a:r>
            <a:r>
              <a:rPr lang="sv-SE" dirty="0"/>
              <a:t>, </a:t>
            </a:r>
            <a:r>
              <a:rPr lang="sv-SE" dirty="0" err="1"/>
              <a:t>electrolyte</a:t>
            </a:r>
            <a:r>
              <a:rPr lang="sv-SE" dirty="0"/>
              <a:t> </a:t>
            </a:r>
            <a:r>
              <a:rPr lang="sv-SE" dirty="0" err="1"/>
              <a:t>disturbance</a:t>
            </a:r>
            <a:r>
              <a:rPr lang="sv-SE" dirty="0"/>
              <a:t>, </a:t>
            </a:r>
            <a:r>
              <a:rPr lang="sv-SE" dirty="0" err="1"/>
              <a:t>infection</a:t>
            </a:r>
            <a:r>
              <a:rPr lang="sv-SE" dirty="0"/>
              <a:t>, non-</a:t>
            </a:r>
            <a:r>
              <a:rPr lang="sv-SE" dirty="0" err="1"/>
              <a:t>adherence</a:t>
            </a:r>
            <a:r>
              <a:rPr lang="sv-SE" dirty="0"/>
              <a:t> to </a:t>
            </a:r>
            <a:r>
              <a:rPr lang="sv-SE" dirty="0" err="1"/>
              <a:t>treatment</a:t>
            </a:r>
            <a:r>
              <a:rPr lang="sv-SE" dirty="0"/>
              <a:t>).</a:t>
            </a:r>
          </a:p>
          <a:p>
            <a:r>
              <a:rPr lang="sv-SE" dirty="0" err="1"/>
              <a:t>Restrict</a:t>
            </a:r>
            <a:r>
              <a:rPr lang="sv-SE" dirty="0"/>
              <a:t> </a:t>
            </a:r>
            <a:r>
              <a:rPr lang="sv-SE" dirty="0" err="1"/>
              <a:t>alcohol</a:t>
            </a:r>
            <a:r>
              <a:rPr lang="sv-SE" dirty="0"/>
              <a:t> and salt </a:t>
            </a:r>
            <a:r>
              <a:rPr lang="sv-SE" dirty="0" err="1"/>
              <a:t>intake</a:t>
            </a:r>
            <a:r>
              <a:rPr lang="sv-SE" dirty="0"/>
              <a:t>.</a:t>
            </a:r>
          </a:p>
          <a:p>
            <a:r>
              <a:rPr lang="sv-SE" dirty="0" err="1"/>
              <a:t>Avoid</a:t>
            </a:r>
            <a:r>
              <a:rPr lang="sv-SE" dirty="0"/>
              <a:t> </a:t>
            </a:r>
            <a:r>
              <a:rPr lang="sv-SE" dirty="0" err="1"/>
              <a:t>NSAID:s</a:t>
            </a:r>
            <a:r>
              <a:rPr lang="sv-SE" dirty="0"/>
              <a:t> as </a:t>
            </a:r>
            <a:r>
              <a:rPr lang="sv-SE" dirty="0" err="1"/>
              <a:t>they</a:t>
            </a:r>
            <a:r>
              <a:rPr lang="sv-SE" dirty="0"/>
              <a:t> cause fluid retention.</a:t>
            </a:r>
          </a:p>
        </p:txBody>
      </p:sp>
    </p:spTree>
    <p:extLst>
      <p:ext uri="{BB962C8B-B14F-4D97-AF65-F5344CB8AC3E}">
        <p14:creationId xmlns:p14="http://schemas.microsoft.com/office/powerpoint/2010/main" val="212959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15A627-2A14-4C46-88B3-784E21DD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                </a:t>
            </a:r>
            <a:r>
              <a:rPr lang="sv-SE" dirty="0" err="1"/>
              <a:t>Drug</a:t>
            </a:r>
            <a:r>
              <a:rPr lang="sv-SE" dirty="0"/>
              <a:t> </a:t>
            </a:r>
            <a:r>
              <a:rPr lang="sv-SE" dirty="0" err="1"/>
              <a:t>treatment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620BD2-A059-46FA-9AAF-61488571F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Start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diuretic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 and monitor </a:t>
            </a:r>
            <a:r>
              <a:rPr lang="sv-SE" dirty="0" err="1"/>
              <a:t>weight</a:t>
            </a:r>
            <a:r>
              <a:rPr lang="sv-SE" dirty="0"/>
              <a:t> or </a:t>
            </a:r>
            <a:r>
              <a:rPr lang="sv-SE" dirty="0" err="1"/>
              <a:t>reduce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clinical</a:t>
            </a:r>
            <a:r>
              <a:rPr lang="sv-SE" dirty="0"/>
              <a:t> </a:t>
            </a:r>
            <a:r>
              <a:rPr lang="sv-SE" dirty="0" err="1"/>
              <a:t>signs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ortophnae</a:t>
            </a:r>
            <a:r>
              <a:rPr lang="sv-SE" dirty="0"/>
              <a:t>, </a:t>
            </a:r>
            <a:r>
              <a:rPr lang="sv-SE" dirty="0" err="1"/>
              <a:t>dyspnae</a:t>
            </a:r>
            <a:r>
              <a:rPr lang="sv-SE" dirty="0"/>
              <a:t> and / or </a:t>
            </a:r>
            <a:r>
              <a:rPr lang="sv-SE" dirty="0" err="1"/>
              <a:t>reduce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periferal</a:t>
            </a:r>
            <a:r>
              <a:rPr lang="sv-SE" dirty="0"/>
              <a:t> </a:t>
            </a:r>
            <a:r>
              <a:rPr lang="sv-SE" dirty="0" err="1"/>
              <a:t>oedoma</a:t>
            </a:r>
            <a:r>
              <a:rPr lang="sv-SE" dirty="0"/>
              <a:t>.</a:t>
            </a:r>
          </a:p>
          <a:p>
            <a:r>
              <a:rPr lang="sv-SE" dirty="0" err="1"/>
              <a:t>Aldosterone</a:t>
            </a:r>
            <a:r>
              <a:rPr lang="sv-SE" dirty="0"/>
              <a:t> antagonist is </a:t>
            </a:r>
            <a:r>
              <a:rPr lang="sv-SE" dirty="0" err="1"/>
              <a:t>preferable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rightsided</a:t>
            </a:r>
            <a:r>
              <a:rPr lang="sv-SE" dirty="0"/>
              <a:t>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.</a:t>
            </a:r>
          </a:p>
          <a:p>
            <a:r>
              <a:rPr lang="sv-SE" dirty="0"/>
              <a:t>ACE-inhibitor (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reduce</a:t>
            </a:r>
            <a:r>
              <a:rPr lang="sv-SE" dirty="0"/>
              <a:t> the </a:t>
            </a:r>
            <a:r>
              <a:rPr lang="sv-SE" dirty="0" err="1"/>
              <a:t>demand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diuretics</a:t>
            </a:r>
            <a:r>
              <a:rPr lang="sv-SE" dirty="0"/>
              <a:t> and </a:t>
            </a:r>
            <a:r>
              <a:rPr lang="sv-SE" dirty="0" err="1"/>
              <a:t>give</a:t>
            </a:r>
            <a:r>
              <a:rPr lang="sv-SE" dirty="0"/>
              <a:t> the patient a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and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reduce</a:t>
            </a:r>
            <a:r>
              <a:rPr lang="sv-SE" dirty="0"/>
              <a:t> </a:t>
            </a:r>
            <a:r>
              <a:rPr lang="sv-SE" dirty="0" err="1"/>
              <a:t>worsening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.</a:t>
            </a:r>
          </a:p>
          <a:p>
            <a:r>
              <a:rPr lang="sv-SE" dirty="0"/>
              <a:t>Beta </a:t>
            </a:r>
            <a:r>
              <a:rPr lang="sv-SE" dirty="0" err="1"/>
              <a:t>blockers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reduce</a:t>
            </a:r>
            <a:r>
              <a:rPr lang="sv-SE" dirty="0"/>
              <a:t> the </a:t>
            </a:r>
            <a:r>
              <a:rPr lang="sv-SE" dirty="0" err="1"/>
              <a:t>hearts</a:t>
            </a:r>
            <a:r>
              <a:rPr lang="sv-SE" dirty="0"/>
              <a:t> </a:t>
            </a:r>
            <a:r>
              <a:rPr lang="sv-SE" dirty="0" err="1"/>
              <a:t>demand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oxygen from </a:t>
            </a:r>
            <a:r>
              <a:rPr lang="sv-SE" dirty="0" err="1"/>
              <a:t>bloodflow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776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470A7-8AFB-4FC5-A67B-E9F9E649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Life style </a:t>
            </a:r>
            <a:r>
              <a:rPr lang="sv-SE" dirty="0" err="1"/>
              <a:t>changement</a:t>
            </a:r>
            <a:r>
              <a:rPr lang="sv-SE" dirty="0"/>
              <a:t>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A73530-BF5D-44A8-8006-BF269F642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medications</a:t>
            </a:r>
            <a:r>
              <a:rPr lang="sv-SE" dirty="0"/>
              <a:t> </a:t>
            </a:r>
            <a:r>
              <a:rPr lang="sv-SE" dirty="0" err="1"/>
              <a:t>regularly</a:t>
            </a:r>
            <a:r>
              <a:rPr lang="sv-SE" dirty="0"/>
              <a:t>.</a:t>
            </a:r>
          </a:p>
          <a:p>
            <a:r>
              <a:rPr lang="sv-SE" dirty="0" err="1"/>
              <a:t>Fysical</a:t>
            </a:r>
            <a:r>
              <a:rPr lang="sv-SE" dirty="0"/>
              <a:t> </a:t>
            </a:r>
            <a:r>
              <a:rPr lang="sv-SE" dirty="0" err="1"/>
              <a:t>activity</a:t>
            </a:r>
            <a:r>
              <a:rPr lang="sv-SE" dirty="0"/>
              <a:t>.</a:t>
            </a:r>
          </a:p>
          <a:p>
            <a:r>
              <a:rPr lang="sv-SE" dirty="0"/>
              <a:t>Stop smoking.</a:t>
            </a:r>
          </a:p>
          <a:p>
            <a:r>
              <a:rPr lang="sv-SE" dirty="0" err="1"/>
              <a:t>Reduce</a:t>
            </a:r>
            <a:r>
              <a:rPr lang="sv-SE" dirty="0"/>
              <a:t> </a:t>
            </a:r>
            <a:r>
              <a:rPr lang="sv-SE" dirty="0" err="1"/>
              <a:t>saltintake</a:t>
            </a:r>
            <a:r>
              <a:rPr lang="sv-SE" dirty="0"/>
              <a:t>.</a:t>
            </a:r>
          </a:p>
          <a:p>
            <a:r>
              <a:rPr lang="sv-SE" dirty="0" err="1"/>
              <a:t>Reduce</a:t>
            </a:r>
            <a:r>
              <a:rPr lang="sv-SE" dirty="0"/>
              <a:t> </a:t>
            </a:r>
            <a:r>
              <a:rPr lang="sv-SE" dirty="0" err="1"/>
              <a:t>waterintake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severe</a:t>
            </a:r>
            <a:r>
              <a:rPr lang="sv-SE" dirty="0"/>
              <a:t>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.</a:t>
            </a:r>
          </a:p>
          <a:p>
            <a:r>
              <a:rPr lang="sv-SE" dirty="0"/>
              <a:t>Stop </a:t>
            </a:r>
            <a:r>
              <a:rPr lang="sv-SE" dirty="0" err="1"/>
              <a:t>overuse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alkoholic</a:t>
            </a:r>
            <a:r>
              <a:rPr lang="sv-SE" dirty="0"/>
              <a:t> </a:t>
            </a:r>
            <a:r>
              <a:rPr lang="sv-SE" dirty="0" err="1"/>
              <a:t>drugs</a:t>
            </a:r>
            <a:r>
              <a:rPr lang="sv-SE" dirty="0"/>
              <a:t> (</a:t>
            </a:r>
            <a:r>
              <a:rPr lang="sv-SE" dirty="0" err="1"/>
              <a:t>cardiomyopathy</a:t>
            </a:r>
            <a:r>
              <a:rPr lang="sv-S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9185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23325C-B11B-4AA0-9EF1-D230432C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F52D3A9-68CF-4B80-A26E-B6C9D2159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991519"/>
            <a:ext cx="6000750" cy="4019550"/>
          </a:xfrm>
        </p:spPr>
      </p:pic>
    </p:spTree>
    <p:extLst>
      <p:ext uri="{BB962C8B-B14F-4D97-AF65-F5344CB8AC3E}">
        <p14:creationId xmlns:p14="http://schemas.microsoft.com/office/powerpoint/2010/main" val="213862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7C0BE8-0A4B-486C-A75E-E99AE7F2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AF87782-CA50-4703-B354-877993E96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16" y="1489300"/>
            <a:ext cx="4970922" cy="8065065"/>
          </a:xfrm>
        </p:spPr>
      </p:pic>
    </p:spTree>
    <p:extLst>
      <p:ext uri="{BB962C8B-B14F-4D97-AF65-F5344CB8AC3E}">
        <p14:creationId xmlns:p14="http://schemas.microsoft.com/office/powerpoint/2010/main" val="1042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8802B1-E355-4CBC-B2CF-4EB1F84A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400" dirty="0"/>
              <a:t>                    </a:t>
            </a:r>
            <a:br>
              <a:rPr lang="sv-SE" sz="5400" dirty="0"/>
            </a:br>
            <a:r>
              <a:rPr lang="sv-SE" sz="5400" dirty="0"/>
              <a:t>                  </a:t>
            </a:r>
            <a:r>
              <a:rPr lang="sv-SE" sz="8000" dirty="0" err="1"/>
              <a:t>Heart</a:t>
            </a:r>
            <a:r>
              <a:rPr lang="sv-SE" sz="8000" dirty="0"/>
              <a:t> </a:t>
            </a:r>
            <a:r>
              <a:rPr lang="sv-SE" sz="8000" dirty="0" err="1"/>
              <a:t>failure</a:t>
            </a:r>
            <a:br>
              <a:rPr lang="sv-SE" sz="8000" dirty="0"/>
            </a:br>
            <a:endParaRPr lang="sv-SE" sz="8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58A9A4-CB32-4B98-8D60-B73D4C412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3600" dirty="0"/>
          </a:p>
          <a:p>
            <a:pPr marL="0" indent="0">
              <a:buNone/>
            </a:pPr>
            <a:endParaRPr lang="sv-SE" sz="3600" dirty="0"/>
          </a:p>
          <a:p>
            <a:pPr marL="0" indent="0">
              <a:buNone/>
            </a:pPr>
            <a:r>
              <a:rPr lang="sv-SE" sz="3600" dirty="0"/>
              <a:t>A </a:t>
            </a:r>
            <a:r>
              <a:rPr lang="sv-SE" sz="3600" dirty="0" err="1"/>
              <a:t>clinical</a:t>
            </a:r>
            <a:r>
              <a:rPr lang="sv-SE" sz="3600" dirty="0"/>
              <a:t> </a:t>
            </a:r>
            <a:r>
              <a:rPr lang="sv-SE" sz="3600" dirty="0" err="1"/>
              <a:t>syndrome</a:t>
            </a:r>
            <a:r>
              <a:rPr lang="sv-SE" sz="3600" dirty="0"/>
              <a:t> </a:t>
            </a:r>
            <a:r>
              <a:rPr lang="sv-SE" sz="3600" dirty="0" err="1"/>
              <a:t>due</a:t>
            </a:r>
            <a:r>
              <a:rPr lang="sv-SE" sz="3600" dirty="0"/>
              <a:t> to lack </a:t>
            </a:r>
            <a:r>
              <a:rPr lang="sv-SE" sz="3600" dirty="0" err="1"/>
              <a:t>of</a:t>
            </a:r>
            <a:r>
              <a:rPr lang="sv-SE" sz="3600" dirty="0"/>
              <a:t> the </a:t>
            </a:r>
            <a:r>
              <a:rPr lang="sv-SE" sz="3600" dirty="0" err="1"/>
              <a:t>heart</a:t>
            </a:r>
            <a:r>
              <a:rPr lang="sv-SE" sz="3600" dirty="0"/>
              <a:t>  to pump </a:t>
            </a:r>
            <a:r>
              <a:rPr lang="sv-SE" sz="3600" dirty="0" err="1"/>
              <a:t>enough</a:t>
            </a:r>
            <a:r>
              <a:rPr lang="sv-SE" sz="3600" dirty="0"/>
              <a:t> </a:t>
            </a:r>
            <a:r>
              <a:rPr lang="sv-SE" sz="3600" dirty="0" err="1"/>
              <a:t>blood</a:t>
            </a:r>
            <a:r>
              <a:rPr lang="sv-SE" sz="3600" dirty="0"/>
              <a:t> </a:t>
            </a:r>
            <a:r>
              <a:rPr lang="sv-SE" sz="3600" dirty="0" err="1"/>
              <a:t>into</a:t>
            </a:r>
            <a:r>
              <a:rPr lang="sv-SE" sz="3600" dirty="0"/>
              <a:t> the </a:t>
            </a:r>
            <a:r>
              <a:rPr lang="sv-SE" sz="3600" dirty="0" err="1"/>
              <a:t>body</a:t>
            </a:r>
            <a:r>
              <a:rPr lang="sv-SE" sz="3600" dirty="0"/>
              <a:t>.</a:t>
            </a:r>
          </a:p>
          <a:p>
            <a:pPr marL="0" indent="0">
              <a:buNone/>
            </a:pP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67708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AF6702-C53D-4DB4-9D6F-A04C5967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54A0620-DB98-4E20-94B6-3B4F35B88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30" y="257717"/>
            <a:ext cx="6123964" cy="5558675"/>
          </a:xfrm>
        </p:spPr>
      </p:pic>
    </p:spTree>
    <p:extLst>
      <p:ext uri="{BB962C8B-B14F-4D97-AF65-F5344CB8AC3E}">
        <p14:creationId xmlns:p14="http://schemas.microsoft.com/office/powerpoint/2010/main" val="368918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FCF56-B168-4674-86C4-8AD275D1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/>
              <a:t>                Forward </a:t>
            </a:r>
            <a:r>
              <a:rPr lang="sv-SE" sz="5400" dirty="0" err="1"/>
              <a:t>heart</a:t>
            </a:r>
            <a:r>
              <a:rPr lang="sv-SE" sz="5400" dirty="0"/>
              <a:t> </a:t>
            </a:r>
            <a:r>
              <a:rPr lang="sv-SE" sz="5400" dirty="0" err="1"/>
              <a:t>failure</a:t>
            </a:r>
            <a:endParaRPr lang="sv-SE" sz="5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136E47-EA50-4329-9110-39008FD0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err="1"/>
              <a:t>Results</a:t>
            </a:r>
            <a:r>
              <a:rPr lang="sv-SE" dirty="0"/>
              <a:t> from </a:t>
            </a:r>
            <a:r>
              <a:rPr lang="sv-SE" dirty="0" err="1"/>
              <a:t>inadequate</a:t>
            </a:r>
            <a:r>
              <a:rPr lang="sv-SE" dirty="0"/>
              <a:t> discharge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blood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arterial</a:t>
            </a:r>
            <a:r>
              <a:rPr lang="sv-SE" dirty="0"/>
              <a:t> system</a:t>
            </a:r>
          </a:p>
          <a:p>
            <a:pPr marL="0" indent="0">
              <a:buNone/>
            </a:pPr>
            <a:r>
              <a:rPr lang="sv-SE" dirty="0"/>
              <a:t>   </a:t>
            </a:r>
            <a:r>
              <a:rPr lang="sv-SE" dirty="0" err="1"/>
              <a:t>leeding</a:t>
            </a:r>
            <a:r>
              <a:rPr lang="sv-SE" dirty="0"/>
              <a:t> to </a:t>
            </a:r>
            <a:r>
              <a:rPr lang="sv-SE" dirty="0" err="1"/>
              <a:t>poor</a:t>
            </a:r>
            <a:r>
              <a:rPr lang="sv-SE" dirty="0"/>
              <a:t> </a:t>
            </a:r>
            <a:r>
              <a:rPr lang="sv-SE" dirty="0" err="1"/>
              <a:t>tissue</a:t>
            </a:r>
            <a:r>
              <a:rPr lang="sv-SE" dirty="0"/>
              <a:t> </a:t>
            </a:r>
            <a:r>
              <a:rPr lang="sv-SE" dirty="0" err="1"/>
              <a:t>perfusion</a:t>
            </a:r>
            <a:r>
              <a:rPr lang="sv-SE" dirty="0"/>
              <a:t> and excess </a:t>
            </a:r>
            <a:r>
              <a:rPr lang="sv-SE" dirty="0" err="1"/>
              <a:t>reabsorption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natrium</a:t>
            </a:r>
          </a:p>
          <a:p>
            <a:pPr marL="0" indent="0">
              <a:buNone/>
            </a:pPr>
            <a:r>
              <a:rPr lang="sv-SE" dirty="0"/>
              <a:t>   </a:t>
            </a:r>
            <a:r>
              <a:rPr lang="sv-SE" dirty="0" err="1"/>
              <a:t>through</a:t>
            </a:r>
            <a:r>
              <a:rPr lang="sv-SE" dirty="0"/>
              <a:t> hormonell </a:t>
            </a:r>
            <a:r>
              <a:rPr lang="sv-SE" dirty="0" err="1"/>
              <a:t>activation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73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879A1-9319-4007-B3D2-D7596ED7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         </a:t>
            </a:r>
            <a:r>
              <a:rPr lang="sv-SE" sz="5400" dirty="0" err="1"/>
              <a:t>Backward</a:t>
            </a:r>
            <a:r>
              <a:rPr lang="sv-SE" sz="5400" dirty="0"/>
              <a:t> </a:t>
            </a:r>
            <a:r>
              <a:rPr lang="sv-SE" sz="5400" dirty="0" err="1"/>
              <a:t>heartfailure</a:t>
            </a:r>
            <a:endParaRPr lang="sv-SE" sz="5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21AC01-96C6-4CC3-941F-DA6FF3E90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 err="1"/>
              <a:t>Results</a:t>
            </a:r>
            <a:r>
              <a:rPr lang="sv-SE" dirty="0"/>
              <a:t> from </a:t>
            </a:r>
            <a:r>
              <a:rPr lang="sv-SE" dirty="0" err="1"/>
              <a:t>failure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or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ventricles</a:t>
            </a:r>
            <a:r>
              <a:rPr lang="sv-SE" dirty="0"/>
              <a:t> </a:t>
            </a:r>
            <a:r>
              <a:rPr lang="sv-SE" dirty="0" err="1"/>
              <a:t>causing</a:t>
            </a:r>
            <a:r>
              <a:rPr lang="sv-SE" dirty="0"/>
              <a:t> back </a:t>
            </a:r>
            <a:r>
              <a:rPr lang="sv-SE" dirty="0" err="1"/>
              <a:t>pressure</a:t>
            </a:r>
            <a:r>
              <a:rPr lang="sv-SE" dirty="0"/>
              <a:t> on the </a:t>
            </a:r>
            <a:r>
              <a:rPr lang="sv-SE" dirty="0" err="1"/>
              <a:t>atria</a:t>
            </a:r>
            <a:r>
              <a:rPr lang="sv-SE" dirty="0"/>
              <a:t> and </a:t>
            </a:r>
            <a:r>
              <a:rPr lang="sv-SE" dirty="0" err="1"/>
              <a:t>venous</a:t>
            </a:r>
            <a:r>
              <a:rPr lang="sv-SE" dirty="0"/>
              <a:t> system.</a:t>
            </a:r>
          </a:p>
        </p:txBody>
      </p:sp>
    </p:spTree>
    <p:extLst>
      <p:ext uri="{BB962C8B-B14F-4D97-AF65-F5344CB8AC3E}">
        <p14:creationId xmlns:p14="http://schemas.microsoft.com/office/powerpoint/2010/main" val="377736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4F4947-6686-4EA3-BED6-C80248AE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         </a:t>
            </a:r>
            <a:r>
              <a:rPr lang="sv-SE" dirty="0" err="1"/>
              <a:t>Causes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failure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9122D7-442A-4022-BF51-D65F3F130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v-SE" dirty="0"/>
          </a:p>
          <a:p>
            <a:r>
              <a:rPr lang="sv-SE" dirty="0"/>
              <a:t>Hypertension</a:t>
            </a:r>
          </a:p>
          <a:p>
            <a:r>
              <a:rPr lang="sv-SE" dirty="0" err="1"/>
              <a:t>Coronary</a:t>
            </a:r>
            <a:r>
              <a:rPr lang="sv-SE" dirty="0"/>
              <a:t>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disease</a:t>
            </a:r>
            <a:endParaRPr lang="sv-SE" dirty="0"/>
          </a:p>
          <a:p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muscle</a:t>
            </a:r>
            <a:r>
              <a:rPr lang="sv-SE" dirty="0"/>
              <a:t> </a:t>
            </a:r>
            <a:r>
              <a:rPr lang="sv-SE" dirty="0" err="1"/>
              <a:t>disease</a:t>
            </a:r>
            <a:r>
              <a:rPr lang="sv-SE" dirty="0"/>
              <a:t> ( </a:t>
            </a:r>
            <a:r>
              <a:rPr lang="sv-SE" dirty="0" err="1"/>
              <a:t>cardiomyopathi</a:t>
            </a:r>
            <a:r>
              <a:rPr lang="sv-SE" dirty="0"/>
              <a:t>, </a:t>
            </a:r>
            <a:r>
              <a:rPr lang="sv-SE" dirty="0" err="1"/>
              <a:t>myocarditis,infiltrative</a:t>
            </a:r>
            <a:r>
              <a:rPr lang="sv-SE" dirty="0"/>
              <a:t>   </a:t>
            </a:r>
            <a:r>
              <a:rPr lang="sv-SE" dirty="0" err="1"/>
              <a:t>diseases</a:t>
            </a:r>
            <a:r>
              <a:rPr lang="sv-SE" dirty="0"/>
              <a:t>, </a:t>
            </a:r>
            <a:r>
              <a:rPr lang="sv-SE" dirty="0" err="1"/>
              <a:t>Chagas</a:t>
            </a:r>
            <a:r>
              <a:rPr lang="sv-SE" dirty="0"/>
              <a:t> </a:t>
            </a:r>
            <a:r>
              <a:rPr lang="sv-SE" dirty="0" err="1"/>
              <a:t>disease</a:t>
            </a:r>
            <a:r>
              <a:rPr lang="sv-SE" dirty="0"/>
              <a:t>, beriberi,</a:t>
            </a:r>
          </a:p>
          <a:p>
            <a:r>
              <a:rPr lang="sv-SE" dirty="0" err="1"/>
              <a:t>Valvular</a:t>
            </a:r>
            <a:r>
              <a:rPr lang="sv-SE" dirty="0"/>
              <a:t>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disease</a:t>
            </a:r>
            <a:endParaRPr lang="sv-SE" dirty="0"/>
          </a:p>
          <a:p>
            <a:r>
              <a:rPr lang="sv-SE" dirty="0" err="1"/>
              <a:t>Pericardial</a:t>
            </a:r>
            <a:r>
              <a:rPr lang="sv-SE" dirty="0"/>
              <a:t> </a:t>
            </a:r>
            <a:r>
              <a:rPr lang="sv-SE" dirty="0" err="1"/>
              <a:t>disease</a:t>
            </a:r>
            <a:endParaRPr lang="sv-SE" dirty="0"/>
          </a:p>
          <a:p>
            <a:r>
              <a:rPr lang="sv-SE" dirty="0" err="1"/>
              <a:t>Congenital</a:t>
            </a:r>
            <a:r>
              <a:rPr lang="sv-SE" dirty="0"/>
              <a:t> </a:t>
            </a:r>
            <a:r>
              <a:rPr lang="sv-SE" dirty="0" err="1"/>
              <a:t>disease</a:t>
            </a:r>
            <a:endParaRPr lang="sv-SE" dirty="0"/>
          </a:p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causes</a:t>
            </a:r>
            <a:r>
              <a:rPr lang="sv-SE" dirty="0"/>
              <a:t>: </a:t>
            </a:r>
            <a:r>
              <a:rPr lang="sv-SE" dirty="0" err="1"/>
              <a:t>prolonged</a:t>
            </a:r>
            <a:r>
              <a:rPr lang="sv-SE" dirty="0"/>
              <a:t> </a:t>
            </a:r>
            <a:r>
              <a:rPr lang="sv-SE" dirty="0" err="1"/>
              <a:t>tachycardy</a:t>
            </a:r>
            <a:r>
              <a:rPr lang="sv-SE" dirty="0"/>
              <a:t>, </a:t>
            </a:r>
            <a:r>
              <a:rPr lang="sv-SE" dirty="0" err="1"/>
              <a:t>thyreotoxicosis</a:t>
            </a:r>
            <a:r>
              <a:rPr lang="sv-SE" dirty="0"/>
              <a:t>, </a:t>
            </a:r>
            <a:r>
              <a:rPr lang="sv-SE" dirty="0" err="1"/>
              <a:t>alcohol</a:t>
            </a:r>
            <a:r>
              <a:rPr lang="sv-SE" dirty="0"/>
              <a:t>, </a:t>
            </a:r>
            <a:r>
              <a:rPr lang="sv-SE" dirty="0" err="1"/>
              <a:t>cocaine</a:t>
            </a:r>
            <a:r>
              <a:rPr lang="sv-SE" dirty="0"/>
              <a:t>,</a:t>
            </a:r>
          </a:p>
          <a:p>
            <a:pPr marL="0" indent="0">
              <a:buNone/>
            </a:pPr>
            <a:r>
              <a:rPr lang="sv-SE" dirty="0"/>
              <a:t>   </a:t>
            </a:r>
            <a:r>
              <a:rPr lang="sv-SE" dirty="0" err="1"/>
              <a:t>pregnancy</a:t>
            </a:r>
            <a:r>
              <a:rPr lang="sv-SE" dirty="0"/>
              <a:t>, </a:t>
            </a:r>
            <a:r>
              <a:rPr lang="sv-SE" dirty="0" err="1"/>
              <a:t>severe</a:t>
            </a:r>
            <a:r>
              <a:rPr lang="sv-SE" dirty="0"/>
              <a:t> </a:t>
            </a:r>
            <a:r>
              <a:rPr lang="sv-SE" dirty="0" err="1"/>
              <a:t>anemia</a:t>
            </a:r>
            <a:r>
              <a:rPr lang="sv-SE" dirty="0"/>
              <a:t>.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862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81C7E-AB5D-4C17-A092-74C5716D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11B6E5C-C630-49B4-BB8D-E4C6F5469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6880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FDFBBB-F615-4D62-88E7-36827DFC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Clinical symtoms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failure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5ABBD4-CBBE-4B98-B0D1-D562E13C3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400" dirty="0" err="1"/>
              <a:t>Leftsided</a:t>
            </a:r>
            <a:r>
              <a:rPr lang="sv-SE" sz="4400" dirty="0"/>
              <a:t>: </a:t>
            </a:r>
          </a:p>
          <a:p>
            <a:r>
              <a:rPr lang="sv-SE" dirty="0" err="1"/>
              <a:t>Pulmonary</a:t>
            </a:r>
            <a:r>
              <a:rPr lang="sv-SE" dirty="0"/>
              <a:t> </a:t>
            </a:r>
            <a:r>
              <a:rPr lang="sv-SE" dirty="0" err="1"/>
              <a:t>oedema</a:t>
            </a:r>
            <a:r>
              <a:rPr lang="sv-SE" dirty="0"/>
              <a:t>, </a:t>
            </a:r>
            <a:r>
              <a:rPr lang="sv-SE" dirty="0" err="1"/>
              <a:t>dyspne</a:t>
            </a:r>
            <a:r>
              <a:rPr lang="sv-SE" dirty="0"/>
              <a:t>, </a:t>
            </a:r>
            <a:r>
              <a:rPr lang="sv-SE" dirty="0" err="1"/>
              <a:t>ortohpnoea</a:t>
            </a:r>
            <a:r>
              <a:rPr lang="sv-SE" dirty="0"/>
              <a:t>, </a:t>
            </a:r>
            <a:r>
              <a:rPr lang="sv-SE" dirty="0" err="1"/>
              <a:t>cough</a:t>
            </a:r>
            <a:r>
              <a:rPr lang="sv-SE" dirty="0"/>
              <a:t> and </a:t>
            </a:r>
            <a:r>
              <a:rPr lang="sv-SE" dirty="0" err="1"/>
              <a:t>fatigue</a:t>
            </a:r>
            <a:r>
              <a:rPr lang="sv-SE" dirty="0"/>
              <a:t>.</a:t>
            </a:r>
          </a:p>
          <a:p>
            <a:r>
              <a:rPr lang="sv-SE" dirty="0" err="1"/>
              <a:t>Signs</a:t>
            </a:r>
            <a:r>
              <a:rPr lang="sv-SE" dirty="0"/>
              <a:t>: </a:t>
            </a:r>
            <a:r>
              <a:rPr lang="sv-SE" dirty="0" err="1"/>
              <a:t>tachypnoae</a:t>
            </a:r>
            <a:r>
              <a:rPr lang="sv-SE" dirty="0"/>
              <a:t>, </a:t>
            </a:r>
            <a:r>
              <a:rPr lang="sv-SE" dirty="0" err="1"/>
              <a:t>tachycardy</a:t>
            </a:r>
            <a:r>
              <a:rPr lang="sv-SE" dirty="0"/>
              <a:t>, basal </a:t>
            </a:r>
            <a:r>
              <a:rPr lang="sv-SE" dirty="0" err="1"/>
              <a:t>lung</a:t>
            </a:r>
            <a:r>
              <a:rPr lang="sv-SE" dirty="0"/>
              <a:t> crackles, </a:t>
            </a:r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heart</a:t>
            </a:r>
            <a:r>
              <a:rPr lang="sv-SE" dirty="0"/>
              <a:t> sound,</a:t>
            </a:r>
          </a:p>
          <a:p>
            <a:pPr marL="0" indent="0">
              <a:buNone/>
            </a:pPr>
            <a:r>
              <a:rPr lang="sv-SE" dirty="0"/>
              <a:t>              perifer cyanos. </a:t>
            </a:r>
          </a:p>
          <a:p>
            <a:pPr marL="0" indent="0">
              <a:buNone/>
            </a:pPr>
            <a:r>
              <a:rPr lang="sv-SE" sz="4400" dirty="0"/>
              <a:t> </a:t>
            </a:r>
            <a:r>
              <a:rPr lang="sv-SE" sz="4400" dirty="0" err="1"/>
              <a:t>Rightsided</a:t>
            </a:r>
            <a:r>
              <a:rPr lang="sv-SE" sz="4400" dirty="0"/>
              <a:t>:</a:t>
            </a:r>
          </a:p>
          <a:p>
            <a:pPr marL="0" indent="0">
              <a:buNone/>
            </a:pPr>
            <a:r>
              <a:rPr lang="sv-SE" dirty="0"/>
              <a:t>  </a:t>
            </a:r>
            <a:r>
              <a:rPr lang="sv-SE" dirty="0" err="1"/>
              <a:t>Oedoma</a:t>
            </a:r>
            <a:r>
              <a:rPr lang="sv-SE" dirty="0"/>
              <a:t> in legs, abdominal </a:t>
            </a:r>
            <a:r>
              <a:rPr lang="sv-SE" dirty="0" err="1"/>
              <a:t>discomfort</a:t>
            </a:r>
            <a:r>
              <a:rPr lang="sv-SE" dirty="0"/>
              <a:t>, </a:t>
            </a:r>
            <a:r>
              <a:rPr lang="sv-SE" dirty="0" err="1"/>
              <a:t>nausea</a:t>
            </a:r>
            <a:r>
              <a:rPr lang="sv-SE" dirty="0"/>
              <a:t>, </a:t>
            </a:r>
            <a:r>
              <a:rPr lang="sv-SE" dirty="0" err="1"/>
              <a:t>fatigue</a:t>
            </a:r>
            <a:r>
              <a:rPr lang="sv-SE" dirty="0"/>
              <a:t>, </a:t>
            </a:r>
            <a:r>
              <a:rPr lang="sv-SE" dirty="0" err="1"/>
              <a:t>increased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  </a:t>
            </a:r>
            <a:r>
              <a:rPr lang="sv-SE" dirty="0" err="1"/>
              <a:t>jugular</a:t>
            </a:r>
            <a:r>
              <a:rPr lang="sv-SE" dirty="0"/>
              <a:t> </a:t>
            </a:r>
            <a:r>
              <a:rPr lang="sv-SE" dirty="0" err="1"/>
              <a:t>venous</a:t>
            </a:r>
            <a:r>
              <a:rPr lang="sv-SE" dirty="0"/>
              <a:t> </a:t>
            </a:r>
            <a:r>
              <a:rPr lang="sv-SE" dirty="0" err="1"/>
              <a:t>pressure</a:t>
            </a:r>
            <a:r>
              <a:rPr lang="sv-SE" dirty="0"/>
              <a:t>, </a:t>
            </a:r>
            <a:r>
              <a:rPr lang="sv-SE" dirty="0" err="1"/>
              <a:t>hepatomegaly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140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87DF8C-CEE2-455B-A2A8-62C1EFE6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     Right </a:t>
            </a:r>
            <a:r>
              <a:rPr lang="sv-SE" dirty="0" err="1"/>
              <a:t>sided</a:t>
            </a:r>
            <a:r>
              <a:rPr lang="sv-SE" dirty="0"/>
              <a:t>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failure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A5D1A2D-506B-4229-A7B7-A304990E3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98" y="1825625"/>
            <a:ext cx="4229856" cy="4351338"/>
          </a:xfrm>
        </p:spPr>
      </p:pic>
    </p:spTree>
    <p:extLst>
      <p:ext uri="{BB962C8B-B14F-4D97-AF65-F5344CB8AC3E}">
        <p14:creationId xmlns:p14="http://schemas.microsoft.com/office/powerpoint/2010/main" val="367293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355</Words>
  <Application>Microsoft Office PowerPoint</Application>
  <PresentationFormat>Bredbild</PresentationFormat>
  <Paragraphs>52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                          Heart failure</vt:lpstr>
      <vt:lpstr>                                       Heart failure </vt:lpstr>
      <vt:lpstr>PowerPoint-presentation</vt:lpstr>
      <vt:lpstr>                Forward heart failure</vt:lpstr>
      <vt:lpstr>                 Backward heartfailure</vt:lpstr>
      <vt:lpstr>                 Causes of heart failure</vt:lpstr>
      <vt:lpstr>PowerPoint-presentation</vt:lpstr>
      <vt:lpstr>Clinical symtoms of heart failure</vt:lpstr>
      <vt:lpstr>             Right sided heart failure</vt:lpstr>
      <vt:lpstr>PowerPoint-presentation</vt:lpstr>
      <vt:lpstr>PowerPoint-presentation</vt:lpstr>
      <vt:lpstr>PowerPoint-presentation</vt:lpstr>
      <vt:lpstr>                              Management</vt:lpstr>
      <vt:lpstr>                        Drug treatment</vt:lpstr>
      <vt:lpstr>        Life style changement.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</dc:title>
  <dc:creator>melvin</dc:creator>
  <cp:lastModifiedBy>melvin</cp:lastModifiedBy>
  <cp:revision>32</cp:revision>
  <cp:lastPrinted>2019-01-06T22:33:49Z</cp:lastPrinted>
  <dcterms:created xsi:type="dcterms:W3CDTF">2019-01-05T20:39:42Z</dcterms:created>
  <dcterms:modified xsi:type="dcterms:W3CDTF">2019-01-06T23:01:47Z</dcterms:modified>
</cp:coreProperties>
</file>