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6" r:id="rId2"/>
    <p:sldId id="256" r:id="rId3"/>
    <p:sldId id="257" r:id="rId4"/>
    <p:sldId id="259" r:id="rId5"/>
    <p:sldId id="299" r:id="rId6"/>
    <p:sldId id="260" r:id="rId7"/>
    <p:sldId id="283" r:id="rId8"/>
    <p:sldId id="277" r:id="rId9"/>
    <p:sldId id="278" r:id="rId10"/>
    <p:sldId id="279" r:id="rId11"/>
    <p:sldId id="281" r:id="rId12"/>
    <p:sldId id="298" r:id="rId13"/>
    <p:sldId id="280" r:id="rId14"/>
    <p:sldId id="282" r:id="rId15"/>
    <p:sldId id="285" r:id="rId16"/>
    <p:sldId id="286" r:id="rId17"/>
    <p:sldId id="284" r:id="rId18"/>
    <p:sldId id="288" r:id="rId19"/>
    <p:sldId id="293" r:id="rId20"/>
    <p:sldId id="295" r:id="rId21"/>
    <p:sldId id="294" r:id="rId22"/>
    <p:sldId id="296" r:id="rId23"/>
    <p:sldId id="297" r:id="rId24"/>
    <p:sldId id="271" r:id="rId25"/>
    <p:sldId id="289" r:id="rId26"/>
    <p:sldId id="290" r:id="rId27"/>
    <p:sldId id="291" r:id="rId28"/>
    <p:sldId id="292" r:id="rId29"/>
    <p:sldId id="272" r:id="rId30"/>
    <p:sldId id="273" r:id="rId31"/>
    <p:sldId id="274" r:id="rId32"/>
    <p:sldId id="275" r:id="rId33"/>
    <p:sldId id="287" r:id="rId34"/>
    <p:sldId id="261" r:id="rId35"/>
    <p:sldId id="262" r:id="rId36"/>
    <p:sldId id="270" r:id="rId37"/>
    <p:sldId id="263" r:id="rId38"/>
    <p:sldId id="267" r:id="rId39"/>
    <p:sldId id="266" r:id="rId40"/>
    <p:sldId id="264" r:id="rId41"/>
    <p:sldId id="265" r:id="rId42"/>
    <p:sldId id="269" r:id="rId43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9537" autoAdjust="0"/>
  </p:normalViewPr>
  <p:slideViewPr>
    <p:cSldViewPr>
      <p:cViewPr>
        <p:scale>
          <a:sx n="100" d="100"/>
          <a:sy n="100" d="100"/>
        </p:scale>
        <p:origin x="-18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4782AA-59A1-46E8-82C3-EA50FC4DAEA2}" type="datetimeFigureOut">
              <a:rPr lang="sv-SE"/>
              <a:pPr>
                <a:defRPr/>
              </a:pPr>
              <a:t>2013-05-07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F9DC49-8BB9-45AC-875D-DAF373266A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843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CACF31-3243-4E22-8388-641CEFEBB482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4608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0D390-B1FC-485B-A7CB-2260B21B0CC0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5120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02341F-F6A0-4E18-BBEB-2B540DEDA5D1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5529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19DA1A-E3E1-44C6-8ECF-A19C252D4F39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1AFE-BB4C-41F7-81F3-AEF2AF0D1CAA}" type="datetimeFigureOut">
              <a:rPr lang="sv-SE"/>
              <a:pPr>
                <a:defRPr/>
              </a:pPr>
              <a:t>2013-05-07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152B-737A-44CA-AFF4-68B5E82706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608A-4385-4025-8BCC-F2A0752D4987}" type="datetimeFigureOut">
              <a:rPr lang="sv-SE"/>
              <a:pPr>
                <a:defRPr/>
              </a:pPr>
              <a:t>2013-05-07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4CD7-F0A7-44CC-A16F-6D9552FDAD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F07E-1B16-4DD3-BCB5-C01C86C6C595}" type="datetimeFigureOut">
              <a:rPr lang="sv-SE"/>
              <a:pPr>
                <a:defRPr/>
              </a:pPr>
              <a:t>2013-05-07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45D1-1A6B-4E51-9843-77A78AF751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0E63-47C9-439F-A41B-9388960083DA}" type="datetimeFigureOut">
              <a:rPr lang="sv-SE"/>
              <a:pPr>
                <a:defRPr/>
              </a:pPr>
              <a:t>2013-05-07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1BFDB-1764-4B51-9547-20B3D511BBD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7AEF-47CC-4FA4-AB58-CF9D99F851A6}" type="datetimeFigureOut">
              <a:rPr lang="sv-SE"/>
              <a:pPr>
                <a:defRPr/>
              </a:pPr>
              <a:t>2013-05-07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3878-9C35-4AA7-9BF6-5AD3369D96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2DED-C6F9-411D-8D1E-CFEA5E6A758B}" type="datetimeFigureOut">
              <a:rPr lang="sv-SE"/>
              <a:pPr>
                <a:defRPr/>
              </a:pPr>
              <a:t>2013-05-07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28005-46C5-4852-8235-513CE137539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9288-E242-4C40-B77D-1D053C672D11}" type="datetimeFigureOut">
              <a:rPr lang="sv-SE"/>
              <a:pPr>
                <a:defRPr/>
              </a:pPr>
              <a:t>2013-05-07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8621-38F7-43B6-AF48-F6FE91F043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97CB-6F98-43E3-8DB6-A0023063A171}" type="datetimeFigureOut">
              <a:rPr lang="sv-SE"/>
              <a:pPr>
                <a:defRPr/>
              </a:pPr>
              <a:t>2013-05-07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922B-358B-48FD-B088-A9B9EEC5E9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81B1-879D-46DE-9D03-814E246DBB05}" type="datetimeFigureOut">
              <a:rPr lang="sv-SE"/>
              <a:pPr>
                <a:defRPr/>
              </a:pPr>
              <a:t>2013-05-07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0F60-9A15-4232-971B-BEB93DADEE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4974-3453-46A0-9B44-020FAFF5D339}" type="datetimeFigureOut">
              <a:rPr lang="sv-SE"/>
              <a:pPr>
                <a:defRPr/>
              </a:pPr>
              <a:t>2013-05-07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E10F-276A-45FD-93C2-416F82B9BA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89A2-88FD-48F4-9133-4942BAB38538}" type="datetimeFigureOut">
              <a:rPr lang="sv-SE"/>
              <a:pPr>
                <a:defRPr/>
              </a:pPr>
              <a:t>2013-05-07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4578-1B0B-4B23-B089-ABD4783B917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68FCAF-5A02-4404-94C4-9C34FC10901A}" type="datetimeFigureOut">
              <a:rPr lang="sv-SE"/>
              <a:pPr>
                <a:defRPr/>
              </a:pPr>
              <a:t>2013-05-07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F4DAC4-52C0-4DAA-A134-736ECF980C3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604838"/>
            <a:ext cx="9182100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214313"/>
            <a:ext cx="468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ruta 3"/>
          <p:cNvSpPr txBox="1">
            <a:spLocks noChangeArrowheads="1"/>
          </p:cNvSpPr>
          <p:nvPr/>
        </p:nvSpPr>
        <p:spPr bwMode="auto">
          <a:xfrm>
            <a:off x="285750" y="928688"/>
            <a:ext cx="8639175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VAD GÖRA ?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Icke-amning orsakar 566% ökad dödlighet hos barn &lt; 1 år och 223% hos barn &lt; 2 år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Individuell och grupp undervisning ökar </a:t>
            </a:r>
            <a:r>
              <a:rPr lang="sv-SE" sz="2800" b="1">
                <a:solidFill>
                  <a:srgbClr val="0070C0"/>
                </a:solidFill>
                <a:latin typeface="Calibri" pitchFamily="34" charset="0"/>
              </a:rPr>
              <a:t>amning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19%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≈ 17% av världens folk har zinkbrist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Profylaktisk </a:t>
            </a:r>
            <a:r>
              <a:rPr lang="sv-SE" sz="2800" b="1">
                <a:solidFill>
                  <a:srgbClr val="0070C0"/>
                </a:solidFill>
                <a:latin typeface="Calibri" pitchFamily="34" charset="0"/>
              </a:rPr>
              <a:t>zink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(70 mg/ vecka) minskar insjuknande i pneumoni  19% och diarré  13%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Förbättrad vattenkvalité minskar diarré morbiditet 42%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Förbättrad sanitet  minsakar diarré morbiditet 37%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Förbättrad inomhus (rök…) miljö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Nytt rotavirus vaccin minskar svår diarré hos &lt; 1 års barn 61%</a:t>
            </a:r>
          </a:p>
          <a:p>
            <a:pPr>
              <a:buFontTx/>
              <a:buChar char="-"/>
            </a:pP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Haemophilus influenzae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typ b vaccin minskar pneumoni död 9%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Pneumokock  konjugat vaccin minskar pneumoni död 18%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(RS virus vaccin är på gång)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sz="2800" b="1">
                <a:solidFill>
                  <a:srgbClr val="0070C0"/>
                </a:solidFill>
                <a:latin typeface="Calibri" pitchFamily="34" charset="0"/>
              </a:rPr>
              <a:t>Oral rehydrering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minskar diarré orsakad död 69%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Antibiotika minskar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dysenteri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död 99%</a:t>
            </a:r>
          </a:p>
        </p:txBody>
      </p:sp>
      <p:sp>
        <p:nvSpPr>
          <p:cNvPr id="23555" name="textruta 6"/>
          <p:cNvSpPr txBox="1">
            <a:spLocks noChangeArrowheads="1"/>
          </p:cNvSpPr>
          <p:nvPr/>
        </p:nvSpPr>
        <p:spPr bwMode="auto">
          <a:xfrm rot="-553995">
            <a:off x="5943600" y="4757738"/>
            <a:ext cx="288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400" b="1" i="1">
                <a:solidFill>
                  <a:srgbClr val="FF0000"/>
                </a:solidFill>
                <a:latin typeface="Calibri" pitchFamily="34" charset="0"/>
              </a:rPr>
              <a:t>Lokal hälsoarbetare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214313"/>
            <a:ext cx="468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ruta 3"/>
          <p:cNvSpPr txBox="1">
            <a:spLocks noChangeArrowheads="1"/>
          </p:cNvSpPr>
          <p:nvPr/>
        </p:nvSpPr>
        <p:spPr bwMode="auto">
          <a:xfrm>
            <a:off x="357188" y="714375"/>
            <a:ext cx="69342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VAD GÖRA ?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De 3 viktigaste interventionerna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Förbättra amning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Öka användning av oral rehydrering och zink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Förbättrad pneumoni vård – syrgas !  - pulsoxymetri ? – rehydrering….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(Förbättrad diagnostik – molekylär snabbdiagnostik / PCR)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” Om 90% täckning av dessa åtgärder så kan 64% av diarré död 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  och 74% av pneumoni död undvikas ”!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….”back to basics”:     Alma Ata Deklarationen 1978 !</a:t>
            </a:r>
          </a:p>
        </p:txBody>
      </p:sp>
      <p:sp>
        <p:nvSpPr>
          <p:cNvPr id="24579" name="textruta 4"/>
          <p:cNvSpPr txBox="1">
            <a:spLocks noChangeArrowheads="1"/>
          </p:cNvSpPr>
          <p:nvPr/>
        </p:nvSpPr>
        <p:spPr bwMode="auto">
          <a:xfrm rot="-631545">
            <a:off x="5591175" y="1752600"/>
            <a:ext cx="2811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400" b="1" i="1">
                <a:solidFill>
                  <a:srgbClr val="FF0000"/>
                </a:solidFill>
                <a:latin typeface="Calibri" pitchFamily="34" charset="0"/>
              </a:rPr>
              <a:t>Lokal hälsoarbetare!</a:t>
            </a:r>
          </a:p>
        </p:txBody>
      </p:sp>
      <p:pic>
        <p:nvPicPr>
          <p:cNvPr id="24580" name="Bildobjekt 5" descr="Alma_Ata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71875"/>
            <a:ext cx="20716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M:\Mina bilder\zi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5701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3870325" y="650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>
              <a:latin typeface="Calibri" pitchFamily="34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987675" y="620713"/>
            <a:ext cx="5562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Zinc deficiency is common in low-income countries – especially in infants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 sz="3200" b="1">
                <a:solidFill>
                  <a:srgbClr val="FF0000"/>
                </a:solidFill>
                <a:latin typeface="Calibri" pitchFamily="34" charset="0"/>
              </a:rPr>
              <a:t>Zinc</a:t>
            </a:r>
            <a:r>
              <a:rPr lang="en-GB" b="1">
                <a:latin typeface="Calibri" pitchFamily="34" charset="0"/>
              </a:rPr>
              <a:t> </a:t>
            </a:r>
          </a:p>
          <a:p>
            <a:endParaRPr lang="en-GB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GB">
                <a:latin typeface="Calibri" pitchFamily="34" charset="0"/>
              </a:rPr>
              <a:t> an acute phase reactant</a:t>
            </a:r>
          </a:p>
          <a:p>
            <a:endParaRPr lang="en-GB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GB">
                <a:latin typeface="Calibri" pitchFamily="34" charset="0"/>
              </a:rPr>
              <a:t> improves epithelial integrity promoting cell growth and suppressing cell apoptosis</a:t>
            </a:r>
          </a:p>
          <a:p>
            <a:pPr>
              <a:buFontTx/>
              <a:buChar char="-"/>
            </a:pPr>
            <a:endParaRPr lang="en-GB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GB">
                <a:latin typeface="Calibri" pitchFamily="34" charset="0"/>
              </a:rPr>
              <a:t> promotes the growth and function of immune active cells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- cost 0.15 US dollar per treatment course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987675" y="0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>
                <a:solidFill>
                  <a:schemeClr val="hlink"/>
                </a:solidFill>
              </a:rPr>
              <a:t>(Holsbybrunn 2006 : !)</a:t>
            </a:r>
          </a:p>
          <a:p>
            <a:r>
              <a:rPr lang="sv-SE" b="1">
                <a:solidFill>
                  <a:schemeClr val="hlink"/>
                </a:solidFill>
              </a:rPr>
              <a:t> Bara 1% av behövande barn får zink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15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ruta 3"/>
          <p:cNvSpPr txBox="1">
            <a:spLocks noChangeArrowheads="1"/>
          </p:cNvSpPr>
          <p:nvPr/>
        </p:nvSpPr>
        <p:spPr bwMode="auto">
          <a:xfrm>
            <a:off x="5072063" y="1357313"/>
            <a:ext cx="3959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The Lancet  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April 27  2013 381: 1487-98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071688"/>
            <a:ext cx="529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ruta 5"/>
          <p:cNvSpPr txBox="1">
            <a:spLocks noChangeArrowheads="1"/>
          </p:cNvSpPr>
          <p:nvPr/>
        </p:nvSpPr>
        <p:spPr bwMode="auto">
          <a:xfrm>
            <a:off x="857250" y="5357813"/>
            <a:ext cx="58753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sv-SE">
                <a:latin typeface="Calibri" pitchFamily="34" charset="0"/>
              </a:rPr>
              <a:t>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Oral rehydrering gavs till 81,2% av akut diarré hos barn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Zink gavs till 20%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sv-SE" sz="2800" b="1">
                <a:solidFill>
                  <a:srgbClr val="0070C0"/>
                </a:solidFill>
                <a:latin typeface="Calibri" pitchFamily="34" charset="0"/>
              </a:rPr>
              <a:t>Bangladesh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producerar  själv 97% av sina läkemedel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6215063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ruta 3"/>
          <p:cNvSpPr txBox="1">
            <a:spLocks noChangeArrowheads="1"/>
          </p:cNvSpPr>
          <p:nvPr/>
        </p:nvSpPr>
        <p:spPr bwMode="auto">
          <a:xfrm>
            <a:off x="4857750" y="928688"/>
            <a:ext cx="3959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The Lancet  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April 27  2013 381: 1487-98</a:t>
            </a:r>
          </a:p>
        </p:txBody>
      </p:sp>
      <p:sp>
        <p:nvSpPr>
          <p:cNvPr id="27651" name="textruta 6"/>
          <p:cNvSpPr txBox="1">
            <a:spLocks noChangeArrowheads="1"/>
          </p:cNvSpPr>
          <p:nvPr/>
        </p:nvSpPr>
        <p:spPr bwMode="auto">
          <a:xfrm>
            <a:off x="785813" y="1714500"/>
            <a:ext cx="8072437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Rekommendationer :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Utveckla kliniska guidelines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Förbättra utbildning av  och stöd till hälsoarbetare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Förbättra logistiken av utrustning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”Allt detta är väl känt  - varför händer inget ?”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1980 – 2000 : marknadstänkande, privat/ offentligt samarbete…. ?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Vissa tekniska lösningar har premierats :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- t.ex. pneumokock- och rota virus vaccin     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  begränsad effekt och täckning kan minska barnadödlighet med 2% som bäst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  (oral rehydrering och zink kan minska den med 20%)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Pneumoni – och diarré död prioriteras ej  som t.ex. ”De 3 Stora”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Pneumoni + diarré  orsakade mer än dubbelt så många förlorade DALYs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som HIV, malaria och tbc  men får c:a 1/10 del av resurser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</a:t>
            </a:r>
          </a:p>
          <a:p>
            <a:pPr>
              <a:buFontTx/>
              <a:buChar char="-"/>
            </a:pPr>
            <a:endParaRPr lang="sv-SE">
              <a:latin typeface="Calibri" pitchFamily="34" charset="0"/>
            </a:endParaRPr>
          </a:p>
        </p:txBody>
      </p:sp>
      <p:sp>
        <p:nvSpPr>
          <p:cNvPr id="27652" name="textruta 5"/>
          <p:cNvSpPr txBox="1">
            <a:spLocks noChangeArrowheads="1"/>
          </p:cNvSpPr>
          <p:nvPr/>
        </p:nvSpPr>
        <p:spPr bwMode="auto">
          <a:xfrm rot="-462447">
            <a:off x="6097588" y="2074863"/>
            <a:ext cx="2335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400" b="1">
                <a:solidFill>
                  <a:srgbClr val="FF0000"/>
                </a:solidFill>
                <a:latin typeface="Calibri" pitchFamily="34" charset="0"/>
              </a:rPr>
              <a:t>”Management ”!</a:t>
            </a:r>
          </a:p>
        </p:txBody>
      </p:sp>
      <p:sp>
        <p:nvSpPr>
          <p:cNvPr id="27653" name="textruta 7"/>
          <p:cNvSpPr txBox="1">
            <a:spLocks noChangeArrowheads="1"/>
          </p:cNvSpPr>
          <p:nvPr/>
        </p:nvSpPr>
        <p:spPr bwMode="auto">
          <a:xfrm rot="-586635">
            <a:off x="6011863" y="4005263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400" b="1">
                <a:solidFill>
                  <a:srgbClr val="FF0000"/>
                </a:solidFill>
                <a:latin typeface="Calibri" pitchFamily="34" charset="0"/>
              </a:rPr>
              <a:t>Prioritering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"/>
            <a:ext cx="81629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ruta 2"/>
          <p:cNvSpPr txBox="1">
            <a:spLocks noChangeArrowheads="1"/>
          </p:cNvSpPr>
          <p:nvPr/>
        </p:nvSpPr>
        <p:spPr bwMode="auto">
          <a:xfrm>
            <a:off x="4786313" y="1928813"/>
            <a:ext cx="1216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April 2013 </a:t>
            </a:r>
          </a:p>
        </p:txBody>
      </p:sp>
      <p:sp>
        <p:nvSpPr>
          <p:cNvPr id="28675" name="textruta 3"/>
          <p:cNvSpPr txBox="1">
            <a:spLocks noChangeArrowheads="1"/>
          </p:cNvSpPr>
          <p:nvPr/>
        </p:nvSpPr>
        <p:spPr bwMode="auto">
          <a:xfrm>
            <a:off x="501650" y="2357438"/>
            <a:ext cx="82502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( 42% av världens gravida kvinnor lider av järnbrist anemi –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risk för störd intrauterin tillväxt, för tidig börd, låg födelse vikt, ökad mor- barn död)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I Vietnam  389 kvinnor 16 – 45 år (gravida som ej gravida) : 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med anemi 38%, järnbrist anemi 18% och hakmaskinfektion 76%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Intervention : 	veckovis 200 mg järnsulfat + 0,4 mg folsyra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		var 4:e – var 6:e månad albendazol 400 mg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Efter 54 månader:   följsamhet 76% respektive 95%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		Hb-medelvärde stigit från 122 g/L  till 131 g/L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		Hakmask förekomst minskat till 11%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74295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ruta 2"/>
          <p:cNvSpPr txBox="1">
            <a:spLocks noChangeArrowheads="1"/>
          </p:cNvSpPr>
          <p:nvPr/>
        </p:nvSpPr>
        <p:spPr bwMode="auto">
          <a:xfrm>
            <a:off x="4786313" y="1071563"/>
            <a:ext cx="386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The Lancet 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April 27  2013;381:1478-86</a:t>
            </a:r>
          </a:p>
        </p:txBody>
      </p:sp>
      <p:sp>
        <p:nvSpPr>
          <p:cNvPr id="29699" name="textruta 3"/>
          <p:cNvSpPr txBox="1">
            <a:spLocks noChangeArrowheads="1"/>
          </p:cNvSpPr>
          <p:nvPr/>
        </p:nvSpPr>
        <p:spPr bwMode="auto">
          <a:xfrm>
            <a:off x="785813" y="1643063"/>
            <a:ext cx="69945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I norra Indien   2589 (albendazol 400 mg var 6:e månad)  2576 i kontroll 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Efter 5 år (11 behandlingar) :  följsamhet  86%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			nematod ägg  16%  mot  36% i kontrollen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			medelvikt  12,72 kg  mot   12,68 kg   (!)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			risk att dö  2,5%   mot  2,6%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”regelbunden avmaskning har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liten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effekt på dödlighet…”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3857625"/>
            <a:ext cx="607218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ruta 5"/>
          <p:cNvSpPr txBox="1">
            <a:spLocks noChangeArrowheads="1"/>
          </p:cNvSpPr>
          <p:nvPr/>
        </p:nvSpPr>
        <p:spPr bwMode="auto">
          <a:xfrm>
            <a:off x="857250" y="5072063"/>
            <a:ext cx="7334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200 000 IE vitamin A var 6:e månad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Efter 5 år :  följsamhet 86%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	   risk att dö var 2,5%  mot kontroll 2,6%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”studien motsäger väntad död reduktion på 20-30% men kan ej utesluta en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blygsam effekt…”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0"/>
            <a:ext cx="69532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ruta 2"/>
          <p:cNvSpPr txBox="1">
            <a:spLocks noChangeArrowheads="1"/>
          </p:cNvSpPr>
          <p:nvPr/>
        </p:nvSpPr>
        <p:spPr bwMode="auto">
          <a:xfrm>
            <a:off x="6072188" y="214313"/>
            <a:ext cx="2735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April 25  2013;368:1603-12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2857500"/>
            <a:ext cx="308133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ruta 4"/>
          <p:cNvSpPr txBox="1">
            <a:spLocks noChangeArrowheads="1"/>
          </p:cNvSpPr>
          <p:nvPr/>
        </p:nvSpPr>
        <p:spPr bwMode="auto">
          <a:xfrm>
            <a:off x="428625" y="2928938"/>
            <a:ext cx="78660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I Hunan Kina  - 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Ascaris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och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Trichuris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infektioner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1718 skolbarn 9-10 år         prevalens 10,4%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(Alla bärare behandlas med albendazol)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Video + diskussion, teckningstävlan, uppsatstävlan…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Kontroll – endast informativ affisch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Efter 9 månader:	Interventionsgruppen har 4,1% prevalens och kontrollen 8,4%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(Massbehandling med azoler har effekt 6 – 18 månader utan andra åtgärder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”Resistens mot azoler är oundvikligt  - se på användning inom vetrinärmedicin”)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80454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ruta 2"/>
          <p:cNvSpPr txBox="1">
            <a:spLocks noChangeArrowheads="1"/>
          </p:cNvSpPr>
          <p:nvPr/>
        </p:nvSpPr>
        <p:spPr bwMode="auto">
          <a:xfrm>
            <a:off x="2714625" y="357188"/>
            <a:ext cx="358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Nature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25 April  2013; 496:504-507</a:t>
            </a:r>
          </a:p>
        </p:txBody>
      </p:sp>
      <p:sp>
        <p:nvSpPr>
          <p:cNvPr id="31747" name="textruta 3"/>
          <p:cNvSpPr txBox="1">
            <a:spLocks noChangeArrowheads="1"/>
          </p:cNvSpPr>
          <p:nvPr/>
        </p:nvSpPr>
        <p:spPr bwMode="auto">
          <a:xfrm>
            <a:off x="642938" y="2000250"/>
            <a:ext cx="6600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390 miljoner infektioner per år med 96 miljoner symptomatiska fall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(= 3 gånger fler än WHO:s beräkning !)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2012 anmäldes 175 fall till SMI Sverige</a:t>
            </a:r>
          </a:p>
        </p:txBody>
      </p:sp>
      <p:pic>
        <p:nvPicPr>
          <p:cNvPr id="31748" name="Bildobjekt 4" descr="sn-deng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3000375"/>
            <a:ext cx="77851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10101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ruta 2"/>
          <p:cNvSpPr txBox="1">
            <a:spLocks noChangeArrowheads="1"/>
          </p:cNvSpPr>
          <p:nvPr/>
        </p:nvSpPr>
        <p:spPr bwMode="auto">
          <a:xfrm>
            <a:off x="2786063" y="214313"/>
            <a:ext cx="232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September 2012; vol 6</a:t>
            </a:r>
          </a:p>
        </p:txBody>
      </p:sp>
      <p:pic>
        <p:nvPicPr>
          <p:cNvPr id="32771" name="Bildobjekt 3" descr="Aedes_Albopict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2714625"/>
            <a:ext cx="36734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ruta 4"/>
          <p:cNvSpPr txBox="1">
            <a:spLocks noChangeArrowheads="1"/>
          </p:cNvSpPr>
          <p:nvPr/>
        </p:nvSpPr>
        <p:spPr bwMode="auto">
          <a:xfrm>
            <a:off x="428625" y="2857500"/>
            <a:ext cx="47561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Från Sydost Asien under 1970-talet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Nu i hela sydeuropa !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- Dagbitare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- Antropofil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- Klimatanpassare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Kan lägga mogna ägg utan blodmål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(Insekticid resistens)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Kan vara vektor för de flesta arboviroser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inkluderande  Dengue, Chikungunya,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West Nile virus…</a:t>
            </a:r>
            <a:endParaRPr lang="sv-SE">
              <a:latin typeface="Calibri" pitchFamily="34" charset="0"/>
            </a:endParaRPr>
          </a:p>
          <a:p>
            <a:r>
              <a:rPr lang="sv-SE">
                <a:latin typeface="Calibri" pitchFamily="34" charset="0"/>
              </a:rPr>
              <a:t>					</a:t>
            </a:r>
            <a:endParaRPr lang="sv-SE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Ned 5"/>
          <p:cNvSpPr/>
          <p:nvPr/>
        </p:nvSpPr>
        <p:spPr>
          <a:xfrm>
            <a:off x="1785938" y="3286125"/>
            <a:ext cx="214312" cy="357188"/>
          </a:xfrm>
          <a:prstGeom prst="down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2774" name="textruta 6"/>
          <p:cNvSpPr txBox="1">
            <a:spLocks noChangeArrowheads="1"/>
          </p:cNvSpPr>
          <p:nvPr/>
        </p:nvSpPr>
        <p:spPr bwMode="auto">
          <a:xfrm>
            <a:off x="6000750" y="5286375"/>
            <a:ext cx="180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(”Tiger myggan”)</a:t>
            </a:r>
            <a:endParaRPr lang="sv-S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ruta 3"/>
          <p:cNvSpPr txBox="1">
            <a:spLocks noChangeArrowheads="1"/>
          </p:cNvSpPr>
          <p:nvPr/>
        </p:nvSpPr>
        <p:spPr bwMode="auto">
          <a:xfrm>
            <a:off x="663575" y="1785938"/>
            <a:ext cx="6951663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280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sv-SE" sz="2800" b="1">
                <a:solidFill>
                  <a:srgbClr val="0070C0"/>
                </a:solidFill>
                <a:latin typeface="Calibri" pitchFamily="34" charset="0"/>
              </a:rPr>
              <a:t>några)</a:t>
            </a:r>
          </a:p>
          <a:p>
            <a:pPr algn="ctr"/>
            <a:endParaRPr lang="sv-SE" sz="2800" b="1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sv-SE" sz="3600" b="1">
                <a:solidFill>
                  <a:srgbClr val="0070C0"/>
                </a:solidFill>
                <a:latin typeface="Calibri" pitchFamily="34" charset="0"/>
              </a:rPr>
              <a:t>”Heta nyheter” inom tropikmedicin</a:t>
            </a:r>
          </a:p>
          <a:p>
            <a:pPr algn="ctr"/>
            <a:endParaRPr lang="sv-SE" sz="2800" b="1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sv-SE" sz="2800" b="1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sv-SE" sz="2800" b="1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sv-SE" sz="2800" b="1">
                <a:solidFill>
                  <a:srgbClr val="0070C0"/>
                </a:solidFill>
                <a:latin typeface="Calibri" pitchFamily="34" charset="0"/>
              </a:rPr>
              <a:t>Holsbybrunn  2013 05 05</a:t>
            </a:r>
          </a:p>
          <a:p>
            <a:pPr algn="ctr"/>
            <a:r>
              <a:rPr lang="sv-SE" sz="2800" b="1">
                <a:solidFill>
                  <a:srgbClr val="0070C0"/>
                </a:solidFill>
                <a:latin typeface="Calibri" pitchFamily="34" charset="0"/>
              </a:rPr>
              <a:t>Per Hedman</a:t>
            </a:r>
          </a:p>
        </p:txBody>
      </p:sp>
      <p:pic>
        <p:nvPicPr>
          <p:cNvPr id="15362" name="Bildobjekt 4" descr="termome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2037">
            <a:off x="857250" y="357188"/>
            <a:ext cx="14335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6"/>
          <p:cNvSpPr txBox="1">
            <a:spLocks noChangeArrowheads="1"/>
          </p:cNvSpPr>
          <p:nvPr/>
        </p:nvSpPr>
        <p:spPr bwMode="auto">
          <a:xfrm>
            <a:off x="642938" y="193675"/>
            <a:ext cx="8501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400">
              <a:latin typeface="Times New Roman" pitchFamily="18" charset="0"/>
            </a:endParaRPr>
          </a:p>
          <a:p>
            <a:r>
              <a:rPr lang="en-GB" sz="3600" b="1">
                <a:solidFill>
                  <a:srgbClr val="0070C0"/>
                </a:solidFill>
                <a:latin typeface="Times New Roman" pitchFamily="18" charset="0"/>
              </a:rPr>
              <a:t>Dengue vaccin</a:t>
            </a:r>
            <a:r>
              <a:rPr lang="en-GB" sz="3600" b="1" i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600" b="1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500063" y="1285875"/>
            <a:ext cx="8215312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Flera dengue vaccin under utprövning :</a:t>
            </a:r>
          </a:p>
          <a:p>
            <a:endParaRPr lang="sv-SE" sz="2000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 alla tetravalenta   (Dengue virus typ I-IV)</a:t>
            </a:r>
          </a:p>
          <a:p>
            <a:pPr>
              <a:buFontTx/>
              <a:buChar char="-"/>
            </a:pPr>
            <a:endParaRPr lang="sv-SE" sz="2000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Sachareon </a:t>
            </a:r>
            <a:r>
              <a:rPr lang="sv-SE" sz="2000" b="1" i="1">
                <a:solidFill>
                  <a:srgbClr val="0070C0"/>
                </a:solidFill>
                <a:latin typeface="Calibri" pitchFamily="34" charset="0"/>
              </a:rPr>
              <a:t>et al  The Lancet  </a:t>
            </a:r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September 2012:</a:t>
            </a:r>
          </a:p>
          <a:p>
            <a:pPr>
              <a:buFontTx/>
              <a:buChar char="-"/>
            </a:pPr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Tetravalent  levande / försvagat i 17D Gula Febern virus chimär :</a:t>
            </a:r>
          </a:p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   1 – 2 doser gav  överlag 45,5% skydd  (Inget skydd mot  Dengue II virus!)</a:t>
            </a:r>
          </a:p>
          <a:p>
            <a:endParaRPr lang="sv-SE" sz="2000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 Levande/ försvagat / Sanofi-Pasteur   nu i  Thailand i Fas 2b</a:t>
            </a:r>
          </a:p>
          <a:p>
            <a:pPr>
              <a:buFontTx/>
              <a:buChar char="-"/>
            </a:pPr>
            <a:endParaRPr lang="sv-SE" sz="2000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        (”På marknaden år 2015”)</a:t>
            </a:r>
          </a:p>
          <a:p>
            <a:pPr>
              <a:buFontTx/>
              <a:buChar char="-"/>
            </a:pPr>
            <a:endParaRPr lang="sv-SE" sz="2000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sv-SE" sz="2000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+  minst 10 vacciner i Fas 1 </a:t>
            </a:r>
          </a:p>
          <a:p>
            <a:endParaRPr lang="sv-SE" sz="2000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Kombination med levande/ försvagat mässlingsvaccin vore god idé</a:t>
            </a:r>
          </a:p>
          <a:p>
            <a:r>
              <a:rPr lang="sv-SE" sz="2000" b="1">
                <a:latin typeface="Calibri" pitchFamily="34" charset="0"/>
              </a:rPr>
              <a:t>    </a:t>
            </a:r>
          </a:p>
          <a:p>
            <a:endParaRPr lang="sv-SE" b="1">
              <a:latin typeface="Calibri" pitchFamily="34" charset="0"/>
            </a:endParaRPr>
          </a:p>
        </p:txBody>
      </p:sp>
      <p:pic>
        <p:nvPicPr>
          <p:cNvPr id="33795" name="Picture 8" descr="Deng va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365625"/>
            <a:ext cx="181451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Bildobjekt 2" descr="try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42875"/>
            <a:ext cx="35099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ruta 3"/>
          <p:cNvSpPr txBox="1">
            <a:spLocks noChangeArrowheads="1"/>
          </p:cNvSpPr>
          <p:nvPr/>
        </p:nvSpPr>
        <p:spPr bwMode="auto">
          <a:xfrm>
            <a:off x="285750" y="214313"/>
            <a:ext cx="8829675" cy="73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400" b="1">
                <a:solidFill>
                  <a:srgbClr val="0070C0"/>
                </a:solidFill>
                <a:latin typeface="Calibri" pitchFamily="34" charset="0"/>
              </a:rPr>
              <a:t>Afrikansk Sömnsjuka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70 miljoner bor i endemiskt område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90 000 infekterade 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WHO  december 2012 beslutar att sätta mål att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eradikera  afrikansk trypanosomiasis :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A.  Fältdiagnostik :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– Card Agglutination Test for Trypanosomiasis (CATT) – blodmikroskopi – likvormikroskopi 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B.  Behandling  på sjukhus :        (?) 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       pentamidin i 1:a stadiet  (ej CNS infektion)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       (melarsoprol      - behandlings mortalitet  9,4%! + geografisk behandlingssvikt 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P Mitashi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el al    PLoS neglected diseases 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November 2012; vol 6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Eflornithin + nifurtimox  kombination  -  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infusion x 2 i en vecka  + 10 dagar per oralt nitfurtimox 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629 patienter i stadium II med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T.b. gambiense :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98,4% framgångsrikt behandlade   -  10 döda (8 var i mycket sent stadium)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Viss gastrointestinal biverkan 61%, CNS 34%....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>
              <a:latin typeface="Calibri" pitchFamily="34" charset="0"/>
            </a:endParaRPr>
          </a:p>
          <a:p>
            <a:endParaRPr lang="sv-SE">
              <a:latin typeface="Calibri" pitchFamily="34" charset="0"/>
            </a:endParaRPr>
          </a:p>
          <a:p>
            <a:pPr>
              <a:buFontTx/>
              <a:buChar char="-"/>
            </a:pPr>
            <a:endParaRPr lang="sv-SE">
              <a:latin typeface="Calibri" pitchFamily="34" charset="0"/>
            </a:endParaRPr>
          </a:p>
        </p:txBody>
      </p:sp>
      <p:cxnSp>
        <p:nvCxnSpPr>
          <p:cNvPr id="6" name="Rak pil 5"/>
          <p:cNvCxnSpPr/>
          <p:nvPr/>
        </p:nvCxnSpPr>
        <p:spPr>
          <a:xfrm rot="10800000" flipV="1">
            <a:off x="3071813" y="2857500"/>
            <a:ext cx="785812" cy="21431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rot="10800000" flipV="1">
            <a:off x="5429250" y="2928938"/>
            <a:ext cx="7143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rot="10800000" flipV="1">
            <a:off x="7286625" y="2928938"/>
            <a:ext cx="642938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ruta 3"/>
          <p:cNvSpPr txBox="1">
            <a:spLocks noChangeArrowheads="1"/>
          </p:cNvSpPr>
          <p:nvPr/>
        </p:nvSpPr>
        <p:spPr bwMode="auto">
          <a:xfrm>
            <a:off x="285750" y="214313"/>
            <a:ext cx="4697413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400" b="1">
                <a:solidFill>
                  <a:srgbClr val="0070C0"/>
                </a:solidFill>
                <a:latin typeface="Calibri" pitchFamily="34" charset="0"/>
              </a:rPr>
              <a:t>Afrikansk Sömnsjuka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WHO  december 2012 beslutar att sätta mål att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eradikera  afrikansk trypanosomiasis :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sv-SE"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C. Vektorkontroll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TseTse flugan   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Glossina</a:t>
            </a:r>
            <a:r>
              <a:rPr lang="sv-SE" i="1">
                <a:latin typeface="Calibri" pitchFamily="34" charset="0"/>
              </a:rPr>
              <a:t> </a:t>
            </a:r>
          </a:p>
          <a:p>
            <a:pPr>
              <a:buFontTx/>
              <a:buChar char="-"/>
            </a:pPr>
            <a:endParaRPr lang="sv-SE">
              <a:latin typeface="Calibri" pitchFamily="34" charset="0"/>
            </a:endParaRPr>
          </a:p>
        </p:txBody>
      </p:sp>
      <p:pic>
        <p:nvPicPr>
          <p:cNvPr id="35842" name="Bildobjekt 6" descr="tsetsefäll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000250"/>
            <a:ext cx="378618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Bildobjekt 8" descr="tsetseflug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000375"/>
            <a:ext cx="321468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ruta 10"/>
          <p:cNvSpPr txBox="1">
            <a:spLocks noChangeArrowheads="1"/>
          </p:cNvSpPr>
          <p:nvPr/>
        </p:nvSpPr>
        <p:spPr bwMode="auto">
          <a:xfrm>
            <a:off x="500063" y="5286375"/>
            <a:ext cx="7132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Stephen T.J.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et al.   PLoS neglected tropical diseases 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Augusti 2012; vol 6 :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(I östra och södra Afrika repelleras Glossina arter av mänsklig doft !)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Biter mer :   x 6 om man vandrar   x 10 om man sitter i rörligt fordon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Biter lika mycket inom byar som ute på savannen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Bildobjekt 1" descr="biopara-scabi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57188"/>
            <a:ext cx="3217862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ruta 2"/>
          <p:cNvSpPr txBox="1">
            <a:spLocks noChangeArrowheads="1"/>
          </p:cNvSpPr>
          <p:nvPr/>
        </p:nvSpPr>
        <p:spPr bwMode="auto">
          <a:xfrm>
            <a:off x="285750" y="857250"/>
            <a:ext cx="5511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800" b="1">
                <a:solidFill>
                  <a:srgbClr val="0070C0"/>
                </a:solidFill>
                <a:latin typeface="Calibri" pitchFamily="34" charset="0"/>
              </a:rPr>
              <a:t>Scabies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Bästa behandling :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(Bart J et .al. N Engl J Med 2010;362:717-25)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Topiskt permethrin  över natt 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vid två tillfällen 1-2 veckors mellanrum (70-95% effekt)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(kostar c:a 30 SEK)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Ivermectin per oralt  200µg/ kg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 vid två  tillfällen 1-2 veckors mellanrum (95% effekt)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(kostar c:a 300 SEK !!?)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0"/>
            <a:ext cx="9078912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447675" y="2944813"/>
            <a:ext cx="77851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400" b="1">
                <a:solidFill>
                  <a:srgbClr val="0070C0"/>
                </a:solidFill>
                <a:latin typeface="Calibri" pitchFamily="34" charset="0"/>
              </a:rPr>
              <a:t>237 miljoner (97% i Afrika) har schistosomiasis</a:t>
            </a:r>
          </a:p>
          <a:p>
            <a:endParaRPr lang="sv-SE" sz="2400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sz="2400" b="1">
                <a:solidFill>
                  <a:srgbClr val="0070C0"/>
                </a:solidFill>
                <a:latin typeface="Calibri" pitchFamily="34" charset="0"/>
              </a:rPr>
              <a:t>Behandling vid ett tillfälle med praziquantel kostar c:a 4 SEK</a:t>
            </a:r>
          </a:p>
          <a:p>
            <a:r>
              <a:rPr lang="sv-SE" sz="2400" b="1">
                <a:solidFill>
                  <a:srgbClr val="0070C0"/>
                </a:solidFill>
                <a:latin typeface="Calibri" pitchFamily="34" charset="0"/>
              </a:rPr>
              <a:t>(Läkemedels kostnad c:a 1,50 SEK)</a:t>
            </a:r>
          </a:p>
          <a:p>
            <a:endParaRPr lang="sv-SE" sz="2400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sz="2400" b="1">
                <a:solidFill>
                  <a:srgbClr val="0070C0"/>
                </a:solidFill>
                <a:latin typeface="Calibri" pitchFamily="34" charset="0"/>
              </a:rPr>
              <a:t>Endast 5 % får behandling  (!??)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758666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ruta 2"/>
          <p:cNvSpPr txBox="1">
            <a:spLocks noChangeArrowheads="1"/>
          </p:cNvSpPr>
          <p:nvPr/>
        </p:nvSpPr>
        <p:spPr bwMode="auto">
          <a:xfrm>
            <a:off x="3071813" y="142875"/>
            <a:ext cx="171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Mars 2013;vol 7</a:t>
            </a:r>
          </a:p>
        </p:txBody>
      </p:sp>
      <p:sp>
        <p:nvSpPr>
          <p:cNvPr id="38915" name="textruta 3"/>
          <p:cNvSpPr txBox="1">
            <a:spLocks noChangeArrowheads="1"/>
          </p:cNvSpPr>
          <p:nvPr/>
        </p:nvSpPr>
        <p:spPr bwMode="auto">
          <a:xfrm>
            <a:off x="428625" y="2214563"/>
            <a:ext cx="59277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237 miljoner infekterade med schistosomiasis  (97% i Afrika)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flertalet utan svåra organskador (dödlighet ≈ 2%) 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Bärarskap under 1/3 – hälften av livet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Med påvisad (lätt anemi),sänkt fysisk kapacitet,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bukvärk, sämre skolresultat,…..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Livskvalité enkät PedsQL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Kwale County, Kenya  (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S.haematobium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prevalens 42%)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802 skolelever 5-18 år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Minskad QL var 4%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3357563"/>
            <a:ext cx="3124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28625"/>
            <a:ext cx="73628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ruta 2"/>
          <p:cNvSpPr txBox="1">
            <a:spLocks noChangeArrowheads="1"/>
          </p:cNvSpPr>
          <p:nvPr/>
        </p:nvSpPr>
        <p:spPr bwMode="auto">
          <a:xfrm>
            <a:off x="2786063" y="285750"/>
            <a:ext cx="1765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Mars 2013; vol 7</a:t>
            </a:r>
          </a:p>
        </p:txBody>
      </p:sp>
      <p:sp>
        <p:nvSpPr>
          <p:cNvPr id="39939" name="textruta 3"/>
          <p:cNvSpPr txBox="1">
            <a:spLocks noChangeArrowheads="1"/>
          </p:cNvSpPr>
          <p:nvPr/>
        </p:nvSpPr>
        <p:spPr bwMode="auto">
          <a:xfrm>
            <a:off x="142875" y="2643188"/>
            <a:ext cx="36337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1057 skolflickor 10 – 12 år med 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prevalens 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S.haematobium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22%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Genital, blödning, smärta, flytning… 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chemeClr val="hlink"/>
                </a:solidFill>
                <a:latin typeface="Calibri" pitchFamily="34" charset="0"/>
              </a:rPr>
              <a:t>(Risk för infertilitet som vuxen !)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627313"/>
            <a:ext cx="56642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0063"/>
            <a:ext cx="7458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ruta 3"/>
          <p:cNvSpPr txBox="1">
            <a:spLocks noChangeArrowheads="1"/>
          </p:cNvSpPr>
          <p:nvPr/>
        </p:nvSpPr>
        <p:spPr bwMode="auto">
          <a:xfrm>
            <a:off x="2714625" y="500063"/>
            <a:ext cx="1592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Juli 2012; vol 6</a:t>
            </a:r>
          </a:p>
        </p:txBody>
      </p:sp>
      <p:sp>
        <p:nvSpPr>
          <p:cNvPr id="40963" name="textruta 4"/>
          <p:cNvSpPr txBox="1">
            <a:spLocks noChangeArrowheads="1"/>
          </p:cNvSpPr>
          <p:nvPr/>
        </p:nvSpPr>
        <p:spPr bwMode="auto">
          <a:xfrm>
            <a:off x="500063" y="3000375"/>
            <a:ext cx="69262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Mali har WHO program med </a:t>
            </a:r>
            <a:r>
              <a:rPr lang="sv-SE" sz="2400" b="1" i="1">
                <a:solidFill>
                  <a:srgbClr val="0070C0"/>
                </a:solidFill>
                <a:latin typeface="Calibri" pitchFamily="34" charset="0"/>
              </a:rPr>
              <a:t>årlig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avmaskning praziquantel 40 mg/ kg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Uppföljning av totalt  640 skolbarn 2004 – 2010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S.haematobium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minskat  från  48,8%  till   13,8%</a:t>
            </a:r>
          </a:p>
          <a:p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S.mansoni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minskat från 15,6%  till  9,4%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Följsamhet är ≈ 60%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8482013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ruta 2"/>
          <p:cNvSpPr txBox="1">
            <a:spLocks noChangeArrowheads="1"/>
          </p:cNvSpPr>
          <p:nvPr/>
        </p:nvSpPr>
        <p:spPr bwMode="auto">
          <a:xfrm>
            <a:off x="2786063" y="285750"/>
            <a:ext cx="2284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November 2012; vol 6</a:t>
            </a:r>
          </a:p>
        </p:txBody>
      </p:sp>
      <p:sp>
        <p:nvSpPr>
          <p:cNvPr id="41987" name="textruta 4"/>
          <p:cNvSpPr txBox="1">
            <a:spLocks noChangeArrowheads="1"/>
          </p:cNvSpPr>
          <p:nvPr/>
        </p:nvSpPr>
        <p:spPr bwMode="auto">
          <a:xfrm>
            <a:off x="571500" y="2643188"/>
            <a:ext cx="4978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För att kontrollera transmission av schistosomiasis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bör prevalens i samhället vara &lt; 10%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Med epidemiologisk databeräkning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Krävs  </a:t>
            </a:r>
            <a:r>
              <a:rPr lang="sv-SE" sz="2800" b="1" i="1">
                <a:solidFill>
                  <a:srgbClr val="0070C0"/>
                </a:solidFill>
                <a:latin typeface="Calibri" pitchFamily="34" charset="0"/>
              </a:rPr>
              <a:t>fyra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praziquantel behandlingar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per år av målgrupper under 8 – 10 år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i ”låg-risk” samhällen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och kontinuerligt i ”hög-risk” samhällen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– tills kontrollmetoder i miljön fungerar 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176588"/>
            <a:ext cx="416242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ruta 6"/>
          <p:cNvSpPr txBox="1">
            <a:spLocks noChangeArrowheads="1"/>
          </p:cNvSpPr>
          <p:nvPr/>
        </p:nvSpPr>
        <p:spPr bwMode="auto">
          <a:xfrm>
            <a:off x="6000750" y="3571875"/>
            <a:ext cx="274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   (vanlig följsamhetsgrad</a:t>
            </a:r>
            <a:r>
              <a:rPr lang="sv-SE">
                <a:latin typeface="Calibri" pitchFamily="34" charset="0"/>
              </a:rPr>
              <a:t>)</a:t>
            </a:r>
          </a:p>
        </p:txBody>
      </p:sp>
      <p:sp>
        <p:nvSpPr>
          <p:cNvPr id="8" name="Höger 7"/>
          <p:cNvSpPr/>
          <p:nvPr/>
        </p:nvSpPr>
        <p:spPr>
          <a:xfrm rot="10800000">
            <a:off x="5857875" y="3714750"/>
            <a:ext cx="357188" cy="142875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Bildobjekt 1" descr="giardia-trp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5241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357188"/>
            <a:ext cx="649128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ruta 3"/>
          <p:cNvSpPr txBox="1">
            <a:spLocks noChangeArrowheads="1"/>
          </p:cNvSpPr>
          <p:nvPr/>
        </p:nvSpPr>
        <p:spPr bwMode="auto">
          <a:xfrm>
            <a:off x="642938" y="2571750"/>
            <a:ext cx="75612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Giardia finns i åtminstone i 8 olika art-varianter (”assemblages” A-H) 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varav A och B är humana patogener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Möjligheter nu till molekylär diagnostik på faecesprov ”utan särskild expertis 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och dyr utrustning i laboratorier”  - hög känslighet och specificitet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objekt 2" descr="wdr19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3816">
            <a:off x="6124575" y="2925763"/>
            <a:ext cx="2725738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Bildobjekt 4" descr="lanc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37655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81075"/>
            <a:ext cx="71151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ruta 6"/>
          <p:cNvSpPr txBox="1">
            <a:spLocks noChangeArrowheads="1"/>
          </p:cNvSpPr>
          <p:nvPr/>
        </p:nvSpPr>
        <p:spPr bwMode="auto">
          <a:xfrm>
            <a:off x="4000500" y="785813"/>
            <a:ext cx="345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latin typeface="Calibri" pitchFamily="34" charset="0"/>
              </a:rPr>
              <a:t>Vol 380 December 15/22/29  2012</a:t>
            </a:r>
          </a:p>
        </p:txBody>
      </p:sp>
      <p:sp>
        <p:nvSpPr>
          <p:cNvPr id="16389" name="textruta 7"/>
          <p:cNvSpPr txBox="1">
            <a:spLocks noChangeArrowheads="1"/>
          </p:cNvSpPr>
          <p:nvPr/>
        </p:nvSpPr>
        <p:spPr bwMode="auto">
          <a:xfrm>
            <a:off x="357188" y="2286000"/>
            <a:ext cx="56800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400" b="1">
                <a:solidFill>
                  <a:srgbClr val="0070C0"/>
                </a:solidFill>
                <a:latin typeface="Calibri" pitchFamily="34" charset="0"/>
              </a:rPr>
              <a:t>DALY = disability-adjusted life-years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- 21 regioner / 187 länder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20 åldersgrupper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Överlag  -   världens börda av ohälsa har varit ”stabil”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20 år från 1990 – 2010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2,503 miljarder  - 2,490 miljarder (förlorade) DALYs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= ”något bättre hälsa kompenseras med ökad befolkning”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>
              <a:latin typeface="Calibri" pitchFamily="34" charset="0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50825" y="1916113"/>
            <a:ext cx="3940175" cy="287337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14313"/>
            <a:ext cx="72088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7963" y="1714500"/>
            <a:ext cx="25860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ruta 4"/>
          <p:cNvSpPr txBox="1">
            <a:spLocks noChangeArrowheads="1"/>
          </p:cNvSpPr>
          <p:nvPr/>
        </p:nvSpPr>
        <p:spPr bwMode="auto">
          <a:xfrm>
            <a:off x="714375" y="2214563"/>
            <a:ext cx="71326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7 681 enkäter utförda på Bangkok Inernational Airport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Juni 2010 – februari 2011 (34% från Europa)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59,3% hade sökt hälsoinformation före resan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11,6% hade tagit pre-exponering vaccin mot rabies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Risk att bli hundbiten under vistelsen  1,11 / 100 resande månader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Risk att bli slickad av hund 3,12 / 100 resande månader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”Rabies preventiva råd skall ges till alla som reser till endemiskt område”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0"/>
            <a:ext cx="5929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2428875"/>
            <a:ext cx="5257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ruta 3"/>
          <p:cNvSpPr txBox="1">
            <a:spLocks noChangeArrowheads="1"/>
          </p:cNvSpPr>
          <p:nvPr/>
        </p:nvSpPr>
        <p:spPr bwMode="auto">
          <a:xfrm>
            <a:off x="5143500" y="2500313"/>
            <a:ext cx="717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Calibri" pitchFamily="34" charset="0"/>
              </a:rPr>
              <a:t>Dag 1</a:t>
            </a:r>
          </a:p>
        </p:txBody>
      </p:sp>
      <p:sp>
        <p:nvSpPr>
          <p:cNvPr id="46084" name="textruta 4"/>
          <p:cNvSpPr txBox="1">
            <a:spLocks noChangeArrowheads="1"/>
          </p:cNvSpPr>
          <p:nvPr/>
        </p:nvSpPr>
        <p:spPr bwMode="auto">
          <a:xfrm>
            <a:off x="7786688" y="2571750"/>
            <a:ext cx="833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Calibri" pitchFamily="34" charset="0"/>
              </a:rPr>
              <a:t>Dag 20</a:t>
            </a:r>
          </a:p>
        </p:txBody>
      </p:sp>
      <p:sp>
        <p:nvSpPr>
          <p:cNvPr id="46085" name="textruta 5"/>
          <p:cNvSpPr txBox="1">
            <a:spLocks noChangeArrowheads="1"/>
          </p:cNvSpPr>
          <p:nvPr/>
        </p:nvSpPr>
        <p:spPr bwMode="auto">
          <a:xfrm>
            <a:off x="5286375" y="4286250"/>
            <a:ext cx="83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Calibri" pitchFamily="34" charset="0"/>
              </a:rPr>
              <a:t>Dag 42</a:t>
            </a:r>
          </a:p>
        </p:txBody>
      </p:sp>
      <p:sp>
        <p:nvSpPr>
          <p:cNvPr id="46086" name="textruta 6"/>
          <p:cNvSpPr txBox="1">
            <a:spLocks noChangeArrowheads="1"/>
          </p:cNvSpPr>
          <p:nvPr/>
        </p:nvSpPr>
        <p:spPr bwMode="auto">
          <a:xfrm>
            <a:off x="7572375" y="4357688"/>
            <a:ext cx="950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Calibri" pitchFamily="34" charset="0"/>
              </a:rPr>
              <a:t>Dag 157</a:t>
            </a:r>
          </a:p>
        </p:txBody>
      </p:sp>
      <p:sp>
        <p:nvSpPr>
          <p:cNvPr id="46087" name="textruta 7"/>
          <p:cNvSpPr txBox="1">
            <a:spLocks noChangeArrowheads="1"/>
          </p:cNvSpPr>
          <p:nvPr/>
        </p:nvSpPr>
        <p:spPr bwMode="auto">
          <a:xfrm>
            <a:off x="6357938" y="1428750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Februari 7  2013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368:524-32</a:t>
            </a:r>
          </a:p>
        </p:txBody>
      </p:sp>
      <p:sp>
        <p:nvSpPr>
          <p:cNvPr id="46088" name="textruta 8"/>
          <p:cNvSpPr txBox="1">
            <a:spLocks noChangeArrowheads="1"/>
          </p:cNvSpPr>
          <p:nvPr/>
        </p:nvSpPr>
        <p:spPr bwMode="auto">
          <a:xfrm>
            <a:off x="357188" y="2643188"/>
            <a:ext cx="34909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Fas III randomiserad kontrollerad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studie i Tunisien   375 patienter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Kräm med 15% paromomycin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(med eller utan gentamicin 0,5%)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bas WR 279,396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dagligen i 20 dagar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Bedömt dag 42 och dag 168 :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Bot  82% (81%)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Kontroll  / ”naturlig bot” 57%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Ingen patient avbröt behandlingen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68913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3" descr="leishmaniasis_bo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2143125"/>
            <a:ext cx="20891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ruta 3"/>
          <p:cNvSpPr txBox="1">
            <a:spLocks noChangeArrowheads="1"/>
          </p:cNvSpPr>
          <p:nvPr/>
        </p:nvSpPr>
        <p:spPr bwMode="auto">
          <a:xfrm>
            <a:off x="7072313" y="1643063"/>
            <a:ext cx="11382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June 2012</a:t>
            </a:r>
          </a:p>
          <a:p>
            <a:endParaRPr lang="sv-SE">
              <a:latin typeface="Calibri" pitchFamily="34" charset="0"/>
            </a:endParaRPr>
          </a:p>
          <a:p>
            <a:endParaRPr lang="sv-SE">
              <a:latin typeface="Calibri" pitchFamily="34" charset="0"/>
            </a:endParaRPr>
          </a:p>
        </p:txBody>
      </p:sp>
      <p:sp>
        <p:nvSpPr>
          <p:cNvPr id="47108" name="textruta 4"/>
          <p:cNvSpPr txBox="1">
            <a:spLocks noChangeArrowheads="1"/>
          </p:cNvSpPr>
          <p:nvPr/>
        </p:nvSpPr>
        <p:spPr bwMode="auto">
          <a:xfrm>
            <a:off x="142875" y="2071688"/>
            <a:ext cx="6567488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(Indien : 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N Engl J Med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2007;356:2571-81)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PM 20mg/kg/dag i 21 dagar   (198 patienter)	(Humatin®)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jmf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PM 15mg/kg/dag   +  SSG 20mg/kg/dag i 17 dagar   (381 patienter)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jmf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SSG 20mg/kg/dag i 30 dagar   (200 patienter)	(Pentostam®)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Åldrar 4 – 60 år uppföljning efter 6 månader :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Behandlingseffekt :   PM 84,3%    	SSG 91,4%   PM + SSG  94,1%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				(MSF 92%)   (MSF 97%)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”Ingen tydlig skillnad i säkerhetsprofil” (!)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”PM + SSG sparar tid och pengar” (WHO rekommendation) 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sv-SE">
              <a:latin typeface="Calibri" pitchFamily="34" charset="0"/>
            </a:endParaRPr>
          </a:p>
          <a:p>
            <a:endParaRPr lang="sv-SE">
              <a:latin typeface="Calibri" pitchFamily="34" charset="0"/>
            </a:endParaRPr>
          </a:p>
          <a:p>
            <a:pPr>
              <a:buFontTx/>
              <a:buChar char="-"/>
            </a:pPr>
            <a:endParaRPr lang="sv-SE">
              <a:latin typeface="Calibri" pitchFamily="34" charset="0"/>
            </a:endParaRPr>
          </a:p>
          <a:p>
            <a:pPr>
              <a:buFontTx/>
              <a:buChar char="-"/>
            </a:pPr>
            <a:endParaRPr lang="sv-SE">
              <a:latin typeface="Calibri" pitchFamily="34" charset="0"/>
            </a:endParaRPr>
          </a:p>
          <a:p>
            <a:endParaRPr lang="sv-SE">
              <a:latin typeface="Calibri" pitchFamily="34" charset="0"/>
            </a:endParaRPr>
          </a:p>
          <a:p>
            <a:endParaRPr lang="sv-S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85750"/>
            <a:ext cx="8729663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ruta 3"/>
          <p:cNvSpPr txBox="1">
            <a:spLocks noChangeArrowheads="1"/>
          </p:cNvSpPr>
          <p:nvPr/>
        </p:nvSpPr>
        <p:spPr bwMode="auto">
          <a:xfrm>
            <a:off x="2643188" y="428625"/>
            <a:ext cx="3636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Nature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25 April  2013;  496:528-532</a:t>
            </a:r>
          </a:p>
        </p:txBody>
      </p:sp>
      <p:sp>
        <p:nvSpPr>
          <p:cNvPr id="48131" name="textruta 4"/>
          <p:cNvSpPr txBox="1">
            <a:spLocks noChangeArrowheads="1"/>
          </p:cNvSpPr>
          <p:nvPr/>
        </p:nvSpPr>
        <p:spPr bwMode="auto">
          <a:xfrm>
            <a:off x="714375" y="2786063"/>
            <a:ext cx="726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Rekombinant framställt artemisinin via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Saccharomyces cerevisiae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(bakjäst)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- kan ge 25 g artemisinin per liter artemisinin syra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357563"/>
            <a:ext cx="40005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ruta 6"/>
          <p:cNvSpPr txBox="1">
            <a:spLocks noChangeArrowheads="1"/>
          </p:cNvSpPr>
          <p:nvPr/>
        </p:nvSpPr>
        <p:spPr bwMode="auto">
          <a:xfrm rot="-658039">
            <a:off x="4214813" y="4000500"/>
            <a:ext cx="4741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FF0000"/>
                </a:solidFill>
                <a:latin typeface="Calibri" pitchFamily="34" charset="0"/>
              </a:rPr>
              <a:t>All intellectual property rights are provided free</a:t>
            </a:r>
          </a:p>
        </p:txBody>
      </p:sp>
      <p:pic>
        <p:nvPicPr>
          <p:cNvPr id="48134" name="Picture 4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4643438"/>
            <a:ext cx="14287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5"/>
          <p:cNvSpPr txBox="1">
            <a:spLocks noChangeArrowheads="1"/>
          </p:cNvSpPr>
          <p:nvPr/>
        </p:nvSpPr>
        <p:spPr bwMode="auto">
          <a:xfrm>
            <a:off x="214313" y="3071813"/>
            <a:ext cx="85074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2012 :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Antal HIV+ =   34 miljoner varav 23,5 miljoner i Afrika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		 ( hälften vet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ej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om sitt HIV status !)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Antal nya HIV+ 2012 = 2,5 miljoner - dock 18%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färre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än 2001 !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1,87miljoner dog i AIDS 2012 – dock 18%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färre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än 2005!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8 miljoner HIV+ får behandling 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– men 6,8 miljoner behövande får ej !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 b="1">
              <a:latin typeface="Calibri" pitchFamily="34" charset="0"/>
            </a:endParaRPr>
          </a:p>
          <a:p>
            <a:endParaRPr lang="sv-SE" b="1">
              <a:latin typeface="Calibri" pitchFamily="34" charset="0"/>
            </a:endParaRPr>
          </a:p>
        </p:txBody>
      </p:sp>
      <p:pic>
        <p:nvPicPr>
          <p:cNvPr id="49154" name="Bildobjekt 3" descr="unaids-banner-wad201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"/>
            <a:ext cx="29765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ruta 1"/>
          <p:cNvSpPr txBox="1">
            <a:spLocks noChangeArrowheads="1"/>
          </p:cNvSpPr>
          <p:nvPr/>
        </p:nvSpPr>
        <p:spPr bwMode="auto">
          <a:xfrm>
            <a:off x="1000125" y="785813"/>
            <a:ext cx="63134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3600" b="1">
                <a:solidFill>
                  <a:srgbClr val="0070C0"/>
                </a:solidFill>
                <a:latin typeface="Calibri" pitchFamily="34" charset="0"/>
              </a:rPr>
              <a:t>När skall HIV behandling börja ?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 lvl="3"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När CD4 celler &lt; 350 (eller vid AIDS symptom)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 lvl="3"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Så fort någon testas HIV +  </a:t>
            </a:r>
          </a:p>
          <a:p>
            <a:pPr lvl="1"/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	          och redan vid Primär infektion !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		- fördelar att bevara immunförsvaret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		- minskar risk för smitta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		- MEN är det för individens bästa ?!!</a:t>
            </a:r>
          </a:p>
        </p:txBody>
      </p:sp>
      <p:pic>
        <p:nvPicPr>
          <p:cNvPr id="50178" name="Bildobjekt 2" descr="euflagg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214563"/>
            <a:ext cx="164306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Bildobjekt 3" descr="usas-flagg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643313"/>
            <a:ext cx="17383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8201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142875" y="2857500"/>
            <a:ext cx="857408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1765 multinationella HIV (54% afrikaner) ”diskongruenta” par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följda 1-3 år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- ART till HIV+ direkt visade 1 smitta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- ART först när HIV+ hade CD4 &lt; 250 orsakade 27 smittor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	( 9 man till kvinna   och   18 kvinna till man )</a:t>
            </a:r>
          </a:p>
          <a:p>
            <a:endParaRPr lang="sv-SE">
              <a:latin typeface="Calibri" pitchFamily="34" charset="0"/>
            </a:endParaRPr>
          </a:p>
          <a:p>
            <a:r>
              <a:rPr lang="sv-SE" b="1">
                <a:solidFill>
                  <a:srgbClr val="FF0000"/>
                </a:solidFill>
                <a:latin typeface="Calibri" pitchFamily="34" charset="0"/>
              </a:rPr>
              <a:t>Tidigt insatt HIV-behandling minskar smitta ! </a:t>
            </a:r>
          </a:p>
          <a:p>
            <a:r>
              <a:rPr lang="sv-SE" sz="2800" b="1">
                <a:solidFill>
                  <a:srgbClr val="FF0000"/>
                </a:solidFill>
                <a:latin typeface="Calibri" pitchFamily="34" charset="0"/>
              </a:rPr>
              <a:t>96% minskning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9169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 Box 5"/>
          <p:cNvSpPr txBox="1">
            <a:spLocks noChangeArrowheads="1"/>
          </p:cNvSpPr>
          <p:nvPr/>
        </p:nvSpPr>
        <p:spPr bwMode="auto">
          <a:xfrm>
            <a:off x="142875" y="2428875"/>
            <a:ext cx="8786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16 Aug 2011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22 315 HIV+a med ART  följa 9 år    - 1943 dog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- ju högre CD4 tal (&lt;50  -  &gt; 250) ju större </a:t>
            </a:r>
            <a:r>
              <a:rPr lang="sv-SE" b="1">
                <a:solidFill>
                  <a:srgbClr val="FF0000"/>
                </a:solidFill>
                <a:latin typeface="Calibri" pitchFamily="34" charset="0"/>
              </a:rPr>
              <a:t>överlevnad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- gruppen kan förväntas nå </a:t>
            </a:r>
            <a:r>
              <a:rPr lang="sv-SE" b="1">
                <a:solidFill>
                  <a:srgbClr val="FF0000"/>
                </a:solidFill>
                <a:latin typeface="Calibri" pitchFamily="34" charset="0"/>
              </a:rPr>
              <a:t>”normal” livslängd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i Uganda (55 år)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 I  Europa och i USA medför ART en ökad livslängd med 49 år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för en HIV+ i 20 års ålder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62150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071688"/>
            <a:ext cx="778668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ruta 4"/>
          <p:cNvSpPr txBox="1">
            <a:spLocks noChangeArrowheads="1"/>
          </p:cNvSpPr>
          <p:nvPr/>
        </p:nvSpPr>
        <p:spPr bwMode="auto">
          <a:xfrm>
            <a:off x="5786438" y="714375"/>
            <a:ext cx="1577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latin typeface="Calibri" pitchFamily="34" charset="0"/>
              </a:rPr>
              <a:t>April 2013; 10:</a:t>
            </a:r>
          </a:p>
        </p:txBody>
      </p:sp>
      <p:sp>
        <p:nvSpPr>
          <p:cNvPr id="54276" name="textruta 5"/>
          <p:cNvSpPr txBox="1">
            <a:spLocks noChangeArrowheads="1"/>
          </p:cNvSpPr>
          <p:nvPr/>
        </p:nvSpPr>
        <p:spPr bwMode="auto">
          <a:xfrm>
            <a:off x="642938" y="5429250"/>
            <a:ext cx="7399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”Syd Afrikanska HIV-positiva vuxna kan ha ”nära-normal” livslängd -</a:t>
            </a:r>
          </a:p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  förutsatt att de börjar behandling före CD4 &lt; 200 celler/µL”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640873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879475" y="1936750"/>
            <a:ext cx="382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JAMA</a:t>
            </a:r>
            <a:r>
              <a:rPr lang="sv-SE">
                <a:solidFill>
                  <a:srgbClr val="0070C0"/>
                </a:solidFill>
                <a:latin typeface="Calibri" pitchFamily="34" charset="0"/>
              </a:rPr>
              <a:t> 2006; 296:679-690</a:t>
            </a:r>
          </a:p>
          <a:p>
            <a:endParaRPr lang="sv-SE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God följsamhet i Nord Amerika = 55 %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God följsamhet i Afrika = 77 %</a:t>
            </a:r>
          </a:p>
        </p:txBody>
      </p:sp>
      <p:pic>
        <p:nvPicPr>
          <p:cNvPr id="563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573463"/>
            <a:ext cx="71294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663575" y="5105400"/>
            <a:ext cx="45513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PLoS medicine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2009;6:on line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Att ta HIV-behandling är en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social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handling.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(Västerlandet är mer individualistiskt format.)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90525"/>
            <a:ext cx="85693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ruta 4"/>
          <p:cNvSpPr txBox="1">
            <a:spLocks noChangeArrowheads="1"/>
          </p:cNvSpPr>
          <p:nvPr/>
        </p:nvSpPr>
        <p:spPr bwMode="auto">
          <a:xfrm>
            <a:off x="500063" y="0"/>
            <a:ext cx="6227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Global Burden of Disease / disability-adjusted-lifeyears  (DALYs)</a:t>
            </a:r>
          </a:p>
        </p:txBody>
      </p:sp>
      <p:sp>
        <p:nvSpPr>
          <p:cNvPr id="5" name="Höger 4"/>
          <p:cNvSpPr/>
          <p:nvPr/>
        </p:nvSpPr>
        <p:spPr>
          <a:xfrm>
            <a:off x="4143375" y="1785938"/>
            <a:ext cx="571500" cy="285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6" name="Höger 5"/>
          <p:cNvSpPr/>
          <p:nvPr/>
        </p:nvSpPr>
        <p:spPr>
          <a:xfrm>
            <a:off x="4143375" y="2143125"/>
            <a:ext cx="571500" cy="285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7" name="Höger 6"/>
          <p:cNvSpPr/>
          <p:nvPr/>
        </p:nvSpPr>
        <p:spPr>
          <a:xfrm>
            <a:off x="4143375" y="3286125"/>
            <a:ext cx="571500" cy="285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0"/>
            <a:ext cx="7743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ruta 2"/>
          <p:cNvSpPr txBox="1">
            <a:spLocks noChangeArrowheads="1"/>
          </p:cNvSpPr>
          <p:nvPr/>
        </p:nvSpPr>
        <p:spPr bwMode="auto">
          <a:xfrm>
            <a:off x="500063" y="2357438"/>
            <a:ext cx="86868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Oct 2011;6:1-9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Om 3,5 miljoner HIV+ med ART fortsätter 2011 – 2020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Kostnad = 14,2 miljarder US</a:t>
            </a:r>
            <a:r>
              <a:rPr lang="sv-SE" sz="3200" b="1" i="1">
                <a:solidFill>
                  <a:srgbClr val="0070C0"/>
                </a:solidFill>
                <a:latin typeface="Calibri" pitchFamily="34" charset="0"/>
              </a:rPr>
              <a:t>$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Men räddar 18,5 miljoner levnadsår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med ekonomisk vinst : arbetsproduktivitet, ej föräldralösa barn,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ej sjukvårdskostnader = 12 – 34 miljarder US</a:t>
            </a:r>
            <a:r>
              <a:rPr lang="sv-SE" sz="3200" b="1" i="1">
                <a:solidFill>
                  <a:srgbClr val="0070C0"/>
                </a:solidFill>
                <a:latin typeface="Calibri" pitchFamily="34" charset="0"/>
              </a:rPr>
              <a:t>$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intjänat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42875"/>
            <a:ext cx="7710488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4313"/>
            <a:ext cx="14573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ruta 5"/>
          <p:cNvSpPr txBox="1">
            <a:spLocks noChangeArrowheads="1"/>
          </p:cNvSpPr>
          <p:nvPr/>
        </p:nvSpPr>
        <p:spPr bwMode="auto">
          <a:xfrm>
            <a:off x="2071688" y="785813"/>
            <a:ext cx="3687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Calibri" pitchFamily="34" charset="0"/>
              </a:rPr>
              <a:t>Hamers R </a:t>
            </a:r>
            <a:r>
              <a:rPr lang="sv-SE" i="1">
                <a:latin typeface="Calibri" pitchFamily="34" charset="0"/>
              </a:rPr>
              <a:t>et al</a:t>
            </a:r>
            <a:r>
              <a:rPr lang="sv-SE">
                <a:latin typeface="Calibri" pitchFamily="34" charset="0"/>
              </a:rPr>
              <a:t>; 18 Jun 2012</a:t>
            </a:r>
          </a:p>
        </p:txBody>
      </p:sp>
      <p:sp>
        <p:nvSpPr>
          <p:cNvPr id="58372" name="textruta 6"/>
          <p:cNvSpPr txBox="1">
            <a:spLocks noChangeArrowheads="1"/>
          </p:cNvSpPr>
          <p:nvPr/>
        </p:nvSpPr>
        <p:spPr bwMode="auto">
          <a:xfrm>
            <a:off x="1143000" y="2428875"/>
            <a:ext cx="75374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- följsamhet?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- ”suboptimala droger  (stavudin, nevirapin..)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I Uganda 2012 fanns  9 – 12 % resistenta HIV-stammar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”I stället för klinisk och CD4 bedömning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bör RNAHIV kontrolleras”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42875"/>
            <a:ext cx="6215063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ruta 2"/>
          <p:cNvSpPr txBox="1">
            <a:spLocks noChangeArrowheads="1"/>
          </p:cNvSpPr>
          <p:nvPr/>
        </p:nvSpPr>
        <p:spPr bwMode="auto">
          <a:xfrm>
            <a:off x="714375" y="2000250"/>
            <a:ext cx="842962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Baeten JM </a:t>
            </a:r>
            <a:r>
              <a:rPr lang="sv-SE" sz="2000" b="1" i="1">
                <a:solidFill>
                  <a:srgbClr val="0070C0"/>
                </a:solidFill>
                <a:latin typeface="Calibri" pitchFamily="34" charset="0"/>
              </a:rPr>
              <a:t>et al                                       </a:t>
            </a:r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I Kenya och Uganda</a:t>
            </a:r>
          </a:p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4747 ”serodiskordenta”par där HIV+ var utan behandling</a:t>
            </a:r>
          </a:p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(CD4 375-662)</a:t>
            </a:r>
          </a:p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3 grupper : </a:t>
            </a:r>
          </a:p>
          <a:p>
            <a:pPr>
              <a:buFontTx/>
              <a:buChar char="-"/>
            </a:pPr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seronegativ partner fick tenofovir  eller Truvada® </a:t>
            </a:r>
          </a:p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  (tenofovir + emtricitabin) daglig tablett</a:t>
            </a:r>
          </a:p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+ placebo grupp :</a:t>
            </a:r>
          </a:p>
          <a:p>
            <a:endParaRPr lang="sv-SE" sz="2000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Månatlig uppföljning under 3 år :</a:t>
            </a:r>
          </a:p>
          <a:p>
            <a:pPr>
              <a:buFontTx/>
              <a:buChar char="-"/>
            </a:pPr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67 – 75 % skydd överlags skydd </a:t>
            </a:r>
          </a:p>
          <a:p>
            <a:pPr>
              <a:buFontTx/>
              <a:buChar char="-"/>
            </a:pPr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(85% skydd vid kontrollerad följsamhet)</a:t>
            </a:r>
          </a:p>
          <a:p>
            <a:pPr>
              <a:buFontTx/>
              <a:buChar char="-"/>
            </a:pPr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Inga biverkningar</a:t>
            </a:r>
          </a:p>
          <a:p>
            <a:pPr>
              <a:buFontTx/>
              <a:buChar char="-"/>
            </a:pPr>
            <a:endParaRPr lang="sv-SE" sz="2000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sz="2000" b="1">
                <a:solidFill>
                  <a:srgbClr val="0070C0"/>
                </a:solidFill>
                <a:latin typeface="Calibri" pitchFamily="34" charset="0"/>
              </a:rPr>
              <a:t>(” Pga resistensrisk bör PCRHIV följas” !)</a:t>
            </a:r>
          </a:p>
          <a:p>
            <a:endParaRPr lang="sv-SE">
              <a:latin typeface="Calibri" pitchFamily="34" charset="0"/>
            </a:endParaRPr>
          </a:p>
          <a:p>
            <a:endParaRPr lang="sv-S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8437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ruta 3"/>
          <p:cNvSpPr txBox="1">
            <a:spLocks noChangeArrowheads="1"/>
          </p:cNvSpPr>
          <p:nvPr/>
        </p:nvSpPr>
        <p:spPr bwMode="auto">
          <a:xfrm>
            <a:off x="785813" y="1428750"/>
            <a:ext cx="80010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Anmärkningsvärda noteringar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-  </a:t>
            </a:r>
            <a:r>
              <a:rPr lang="sv-SE" sz="2400" b="1">
                <a:solidFill>
                  <a:srgbClr val="0070C0"/>
                </a:solidFill>
                <a:latin typeface="Calibri" pitchFamily="34" charset="0"/>
              </a:rPr>
              <a:t>Barn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&lt; 5 års gruppen har minskad DALY förlust från 41% - 25% !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   (T.ex. diarré hälsoproblem minskat 51%) 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   – DOCK fortfarande hög DALY–förlust i låginkomstländer!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Förändring överlag med ökande ”ej-kommunicerbara” sjukdomar och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 minskande smittsamma sjukdomar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Hjärta- kärl sjukdomar = 11,8% (av totalt förlorade DALYs)    - ökat 29%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All olycksfall = 11,2%        - ökat 34%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All cancer = 7,6	- ökat 34%	             		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All psykiatrisk ohälsa = 7,4%     - ökat 37%    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”Interpersonellt våld” är ledande DALY förlust i Central Amerika (!?)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sv-SE">
              <a:latin typeface="Calibri" pitchFamily="3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0825" y="1052513"/>
            <a:ext cx="3889375" cy="287337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8437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ruta 3"/>
          <p:cNvSpPr txBox="1">
            <a:spLocks noChangeArrowheads="1"/>
          </p:cNvSpPr>
          <p:nvPr/>
        </p:nvSpPr>
        <p:spPr bwMode="auto">
          <a:xfrm>
            <a:off x="785813" y="1428750"/>
            <a:ext cx="8001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Anmärkningsvärda noteringar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Smittsamma sjukdomar :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- HIV  = 3,3% (av totalt förlorade DALYs)         - ökat 351%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Malaria = 3,3%          - ökat 19%  ( 22,6% bland ålder &gt; 15 år)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TBC = 2,0%                 - minskat 19%    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Meningit = 1,2% (!?)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Schistosomiasis, Trachom, Dengue…. ökar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Leishmaniasis, Trypanosomiasis, Onchocerciasis ….minskar</a:t>
            </a:r>
          </a:p>
          <a:p>
            <a:pPr>
              <a:buFontTx/>
              <a:buChar char="-"/>
            </a:pPr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>
              <a:latin typeface="Calibri" pitchFamily="34" charset="0"/>
            </a:endParaRPr>
          </a:p>
          <a:p>
            <a:pPr>
              <a:buFontTx/>
              <a:buChar char="-"/>
            </a:pPr>
            <a:endParaRPr lang="sv-SE">
              <a:latin typeface="Calibri" pitchFamily="34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50825" y="1052513"/>
            <a:ext cx="3889375" cy="287337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ruta 2"/>
          <p:cNvSpPr txBox="1">
            <a:spLocks noChangeArrowheads="1"/>
          </p:cNvSpPr>
          <p:nvPr/>
        </p:nvSpPr>
        <p:spPr bwMode="auto">
          <a:xfrm>
            <a:off x="3857625" y="1428750"/>
            <a:ext cx="439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The Lancet 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29 September 2012 380:1157-68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25"/>
            <a:ext cx="49720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ruta 4"/>
          <p:cNvSpPr txBox="1">
            <a:spLocks noChangeArrowheads="1"/>
          </p:cNvSpPr>
          <p:nvPr/>
        </p:nvSpPr>
        <p:spPr bwMode="auto">
          <a:xfrm>
            <a:off x="5143500" y="2214563"/>
            <a:ext cx="38576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Summa 6480 miljoner US$  år 2010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(Privata donatörer ≈ 5-10%)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(Tillkommer ≈ + 10% från BRIC-länder)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FF0000"/>
                </a:solidFill>
                <a:latin typeface="Calibri" pitchFamily="34" charset="0"/>
              </a:rPr>
              <a:t>Behov  = 10 – 33,9 miljoner US</a:t>
            </a:r>
            <a:r>
              <a:rPr lang="el-GR" b="1">
                <a:solidFill>
                  <a:srgbClr val="FF0000"/>
                </a:solidFill>
                <a:latin typeface="Calibri" pitchFamily="34" charset="0"/>
              </a:rPr>
              <a:t>$</a:t>
            </a:r>
            <a:r>
              <a:rPr lang="sv-SE" b="1">
                <a:solidFill>
                  <a:srgbClr val="FF0000"/>
                </a:solidFill>
                <a:latin typeface="Calibri" pitchFamily="34" charset="0"/>
              </a:rPr>
              <a:t> / år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871061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ruta 2"/>
          <p:cNvSpPr txBox="1">
            <a:spLocks noChangeArrowheads="1"/>
          </p:cNvSpPr>
          <p:nvPr/>
        </p:nvSpPr>
        <p:spPr bwMode="auto">
          <a:xfrm>
            <a:off x="4357688" y="1143000"/>
            <a:ext cx="383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The Lancet 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April 20 2013;381:1380-90</a:t>
            </a:r>
          </a:p>
        </p:txBody>
      </p:sp>
      <p:sp>
        <p:nvSpPr>
          <p:cNvPr id="21507" name="textruta 3"/>
          <p:cNvSpPr txBox="1">
            <a:spLocks noChangeArrowheads="1"/>
          </p:cNvSpPr>
          <p:nvPr/>
        </p:nvSpPr>
        <p:spPr bwMode="auto">
          <a:xfrm>
            <a:off x="1000125" y="2000250"/>
            <a:ext cx="791051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Pneumoni är ledande hälso/ döds risk för </a:t>
            </a:r>
            <a:r>
              <a:rPr lang="sv-SE" sz="2800" b="1">
                <a:solidFill>
                  <a:srgbClr val="0070C0"/>
                </a:solidFill>
                <a:latin typeface="Calibri" pitchFamily="34" charset="0"/>
              </a:rPr>
              <a:t>barn &lt; 5 år 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155 miljoner fall/ år varav c:a 10% är allvarliga/ livshotande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38 % av allvarlig pneumoni kommer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ej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till sjukhus och ute sker 81% av dödsfallen</a:t>
            </a:r>
          </a:p>
          <a:p>
            <a:pPr>
              <a:buFontTx/>
              <a:buChar char="-"/>
            </a:pP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fler flickor kommer 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ej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till sjukhus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(kostnader och kulturella faktorer)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En utmaning att sköta pneumonier ambulant !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Hälften av alla barn i behov av antibiotika får det ej !</a:t>
            </a:r>
          </a:p>
          <a:p>
            <a:endParaRPr lang="sv-SE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≈ 35 % av allvarlig/ livshotande pneumoni hos barn &lt; 1 år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Här orsakas  80 % av pneumonier av RS virus och rhinovirus = </a:t>
            </a:r>
          </a:p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=</a:t>
            </a:r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symptomatisk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 behandling –  syrgas, vätska,…..</a:t>
            </a:r>
          </a:p>
          <a:p>
            <a:endParaRPr lang="sv-SE">
              <a:latin typeface="Calibri" pitchFamily="34" charset="0"/>
            </a:endParaRPr>
          </a:p>
          <a:p>
            <a:endParaRPr lang="sv-SE">
              <a:latin typeface="Calibri" pitchFamily="34" charset="0"/>
            </a:endParaRPr>
          </a:p>
          <a:p>
            <a:endParaRPr lang="sv-SE">
              <a:latin typeface="Calibri" pitchFamily="34" charset="0"/>
            </a:endParaRPr>
          </a:p>
          <a:p>
            <a:endParaRPr lang="sv-SE">
              <a:latin typeface="Calibri" pitchFamily="34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 rot="-235916">
            <a:off x="4356100" y="3213100"/>
            <a:ext cx="334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b="1">
                <a:solidFill>
                  <a:schemeClr val="accent2"/>
                </a:solidFill>
              </a:rPr>
              <a:t>99% av barnadöd i pneumoni</a:t>
            </a:r>
          </a:p>
          <a:p>
            <a:pPr algn="ctr"/>
            <a:r>
              <a:rPr lang="sv-SE" b="1">
                <a:solidFill>
                  <a:schemeClr val="accent2"/>
                </a:solidFill>
              </a:rPr>
              <a:t>sker i  låginkomstland 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83343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ruta 2"/>
          <p:cNvSpPr txBox="1">
            <a:spLocks noChangeArrowheads="1"/>
          </p:cNvSpPr>
          <p:nvPr/>
        </p:nvSpPr>
        <p:spPr bwMode="auto">
          <a:xfrm>
            <a:off x="2714625" y="1785938"/>
            <a:ext cx="396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i="1">
                <a:solidFill>
                  <a:srgbClr val="0070C0"/>
                </a:solidFill>
                <a:latin typeface="Calibri" pitchFamily="34" charset="0"/>
              </a:rPr>
              <a:t>The Lancet    </a:t>
            </a:r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April 20  2013;381:1417-29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143125"/>
            <a:ext cx="65817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2294</Words>
  <Application>Microsoft Office PowerPoint</Application>
  <PresentationFormat>Bildspel på skärmen (4:3)</PresentationFormat>
  <Paragraphs>474</Paragraphs>
  <Slides>42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3" baseType="lpstr">
      <vt:lpstr>Office-tema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Bild 18</vt:lpstr>
      <vt:lpstr>Bild 19</vt:lpstr>
      <vt:lpstr>Bild 20</vt:lpstr>
      <vt:lpstr>Bild 21</vt:lpstr>
      <vt:lpstr>Bild 22</vt:lpstr>
      <vt:lpstr>Bild 23</vt:lpstr>
      <vt:lpstr>Bild 24</vt:lpstr>
      <vt:lpstr>Bild 25</vt:lpstr>
      <vt:lpstr>Bild 26</vt:lpstr>
      <vt:lpstr>Bild 27</vt:lpstr>
      <vt:lpstr>Bild 28</vt:lpstr>
      <vt:lpstr>Bild 29</vt:lpstr>
      <vt:lpstr>Bild 30</vt:lpstr>
      <vt:lpstr>Bild 31</vt:lpstr>
      <vt:lpstr>Bild 32</vt:lpstr>
      <vt:lpstr>Bild 33</vt:lpstr>
      <vt:lpstr>Bild 34</vt:lpstr>
      <vt:lpstr>Bild 35</vt:lpstr>
      <vt:lpstr>Bild 36</vt:lpstr>
      <vt:lpstr>Bild 37</vt:lpstr>
      <vt:lpstr>Bild 38</vt:lpstr>
      <vt:lpstr>Bild 39</vt:lpstr>
      <vt:lpstr>Bild 40</vt:lpstr>
      <vt:lpstr>Bild 41</vt:lpstr>
      <vt:lpstr>Bild 42</vt:lpstr>
    </vt:vector>
  </TitlesOfParts>
  <Company>SLL 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per hedman</dc:creator>
  <cp:lastModifiedBy>Karin Håkansson</cp:lastModifiedBy>
  <cp:revision>283</cp:revision>
  <dcterms:created xsi:type="dcterms:W3CDTF">2013-04-18T11:32:36Z</dcterms:created>
  <dcterms:modified xsi:type="dcterms:W3CDTF">2013-05-07T11:40:04Z</dcterms:modified>
</cp:coreProperties>
</file>