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59" r:id="rId2"/>
    <p:sldId id="303" r:id="rId3"/>
    <p:sldId id="275" r:id="rId4"/>
    <p:sldId id="267" r:id="rId5"/>
    <p:sldId id="270" r:id="rId6"/>
    <p:sldId id="266" r:id="rId7"/>
    <p:sldId id="264" r:id="rId8"/>
    <p:sldId id="276" r:id="rId9"/>
    <p:sldId id="268" r:id="rId10"/>
    <p:sldId id="274" r:id="rId11"/>
    <p:sldId id="304" r:id="rId12"/>
    <p:sldId id="285" r:id="rId13"/>
    <p:sldId id="284" r:id="rId14"/>
    <p:sldId id="286" r:id="rId15"/>
    <p:sldId id="271" r:id="rId16"/>
    <p:sldId id="273" r:id="rId17"/>
    <p:sldId id="281" r:id="rId18"/>
    <p:sldId id="280" r:id="rId19"/>
    <p:sldId id="283" r:id="rId20"/>
    <p:sldId id="287" r:id="rId21"/>
    <p:sldId id="288" r:id="rId22"/>
    <p:sldId id="291" r:id="rId23"/>
    <p:sldId id="292" r:id="rId24"/>
    <p:sldId id="289" r:id="rId25"/>
    <p:sldId id="295" r:id="rId26"/>
    <p:sldId id="293" r:id="rId27"/>
    <p:sldId id="290" r:id="rId28"/>
    <p:sldId id="294" r:id="rId29"/>
    <p:sldId id="296" r:id="rId30"/>
    <p:sldId id="297" r:id="rId31"/>
    <p:sldId id="298" r:id="rId32"/>
    <p:sldId id="299" r:id="rId33"/>
    <p:sldId id="302" r:id="rId34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ED9E0E-C764-4E28-8536-B0A40DCDF648}" type="datetime1">
              <a:rPr lang="sv-SE" smtClean="0"/>
              <a:t>2024-08-05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3FB42-312D-429D-A89D-91E21C85F0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2E4424E-E509-4760-8604-DA592B179975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/>
              <a:t>Klicka för att 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809D77-6270-417D-B912-9E40620F0D03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sv-SE" noProof="0" smtClean="0"/>
              <a:t>1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19773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0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 noProof="0"/>
              <a:t>Klicka om du vill redigera mall för underrubriksformat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02E4934-E85B-437E-8EBD-4FA3956591B9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A1CD5C9-D07F-4036-BA10-EC3966D3F7B3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4983161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4983161"/>
          </a:xfrm>
        </p:spPr>
        <p:txBody>
          <a:bodyPr vert="eaVert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B5A0352-E874-43FF-981C-8B04FFCA87EB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sv-SE" noProof="0"/>
              <a:t>Klicka för att 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22EEA-BB36-4987-A2B0-07ECB6EEB80C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963084" y="2697163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8A0677-3B4A-42DB-AFC8-FE2F51A4D8E3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 hasCustomPrompt="1"/>
          </p:nvPr>
        </p:nvSpPr>
        <p:spPr>
          <a:xfrm>
            <a:off x="612805" y="1828800"/>
            <a:ext cx="5388864" cy="3429255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 hasCustomPrompt="1"/>
          </p:nvPr>
        </p:nvSpPr>
        <p:spPr>
          <a:xfrm>
            <a:off x="6197600" y="1828785"/>
            <a:ext cx="5384800" cy="3429015"/>
          </a:xfrm>
        </p:spPr>
        <p:txBody>
          <a:bodyPr rtlCol="0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14B59C1-380E-4BA9-BD68-12141D2D69E2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09600" y="1840825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609600" y="2453473"/>
            <a:ext cx="5388864" cy="2834031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840825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4" hasCustomPrompt="1"/>
          </p:nvPr>
        </p:nvSpPr>
        <p:spPr>
          <a:xfrm>
            <a:off x="6201237" y="2453474"/>
            <a:ext cx="5388864" cy="2833709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27C042-F9F3-4CC9-ABB1-EC2339E31686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B4ADED-A8CA-49BC-8023-0F90D576EFDD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2D91DD-72B2-4AE1-AB43-4C55118F44D9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58850" y="273052"/>
            <a:ext cx="6661151" cy="498474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v-SE" noProof="0"/>
              <a:t>Klicka för att 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869E79-6EDE-42BB-B8C6-74152BF251E8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 hasCustomPrompt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579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BA51501-4CF2-4C12-829A-86E46F8804D0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2AD836D6-22E6-4897-9CB5-212F791F0AF1}" type="datetime1">
              <a:rPr lang="sv-SE" noProof="0" smtClean="0"/>
              <a:t>2024-08-05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grpSp>
        <p:nvGrpSpPr>
          <p:cNvPr id="7" name="Grupp 6" descr="Buskar på strand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Ellips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v-SE" sz="1800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Frihandsfigur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sv-SE" noProof="0" dirty="0"/>
            </a:p>
          </p:txBody>
        </p:sp>
        <p:grpSp>
          <p:nvGrpSpPr>
            <p:cNvPr id="11" name="Grup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up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up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ihandsfigur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9" name="Frihandsfigur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</p:grpSp>
            <p:grpSp>
              <p:nvGrpSpPr>
                <p:cNvPr id="96" name="Grup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ihandsfigur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7" name="Frihandsfigur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</p:grpSp>
            <p:sp>
              <p:nvSpPr>
                <p:cNvPr id="97" name="Frihandsfigur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8" name="Frihandsfigur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9" name="Frihandsfigur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grpSp>
              <p:nvGrpSpPr>
                <p:cNvPr id="100" name="Grup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ihandsfigur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3" name="Frihandsfigur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4" name="Frihandsfigur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5" name="Frihandsfigur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</p:grpSp>
            <p:sp>
              <p:nvSpPr>
                <p:cNvPr id="101" name="Frihandsfigur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2" name="Frihandsfigur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3" name="Frihandsfigur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4" name="Frihandsfigur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5" name="Frihandsfigur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6" name="Frihandsfigur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7" name="Frihandsfigur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8" name="Frihandsfigur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9" name="Frihandsfigur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10" name="Frihandsfigur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11" name="Frihandsfigur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56" name="Frihandsfigur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grpSp>
            <p:nvGrpSpPr>
              <p:cNvPr id="57" name="Grup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ihandsfigur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3" name="Frihandsfigur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4" name="Frihandsfigur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58" name="Frihandsfigur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59" name="Frihandsfigur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grpSp>
            <p:nvGrpSpPr>
              <p:cNvPr id="60" name="Grup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ihandsfigur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1" name="Frihandsfigur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61" name="Frihandsfigur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grpSp>
            <p:nvGrpSpPr>
              <p:cNvPr id="62" name="Grup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ihandsfigur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84" name="Frihandsfigur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grpSp>
              <p:nvGrpSpPr>
                <p:cNvPr id="85" name="Grup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ihandsfigur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89" name="Frihandsfigur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</p:grpSp>
            <p:sp>
              <p:nvSpPr>
                <p:cNvPr id="86" name="Frihandsfigur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87" name="Frihandsfigur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63" name="Frihandsfigur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4" name="Frihandsfigur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5" name="Frihandsfigur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6" name="Frihandsfigur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7" name="Frihandsfigur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8" name="Frihandsfigur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9" name="Frihandsfigur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0" name="Frihandsfigur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1" name="Frihandsfigur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2" name="Frihandsfigur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3" name="Frihandsfigur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4" name="Frihandsfigur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grpSp>
            <p:nvGrpSpPr>
              <p:cNvPr id="75" name="Grup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ihandsfigur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82" name="Frihandsfigur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76" name="Frihandsfigur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7" name="Frihandsfigur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8" name="Frihandsfigur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9" name="Frihandsfigur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80" name="Frihandsfigur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</p:grpSp>
        <p:grpSp>
          <p:nvGrpSpPr>
            <p:cNvPr id="12" name="Grup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up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ihandsfigur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1" name="Frihandsfigur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2" name="Frihandsfigur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3" name="Frihandsfigur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4" name="Frihandsfigur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5" name="Frihandsfigur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6" name="Frihandsfigur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7" name="Frihandsfigur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8" name="Frihandsfigur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9" name="Frihandsfigur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0" name="Frihandsfigur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1" name="Frihandsfigur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2" name="Frihandsfigur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3" name="Frihandsfigur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4" name="Frihandsfigur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14" name="Frihandsfigur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5" name="Frihandsfigur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6" name="Frihandsfigur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7" name="Frihandsfigur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8" name="Frihandsfigur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9" name="Frihandsfigur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0" name="Frihandsfigur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1" name="Frihandsfigur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2" name="Frihandsfigur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3" name="Frihandsfigur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4" name="Frihandsfigur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5" name="Frihandsfigur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6" name="Frihandsfigur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7" name="Frihandsfigur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8" name="Frihandsfigur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9" name="Frihandsfigur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0" name="Frihandsfigur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1" name="Frihandsfigur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2" name="Frihandsfigur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3" name="Frihandsfigur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4" name="Frihandsfigur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5" name="Frihandsfigur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6" name="Frihandsfigur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7" name="Frihandsfigur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8" name="Frihandsfigur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9" name="Frihandsfigur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3308279"/>
          </a:xfrm>
        </p:spPr>
        <p:txBody>
          <a:bodyPr rtlCol="0"/>
          <a:lstStyle/>
          <a:p>
            <a:pPr rtl="0"/>
            <a:r>
              <a:rPr lang="sv-SE" sz="6000" b="1" dirty="0"/>
              <a:t>Hypertension and diabetes</a:t>
            </a:r>
            <a:r>
              <a:rPr lang="sv-se" sz="6000" b="1" dirty="0"/>
              <a:t> </a:t>
            </a:r>
            <a:endParaRPr lang="en-US" sz="60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Åsa Lundgren, Rotary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Doctors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rtl="0"/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June 2024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BC9BE-B36A-4053-AC55-2CE9AEE2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075BD7D-3D70-47D0-9E10-A1F9A6BD5D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2124" y="1828800"/>
            <a:ext cx="4465516" cy="4104210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8D5453D-FA64-40D3-9AA2-F84FB149F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4076" y="1543534"/>
            <a:ext cx="6339158" cy="4674741"/>
          </a:xfrm>
        </p:spPr>
        <p:txBody>
          <a:bodyPr>
            <a:normAutofit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lay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down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3-5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minutes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rest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coffee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tobacco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for 30 min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once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arms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Recheck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Pulse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Irregular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710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4DE1A6-EDE4-EF86-BC81-E1531DDE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Diabetes in Kenya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1CFE81-FAA9-C89A-6DC1-E7EE2DCE12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4" y="1828800"/>
            <a:ext cx="10863429" cy="3429255"/>
          </a:xfrm>
        </p:spPr>
        <p:txBody>
          <a:bodyPr>
            <a:normAutofit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Prevalence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 4,5%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10-15% is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1 diabetes).  Rising!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50%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undiagnosed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10 000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deaths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sv-SE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0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43492C-89F1-2BE1-1914-D55EF85A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175C240C-AF3F-C248-98E2-D99D8690D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8" y="356462"/>
            <a:ext cx="11984791" cy="53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1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588334C5-2CA1-DD58-DA67-4553D992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innehåll 5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423D5C8E-8589-02D9-AB67-047DCA34C9F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26040" y="632218"/>
            <a:ext cx="10972800" cy="5069940"/>
          </a:xfrm>
        </p:spPr>
      </p:pic>
    </p:spTree>
    <p:extLst>
      <p:ext uri="{BB962C8B-B14F-4D97-AF65-F5344CB8AC3E}">
        <p14:creationId xmlns:p14="http://schemas.microsoft.com/office/powerpoint/2010/main" val="387813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5B0E8B-F8B8-1795-0D9D-474F06A5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4EEE8159-DBF3-2EC0-84B9-8F614E5F2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56442"/>
            <a:ext cx="10642169" cy="6400272"/>
          </a:xfrm>
        </p:spPr>
      </p:pic>
    </p:spTree>
    <p:extLst>
      <p:ext uri="{BB962C8B-B14F-4D97-AF65-F5344CB8AC3E}">
        <p14:creationId xmlns:p14="http://schemas.microsoft.com/office/powerpoint/2010/main" val="320209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002DFA4-96D4-4CB0-B2A7-AF4FA04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the patient do?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786B75-A3D0-4E93-B7FE-D4CCFFEDC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9910"/>
            <a:ext cx="10972800" cy="3419476"/>
          </a:xfrm>
        </p:spPr>
        <p:txBody>
          <a:bodyPr>
            <a:normAutofit/>
          </a:bodyPr>
          <a:lstStyle/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BMI &gt; 25</a:t>
            </a:r>
          </a:p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Fruits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vegetables</a:t>
            </a: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salt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intake</a:t>
            </a: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alcohol</a:t>
            </a: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13AB5D22-AE17-4847-A529-43839781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967" y="3122048"/>
            <a:ext cx="4861589" cy="37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04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DCD715-3E7C-4B68-98DF-A8AEC0FE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to start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7E1F1-A007-415B-AB02-32A0190A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1-2 from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Calcium-antagonists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Amlodipin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Felodipin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Thiaziddiuretics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Hydrochlortiazid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ACE-inhibitors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Enalapril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Ramipril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 och ARB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Losartan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478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F4B2D7-94DD-4899-A644-F1C45515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Follow-up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1521D6-C911-481A-83F0-F2A961C55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140/</a:t>
            </a:r>
            <a:r>
              <a:rPr lang="sv-SE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90 is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reached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doses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medicines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maximal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doses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4th – 6th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(Kenyan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guidelines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89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00815-CB0C-42F1-90BB-E6E389E3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If &lt;140/&lt;90 is not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reached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4F41B3-8EE2-46AD-BACF-9314F0BE4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6262"/>
            <a:ext cx="10972800" cy="3749320"/>
          </a:xfrm>
        </p:spPr>
        <p:txBody>
          <a:bodyPr>
            <a:normAutofit/>
          </a:bodyPr>
          <a:lstStyle/>
          <a:p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Betablockers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metoprolol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atenolol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Blocking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adrenalin/noradrenalin.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ischemic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Loopdiuretics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furosemid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fluid retention.</a:t>
            </a:r>
          </a:p>
          <a:p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Aldosteronantagonists 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spironolacton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Alfablockers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37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5A9292-AD9B-4F85-9C87-A0EE018E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succeed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0E25E0-A892-4821-B30C-F9155A335F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910825" cy="3429255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well-informed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patient!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medicine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Life long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medication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 do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myself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32B866E-278B-44CF-BCD8-E6EACB404A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21677" y="1828800"/>
            <a:ext cx="2885945" cy="3429000"/>
          </a:xfrm>
        </p:spPr>
      </p:pic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398302D0-6ABA-45F1-A5A5-2D3C2E1F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491" y="984250"/>
            <a:ext cx="2686050" cy="615950"/>
          </a:xfrm>
          <a:prstGeom prst="rect">
            <a:avLst/>
          </a:prstGeom>
        </p:spPr>
      </p:pic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F423D3A5-B8F4-4BDF-B780-FF851A0B1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07731"/>
            <a:ext cx="1828800" cy="469900"/>
          </a:xfrm>
          <a:prstGeom prst="rect">
            <a:avLst/>
          </a:prstGeom>
        </p:spPr>
      </p:pic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7F627EF0-1CD2-4DB9-BBC4-0129EAEE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690" y="5060950"/>
            <a:ext cx="271145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eckensnitt, skärmbild, design&#10;&#10;Automatiskt genererad beskrivning">
            <a:extLst>
              <a:ext uri="{FF2B5EF4-FFF2-40B4-BE49-F238E27FC236}">
                <a16:creationId xmlns:a16="http://schemas.microsoft.com/office/drawing/2014/main" id="{A64EBF50-3DF7-DE48-38BE-E05D3CD68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49" y="469899"/>
            <a:ext cx="6538503" cy="2814703"/>
          </a:xfrm>
          <a:prstGeom prst="rect">
            <a:avLst/>
          </a:prstGeom>
        </p:spPr>
      </p:pic>
      <p:pic>
        <p:nvPicPr>
          <p:cNvPr id="5" name="Bildobjekt 4" descr="En bild som visar text, skärmbild, visitkort&#10;&#10;Automatiskt genererad beskrivning">
            <a:extLst>
              <a:ext uri="{FF2B5EF4-FFF2-40B4-BE49-F238E27FC236}">
                <a16:creationId xmlns:a16="http://schemas.microsoft.com/office/drawing/2014/main" id="{AACC6788-8C0C-4CDA-5D3E-65B189EC7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43" y="3407730"/>
            <a:ext cx="6538503" cy="28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32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C97075-F617-91BC-99F9-416A6C1B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</a:p>
        </p:txBody>
      </p:sp>
      <p:pic>
        <p:nvPicPr>
          <p:cNvPr id="10" name="Bildobjekt 9" descr="En bild som visar text, ur, person, klocka&#10;&#10;Automatiskt genererad beskrivning">
            <a:extLst>
              <a:ext uri="{FF2B5EF4-FFF2-40B4-BE49-F238E27FC236}">
                <a16:creationId xmlns:a16="http://schemas.microsoft.com/office/drawing/2014/main" id="{79D31ED1-2E9C-3A39-145D-C404DA77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51" y="1755183"/>
            <a:ext cx="8351477" cy="47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72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En bild som visar text, diagram, skärmbild&#10;&#10;Automatiskt genererad beskrivning">
            <a:extLst>
              <a:ext uri="{FF2B5EF4-FFF2-40B4-BE49-F238E27FC236}">
                <a16:creationId xmlns:a16="http://schemas.microsoft.com/office/drawing/2014/main" id="{787288BE-E605-AAE3-52A1-8662631AE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25270" y="201478"/>
            <a:ext cx="7200408" cy="6404675"/>
          </a:xfrm>
        </p:spPr>
      </p:pic>
    </p:spTree>
    <p:extLst>
      <p:ext uri="{BB962C8B-B14F-4D97-AF65-F5344CB8AC3E}">
        <p14:creationId xmlns:p14="http://schemas.microsoft.com/office/powerpoint/2010/main" val="567523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98DA86-ECDB-390F-560A-2D534BF2E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1 diabetes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C3F7B4-82F0-D10B-5435-63A0206FD7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autoimmune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Beta-cells in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pancreas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destroyed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. No insulin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Mostly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adults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latshållare för innehåll 5" descr="En bild som visar person, klädsel, inomhus, Människoansikte&#10;&#10;Automatiskt genererad beskrivning">
            <a:extLst>
              <a:ext uri="{FF2B5EF4-FFF2-40B4-BE49-F238E27FC236}">
                <a16:creationId xmlns:a16="http://schemas.microsoft.com/office/drawing/2014/main" id="{D19C953C-2CF6-AA46-D3DA-73B1F861BC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4728" y="665824"/>
            <a:ext cx="3918906" cy="4660321"/>
          </a:xfrm>
        </p:spPr>
      </p:pic>
    </p:spTree>
    <p:extLst>
      <p:ext uri="{BB962C8B-B14F-4D97-AF65-F5344CB8AC3E}">
        <p14:creationId xmlns:p14="http://schemas.microsoft.com/office/powerpoint/2010/main" val="3385587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C40FF7-9A7D-B71F-F126-96D030E5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2 diabetes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B7B23E-58A8-F8DE-D1EA-8DB2DF7EFF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Reduced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insulin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producation</a:t>
            </a: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insulin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detectable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insulin in the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2D86FBC-8500-C786-3AF7-700C0090B9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5337" y="831011"/>
            <a:ext cx="3445689" cy="519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43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37F74B6D-F360-6168-DF20-350272BF7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61" y="402048"/>
            <a:ext cx="9562454" cy="59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65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72E1E8-9C27-5AE8-3833-91A03161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"/>
            <a:ext cx="5815263" cy="2839453"/>
          </a:xfrm>
        </p:spPr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b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blood-glucos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dangerous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6" name="Platshållare för innehåll 5" descr="En bild som visar text, klocka&#10;&#10;Automatiskt genererad beskrivning">
            <a:extLst>
              <a:ext uri="{FF2B5EF4-FFF2-40B4-BE49-F238E27FC236}">
                <a16:creationId xmlns:a16="http://schemas.microsoft.com/office/drawing/2014/main" id="{307682FD-DBFC-5C52-6131-D2D054702F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7642" y="0"/>
            <a:ext cx="6785810" cy="6416842"/>
          </a:xfrm>
        </p:spPr>
      </p:pic>
    </p:spTree>
    <p:extLst>
      <p:ext uri="{BB962C8B-B14F-4D97-AF65-F5344CB8AC3E}">
        <p14:creationId xmlns:p14="http://schemas.microsoft.com/office/powerpoint/2010/main" val="1979060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986721-67BA-0C17-0F16-69084D91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1 diabetes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98EA70-19F8-2F40-7FC4-E5A3778044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sudden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onset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Weightloss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Thirst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polyuria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Nausea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Abdominal pain</a:t>
            </a:r>
          </a:p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Frequent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vomiting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6F4026-2C92-4714-29FE-7AEF6B6BA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6558" y="1335505"/>
            <a:ext cx="5811253" cy="4259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 Insulin!</a:t>
            </a:r>
          </a:p>
        </p:txBody>
      </p:sp>
      <p:pic>
        <p:nvPicPr>
          <p:cNvPr id="6" name="Bildobjekt 5" descr="En bild som visar rita, clipart, skiss, illustration&#10;&#10;Automatiskt genererad beskrivning">
            <a:extLst>
              <a:ext uri="{FF2B5EF4-FFF2-40B4-BE49-F238E27FC236}">
                <a16:creationId xmlns:a16="http://schemas.microsoft.com/office/drawing/2014/main" id="{81F5D6F3-5F08-AA31-9B29-30BBEEBCF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64" y="2249905"/>
            <a:ext cx="3641937" cy="32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37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5CCCF917-295C-5822-429B-A3023D2D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49" y="898901"/>
            <a:ext cx="10541112" cy="50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42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B2DFD2B1-9A20-5DEA-3FD5-AAA771DDB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84" y="21714"/>
            <a:ext cx="6110124" cy="66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30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0902D1-0739-A725-FBFB-4C4DC55A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Insulin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4D4BA4-6010-99F3-F4CF-A60B2AFBE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Short/rapid-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acting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Humalog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, Novo rapid</a:t>
            </a:r>
          </a:p>
          <a:p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Intermediate-acting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Humulin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N,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Insulatard</a:t>
            </a: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Long-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acting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Levermir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Lantus</a:t>
            </a: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Pre-mix short-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acting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intermediate-acting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Mixtard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70/30,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Humulin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70/30</a:t>
            </a:r>
          </a:p>
        </p:txBody>
      </p:sp>
    </p:spTree>
    <p:extLst>
      <p:ext uri="{BB962C8B-B14F-4D97-AF65-F5344CB8AC3E}">
        <p14:creationId xmlns:p14="http://schemas.microsoft.com/office/powerpoint/2010/main" val="215446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C58175B-771A-4791-81D2-802726082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91" y="88452"/>
            <a:ext cx="7572054" cy="65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16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66311A-EF1F-A78F-203B-DB544387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1 diabetes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877A7D-0736-1D5C-A3EE-13C49647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6261"/>
            <a:ext cx="10972800" cy="42537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Insulin: 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Most common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regimes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indent="-742950">
              <a:buAutoNum type="arabicPeriod"/>
            </a:pP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Short/rapid-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acting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meals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times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intermediate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- or long-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acting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once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twice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Twice-daily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pre-mixed.</a:t>
            </a:r>
          </a:p>
          <a:p>
            <a:pPr marL="742950" indent="-742950">
              <a:buAutoNum type="arabicPeriod"/>
            </a:pP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Before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meal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, at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bedtime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, prior and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If not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: Check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for 2-3 </a:t>
            </a:r>
            <a:r>
              <a:rPr lang="sv-S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31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CACB63-0406-A5E2-6608-99A811BA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2 diabetes</a:t>
            </a:r>
          </a:p>
        </p:txBody>
      </p:sp>
      <p:pic>
        <p:nvPicPr>
          <p:cNvPr id="5" name="Platshållare för innehåll 4" descr="En bild som visar text, Teckensnitt, skärmbild, vit&#10;&#10;Automatiskt genererad beskrivning">
            <a:extLst>
              <a:ext uri="{FF2B5EF4-FFF2-40B4-BE49-F238E27FC236}">
                <a16:creationId xmlns:a16="http://schemas.microsoft.com/office/drawing/2014/main" id="{F34FA06C-59AC-989F-2C11-DE72AD666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71" y="2033337"/>
            <a:ext cx="11768580" cy="3585410"/>
          </a:xfrm>
        </p:spPr>
      </p:pic>
    </p:spTree>
    <p:extLst>
      <p:ext uri="{BB962C8B-B14F-4D97-AF65-F5344CB8AC3E}">
        <p14:creationId xmlns:p14="http://schemas.microsoft.com/office/powerpoint/2010/main" val="2165954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E9436E-7229-8CBC-3265-A319FCD7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diabetes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5DE471-B5E0-35A1-673C-D009AC60C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Metformin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500 mg OD.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doses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to maximum 1000 mg BD.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second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 (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Glibenclamide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Insulin</a:t>
            </a:r>
          </a:p>
        </p:txBody>
      </p:sp>
    </p:spTree>
    <p:extLst>
      <p:ext uri="{BB962C8B-B14F-4D97-AF65-F5344CB8AC3E}">
        <p14:creationId xmlns:p14="http://schemas.microsoft.com/office/powerpoint/2010/main" val="3067919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5A9292-AD9B-4F85-9C87-A0EE018E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succeed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0E25E0-A892-4821-B30C-F9155A335F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910825" cy="3429255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well-informed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patient!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medicine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Life long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medication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 do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myself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32B866E-278B-44CF-BCD8-E6EACB404A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21677" y="1828800"/>
            <a:ext cx="2885945" cy="3429000"/>
          </a:xfrm>
        </p:spPr>
      </p:pic>
      <p:pic>
        <p:nvPicPr>
          <p:cNvPr id="6" name="Bildobjekt 5" descr="En bild som visar text, Pryttlar, etikett, Paketering och etikettering&#10;&#10;Automatiskt genererad beskrivning">
            <a:extLst>
              <a:ext uri="{FF2B5EF4-FFF2-40B4-BE49-F238E27FC236}">
                <a16:creationId xmlns:a16="http://schemas.microsoft.com/office/drawing/2014/main" id="{D5D33203-761A-A8C5-C097-BDDD8202F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255" y="635000"/>
            <a:ext cx="2190750" cy="1339850"/>
          </a:xfrm>
          <a:prstGeom prst="rect">
            <a:avLst/>
          </a:prstGeom>
        </p:spPr>
      </p:pic>
      <p:pic>
        <p:nvPicPr>
          <p:cNvPr id="10" name="Bildobjekt 9" descr="En bild som visar text, Pryttlar&#10;&#10;Automatiskt genererad beskrivning">
            <a:extLst>
              <a:ext uri="{FF2B5EF4-FFF2-40B4-BE49-F238E27FC236}">
                <a16:creationId xmlns:a16="http://schemas.microsoft.com/office/drawing/2014/main" id="{44AEF676-2918-8C3B-A25C-E8EA9E111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312" y="3994150"/>
            <a:ext cx="2286000" cy="1263650"/>
          </a:xfrm>
          <a:prstGeom prst="rect">
            <a:avLst/>
          </a:prstGeom>
        </p:spPr>
      </p:pic>
      <p:pic>
        <p:nvPicPr>
          <p:cNvPr id="14" name="Bildobjekt 13" descr="En bild som visar text, Medicinsk utrustning, spruta, medicinsk&#10;&#10;Automatiskt genererad beskrivning">
            <a:extLst>
              <a:ext uri="{FF2B5EF4-FFF2-40B4-BE49-F238E27FC236}">
                <a16:creationId xmlns:a16="http://schemas.microsoft.com/office/drawing/2014/main" id="{C3F8D5EF-072F-689B-6224-770429BC2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005" y="5470742"/>
            <a:ext cx="1701800" cy="711200"/>
          </a:xfrm>
          <a:prstGeom prst="rect">
            <a:avLst/>
          </a:prstGeom>
        </p:spPr>
      </p:pic>
      <p:pic>
        <p:nvPicPr>
          <p:cNvPr id="16" name="Bildobjekt 15" descr="En bild som visar text, Digitalur, klocka, Mätinstrument&#10;&#10;Automatiskt genererad beskrivning">
            <a:extLst>
              <a:ext uri="{FF2B5EF4-FFF2-40B4-BE49-F238E27FC236}">
                <a16:creationId xmlns:a16="http://schemas.microsoft.com/office/drawing/2014/main" id="{5CA1A94D-56E7-FA9C-31D7-DDE91AEBD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249" y="444500"/>
            <a:ext cx="1629719" cy="21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A93DCFF-5A14-4B05-8073-7298F280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8ED246E-D16C-41E2-9A65-977E767ED8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circulating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vessels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Systolic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contracts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Diastolic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rests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beats.</a:t>
            </a:r>
          </a:p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CA96085-0004-4414-891D-048C0CBBD2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5684" y="2144342"/>
            <a:ext cx="4088235" cy="2798170"/>
          </a:xfrm>
        </p:spPr>
      </p:pic>
    </p:spTree>
    <p:extLst>
      <p:ext uri="{BB962C8B-B14F-4D97-AF65-F5344CB8AC3E}">
        <p14:creationId xmlns:p14="http://schemas.microsoft.com/office/powerpoint/2010/main" val="403546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EB72C-A6C7-4A09-832F-A16B2F50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0"/>
            <a:ext cx="11350388" cy="1600200"/>
          </a:xfrm>
        </p:spPr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/hypertension?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B6F5ED3-633E-4733-9953-B0067014FC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2012" y="1828800"/>
            <a:ext cx="7683690" cy="4326340"/>
          </a:xfrm>
        </p:spPr>
        <p:txBody>
          <a:bodyPr>
            <a:normAutofit/>
          </a:bodyPr>
          <a:lstStyle/>
          <a:p>
            <a:r>
              <a:rPr lang="sv-SE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140/</a:t>
            </a:r>
            <a:r>
              <a:rPr lang="sv-SE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Persistently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arteries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vessel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walls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Hardening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thickening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arteries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stiff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arteries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harder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5271D09-ACB9-450E-818B-447B3F00F9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15702" y="1714500"/>
            <a:ext cx="3663494" cy="3805964"/>
          </a:xfrm>
        </p:spPr>
      </p:pic>
    </p:spTree>
    <p:extLst>
      <p:ext uri="{BB962C8B-B14F-4D97-AF65-F5344CB8AC3E}">
        <p14:creationId xmlns:p14="http://schemas.microsoft.com/office/powerpoint/2010/main" val="226323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8FFCE4-FBD4-45B3-9AE1-51C9361B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2351"/>
          </a:xfrm>
        </p:spPr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is hypertension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dangerous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85A620-404F-4C7A-978E-9A118D2B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5640"/>
            <a:ext cx="10972800" cy="4969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risk för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infarction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risk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stroke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risk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hypertensive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Retinpathy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Vascular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dementia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 descr="En bild som visar ryggradslös, Organism, kvalster&#10;&#10;Automatiskt genererad beskrivning">
            <a:extLst>
              <a:ext uri="{FF2B5EF4-FFF2-40B4-BE49-F238E27FC236}">
                <a16:creationId xmlns:a16="http://schemas.microsoft.com/office/drawing/2014/main" id="{AA728109-05B8-5741-874D-9455FD8C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45" y="2790824"/>
            <a:ext cx="4286417" cy="36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2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7B80F2-C3FB-4219-8ED0-C3A17F40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9061"/>
          </a:xfrm>
        </p:spPr>
        <p:txBody>
          <a:bodyPr/>
          <a:lstStyle/>
          <a:p>
            <a:pPr algn="l"/>
            <a:r>
              <a:rPr lang="sv-S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Causes</a:t>
            </a: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hypertension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D22D5C-05C1-48EA-96F6-4A3EC0296E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7011" y="1089062"/>
            <a:ext cx="5589142" cy="4168994"/>
          </a:xfrm>
        </p:spPr>
        <p:txBody>
          <a:bodyPr>
            <a:normAutofit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Hereditary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Overweight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NaCl-consumtion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Atherosclerosis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6B4E2BB-4584-4153-96C2-53982A6424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7684" y="1091228"/>
            <a:ext cx="3445335" cy="5196555"/>
          </a:xfrm>
        </p:spPr>
      </p:pic>
    </p:spTree>
    <p:extLst>
      <p:ext uri="{BB962C8B-B14F-4D97-AF65-F5344CB8AC3E}">
        <p14:creationId xmlns:p14="http://schemas.microsoft.com/office/powerpoint/2010/main" val="83781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0E62F5C-44F5-467D-A37A-687CE85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hypertension 5-10%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27BDEF9-8B78-4566-B19A-691959132F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757" y="1828800"/>
            <a:ext cx="5231642" cy="3429255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Hyperaldosteronism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Medication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(steroids, NSAID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DE04F64-4D02-4CC9-AD77-223BA99DD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828785"/>
            <a:ext cx="5486400" cy="342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Caused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another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Pregnancy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Endocrine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dieseases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5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485730-8C18-420A-94E6-D8FD9886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275"/>
            <a:ext cx="10972800" cy="1366464"/>
          </a:xfrm>
        </p:spPr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Symtoms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hypertension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427971-2FEF-4869-94C3-7A7843548A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47298" y="1883390"/>
            <a:ext cx="7774623" cy="33746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5200" b="1" dirty="0"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sv-SE" sz="5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sv-SE" sz="5200" b="1" dirty="0">
                <a:latin typeface="Calibri" panose="020F0502020204030204" pitchFamily="34" charset="0"/>
                <a:cs typeface="Calibri" panose="020F0502020204030204" pitchFamily="34" charset="0"/>
              </a:rPr>
              <a:t> no symtoms!</a:t>
            </a:r>
          </a:p>
          <a:p>
            <a:endParaRPr lang="sv-S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Headache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Shortness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breath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Nosebleed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Blurred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vision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Buzzing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ears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15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givningsmall – stran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925_TF03460566" id="{6DC37EC7-4967-418C-B821-AC69E02B298B}" vid="{13F44C3A-473D-434B-A54F-F1D0DE8EF72F}"/>
    </a:ext>
  </a:extLst>
</a:theme>
</file>

<file path=ppt/theme/theme2.xml><?xml version="1.0" encoding="utf-8"?>
<a:theme xmlns:a="http://schemas.openxmlformats.org/drawingml/2006/main" name="Office-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99C7817DEDC44B8CD7A8C5D94A2ED7" ma:contentTypeVersion="16" ma:contentTypeDescription="Skapa ett nytt dokument." ma:contentTypeScope="" ma:versionID="09c253d1d22832c444aa69d102300d47">
  <xsd:schema xmlns:xsd="http://www.w3.org/2001/XMLSchema" xmlns:xs="http://www.w3.org/2001/XMLSchema" xmlns:p="http://schemas.microsoft.com/office/2006/metadata/properties" xmlns:ns2="67b4b99d-f155-4e2f-8838-6f0f7631dfc1" xmlns:ns3="b7f29fcc-0797-403f-ba7b-ecbb290fae6d" targetNamespace="http://schemas.microsoft.com/office/2006/metadata/properties" ma:root="true" ma:fieldsID="988e11a238c273e1b1036d2fe01e35ef" ns2:_="" ns3:_="">
    <xsd:import namespace="67b4b99d-f155-4e2f-8838-6f0f7631dfc1"/>
    <xsd:import namespace="b7f29fcc-0797-403f-ba7b-ecbb290f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4b99d-f155-4e2f-8838-6f0f7631d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1ca6ed74-85eb-41c2-922f-9901e9487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29fcc-0797-403f-ba7b-ecbb290fae6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2ac2aa-0835-496c-a9da-eb74f56ee759}" ma:internalName="TaxCatchAll" ma:showField="CatchAllData" ma:web="b7f29fcc-0797-403f-ba7b-ecbb290fa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FAA239-F695-4C60-857B-876DCBD512FC}"/>
</file>

<file path=customXml/itemProps2.xml><?xml version="1.0" encoding="utf-8"?>
<ds:datastoreItem xmlns:ds="http://schemas.openxmlformats.org/officeDocument/2006/customXml" ds:itemID="{E480EE45-10E7-4A3C-B899-0DBFD792681D}"/>
</file>

<file path=docProps/app.xml><?xml version="1.0" encoding="utf-8"?>
<Properties xmlns="http://schemas.openxmlformats.org/officeDocument/2006/extended-properties" xmlns:vt="http://schemas.openxmlformats.org/officeDocument/2006/docPropsVTypes">
  <Template>Bilder med stranddesign</Template>
  <TotalTime>0</TotalTime>
  <Words>612</Words>
  <Application>Microsoft Office PowerPoint</Application>
  <PresentationFormat>Bredbild</PresentationFormat>
  <Paragraphs>125</Paragraphs>
  <Slides>33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Palatino Linotype</vt:lpstr>
      <vt:lpstr>Formgivningsmall – strand</vt:lpstr>
      <vt:lpstr>Hypertension and diabetes </vt:lpstr>
      <vt:lpstr>PowerPoint-presentation</vt:lpstr>
      <vt:lpstr>PowerPoint-presentation</vt:lpstr>
      <vt:lpstr>What is blood pressure?  </vt:lpstr>
      <vt:lpstr>What is high blood pressure/hypertension?</vt:lpstr>
      <vt:lpstr>Why is hypertension dangerous?</vt:lpstr>
      <vt:lpstr>Causes of primary (essential) hypertension</vt:lpstr>
      <vt:lpstr>Secondary hypertension 5-10%</vt:lpstr>
      <vt:lpstr>Symtoms of hypertension</vt:lpstr>
      <vt:lpstr>To measure blood pressure</vt:lpstr>
      <vt:lpstr>Diabetes in Kenya</vt:lpstr>
      <vt:lpstr>PowerPoint-presentation</vt:lpstr>
      <vt:lpstr>PowerPoint-presentation</vt:lpstr>
      <vt:lpstr>PowerPoint-presentation</vt:lpstr>
      <vt:lpstr>What can the patient do?</vt:lpstr>
      <vt:lpstr>What to start with?</vt:lpstr>
      <vt:lpstr>Follow-up</vt:lpstr>
      <vt:lpstr>If &lt;140/&lt;90 is not reached </vt:lpstr>
      <vt:lpstr>How to succeed?</vt:lpstr>
      <vt:lpstr>Diabetes</vt:lpstr>
      <vt:lpstr>PowerPoint-presentation</vt:lpstr>
      <vt:lpstr>Type 1 diabetes</vt:lpstr>
      <vt:lpstr>Type 2 diabetes</vt:lpstr>
      <vt:lpstr>PowerPoint-presentation</vt:lpstr>
      <vt:lpstr>Why is elevated  blood-glucos dangerous?</vt:lpstr>
      <vt:lpstr>Type 1 diabetes</vt:lpstr>
      <vt:lpstr>PowerPoint-presentation</vt:lpstr>
      <vt:lpstr>PowerPoint-presentation</vt:lpstr>
      <vt:lpstr>Insulin</vt:lpstr>
      <vt:lpstr>Treatment of type 1 diabetes</vt:lpstr>
      <vt:lpstr>Treatment of type 2 diabetes</vt:lpstr>
      <vt:lpstr>Treatment of diabetes type 2</vt:lpstr>
      <vt:lpstr>How to succeed?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</dc:title>
  <dc:creator>Lundgren Åsa I</dc:creator>
  <cp:lastModifiedBy>Lundgren Åsa I</cp:lastModifiedBy>
  <cp:revision>115</cp:revision>
  <dcterms:created xsi:type="dcterms:W3CDTF">2022-10-02T09:56:15Z</dcterms:created>
  <dcterms:modified xsi:type="dcterms:W3CDTF">2024-08-05T13:56:46Z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