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9" r:id="rId3"/>
    <p:sldId id="275" r:id="rId4"/>
    <p:sldId id="267" r:id="rId5"/>
    <p:sldId id="270" r:id="rId6"/>
    <p:sldId id="266" r:id="rId7"/>
    <p:sldId id="264" r:id="rId8"/>
    <p:sldId id="276" r:id="rId9"/>
    <p:sldId id="268" r:id="rId10"/>
    <p:sldId id="274" r:id="rId11"/>
    <p:sldId id="271" r:id="rId12"/>
    <p:sldId id="272" r:id="rId13"/>
    <p:sldId id="282" r:id="rId14"/>
    <p:sldId id="273" r:id="rId15"/>
    <p:sldId id="277" r:id="rId16"/>
    <p:sldId id="278" r:id="rId17"/>
    <p:sldId id="279" r:id="rId18"/>
    <p:sldId id="281" r:id="rId19"/>
    <p:sldId id="280" r:id="rId20"/>
    <p:sldId id="283" r:id="rId21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B92D3C9-6B35-4D9F-981F-3DC38DDFCAB8}">
          <p14:sldIdLst>
            <p14:sldId id="259"/>
            <p14:sldId id="269"/>
            <p14:sldId id="275"/>
            <p14:sldId id="267"/>
            <p14:sldId id="270"/>
            <p14:sldId id="266"/>
            <p14:sldId id="264"/>
            <p14:sldId id="276"/>
            <p14:sldId id="268"/>
            <p14:sldId id="274"/>
            <p14:sldId id="271"/>
            <p14:sldId id="272"/>
            <p14:sldId id="282"/>
            <p14:sldId id="273"/>
            <p14:sldId id="277"/>
            <p14:sldId id="278"/>
            <p14:sldId id="279"/>
            <p14:sldId id="281"/>
            <p14:sldId id="280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ED9E0E-C764-4E28-8536-B0A40DCDF648}" type="datetime1">
              <a:rPr lang="sv-SE" smtClean="0"/>
              <a:t>2022-10-10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E4424E-E509-4760-8604-DA592B179975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sv-SE" noProof="0" smtClean="0"/>
              <a:t>1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1977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underrubriksformat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02E4934-E85B-437E-8EBD-4FA3956591B9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1CD5C9-D07F-4036-BA10-EC3966D3F7B3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B5A0352-E874-43FF-981C-8B04FFCA87EB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22EEA-BB36-4987-A2B0-07ECB6EEB80C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8A0677-3B4A-42DB-AFC8-FE2F51A4D8E3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14B59C1-380E-4BA9-BD68-12141D2D69E2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27C042-F9F3-4CC9-ABB1-EC2339E31686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B4ADED-A8CA-49BC-8023-0F90D576EFDD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2D91DD-72B2-4AE1-AB43-4C55118F44D9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869E79-6EDE-42BB-B8C6-74152BF251E8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BA51501-4CF2-4C12-829A-86E46F8804D0}" type="datetime1">
              <a:rPr lang="sv-SE" noProof="0" smtClean="0"/>
              <a:t>2022-10-10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2AD836D6-22E6-4897-9CB5-212F791F0AF1}" type="datetime1">
              <a:rPr lang="sv-SE" noProof="0" smtClean="0"/>
              <a:t>2022-10-10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grpSp>
        <p:nvGrpSpPr>
          <p:cNvPr id="7" name="Grupp 6" descr="Buskar på strand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Ellips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v-SE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Frihandsfigur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sv-SE" noProof="0" dirty="0"/>
            </a:p>
          </p:txBody>
        </p:sp>
        <p:grpSp>
          <p:nvGrpSpPr>
            <p:cNvPr id="11" name="Grup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up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up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ihandsfigur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9" name="Frihandsfigur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grpSp>
              <p:nvGrpSpPr>
                <p:cNvPr id="96" name="Grup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ihandsfigur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7" name="Frihandsfigur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97" name="Frihandsfigur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8" name="Frihandsfigur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9" name="Frihandsfigur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grpSp>
              <p:nvGrpSpPr>
                <p:cNvPr id="100" name="Grup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ihandsfigur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3" name="Frihandsfigur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4" name="Frihandsfigur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5" name="Frihandsfigur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101" name="Frihandsfigur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2" name="Frihandsfigur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3" name="Frihandsfigur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4" name="Frihandsfigur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5" name="Frihandsfigur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6" name="Frihandsfigur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7" name="Frihandsfigur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8" name="Frihandsfigur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9" name="Frihandsfigur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10" name="Frihandsfigur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11" name="Frihandsfigur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56" name="Frihandsfigur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57" name="Grup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ihandsfigur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3" name="Frihandsfigur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4" name="Frihandsfigur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58" name="Frihandsfigur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59" name="Frihandsfigur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60" name="Grup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ihandsfigur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1" name="Frihandsfigur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61" name="Frihandsfigur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62" name="Grup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ihandsfigur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4" name="Frihandsfigur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grpSp>
              <p:nvGrpSpPr>
                <p:cNvPr id="85" name="Grup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ihandsfigur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89" name="Frihandsfigur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86" name="Frihandsfigur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7" name="Frihandsfigur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63" name="Frihandsfigur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4" name="Frihandsfigur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5" name="Frihandsfigur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6" name="Frihandsfigur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7" name="Frihandsfigur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8" name="Frihandsfigur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9" name="Frihandsfigur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0" name="Frihandsfigur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1" name="Frihandsfigur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2" name="Frihandsfigur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3" name="Frihandsfigur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4" name="Frihandsfigur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75" name="Grup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ihandsfigur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2" name="Frihandsfigur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76" name="Frihandsfigur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7" name="Frihandsfigur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8" name="Frihandsfigur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9" name="Frihandsfigur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80" name="Frihandsfigur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</p:grpSp>
        <p:grpSp>
          <p:nvGrpSpPr>
            <p:cNvPr id="12" name="Grup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up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ihandsfigur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1" name="Frihandsfigur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2" name="Frihandsfigur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3" name="Frihandsfigur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4" name="Frihandsfigur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5" name="Frihandsfigur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6" name="Frihandsfigur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7" name="Frihandsfigur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8" name="Frihandsfigur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9" name="Frihandsfigur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0" name="Frihandsfigur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1" name="Frihandsfigur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2" name="Frihandsfigur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3" name="Frihandsfigur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4" name="Frihandsfigur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14" name="Frihandsfigur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5" name="Frihandsfigur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6" name="Frihandsfigur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7" name="Frihandsfigur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8" name="Frihandsfigur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9" name="Frihandsfigur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0" name="Frihandsfigur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1" name="Frihandsfigur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2" name="Frihandsfigur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3" name="Frihandsfigur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4" name="Frihandsfigur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5" name="Frihandsfigur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6" name="Frihandsfigur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7" name="Frihandsfigur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8" name="Frihandsfigur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9" name="Frihandsfigur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0" name="Frihandsfigur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1" name="Frihandsfigur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2" name="Frihandsfigur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3" name="Frihandsfigur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4" name="Frihandsfigur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5" name="Frihandsfigur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6" name="Frihandsfigur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7" name="Frihandsfigur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8" name="Frihandsfigur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9" name="Frihandsfigur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3429000"/>
          </a:xfrm>
        </p:spPr>
        <p:txBody>
          <a:bodyPr rtlCol="0"/>
          <a:lstStyle/>
          <a:p>
            <a:pPr rtl="0"/>
            <a:r>
              <a:rPr lang="sv-se"/>
              <a:t>Hypertension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/>
          <a:p>
            <a:pPr rtl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Åsa Lundgren, Rotary Doctors</a:t>
            </a:r>
          </a:p>
          <a:p>
            <a:pPr rtl="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BC9BE-B36A-4053-AC55-2CE9AEE2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075BD7D-3D70-47D0-9E10-A1F9A6BD5D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2124" y="1828800"/>
            <a:ext cx="4465516" cy="4104210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D5453D-FA64-40D3-9AA2-F84FB149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076" y="1543534"/>
            <a:ext cx="6339158" cy="4674741"/>
          </a:xfrm>
        </p:spPr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down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rest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coffee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tobacco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for 30 min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arms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Recheck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Pulse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Irregular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710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002DFA4-96D4-4CB0-B2A7-AF4FA04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the patient do?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786B75-A3D0-4E93-B7FE-D4CCFFED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9910"/>
            <a:ext cx="10972800" cy="3419476"/>
          </a:xfrm>
        </p:spPr>
        <p:txBody>
          <a:bodyPr>
            <a:normAutofit/>
          </a:bodyPr>
          <a:lstStyle/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BMI &gt; 25</a:t>
            </a: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Fruits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vegetables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salt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intake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13AB5D22-AE17-4847-A529-43839781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67" y="3122048"/>
            <a:ext cx="4861589" cy="37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7A7E4D-6149-40EC-9C4F-E4E12A14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to start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2ECA4E-D42A-40F3-97D4-3F018470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204" y="1846262"/>
            <a:ext cx="8643787" cy="3872150"/>
          </a:xfrm>
        </p:spPr>
        <p:txBody>
          <a:bodyPr>
            <a:normAutofit fontScale="92500" lnSpcReduction="10000"/>
          </a:bodyPr>
          <a:lstStyle/>
          <a:p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180/110 (check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rest):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Amlodipin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5-10 mg OD. Control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1-2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patient has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tried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diet,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still….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&lt; 80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140/90</a:t>
            </a:r>
            <a:endParaRPr lang="sv-SE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&gt; 80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160/90.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diabetes,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130/85</a:t>
            </a:r>
          </a:p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9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DC9E46-89AB-4AF9-A895-02462A24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E24983D-2651-4818-9552-CE0313FA7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tests: Na, K,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creatinine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lipids, HbA1c/fasting B-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dipstick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ECG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start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is not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Bildobjekt 6" descr="En bild som visar shoji&#10;&#10;Automatiskt genererad beskrivning">
            <a:extLst>
              <a:ext uri="{FF2B5EF4-FFF2-40B4-BE49-F238E27FC236}">
                <a16:creationId xmlns:a16="http://schemas.microsoft.com/office/drawing/2014/main" id="{CAB6D860-5A4F-4876-BFB3-6AB037F3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74" y="2851150"/>
            <a:ext cx="6121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CD715-3E7C-4B68-98DF-A8AEC0FE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to start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E1F1-A007-415B-AB02-32A0190A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1-2 from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Calcium-antagonists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Amlodipin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Thiaziddiuretics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Hydrochlortiazid</a:t>
            </a:r>
            <a:r>
              <a:rPr lang="sv-SE" sz="32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ACE-inhibitors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Enalapril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Ramipril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 och ARB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Losartan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78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CBD0BBA-83FF-4C4D-B548-F4C32BC8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Calcium-antagonists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534B2E3-7C1C-442E-97E5-40F5C6D6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1846262"/>
            <a:ext cx="10531522" cy="3419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Relaxes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muscles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vessel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safest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tests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can’t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be taken.  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Amlodipin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5 – 10 mg OD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Felodipin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5 – 10 mg OD</a:t>
            </a:r>
          </a:p>
        </p:txBody>
      </p:sp>
    </p:spTree>
    <p:extLst>
      <p:ext uri="{BB962C8B-B14F-4D97-AF65-F5344CB8AC3E}">
        <p14:creationId xmlns:p14="http://schemas.microsoft.com/office/powerpoint/2010/main" val="204689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6EDF2-2619-4AFA-9357-668DD09A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Thiazidduiretics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289E8F-BCD5-4B04-8231-1495C71E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Makes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kidneys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get rid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salt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widens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small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Risk: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reduse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potassium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Hydrochlortiazid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12,5 – 25 mg OD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Bendroflumethiazid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2,5 mg OD</a:t>
            </a:r>
          </a:p>
        </p:txBody>
      </p:sp>
    </p:spTree>
    <p:extLst>
      <p:ext uri="{BB962C8B-B14F-4D97-AF65-F5344CB8AC3E}">
        <p14:creationId xmlns:p14="http://schemas.microsoft.com/office/powerpoint/2010/main" val="145307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C051F-B931-4084-974B-29CCFEA7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78173"/>
          </a:xfrm>
        </p:spPr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ACE-inhibitor or ARB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79BC1E-BFE3-4474-856A-6642EB9D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8173"/>
            <a:ext cx="10972800" cy="41875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Diabetes,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Widens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Angiotensin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converting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enzyme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inhibitor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enalapril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5 – 20 mg OD,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ramipril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captopril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side-effect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Coughing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Angiotensin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II receptor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blockers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losartan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50 – 100 mg OD,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candesartan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4B2D7-94DD-4899-A644-F1C45515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1521D6-C911-481A-83F0-F2A961C55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140/</a:t>
            </a:r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90 is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maximal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3rd – 6th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(WHO).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Yearly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(Sweden):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tests. 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8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00815-CB0C-42F1-90BB-E6E389E3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If &lt;140/&lt;90 is not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4F41B3-8EE2-46AD-BACF-9314F0BE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6262"/>
            <a:ext cx="10972800" cy="3749320"/>
          </a:xfrm>
        </p:spPr>
        <p:txBody>
          <a:bodyPr>
            <a:normAutofit/>
          </a:bodyPr>
          <a:lstStyle/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Betablockers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metoprolol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atenolol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Blocking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adrenalin/noradrenalin.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ischemic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Loopdiuretics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furosemid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fluid retention.</a:t>
            </a:r>
          </a:p>
          <a:p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Aldosteronantagonists 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spironolacton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Alfablockers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4D6EE130-48E2-4308-8157-D04B9C519B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0617" y="359596"/>
            <a:ext cx="11291922" cy="5309062"/>
          </a:xfr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0D89A303-5EED-4298-9771-64B4AA79E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0" y="5777536"/>
            <a:ext cx="12065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1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A9292-AD9B-4F85-9C87-A0EE018E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succeed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0E25E0-A892-4821-B30C-F9155A335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910825" cy="3429255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well-informed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patient!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Life long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 do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2B866E-278B-44CF-BCD8-E6EACB404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1677" y="1828800"/>
            <a:ext cx="2885945" cy="3429000"/>
          </a:xfr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398302D0-6ABA-45F1-A5A5-2D3C2E1F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491" y="984250"/>
            <a:ext cx="2686050" cy="615950"/>
          </a:xfrm>
          <a:prstGeom prst="rect">
            <a:avLst/>
          </a:prstGeom>
        </p:spPr>
      </p:pic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423D3A5-B8F4-4BDF-B780-FF851A0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07731"/>
            <a:ext cx="1828800" cy="469900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7F627EF0-1CD2-4DB9-BBC4-0129EAE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90" y="5060950"/>
            <a:ext cx="271145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C58175B-771A-4791-81D2-80272608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91" y="88452"/>
            <a:ext cx="7572054" cy="65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A93DCFF-5A14-4B05-8073-7298F280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8ED246E-D16C-41E2-9A65-977E767ED8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circulating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Systolic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Diastolic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rests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beats.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CA96085-0004-4414-891D-048C0CBBD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5684" y="2144342"/>
            <a:ext cx="4088235" cy="2798170"/>
          </a:xfrm>
        </p:spPr>
      </p:pic>
    </p:spTree>
    <p:extLst>
      <p:ext uri="{BB962C8B-B14F-4D97-AF65-F5344CB8AC3E}">
        <p14:creationId xmlns:p14="http://schemas.microsoft.com/office/powerpoint/2010/main" val="403546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EB72C-A6C7-4A09-832F-A16B2F50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0"/>
            <a:ext cx="11350388" cy="1600200"/>
          </a:xfrm>
        </p:spPr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/hypertension?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B6F5ED3-633E-4733-9953-B0067014FC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012" y="1828800"/>
            <a:ext cx="7683690" cy="4326340"/>
          </a:xfrm>
        </p:spPr>
        <p:txBody>
          <a:bodyPr>
            <a:normAutofit/>
          </a:bodyPr>
          <a:lstStyle/>
          <a:p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140/</a:t>
            </a:r>
            <a:r>
              <a:rPr lang="sv-SE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Persistently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arteries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vessel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Hardening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thickening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arteries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stiff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arteries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harder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5271D09-ACB9-450E-818B-447B3F00F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5702" y="1714500"/>
            <a:ext cx="3663494" cy="3805964"/>
          </a:xfrm>
        </p:spPr>
      </p:pic>
    </p:spTree>
    <p:extLst>
      <p:ext uri="{BB962C8B-B14F-4D97-AF65-F5344CB8AC3E}">
        <p14:creationId xmlns:p14="http://schemas.microsoft.com/office/powerpoint/2010/main" val="226323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FFCE4-FBD4-45B3-9AE1-51C9361B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351"/>
          </a:xfrm>
        </p:spPr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is hypertension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dangerous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85A620-404F-4C7A-978E-9A118D2B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5640"/>
            <a:ext cx="10972800" cy="4969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risk för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infarction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stroke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Retinpathy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Vascular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dementia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2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B80F2-C3FB-4219-8ED0-C3A17F40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9061"/>
          </a:xfrm>
        </p:spPr>
        <p:txBody>
          <a:bodyPr/>
          <a:lstStyle/>
          <a:p>
            <a:pPr algn="l"/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hypertension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D22D5C-05C1-48EA-96F6-4A3EC0296E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7011" y="1089062"/>
            <a:ext cx="5589142" cy="4168994"/>
          </a:xfrm>
        </p:spPr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Hereditary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Overweight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NaCl-consumtion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Atherosclerosis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6B4E2BB-4584-4153-96C2-53982A642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8741" y="2676524"/>
            <a:ext cx="2394278" cy="3611259"/>
          </a:xfrm>
        </p:spPr>
      </p:pic>
    </p:spTree>
    <p:extLst>
      <p:ext uri="{BB962C8B-B14F-4D97-AF65-F5344CB8AC3E}">
        <p14:creationId xmlns:p14="http://schemas.microsoft.com/office/powerpoint/2010/main" val="83781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0E62F5C-44F5-467D-A37A-687CE85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hypertension 5-10%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27BDEF9-8B78-4566-B19A-691959132F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757" y="1828800"/>
            <a:ext cx="5231642" cy="3429255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Hyperaldosteronism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(steroids, NSAID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DE04F64-4D02-4CC9-AD77-223BA99DD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28785"/>
            <a:ext cx="5486400" cy="342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Pregnancy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Endocrine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dieseases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5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485730-8C18-420A-94E6-D8FD9886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275"/>
            <a:ext cx="10972800" cy="1366464"/>
          </a:xfrm>
        </p:spPr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Symtoms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hypertension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427971-2FEF-4869-94C3-7A7843548A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7298" y="1883390"/>
            <a:ext cx="7774623" cy="3374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5200" b="1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sv-SE" sz="5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sv-SE" sz="5200" b="1" dirty="0">
                <a:latin typeface="Calibri" panose="020F0502020204030204" pitchFamily="34" charset="0"/>
                <a:cs typeface="Calibri" panose="020F0502020204030204" pitchFamily="34" charset="0"/>
              </a:rPr>
              <a:t> no symtoms!</a:t>
            </a:r>
          </a:p>
          <a:p>
            <a:endParaRPr lang="sv-S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Headache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Shortness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breath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Nosebleed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Blurred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vision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Buzzing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ears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1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givningsmall – stran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25_TF03460566" id="{6DC37EC7-4967-418C-B821-AC69E02B298B}" vid="{13F44C3A-473D-434B-A54F-F1D0DE8EF72F}"/>
    </a:ext>
  </a:extLst>
</a:theme>
</file>

<file path=ppt/theme/theme2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Bilder med stranddesign</Template>
  <TotalTime>0</TotalTime>
  <Words>574</Words>
  <Application>Microsoft Office PowerPoint</Application>
  <PresentationFormat>Bredbild</PresentationFormat>
  <Paragraphs>110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Palatino Linotype</vt:lpstr>
      <vt:lpstr>Formgivningsmall – strand</vt:lpstr>
      <vt:lpstr>Hypertension</vt:lpstr>
      <vt:lpstr>PowerPoint-presentation</vt:lpstr>
      <vt:lpstr>PowerPoint-presentation</vt:lpstr>
      <vt:lpstr>What is blood pressure?  </vt:lpstr>
      <vt:lpstr>What is high blood pressure/hypertension?</vt:lpstr>
      <vt:lpstr>Why is hypertension dangerous?</vt:lpstr>
      <vt:lpstr>Causes of primary (essential) hypertension</vt:lpstr>
      <vt:lpstr>Secondary hypertension 5-10%</vt:lpstr>
      <vt:lpstr>Symtoms of hypertension</vt:lpstr>
      <vt:lpstr>To measure blood pressure</vt:lpstr>
      <vt:lpstr>What can the patient do?</vt:lpstr>
      <vt:lpstr>When to start medication?</vt:lpstr>
      <vt:lpstr>Before starting treatment</vt:lpstr>
      <vt:lpstr>What to start with?</vt:lpstr>
      <vt:lpstr>Calcium-antagonists</vt:lpstr>
      <vt:lpstr>Thiazidduiretics </vt:lpstr>
      <vt:lpstr>ACE-inhibitor or ARB</vt:lpstr>
      <vt:lpstr>Follow-up</vt:lpstr>
      <vt:lpstr>If &lt;140/&lt;90 is not reached </vt:lpstr>
      <vt:lpstr>How to succeed?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</dc:title>
  <dc:creator>Lundgren Åsa I</dc:creator>
  <cp:lastModifiedBy>Lundgren Åsa I</cp:lastModifiedBy>
  <cp:revision>50</cp:revision>
  <dcterms:created xsi:type="dcterms:W3CDTF">2022-10-02T09:56:15Z</dcterms:created>
  <dcterms:modified xsi:type="dcterms:W3CDTF">2022-10-10T18:33:51Z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