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sv-SE"/>
              <a:t>Klicka här för att ändra mall för rubrikformat</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2A0C8D44-1367-419B-B93D-C12E349EAC3A}" type="datetimeFigureOut">
              <a:rPr lang="sv-SE" smtClean="0"/>
              <a:t>2024-08-27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9467D45-E276-452B-AA6C-77358B5AA129}" type="slidenum">
              <a:rPr lang="sv-SE" smtClean="0"/>
              <a:t>‹#›</a:t>
            </a:fld>
            <a:endParaRPr lang="sv-SE"/>
          </a:p>
        </p:txBody>
      </p:sp>
    </p:spTree>
    <p:extLst>
      <p:ext uri="{BB962C8B-B14F-4D97-AF65-F5344CB8AC3E}">
        <p14:creationId xmlns:p14="http://schemas.microsoft.com/office/powerpoint/2010/main" val="3281995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2A0C8D44-1367-419B-B93D-C12E349EAC3A}" type="datetimeFigureOut">
              <a:rPr lang="sv-SE" smtClean="0"/>
              <a:t>2024-08-27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B9467D45-E276-452B-AA6C-77358B5AA129}" type="slidenum">
              <a:rPr lang="sv-SE" smtClean="0"/>
              <a:t>‹#›</a:t>
            </a:fld>
            <a:endParaRPr lang="sv-SE"/>
          </a:p>
        </p:txBody>
      </p:sp>
    </p:spTree>
    <p:extLst>
      <p:ext uri="{BB962C8B-B14F-4D97-AF65-F5344CB8AC3E}">
        <p14:creationId xmlns:p14="http://schemas.microsoft.com/office/powerpoint/2010/main" val="1234863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sv-SE"/>
              <a:t>Klicka här för att ändra mall för rubrikformat</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2A0C8D44-1367-419B-B93D-C12E349EAC3A}" type="datetimeFigureOut">
              <a:rPr lang="sv-SE" smtClean="0"/>
              <a:t>2024-08-27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9467D45-E276-452B-AA6C-77358B5AA129}" type="slidenum">
              <a:rPr lang="sv-SE" smtClean="0"/>
              <a:t>‹#›</a:t>
            </a:fld>
            <a:endParaRPr lang="sv-SE"/>
          </a:p>
        </p:txBody>
      </p:sp>
    </p:spTree>
    <p:extLst>
      <p:ext uri="{BB962C8B-B14F-4D97-AF65-F5344CB8AC3E}">
        <p14:creationId xmlns:p14="http://schemas.microsoft.com/office/powerpoint/2010/main" val="3637531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sv-SE"/>
              <a:t>Klicka här för att ändra mall för rubrikformat</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2A0C8D44-1367-419B-B93D-C12E349EAC3A}" type="datetimeFigureOut">
              <a:rPr lang="sv-SE" smtClean="0"/>
              <a:t>2024-08-27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9467D45-E276-452B-AA6C-77358B5AA129}" type="slidenum">
              <a:rPr lang="sv-SE" smtClean="0"/>
              <a:t>‹#›</a:t>
            </a:fld>
            <a:endParaRPr lang="sv-SE"/>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25354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2A0C8D44-1367-419B-B93D-C12E349EAC3A}" type="datetimeFigureOut">
              <a:rPr lang="sv-SE" smtClean="0"/>
              <a:t>2024-08-27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9467D45-E276-452B-AA6C-77358B5AA129}" type="slidenum">
              <a:rPr lang="sv-SE" smtClean="0"/>
              <a:t>‹#›</a:t>
            </a:fld>
            <a:endParaRPr lang="sv-SE"/>
          </a:p>
        </p:txBody>
      </p:sp>
    </p:spTree>
    <p:extLst>
      <p:ext uri="{BB962C8B-B14F-4D97-AF65-F5344CB8AC3E}">
        <p14:creationId xmlns:p14="http://schemas.microsoft.com/office/powerpoint/2010/main" val="1521224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mall för rubrikformat</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A0C8D44-1367-419B-B93D-C12E349EAC3A}" type="datetimeFigureOut">
              <a:rPr lang="sv-SE" smtClean="0"/>
              <a:t>2024-08-27</a:t>
            </a:fld>
            <a:endParaRPr lang="sv-SE"/>
          </a:p>
        </p:txBody>
      </p:sp>
      <p:sp>
        <p:nvSpPr>
          <p:cNvPr id="4"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9467D45-E276-452B-AA6C-77358B5AA129}" type="slidenum">
              <a:rPr lang="sv-SE" smtClean="0"/>
              <a:t>‹#›</a:t>
            </a:fld>
            <a:endParaRPr lang="sv-SE"/>
          </a:p>
        </p:txBody>
      </p:sp>
    </p:spTree>
    <p:extLst>
      <p:ext uri="{BB962C8B-B14F-4D97-AF65-F5344CB8AC3E}">
        <p14:creationId xmlns:p14="http://schemas.microsoft.com/office/powerpoint/2010/main" val="525248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mall för rubrikformat</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A0C8D44-1367-419B-B93D-C12E349EAC3A}" type="datetimeFigureOut">
              <a:rPr lang="sv-SE" smtClean="0"/>
              <a:t>2024-08-27</a:t>
            </a:fld>
            <a:endParaRPr lang="sv-SE"/>
          </a:p>
        </p:txBody>
      </p:sp>
      <p:sp>
        <p:nvSpPr>
          <p:cNvPr id="4"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9467D45-E276-452B-AA6C-77358B5AA129}" type="slidenum">
              <a:rPr lang="sv-SE" smtClean="0"/>
              <a:t>‹#›</a:t>
            </a:fld>
            <a:endParaRPr lang="sv-SE"/>
          </a:p>
        </p:txBody>
      </p:sp>
    </p:spTree>
    <p:extLst>
      <p:ext uri="{BB962C8B-B14F-4D97-AF65-F5344CB8AC3E}">
        <p14:creationId xmlns:p14="http://schemas.microsoft.com/office/powerpoint/2010/main" val="4094723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nchorCtr="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2A0C8D44-1367-419B-B93D-C12E349EAC3A}" type="datetimeFigureOut">
              <a:rPr lang="sv-SE" smtClean="0"/>
              <a:t>2024-08-27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9467D45-E276-452B-AA6C-77358B5AA129}" type="slidenum">
              <a:rPr lang="sv-SE" smtClean="0"/>
              <a:t>‹#›</a:t>
            </a:fld>
            <a:endParaRPr lang="sv-SE"/>
          </a:p>
        </p:txBody>
      </p:sp>
    </p:spTree>
    <p:extLst>
      <p:ext uri="{BB962C8B-B14F-4D97-AF65-F5344CB8AC3E}">
        <p14:creationId xmlns:p14="http://schemas.microsoft.com/office/powerpoint/2010/main" val="1410659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2A0C8D44-1367-419B-B93D-C12E349EAC3A}" type="datetimeFigureOut">
              <a:rPr lang="sv-SE" smtClean="0"/>
              <a:t>2024-08-27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9467D45-E276-452B-AA6C-77358B5AA129}" type="slidenum">
              <a:rPr lang="sv-SE" smtClean="0"/>
              <a:t>‹#›</a:t>
            </a:fld>
            <a:endParaRPr lang="sv-SE"/>
          </a:p>
        </p:txBody>
      </p:sp>
    </p:spTree>
    <p:extLst>
      <p:ext uri="{BB962C8B-B14F-4D97-AF65-F5344CB8AC3E}">
        <p14:creationId xmlns:p14="http://schemas.microsoft.com/office/powerpoint/2010/main" val="3985046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2A0C8D44-1367-419B-B93D-C12E349EAC3A}" type="datetimeFigureOut">
              <a:rPr lang="sv-SE" smtClean="0"/>
              <a:t>2024-08-27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9467D45-E276-452B-AA6C-77358B5AA129}" type="slidenum">
              <a:rPr lang="sv-SE" smtClean="0"/>
              <a:t>‹#›</a:t>
            </a:fld>
            <a:endParaRPr lang="sv-SE"/>
          </a:p>
        </p:txBody>
      </p:sp>
    </p:spTree>
    <p:extLst>
      <p:ext uri="{BB962C8B-B14F-4D97-AF65-F5344CB8AC3E}">
        <p14:creationId xmlns:p14="http://schemas.microsoft.com/office/powerpoint/2010/main" val="585716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2A0C8D44-1367-419B-B93D-C12E349EAC3A}" type="datetimeFigureOut">
              <a:rPr lang="sv-SE" smtClean="0"/>
              <a:t>2024-08-27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9467D45-E276-452B-AA6C-77358B5AA129}" type="slidenum">
              <a:rPr lang="sv-SE" smtClean="0"/>
              <a:t>‹#›</a:t>
            </a:fld>
            <a:endParaRPr lang="sv-SE"/>
          </a:p>
        </p:txBody>
      </p:sp>
    </p:spTree>
    <p:extLst>
      <p:ext uri="{BB962C8B-B14F-4D97-AF65-F5344CB8AC3E}">
        <p14:creationId xmlns:p14="http://schemas.microsoft.com/office/powerpoint/2010/main" val="4026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2A0C8D44-1367-419B-B93D-C12E349EAC3A}" type="datetimeFigureOut">
              <a:rPr lang="sv-SE" smtClean="0"/>
              <a:t>2024-08-27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B9467D45-E276-452B-AA6C-77358B5AA129}" type="slidenum">
              <a:rPr lang="sv-SE" smtClean="0"/>
              <a:t>‹#›</a:t>
            </a:fld>
            <a:endParaRPr lang="sv-SE"/>
          </a:p>
        </p:txBody>
      </p:sp>
    </p:spTree>
    <p:extLst>
      <p:ext uri="{BB962C8B-B14F-4D97-AF65-F5344CB8AC3E}">
        <p14:creationId xmlns:p14="http://schemas.microsoft.com/office/powerpoint/2010/main" val="911286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2A0C8D44-1367-419B-B93D-C12E349EAC3A}" type="datetimeFigureOut">
              <a:rPr lang="sv-SE" smtClean="0"/>
              <a:t>2024-08-27</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B9467D45-E276-452B-AA6C-77358B5AA129}" type="slidenum">
              <a:rPr lang="sv-SE" smtClean="0"/>
              <a:t>‹#›</a:t>
            </a:fld>
            <a:endParaRPr lang="sv-SE"/>
          </a:p>
        </p:txBody>
      </p:sp>
    </p:spTree>
    <p:extLst>
      <p:ext uri="{BB962C8B-B14F-4D97-AF65-F5344CB8AC3E}">
        <p14:creationId xmlns:p14="http://schemas.microsoft.com/office/powerpoint/2010/main" val="1919939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7" name="Date Placeholder 2"/>
          <p:cNvSpPr>
            <a:spLocks noGrp="1"/>
          </p:cNvSpPr>
          <p:nvPr>
            <p:ph type="dt" sz="half" idx="10"/>
          </p:nvPr>
        </p:nvSpPr>
        <p:spPr/>
        <p:txBody>
          <a:bodyPr/>
          <a:lstStyle/>
          <a:p>
            <a:fld id="{2A0C8D44-1367-419B-B93D-C12E349EAC3A}" type="datetimeFigureOut">
              <a:rPr lang="sv-SE" smtClean="0"/>
              <a:t>2024-08-27</a:t>
            </a:fld>
            <a:endParaRPr lang="sv-SE"/>
          </a:p>
        </p:txBody>
      </p:sp>
      <p:sp>
        <p:nvSpPr>
          <p:cNvPr id="5" name="Footer Placeholder 3"/>
          <p:cNvSpPr>
            <a:spLocks noGrp="1"/>
          </p:cNvSpPr>
          <p:nvPr>
            <p:ph type="ftr" sz="quarter" idx="11"/>
          </p:nvPr>
        </p:nvSpPr>
        <p:spPr/>
        <p:txBody>
          <a:bodyPr/>
          <a:lstStyle/>
          <a:p>
            <a:endParaRPr lang="sv-SE"/>
          </a:p>
        </p:txBody>
      </p:sp>
      <p:sp>
        <p:nvSpPr>
          <p:cNvPr id="6" name="Slide Number Placeholder 4"/>
          <p:cNvSpPr>
            <a:spLocks noGrp="1"/>
          </p:cNvSpPr>
          <p:nvPr>
            <p:ph type="sldNum" sz="quarter" idx="12"/>
          </p:nvPr>
        </p:nvSpPr>
        <p:spPr/>
        <p:txBody>
          <a:bodyPr/>
          <a:lstStyle/>
          <a:p>
            <a:fld id="{B9467D45-E276-452B-AA6C-77358B5AA129}" type="slidenum">
              <a:rPr lang="sv-SE" smtClean="0"/>
              <a:t>‹#›</a:t>
            </a:fld>
            <a:endParaRPr lang="sv-SE"/>
          </a:p>
        </p:txBody>
      </p:sp>
    </p:spTree>
    <p:extLst>
      <p:ext uri="{BB962C8B-B14F-4D97-AF65-F5344CB8AC3E}">
        <p14:creationId xmlns:p14="http://schemas.microsoft.com/office/powerpoint/2010/main" val="2757425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A0C8D44-1367-419B-B93D-C12E349EAC3A}" type="datetimeFigureOut">
              <a:rPr lang="sv-SE" smtClean="0"/>
              <a:t>2024-08-27</a:t>
            </a:fld>
            <a:endParaRPr lang="sv-SE"/>
          </a:p>
        </p:txBody>
      </p:sp>
      <p:sp>
        <p:nvSpPr>
          <p:cNvPr id="5" name="Footer Placeholder 2"/>
          <p:cNvSpPr>
            <a:spLocks noGrp="1"/>
          </p:cNvSpPr>
          <p:nvPr>
            <p:ph type="ftr" sz="quarter" idx="11"/>
          </p:nvPr>
        </p:nvSpPr>
        <p:spPr/>
        <p:txBody>
          <a:bodyPr/>
          <a:lstStyle/>
          <a:p>
            <a:endParaRPr lang="sv-SE"/>
          </a:p>
        </p:txBody>
      </p:sp>
      <p:sp>
        <p:nvSpPr>
          <p:cNvPr id="6" name="Slide Number Placeholder 3"/>
          <p:cNvSpPr>
            <a:spLocks noGrp="1"/>
          </p:cNvSpPr>
          <p:nvPr>
            <p:ph type="sldNum" sz="quarter" idx="12"/>
          </p:nvPr>
        </p:nvSpPr>
        <p:spPr/>
        <p:txBody>
          <a:bodyPr/>
          <a:lstStyle/>
          <a:p>
            <a:fld id="{B9467D45-E276-452B-AA6C-77358B5AA129}" type="slidenum">
              <a:rPr lang="sv-SE" smtClean="0"/>
              <a:t>‹#›</a:t>
            </a:fld>
            <a:endParaRPr lang="sv-SE"/>
          </a:p>
        </p:txBody>
      </p:sp>
    </p:spTree>
    <p:extLst>
      <p:ext uri="{BB962C8B-B14F-4D97-AF65-F5344CB8AC3E}">
        <p14:creationId xmlns:p14="http://schemas.microsoft.com/office/powerpoint/2010/main" val="3386676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sv-SE"/>
              <a:t>Klicka här för att ändra mall för rubrikformat</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7" name="Date Placeholder 4"/>
          <p:cNvSpPr>
            <a:spLocks noGrp="1"/>
          </p:cNvSpPr>
          <p:nvPr>
            <p:ph type="dt" sz="half" idx="10"/>
          </p:nvPr>
        </p:nvSpPr>
        <p:spPr/>
        <p:txBody>
          <a:bodyPr/>
          <a:lstStyle/>
          <a:p>
            <a:fld id="{2A0C8D44-1367-419B-B93D-C12E349EAC3A}" type="datetimeFigureOut">
              <a:rPr lang="sv-SE" smtClean="0"/>
              <a:t>2024-08-27</a:t>
            </a:fld>
            <a:endParaRPr lang="sv-SE"/>
          </a:p>
        </p:txBody>
      </p:sp>
      <p:sp>
        <p:nvSpPr>
          <p:cNvPr id="5" name="Footer Placeholder 5"/>
          <p:cNvSpPr>
            <a:spLocks noGrp="1"/>
          </p:cNvSpPr>
          <p:nvPr>
            <p:ph type="ftr" sz="quarter" idx="11"/>
          </p:nvPr>
        </p:nvSpPr>
        <p:spPr/>
        <p:txBody>
          <a:bodyPr/>
          <a:lstStyle/>
          <a:p>
            <a:endParaRPr lang="sv-SE"/>
          </a:p>
        </p:txBody>
      </p:sp>
      <p:sp>
        <p:nvSpPr>
          <p:cNvPr id="6" name="Slide Number Placeholder 6"/>
          <p:cNvSpPr>
            <a:spLocks noGrp="1"/>
          </p:cNvSpPr>
          <p:nvPr>
            <p:ph type="sldNum" sz="quarter" idx="12"/>
          </p:nvPr>
        </p:nvSpPr>
        <p:spPr/>
        <p:txBody>
          <a:bodyPr/>
          <a:lstStyle/>
          <a:p>
            <a:fld id="{B9467D45-E276-452B-AA6C-77358B5AA129}" type="slidenum">
              <a:rPr lang="sv-SE" smtClean="0"/>
              <a:t>‹#›</a:t>
            </a:fld>
            <a:endParaRPr lang="sv-SE"/>
          </a:p>
        </p:txBody>
      </p:sp>
    </p:spTree>
    <p:extLst>
      <p:ext uri="{BB962C8B-B14F-4D97-AF65-F5344CB8AC3E}">
        <p14:creationId xmlns:p14="http://schemas.microsoft.com/office/powerpoint/2010/main" val="1469156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2A0C8D44-1367-419B-B93D-C12E349EAC3A}" type="datetimeFigureOut">
              <a:rPr lang="sv-SE" smtClean="0"/>
              <a:t>2024-08-27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B9467D45-E276-452B-AA6C-77358B5AA129}" type="slidenum">
              <a:rPr lang="sv-SE" smtClean="0"/>
              <a:t>‹#›</a:t>
            </a:fld>
            <a:endParaRPr lang="sv-SE"/>
          </a:p>
        </p:txBody>
      </p:sp>
    </p:spTree>
    <p:extLst>
      <p:ext uri="{BB962C8B-B14F-4D97-AF65-F5344CB8AC3E}">
        <p14:creationId xmlns:p14="http://schemas.microsoft.com/office/powerpoint/2010/main" val="3033662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A0C8D44-1367-419B-B93D-C12E349EAC3A}" type="datetimeFigureOut">
              <a:rPr lang="sv-SE" smtClean="0"/>
              <a:t>2024-08-27</a:t>
            </a:fld>
            <a:endParaRPr lang="sv-SE"/>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sv-SE"/>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9467D45-E276-452B-AA6C-77358B5AA129}" type="slidenum">
              <a:rPr lang="sv-SE" smtClean="0"/>
              <a:t>‹#›</a:t>
            </a:fld>
            <a:endParaRPr lang="sv-SE"/>
          </a:p>
        </p:txBody>
      </p:sp>
    </p:spTree>
    <p:extLst>
      <p:ext uri="{BB962C8B-B14F-4D97-AF65-F5344CB8AC3E}">
        <p14:creationId xmlns:p14="http://schemas.microsoft.com/office/powerpoint/2010/main" val="1074922984"/>
      </p:ext>
    </p:extLst>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ncbi.nlm.nih.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panafrican-med-journal.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99A336-D8FD-8D0D-F7FD-3298618732F3}"/>
              </a:ext>
            </a:extLst>
          </p:cNvPr>
          <p:cNvSpPr>
            <a:spLocks noGrp="1"/>
          </p:cNvSpPr>
          <p:nvPr>
            <p:ph type="ctrTitle"/>
          </p:nvPr>
        </p:nvSpPr>
        <p:spPr/>
        <p:txBody>
          <a:bodyPr/>
          <a:lstStyle/>
          <a:p>
            <a:r>
              <a:rPr lang="sv-SE" dirty="0" err="1"/>
              <a:t>Nosocomial</a:t>
            </a:r>
            <a:r>
              <a:rPr lang="sv-SE" dirty="0"/>
              <a:t> </a:t>
            </a:r>
            <a:r>
              <a:rPr lang="sv-SE" dirty="0" err="1"/>
              <a:t>infections</a:t>
            </a:r>
            <a:endParaRPr lang="sv-SE" dirty="0"/>
          </a:p>
        </p:txBody>
      </p:sp>
      <p:sp>
        <p:nvSpPr>
          <p:cNvPr id="3" name="Underrubrik 2">
            <a:extLst>
              <a:ext uri="{FF2B5EF4-FFF2-40B4-BE49-F238E27FC236}">
                <a16:creationId xmlns:a16="http://schemas.microsoft.com/office/drawing/2014/main" id="{303B9DFB-51CB-0C68-E213-BCFC1FFAC91E}"/>
              </a:ext>
            </a:extLst>
          </p:cNvPr>
          <p:cNvSpPr>
            <a:spLocks noGrp="1"/>
          </p:cNvSpPr>
          <p:nvPr>
            <p:ph type="subTitle" idx="1"/>
          </p:nvPr>
        </p:nvSpPr>
        <p:spPr/>
        <p:txBody>
          <a:bodyPr>
            <a:normAutofit fontScale="70000" lnSpcReduction="20000"/>
          </a:bodyPr>
          <a:lstStyle/>
          <a:p>
            <a:r>
              <a:rPr lang="sv-SE" dirty="0"/>
              <a:t>C.M.E </a:t>
            </a:r>
            <a:r>
              <a:rPr lang="sv-SE" dirty="0" err="1"/>
              <a:t>Kacheliba</a:t>
            </a:r>
            <a:endParaRPr lang="sv-SE" dirty="0"/>
          </a:p>
          <a:p>
            <a:r>
              <a:rPr lang="sv-SE" dirty="0"/>
              <a:t>Dr. Bugra Merdol</a:t>
            </a:r>
          </a:p>
          <a:p>
            <a:r>
              <a:rPr lang="sv-SE" dirty="0"/>
              <a:t>August 2024</a:t>
            </a:r>
          </a:p>
        </p:txBody>
      </p:sp>
    </p:spTree>
    <p:extLst>
      <p:ext uri="{BB962C8B-B14F-4D97-AF65-F5344CB8AC3E}">
        <p14:creationId xmlns:p14="http://schemas.microsoft.com/office/powerpoint/2010/main" val="3994108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sv-SE"/>
          </a:p>
        </p:txBody>
      </p:sp>
      <p:sp>
        <p:nvSpPr>
          <p:cNvPr id="2" name="Rubrik 1">
            <a:extLst>
              <a:ext uri="{FF2B5EF4-FFF2-40B4-BE49-F238E27FC236}">
                <a16:creationId xmlns:a16="http://schemas.microsoft.com/office/drawing/2014/main" id="{5FEFAFBD-AE55-9DE4-2B77-FD27321AA47C}"/>
              </a:ext>
            </a:extLst>
          </p:cNvPr>
          <p:cNvSpPr>
            <a:spLocks noGrp="1"/>
          </p:cNvSpPr>
          <p:nvPr>
            <p:ph type="title"/>
          </p:nvPr>
        </p:nvSpPr>
        <p:spPr>
          <a:xfrm>
            <a:off x="1103312" y="452718"/>
            <a:ext cx="8947522" cy="1400530"/>
          </a:xfrm>
        </p:spPr>
        <p:txBody>
          <a:bodyPr anchor="ctr">
            <a:normAutofit/>
          </a:bodyPr>
          <a:lstStyle/>
          <a:p>
            <a:r>
              <a:rPr lang="sv-SE" dirty="0" err="1">
                <a:solidFill>
                  <a:srgbClr val="FFFFFF"/>
                </a:solidFill>
              </a:rPr>
              <a:t>Nosocomial</a:t>
            </a:r>
            <a:r>
              <a:rPr lang="sv-SE" dirty="0">
                <a:solidFill>
                  <a:srgbClr val="FFFFFF"/>
                </a:solidFill>
              </a:rPr>
              <a:t> </a:t>
            </a:r>
            <a:r>
              <a:rPr lang="sv-SE" dirty="0" err="1">
                <a:solidFill>
                  <a:srgbClr val="FFFFFF"/>
                </a:solidFill>
              </a:rPr>
              <a:t>infections</a:t>
            </a:r>
            <a:r>
              <a:rPr lang="sv-SE" dirty="0">
                <a:solidFill>
                  <a:srgbClr val="FFFFFF"/>
                </a:solidFill>
              </a:rPr>
              <a:t>- in Kenya</a:t>
            </a:r>
          </a:p>
        </p:txBody>
      </p:sp>
      <p:sp>
        <p:nvSpPr>
          <p:cNvPr id="3" name="Platshållare för innehåll 2">
            <a:extLst>
              <a:ext uri="{FF2B5EF4-FFF2-40B4-BE49-F238E27FC236}">
                <a16:creationId xmlns:a16="http://schemas.microsoft.com/office/drawing/2014/main" id="{2FEA42A8-2814-88D7-8A18-EFC776E37070}"/>
              </a:ext>
            </a:extLst>
          </p:cNvPr>
          <p:cNvSpPr>
            <a:spLocks noGrp="1"/>
          </p:cNvSpPr>
          <p:nvPr>
            <p:ph idx="1"/>
          </p:nvPr>
        </p:nvSpPr>
        <p:spPr>
          <a:xfrm>
            <a:off x="1103312" y="2668270"/>
            <a:ext cx="8946541" cy="3484879"/>
          </a:xfrm>
        </p:spPr>
        <p:txBody>
          <a:bodyPr>
            <a:normAutofit/>
          </a:bodyPr>
          <a:lstStyle/>
          <a:p>
            <a:pPr algn="l"/>
            <a:r>
              <a:rPr lang="en-US" b="0" i="0" dirty="0">
                <a:solidFill>
                  <a:srgbClr val="000000"/>
                </a:solidFill>
                <a:effectLst/>
                <a:latin typeface="Open Sans" panose="020B0606030504020204" pitchFamily="34" charset="0"/>
              </a:rPr>
              <a:t>The incidence of nosocomial infections ranges from 2.8% to 21.6%</a:t>
            </a:r>
          </a:p>
          <a:p>
            <a:pPr algn="l"/>
            <a:r>
              <a:rPr lang="en-US" b="0" i="0" dirty="0">
                <a:solidFill>
                  <a:srgbClr val="000000"/>
                </a:solidFill>
                <a:effectLst/>
                <a:latin typeface="Open Sans" panose="020B0606030504020204" pitchFamily="34" charset="0"/>
              </a:rPr>
              <a:t>They are likely to be more frequent and serious in developing countries, with possible risk factors being malnutrition, delayed presentation to referral </a:t>
            </a:r>
            <a:r>
              <a:rPr lang="en-US" b="0" i="0" dirty="0" err="1">
                <a:solidFill>
                  <a:srgbClr val="000000"/>
                </a:solidFill>
                <a:effectLst/>
                <a:latin typeface="Open Sans" panose="020B0606030504020204" pitchFamily="34" charset="0"/>
              </a:rPr>
              <a:t>centres</a:t>
            </a:r>
            <a:r>
              <a:rPr lang="en-US" b="0" i="0" dirty="0">
                <a:solidFill>
                  <a:srgbClr val="000000"/>
                </a:solidFill>
                <a:effectLst/>
                <a:latin typeface="Open Sans" panose="020B0606030504020204" pitchFamily="34" charset="0"/>
              </a:rPr>
              <a:t> and multi-organ involvement at admission</a:t>
            </a:r>
          </a:p>
          <a:p>
            <a:pPr algn="l"/>
            <a:r>
              <a:rPr lang="en-US" b="0" i="0" dirty="0">
                <a:solidFill>
                  <a:srgbClr val="000000"/>
                </a:solidFill>
                <a:effectLst/>
                <a:latin typeface="Open Sans" panose="020B0606030504020204" pitchFamily="34" charset="0"/>
              </a:rPr>
              <a:t>The gastrointestinal infections were the commonest hospital acquired infections followed by blood stream infections and respiratory tract infections in our study</a:t>
            </a:r>
          </a:p>
          <a:p>
            <a:pPr algn="l"/>
            <a:endParaRPr lang="en-US" b="0" i="0" dirty="0">
              <a:solidFill>
                <a:srgbClr val="000000"/>
              </a:solidFill>
              <a:effectLst/>
              <a:latin typeface="Open Sans" panose="020B0606030504020204" pitchFamily="34" charset="0"/>
            </a:endParaRPr>
          </a:p>
        </p:txBody>
      </p:sp>
    </p:spTree>
    <p:extLst>
      <p:ext uri="{BB962C8B-B14F-4D97-AF65-F5344CB8AC3E}">
        <p14:creationId xmlns:p14="http://schemas.microsoft.com/office/powerpoint/2010/main" val="1680106143"/>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sv-SE"/>
          </a:p>
        </p:txBody>
      </p:sp>
      <p:sp>
        <p:nvSpPr>
          <p:cNvPr id="2" name="Rubrik 1">
            <a:extLst>
              <a:ext uri="{FF2B5EF4-FFF2-40B4-BE49-F238E27FC236}">
                <a16:creationId xmlns:a16="http://schemas.microsoft.com/office/drawing/2014/main" id="{5FEFAFBD-AE55-9DE4-2B77-FD27321AA47C}"/>
              </a:ext>
            </a:extLst>
          </p:cNvPr>
          <p:cNvSpPr>
            <a:spLocks noGrp="1"/>
          </p:cNvSpPr>
          <p:nvPr>
            <p:ph type="title"/>
          </p:nvPr>
        </p:nvSpPr>
        <p:spPr>
          <a:xfrm>
            <a:off x="1103312" y="452718"/>
            <a:ext cx="8947522" cy="1400530"/>
          </a:xfrm>
        </p:spPr>
        <p:txBody>
          <a:bodyPr anchor="ctr">
            <a:normAutofit/>
          </a:bodyPr>
          <a:lstStyle/>
          <a:p>
            <a:r>
              <a:rPr lang="sv-SE" dirty="0" err="1">
                <a:solidFill>
                  <a:srgbClr val="FFFFFF"/>
                </a:solidFill>
              </a:rPr>
              <a:t>Nosocomial</a:t>
            </a:r>
            <a:r>
              <a:rPr lang="sv-SE" dirty="0">
                <a:solidFill>
                  <a:srgbClr val="FFFFFF"/>
                </a:solidFill>
              </a:rPr>
              <a:t> </a:t>
            </a:r>
            <a:r>
              <a:rPr lang="sv-SE" dirty="0" err="1">
                <a:solidFill>
                  <a:srgbClr val="FFFFFF"/>
                </a:solidFill>
              </a:rPr>
              <a:t>infections</a:t>
            </a:r>
            <a:r>
              <a:rPr lang="sv-SE" dirty="0">
                <a:solidFill>
                  <a:srgbClr val="FFFFFF"/>
                </a:solidFill>
              </a:rPr>
              <a:t>- in Kenya</a:t>
            </a:r>
          </a:p>
        </p:txBody>
      </p:sp>
      <p:sp>
        <p:nvSpPr>
          <p:cNvPr id="3" name="Platshållare för innehåll 2">
            <a:extLst>
              <a:ext uri="{FF2B5EF4-FFF2-40B4-BE49-F238E27FC236}">
                <a16:creationId xmlns:a16="http://schemas.microsoft.com/office/drawing/2014/main" id="{2FEA42A8-2814-88D7-8A18-EFC776E37070}"/>
              </a:ext>
            </a:extLst>
          </p:cNvPr>
          <p:cNvSpPr>
            <a:spLocks noGrp="1"/>
          </p:cNvSpPr>
          <p:nvPr>
            <p:ph idx="1"/>
          </p:nvPr>
        </p:nvSpPr>
        <p:spPr>
          <a:xfrm>
            <a:off x="1103312" y="2668270"/>
            <a:ext cx="8946541" cy="3484879"/>
          </a:xfrm>
        </p:spPr>
        <p:txBody>
          <a:bodyPr>
            <a:normAutofit/>
          </a:bodyPr>
          <a:lstStyle/>
          <a:p>
            <a:pPr algn="l"/>
            <a:r>
              <a:rPr lang="en-US" b="0" i="0" dirty="0">
                <a:solidFill>
                  <a:srgbClr val="000000"/>
                </a:solidFill>
                <a:effectLst/>
                <a:latin typeface="Open Sans" panose="020B0606030504020204" pitchFamily="34" charset="0"/>
              </a:rPr>
              <a:t>Multi-drug Resistance organisms pose the greatest threat to infection control measures in the hospital and give rise to frequent hospital outbreaks</a:t>
            </a:r>
          </a:p>
          <a:p>
            <a:pPr algn="l"/>
            <a:r>
              <a:rPr lang="en-US" b="0" i="0" dirty="0">
                <a:solidFill>
                  <a:srgbClr val="000000"/>
                </a:solidFill>
                <a:effectLst/>
                <a:latin typeface="Open Sans" panose="020B0606030504020204" pitchFamily="34" charset="0"/>
              </a:rPr>
              <a:t>Increased antibiotic resistance has been associated with transmission of resistant bacteria within hospitals by cross contamination and </a:t>
            </a:r>
            <a:r>
              <a:rPr lang="en-US" b="0" i="0" dirty="0" err="1">
                <a:solidFill>
                  <a:srgbClr val="000000"/>
                </a:solidFill>
                <a:effectLst/>
                <a:latin typeface="Open Sans" panose="020B0606030504020204" pitchFamily="34" charset="0"/>
              </a:rPr>
              <a:t>colonisation</a:t>
            </a:r>
            <a:r>
              <a:rPr lang="en-US" b="0" i="0" dirty="0">
                <a:solidFill>
                  <a:srgbClr val="000000"/>
                </a:solidFill>
                <a:effectLst/>
                <a:latin typeface="Open Sans" panose="020B0606030504020204" pitchFamily="34" charset="0"/>
              </a:rPr>
              <a:t> of patients </a:t>
            </a:r>
            <a:r>
              <a:rPr lang="en-US" b="0" i="1" dirty="0">
                <a:solidFill>
                  <a:srgbClr val="000000"/>
                </a:solidFill>
                <a:effectLst/>
                <a:latin typeface="Open Sans" panose="020B0606030504020204" pitchFamily="34" charset="0"/>
              </a:rPr>
              <a:t>via the hands</a:t>
            </a:r>
            <a:r>
              <a:rPr lang="en-US" b="0" i="0" dirty="0">
                <a:solidFill>
                  <a:srgbClr val="000000"/>
                </a:solidFill>
                <a:effectLst/>
                <a:latin typeface="Open Sans" panose="020B0606030504020204" pitchFamily="34" charset="0"/>
              </a:rPr>
              <a:t> of healthcare staff and subsequent spread between hospitals by transfer of such </a:t>
            </a:r>
            <a:r>
              <a:rPr lang="en-US" b="0" i="0" dirty="0" err="1">
                <a:solidFill>
                  <a:srgbClr val="000000"/>
                </a:solidFill>
                <a:effectLst/>
                <a:latin typeface="Open Sans" panose="020B0606030504020204" pitchFamily="34" charset="0"/>
              </a:rPr>
              <a:t>colonised</a:t>
            </a:r>
            <a:r>
              <a:rPr lang="en-US" b="0" i="0" dirty="0">
                <a:solidFill>
                  <a:srgbClr val="000000"/>
                </a:solidFill>
                <a:effectLst/>
                <a:latin typeface="Open Sans" panose="020B0606030504020204" pitchFamily="34" charset="0"/>
              </a:rPr>
              <a:t> patients</a:t>
            </a:r>
          </a:p>
        </p:txBody>
      </p:sp>
    </p:spTree>
    <p:extLst>
      <p:ext uri="{BB962C8B-B14F-4D97-AF65-F5344CB8AC3E}">
        <p14:creationId xmlns:p14="http://schemas.microsoft.com/office/powerpoint/2010/main" val="240730877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sv-SE"/>
          </a:p>
        </p:txBody>
      </p:sp>
      <p:sp>
        <p:nvSpPr>
          <p:cNvPr id="2" name="Rubrik 1">
            <a:extLst>
              <a:ext uri="{FF2B5EF4-FFF2-40B4-BE49-F238E27FC236}">
                <a16:creationId xmlns:a16="http://schemas.microsoft.com/office/drawing/2014/main" id="{5FEFAFBD-AE55-9DE4-2B77-FD27321AA47C}"/>
              </a:ext>
            </a:extLst>
          </p:cNvPr>
          <p:cNvSpPr>
            <a:spLocks noGrp="1"/>
          </p:cNvSpPr>
          <p:nvPr>
            <p:ph type="title"/>
          </p:nvPr>
        </p:nvSpPr>
        <p:spPr>
          <a:xfrm>
            <a:off x="1103312" y="452718"/>
            <a:ext cx="8947522" cy="1400530"/>
          </a:xfrm>
        </p:spPr>
        <p:txBody>
          <a:bodyPr anchor="ctr">
            <a:normAutofit/>
          </a:bodyPr>
          <a:lstStyle/>
          <a:p>
            <a:r>
              <a:rPr lang="sv-SE" dirty="0" err="1">
                <a:solidFill>
                  <a:srgbClr val="FFFFFF"/>
                </a:solidFill>
              </a:rPr>
              <a:t>Nosocomial</a:t>
            </a:r>
            <a:r>
              <a:rPr lang="sv-SE" dirty="0">
                <a:solidFill>
                  <a:srgbClr val="FFFFFF"/>
                </a:solidFill>
              </a:rPr>
              <a:t> </a:t>
            </a:r>
            <a:r>
              <a:rPr lang="sv-SE" dirty="0" err="1">
                <a:solidFill>
                  <a:srgbClr val="FFFFFF"/>
                </a:solidFill>
              </a:rPr>
              <a:t>infections</a:t>
            </a:r>
            <a:r>
              <a:rPr lang="sv-SE" dirty="0">
                <a:solidFill>
                  <a:srgbClr val="FFFFFF"/>
                </a:solidFill>
              </a:rPr>
              <a:t>- in Kenya</a:t>
            </a:r>
          </a:p>
        </p:txBody>
      </p:sp>
      <p:sp>
        <p:nvSpPr>
          <p:cNvPr id="3" name="Platshållare för innehåll 2">
            <a:extLst>
              <a:ext uri="{FF2B5EF4-FFF2-40B4-BE49-F238E27FC236}">
                <a16:creationId xmlns:a16="http://schemas.microsoft.com/office/drawing/2014/main" id="{2FEA42A8-2814-88D7-8A18-EFC776E37070}"/>
              </a:ext>
            </a:extLst>
          </p:cNvPr>
          <p:cNvSpPr>
            <a:spLocks noGrp="1"/>
          </p:cNvSpPr>
          <p:nvPr>
            <p:ph idx="1"/>
          </p:nvPr>
        </p:nvSpPr>
        <p:spPr>
          <a:xfrm>
            <a:off x="1103312" y="2668270"/>
            <a:ext cx="8946541" cy="3484879"/>
          </a:xfrm>
        </p:spPr>
        <p:txBody>
          <a:bodyPr>
            <a:normAutofit/>
          </a:bodyPr>
          <a:lstStyle/>
          <a:p>
            <a:pPr algn="l"/>
            <a:r>
              <a:rPr lang="en-US" b="0" i="0" dirty="0">
                <a:solidFill>
                  <a:srgbClr val="000000"/>
                </a:solidFill>
                <a:effectLst/>
                <a:latin typeface="Open Sans" panose="020B0606030504020204" pitchFamily="34" charset="0"/>
              </a:rPr>
              <a:t>Conclusion: “In summary, HAI were common in our setup with gastrointestinal infections as the commonest followed by blood stream infections. Thus, the infection control priorities in our hospital should focus in controlling and preventing them”</a:t>
            </a:r>
          </a:p>
        </p:txBody>
      </p:sp>
    </p:spTree>
    <p:extLst>
      <p:ext uri="{BB962C8B-B14F-4D97-AF65-F5344CB8AC3E}">
        <p14:creationId xmlns:p14="http://schemas.microsoft.com/office/powerpoint/2010/main" val="1363751616"/>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sv-SE"/>
          </a:p>
        </p:txBody>
      </p:sp>
      <p:sp>
        <p:nvSpPr>
          <p:cNvPr id="2" name="Rubrik 1">
            <a:extLst>
              <a:ext uri="{FF2B5EF4-FFF2-40B4-BE49-F238E27FC236}">
                <a16:creationId xmlns:a16="http://schemas.microsoft.com/office/drawing/2014/main" id="{5FEFAFBD-AE55-9DE4-2B77-FD27321AA47C}"/>
              </a:ext>
            </a:extLst>
          </p:cNvPr>
          <p:cNvSpPr>
            <a:spLocks noGrp="1"/>
          </p:cNvSpPr>
          <p:nvPr>
            <p:ph type="title"/>
          </p:nvPr>
        </p:nvSpPr>
        <p:spPr>
          <a:xfrm>
            <a:off x="1103312" y="452718"/>
            <a:ext cx="8947522" cy="1400530"/>
          </a:xfrm>
        </p:spPr>
        <p:txBody>
          <a:bodyPr anchor="ctr">
            <a:normAutofit/>
          </a:bodyPr>
          <a:lstStyle/>
          <a:p>
            <a:r>
              <a:rPr lang="sv-SE">
                <a:solidFill>
                  <a:srgbClr val="FFFFFF"/>
                </a:solidFill>
              </a:rPr>
              <a:t>Top causes of death in Kenya</a:t>
            </a:r>
            <a:endParaRPr lang="sv-SE" dirty="0">
              <a:solidFill>
                <a:srgbClr val="FFFFFF"/>
              </a:solidFill>
            </a:endParaRPr>
          </a:p>
        </p:txBody>
      </p:sp>
      <p:pic>
        <p:nvPicPr>
          <p:cNvPr id="5" name="Platshållare för innehåll 4">
            <a:extLst>
              <a:ext uri="{FF2B5EF4-FFF2-40B4-BE49-F238E27FC236}">
                <a16:creationId xmlns:a16="http://schemas.microsoft.com/office/drawing/2014/main" id="{6609FE2C-AF37-E17F-7D45-328CA5536114}"/>
              </a:ext>
            </a:extLst>
          </p:cNvPr>
          <p:cNvPicPr>
            <a:picLocks noGrp="1" noChangeAspect="1"/>
          </p:cNvPicPr>
          <p:nvPr>
            <p:ph idx="1"/>
          </p:nvPr>
        </p:nvPicPr>
        <p:blipFill>
          <a:blip r:embed="rId2"/>
          <a:stretch>
            <a:fillRect/>
          </a:stretch>
        </p:blipFill>
        <p:spPr>
          <a:xfrm>
            <a:off x="1204545" y="1644066"/>
            <a:ext cx="3855395" cy="5095933"/>
          </a:xfrm>
        </p:spPr>
      </p:pic>
      <p:sp>
        <p:nvSpPr>
          <p:cNvPr id="6" name="textruta 5">
            <a:extLst>
              <a:ext uri="{FF2B5EF4-FFF2-40B4-BE49-F238E27FC236}">
                <a16:creationId xmlns:a16="http://schemas.microsoft.com/office/drawing/2014/main" id="{0703A397-5FFB-3840-304D-28CBFFDE1FEE}"/>
              </a:ext>
            </a:extLst>
          </p:cNvPr>
          <p:cNvSpPr txBox="1"/>
          <p:nvPr/>
        </p:nvSpPr>
        <p:spPr>
          <a:xfrm>
            <a:off x="5534025" y="2857500"/>
            <a:ext cx="5819775" cy="2308324"/>
          </a:xfrm>
          <a:prstGeom prst="rect">
            <a:avLst/>
          </a:prstGeom>
          <a:noFill/>
        </p:spPr>
        <p:txBody>
          <a:bodyPr wrap="square" rtlCol="0">
            <a:spAutoFit/>
          </a:bodyPr>
          <a:lstStyle/>
          <a:p>
            <a:pPr algn="l"/>
            <a:r>
              <a:rPr lang="en-US" b="1" i="0" dirty="0">
                <a:solidFill>
                  <a:srgbClr val="202124"/>
                </a:solidFill>
                <a:effectLst/>
                <a:latin typeface="Google Sans"/>
              </a:rPr>
              <a:t>Neonatal conditions</a:t>
            </a:r>
          </a:p>
          <a:p>
            <a:pPr algn="l">
              <a:buFont typeface="Arial" panose="020B0604020202020204" pitchFamily="34" charset="0"/>
              <a:buChar char="•"/>
            </a:pPr>
            <a:r>
              <a:rPr lang="en-US" b="0" i="0" dirty="0">
                <a:solidFill>
                  <a:srgbClr val="202124"/>
                </a:solidFill>
                <a:effectLst/>
                <a:latin typeface="Google Sans"/>
              </a:rPr>
              <a:t>Prematurity.</a:t>
            </a:r>
          </a:p>
          <a:p>
            <a:pPr algn="l">
              <a:buFont typeface="Arial" panose="020B0604020202020204" pitchFamily="34" charset="0"/>
              <a:buChar char="•"/>
            </a:pPr>
            <a:r>
              <a:rPr lang="en-US" b="0" i="0" dirty="0">
                <a:solidFill>
                  <a:srgbClr val="202124"/>
                </a:solidFill>
                <a:effectLst/>
                <a:latin typeface="Google Sans"/>
              </a:rPr>
              <a:t>Respiratory disorders.</a:t>
            </a:r>
          </a:p>
          <a:p>
            <a:pPr algn="l">
              <a:buFont typeface="Arial" panose="020B0604020202020204" pitchFamily="34" charset="0"/>
              <a:buChar char="•"/>
            </a:pPr>
            <a:r>
              <a:rPr lang="en-US" b="0" i="0" dirty="0">
                <a:solidFill>
                  <a:srgbClr val="202124"/>
                </a:solidFill>
                <a:effectLst/>
                <a:latin typeface="Google Sans"/>
              </a:rPr>
              <a:t>Low blood sugar (glucose)</a:t>
            </a:r>
          </a:p>
          <a:p>
            <a:pPr algn="l">
              <a:buFont typeface="Arial" panose="020B0604020202020204" pitchFamily="34" charset="0"/>
              <a:buChar char="•"/>
            </a:pPr>
            <a:r>
              <a:rPr lang="en-US" b="0" i="0" dirty="0">
                <a:solidFill>
                  <a:srgbClr val="202124"/>
                </a:solidFill>
                <a:effectLst/>
                <a:latin typeface="Google Sans"/>
              </a:rPr>
              <a:t>Severe infections (for example, sepsis)</a:t>
            </a:r>
          </a:p>
          <a:p>
            <a:pPr algn="l">
              <a:buFont typeface="Arial" panose="020B0604020202020204" pitchFamily="34" charset="0"/>
              <a:buChar char="•"/>
            </a:pPr>
            <a:r>
              <a:rPr lang="en-US" b="0" i="0" dirty="0">
                <a:solidFill>
                  <a:srgbClr val="202124"/>
                </a:solidFill>
                <a:effectLst/>
                <a:latin typeface="Google Sans"/>
              </a:rPr>
              <a:t>Heart problems.</a:t>
            </a:r>
          </a:p>
          <a:p>
            <a:pPr algn="l">
              <a:buFont typeface="Arial" panose="020B0604020202020204" pitchFamily="34" charset="0"/>
              <a:buChar char="•"/>
            </a:pPr>
            <a:r>
              <a:rPr lang="en-US" b="0" i="0" dirty="0">
                <a:solidFill>
                  <a:srgbClr val="202124"/>
                </a:solidFill>
                <a:effectLst/>
                <a:latin typeface="Google Sans"/>
              </a:rPr>
              <a:t>Metabolic disorders.</a:t>
            </a:r>
          </a:p>
          <a:p>
            <a:pPr algn="l">
              <a:buFont typeface="Arial" panose="020B0604020202020204" pitchFamily="34" charset="0"/>
              <a:buChar char="•"/>
            </a:pPr>
            <a:r>
              <a:rPr lang="en-US" b="0" i="0" dirty="0">
                <a:solidFill>
                  <a:srgbClr val="202124"/>
                </a:solidFill>
                <a:effectLst/>
                <a:latin typeface="Google Sans"/>
              </a:rPr>
              <a:t>Birth defects that require specialized care or surgery.</a:t>
            </a:r>
          </a:p>
        </p:txBody>
      </p:sp>
    </p:spTree>
    <p:extLst>
      <p:ext uri="{BB962C8B-B14F-4D97-AF65-F5344CB8AC3E}">
        <p14:creationId xmlns:p14="http://schemas.microsoft.com/office/powerpoint/2010/main" val="2747515908"/>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sv-SE"/>
          </a:p>
        </p:txBody>
      </p:sp>
      <p:sp>
        <p:nvSpPr>
          <p:cNvPr id="2" name="Rubrik 1">
            <a:extLst>
              <a:ext uri="{FF2B5EF4-FFF2-40B4-BE49-F238E27FC236}">
                <a16:creationId xmlns:a16="http://schemas.microsoft.com/office/drawing/2014/main" id="{5FEFAFBD-AE55-9DE4-2B77-FD27321AA47C}"/>
              </a:ext>
            </a:extLst>
          </p:cNvPr>
          <p:cNvSpPr>
            <a:spLocks noGrp="1"/>
          </p:cNvSpPr>
          <p:nvPr>
            <p:ph type="title"/>
          </p:nvPr>
        </p:nvSpPr>
        <p:spPr>
          <a:xfrm>
            <a:off x="1103312" y="452718"/>
            <a:ext cx="8947522" cy="1400530"/>
          </a:xfrm>
        </p:spPr>
        <p:txBody>
          <a:bodyPr anchor="ctr">
            <a:normAutofit/>
          </a:bodyPr>
          <a:lstStyle/>
          <a:p>
            <a:r>
              <a:rPr lang="sv-SE">
                <a:solidFill>
                  <a:srgbClr val="FFFFFF"/>
                </a:solidFill>
              </a:rPr>
              <a:t>Top causes of death in Kenya</a:t>
            </a:r>
            <a:endParaRPr lang="sv-SE" dirty="0">
              <a:solidFill>
                <a:srgbClr val="FFFFFF"/>
              </a:solidFill>
            </a:endParaRPr>
          </a:p>
        </p:txBody>
      </p:sp>
      <p:pic>
        <p:nvPicPr>
          <p:cNvPr id="5" name="Platshållare för innehåll 4">
            <a:extLst>
              <a:ext uri="{FF2B5EF4-FFF2-40B4-BE49-F238E27FC236}">
                <a16:creationId xmlns:a16="http://schemas.microsoft.com/office/drawing/2014/main" id="{6609FE2C-AF37-E17F-7D45-328CA5536114}"/>
              </a:ext>
            </a:extLst>
          </p:cNvPr>
          <p:cNvPicPr>
            <a:picLocks noGrp="1" noChangeAspect="1"/>
          </p:cNvPicPr>
          <p:nvPr>
            <p:ph idx="1"/>
          </p:nvPr>
        </p:nvPicPr>
        <p:blipFill>
          <a:blip r:embed="rId2"/>
          <a:stretch>
            <a:fillRect/>
          </a:stretch>
        </p:blipFill>
        <p:spPr>
          <a:xfrm>
            <a:off x="1204545" y="1644066"/>
            <a:ext cx="3855395" cy="5095933"/>
          </a:xfrm>
        </p:spPr>
      </p:pic>
      <p:sp>
        <p:nvSpPr>
          <p:cNvPr id="6" name="textruta 5">
            <a:extLst>
              <a:ext uri="{FF2B5EF4-FFF2-40B4-BE49-F238E27FC236}">
                <a16:creationId xmlns:a16="http://schemas.microsoft.com/office/drawing/2014/main" id="{0703A397-5FFB-3840-304D-28CBFFDE1FEE}"/>
              </a:ext>
            </a:extLst>
          </p:cNvPr>
          <p:cNvSpPr txBox="1"/>
          <p:nvPr/>
        </p:nvSpPr>
        <p:spPr>
          <a:xfrm>
            <a:off x="5543550" y="2886075"/>
            <a:ext cx="5819775" cy="2031325"/>
          </a:xfrm>
          <a:prstGeom prst="rect">
            <a:avLst/>
          </a:prstGeom>
          <a:noFill/>
        </p:spPr>
        <p:txBody>
          <a:bodyPr wrap="square" rtlCol="0">
            <a:spAutoFit/>
          </a:bodyPr>
          <a:lstStyle/>
          <a:p>
            <a:pPr algn="l"/>
            <a:r>
              <a:rPr lang="en-US" b="1" dirty="0">
                <a:solidFill>
                  <a:srgbClr val="202124"/>
                </a:solidFill>
                <a:latin typeface="Google Sans"/>
              </a:rPr>
              <a:t>How to prevent preventable infections?</a:t>
            </a:r>
          </a:p>
          <a:p>
            <a:pPr marL="285750" indent="-285750" algn="l">
              <a:buFontTx/>
              <a:buChar char="-"/>
            </a:pPr>
            <a:r>
              <a:rPr lang="en-US" i="0" dirty="0">
                <a:solidFill>
                  <a:srgbClr val="202124"/>
                </a:solidFill>
                <a:effectLst/>
                <a:latin typeface="Google Sans"/>
              </a:rPr>
              <a:t>MCH monitoring</a:t>
            </a:r>
          </a:p>
          <a:p>
            <a:pPr marL="285750" indent="-285750" algn="l">
              <a:buFontTx/>
              <a:buChar char="-"/>
            </a:pPr>
            <a:r>
              <a:rPr lang="en-US" dirty="0" err="1">
                <a:solidFill>
                  <a:srgbClr val="202124"/>
                </a:solidFill>
                <a:latin typeface="Google Sans"/>
              </a:rPr>
              <a:t>Immunisation</a:t>
            </a:r>
            <a:endParaRPr lang="en-US" dirty="0">
              <a:solidFill>
                <a:srgbClr val="202124"/>
              </a:solidFill>
              <a:latin typeface="Google Sans"/>
            </a:endParaRPr>
          </a:p>
          <a:p>
            <a:pPr marL="285750" indent="-285750" algn="l">
              <a:buFontTx/>
              <a:buChar char="-"/>
            </a:pPr>
            <a:r>
              <a:rPr lang="en-US" i="0" dirty="0">
                <a:solidFill>
                  <a:srgbClr val="202124"/>
                </a:solidFill>
                <a:effectLst/>
                <a:latin typeface="Google Sans"/>
              </a:rPr>
              <a:t>Fighting malnutrition</a:t>
            </a:r>
          </a:p>
          <a:p>
            <a:pPr marL="285750" indent="-285750" algn="l">
              <a:buFontTx/>
              <a:buChar char="-"/>
            </a:pPr>
            <a:r>
              <a:rPr lang="en-US" dirty="0">
                <a:solidFill>
                  <a:srgbClr val="202124"/>
                </a:solidFill>
                <a:latin typeface="Google Sans"/>
              </a:rPr>
              <a:t>Reasonable use of antibiotics</a:t>
            </a:r>
          </a:p>
          <a:p>
            <a:pPr marL="285750" indent="-285750" algn="l">
              <a:buFontTx/>
              <a:buChar char="-"/>
            </a:pPr>
            <a:r>
              <a:rPr lang="en-US" dirty="0">
                <a:solidFill>
                  <a:srgbClr val="202124"/>
                </a:solidFill>
                <a:latin typeface="Google Sans"/>
              </a:rPr>
              <a:t>Avoiding unnecessary, invasive treatments</a:t>
            </a:r>
          </a:p>
          <a:p>
            <a:pPr marL="285750" indent="-285750" algn="l">
              <a:buFontTx/>
              <a:buChar char="-"/>
            </a:pPr>
            <a:r>
              <a:rPr lang="en-US" i="0" dirty="0">
                <a:solidFill>
                  <a:srgbClr val="202124"/>
                </a:solidFill>
                <a:effectLst/>
                <a:latin typeface="Google Sans"/>
              </a:rPr>
              <a:t>Strict hygiene ru</a:t>
            </a:r>
            <a:r>
              <a:rPr lang="en-US" dirty="0">
                <a:solidFill>
                  <a:srgbClr val="202124"/>
                </a:solidFill>
                <a:latin typeface="Google Sans"/>
              </a:rPr>
              <a:t>les at hospitals and healthcare </a:t>
            </a:r>
            <a:r>
              <a:rPr lang="en-US" dirty="0" err="1">
                <a:solidFill>
                  <a:srgbClr val="202124"/>
                </a:solidFill>
                <a:latin typeface="Google Sans"/>
              </a:rPr>
              <a:t>centres</a:t>
            </a:r>
            <a:endParaRPr lang="en-US" i="0" dirty="0">
              <a:solidFill>
                <a:srgbClr val="202124"/>
              </a:solidFill>
              <a:effectLst/>
              <a:latin typeface="Google Sans"/>
            </a:endParaRPr>
          </a:p>
        </p:txBody>
      </p:sp>
    </p:spTree>
    <p:extLst>
      <p:ext uri="{BB962C8B-B14F-4D97-AF65-F5344CB8AC3E}">
        <p14:creationId xmlns:p14="http://schemas.microsoft.com/office/powerpoint/2010/main" val="3890485573"/>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sv-SE"/>
          </a:p>
        </p:txBody>
      </p:sp>
      <p:sp>
        <p:nvSpPr>
          <p:cNvPr id="2" name="Rubrik 1">
            <a:extLst>
              <a:ext uri="{FF2B5EF4-FFF2-40B4-BE49-F238E27FC236}">
                <a16:creationId xmlns:a16="http://schemas.microsoft.com/office/drawing/2014/main" id="{5FEFAFBD-AE55-9DE4-2B77-FD27321AA47C}"/>
              </a:ext>
            </a:extLst>
          </p:cNvPr>
          <p:cNvSpPr>
            <a:spLocks noGrp="1"/>
          </p:cNvSpPr>
          <p:nvPr>
            <p:ph type="title"/>
          </p:nvPr>
        </p:nvSpPr>
        <p:spPr>
          <a:xfrm>
            <a:off x="1103312" y="452718"/>
            <a:ext cx="8947522" cy="1400530"/>
          </a:xfrm>
        </p:spPr>
        <p:txBody>
          <a:bodyPr anchor="ctr">
            <a:normAutofit/>
          </a:bodyPr>
          <a:lstStyle/>
          <a:p>
            <a:r>
              <a:rPr lang="sv-SE" dirty="0" err="1">
                <a:solidFill>
                  <a:srgbClr val="FFFFFF"/>
                </a:solidFill>
              </a:rPr>
              <a:t>What</a:t>
            </a:r>
            <a:r>
              <a:rPr lang="sv-SE" dirty="0">
                <a:solidFill>
                  <a:srgbClr val="FFFFFF"/>
                </a:solidFill>
              </a:rPr>
              <a:t> is </a:t>
            </a:r>
            <a:r>
              <a:rPr lang="sv-SE" dirty="0" err="1">
                <a:solidFill>
                  <a:srgbClr val="FFFFFF"/>
                </a:solidFill>
              </a:rPr>
              <a:t>actually</a:t>
            </a:r>
            <a:r>
              <a:rPr lang="sv-SE" dirty="0">
                <a:solidFill>
                  <a:srgbClr val="FFFFFF"/>
                </a:solidFill>
              </a:rPr>
              <a:t> under </a:t>
            </a:r>
            <a:r>
              <a:rPr lang="sv-SE" dirty="0" err="1">
                <a:solidFill>
                  <a:srgbClr val="FFFFFF"/>
                </a:solidFill>
              </a:rPr>
              <a:t>our</a:t>
            </a:r>
            <a:r>
              <a:rPr lang="sv-SE" dirty="0">
                <a:solidFill>
                  <a:srgbClr val="FFFFFF"/>
                </a:solidFill>
              </a:rPr>
              <a:t> </a:t>
            </a:r>
            <a:r>
              <a:rPr lang="sv-SE" dirty="0" err="1">
                <a:solidFill>
                  <a:srgbClr val="FFFFFF"/>
                </a:solidFill>
              </a:rPr>
              <a:t>control</a:t>
            </a:r>
            <a:endParaRPr lang="sv-SE" dirty="0">
              <a:solidFill>
                <a:srgbClr val="FFFFFF"/>
              </a:solidFill>
            </a:endParaRPr>
          </a:p>
        </p:txBody>
      </p:sp>
      <p:pic>
        <p:nvPicPr>
          <p:cNvPr id="5" name="Platshållare för innehåll 4">
            <a:extLst>
              <a:ext uri="{FF2B5EF4-FFF2-40B4-BE49-F238E27FC236}">
                <a16:creationId xmlns:a16="http://schemas.microsoft.com/office/drawing/2014/main" id="{6609FE2C-AF37-E17F-7D45-328CA5536114}"/>
              </a:ext>
            </a:extLst>
          </p:cNvPr>
          <p:cNvPicPr>
            <a:picLocks noGrp="1" noChangeAspect="1"/>
          </p:cNvPicPr>
          <p:nvPr>
            <p:ph idx="1"/>
          </p:nvPr>
        </p:nvPicPr>
        <p:blipFill>
          <a:blip r:embed="rId2"/>
          <a:stretch>
            <a:fillRect/>
          </a:stretch>
        </p:blipFill>
        <p:spPr>
          <a:xfrm>
            <a:off x="1204545" y="1644066"/>
            <a:ext cx="3855395" cy="5095933"/>
          </a:xfrm>
        </p:spPr>
      </p:pic>
      <p:sp>
        <p:nvSpPr>
          <p:cNvPr id="6" name="textruta 5">
            <a:extLst>
              <a:ext uri="{FF2B5EF4-FFF2-40B4-BE49-F238E27FC236}">
                <a16:creationId xmlns:a16="http://schemas.microsoft.com/office/drawing/2014/main" id="{0703A397-5FFB-3840-304D-28CBFFDE1FEE}"/>
              </a:ext>
            </a:extLst>
          </p:cNvPr>
          <p:cNvSpPr txBox="1"/>
          <p:nvPr/>
        </p:nvSpPr>
        <p:spPr>
          <a:xfrm>
            <a:off x="5810051" y="2924342"/>
            <a:ext cx="5819775" cy="769441"/>
          </a:xfrm>
          <a:prstGeom prst="rect">
            <a:avLst/>
          </a:prstGeom>
          <a:noFill/>
        </p:spPr>
        <p:txBody>
          <a:bodyPr wrap="square" rtlCol="0">
            <a:spAutoFit/>
          </a:bodyPr>
          <a:lstStyle/>
          <a:p>
            <a:pPr algn="l"/>
            <a:r>
              <a:rPr lang="en-US" sz="4400" b="1" dirty="0">
                <a:solidFill>
                  <a:srgbClr val="202124"/>
                </a:solidFill>
                <a:latin typeface="Google Sans"/>
              </a:rPr>
              <a:t>Discussion</a:t>
            </a:r>
            <a:endParaRPr lang="en-US" sz="4400" i="0" dirty="0">
              <a:solidFill>
                <a:srgbClr val="202124"/>
              </a:solidFill>
              <a:effectLst/>
              <a:latin typeface="Google Sans"/>
            </a:endParaRPr>
          </a:p>
        </p:txBody>
      </p:sp>
    </p:spTree>
    <p:extLst>
      <p:ext uri="{BB962C8B-B14F-4D97-AF65-F5344CB8AC3E}">
        <p14:creationId xmlns:p14="http://schemas.microsoft.com/office/powerpoint/2010/main" val="351276891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sv-SE"/>
          </a:p>
        </p:txBody>
      </p:sp>
      <p:sp>
        <p:nvSpPr>
          <p:cNvPr id="2" name="Rubrik 1">
            <a:extLst>
              <a:ext uri="{FF2B5EF4-FFF2-40B4-BE49-F238E27FC236}">
                <a16:creationId xmlns:a16="http://schemas.microsoft.com/office/drawing/2014/main" id="{5FEFAFBD-AE55-9DE4-2B77-FD27321AA47C}"/>
              </a:ext>
            </a:extLst>
          </p:cNvPr>
          <p:cNvSpPr>
            <a:spLocks noGrp="1"/>
          </p:cNvSpPr>
          <p:nvPr>
            <p:ph type="title"/>
          </p:nvPr>
        </p:nvSpPr>
        <p:spPr>
          <a:xfrm>
            <a:off x="1103312" y="452718"/>
            <a:ext cx="8947522" cy="1400530"/>
          </a:xfrm>
        </p:spPr>
        <p:txBody>
          <a:bodyPr anchor="ctr">
            <a:normAutofit/>
          </a:bodyPr>
          <a:lstStyle/>
          <a:p>
            <a:r>
              <a:rPr lang="sv-SE">
                <a:solidFill>
                  <a:srgbClr val="FFFFFF"/>
                </a:solidFill>
              </a:rPr>
              <a:t>Our school of medicine</a:t>
            </a:r>
          </a:p>
        </p:txBody>
      </p:sp>
      <p:sp>
        <p:nvSpPr>
          <p:cNvPr id="3" name="Platshållare för innehåll 2">
            <a:extLst>
              <a:ext uri="{FF2B5EF4-FFF2-40B4-BE49-F238E27FC236}">
                <a16:creationId xmlns:a16="http://schemas.microsoft.com/office/drawing/2014/main" id="{2FEA42A8-2814-88D7-8A18-EFC776E37070}"/>
              </a:ext>
            </a:extLst>
          </p:cNvPr>
          <p:cNvSpPr>
            <a:spLocks noGrp="1"/>
          </p:cNvSpPr>
          <p:nvPr>
            <p:ph idx="1"/>
          </p:nvPr>
        </p:nvSpPr>
        <p:spPr>
          <a:xfrm>
            <a:off x="1103312" y="2763520"/>
            <a:ext cx="8946541" cy="3484879"/>
          </a:xfrm>
        </p:spPr>
        <p:txBody>
          <a:bodyPr>
            <a:normAutofit/>
          </a:bodyPr>
          <a:lstStyle/>
          <a:p>
            <a:r>
              <a:rPr lang="sv-SE" sz="3200" dirty="0" err="1"/>
              <a:t>Hippocrates</a:t>
            </a:r>
            <a:r>
              <a:rPr lang="sv-SE" sz="3200" dirty="0"/>
              <a:t> </a:t>
            </a:r>
            <a:r>
              <a:rPr lang="sv-SE" sz="3200" dirty="0" err="1"/>
              <a:t>of</a:t>
            </a:r>
            <a:r>
              <a:rPr lang="sv-SE" sz="3200" dirty="0"/>
              <a:t> Cos</a:t>
            </a:r>
          </a:p>
          <a:p>
            <a:pPr marL="0" indent="0">
              <a:buNone/>
            </a:pPr>
            <a:endParaRPr lang="sv-SE" dirty="0"/>
          </a:p>
        </p:txBody>
      </p:sp>
    </p:spTree>
    <p:extLst>
      <p:ext uri="{BB962C8B-B14F-4D97-AF65-F5344CB8AC3E}">
        <p14:creationId xmlns:p14="http://schemas.microsoft.com/office/powerpoint/2010/main" val="394482541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sv-SE"/>
          </a:p>
        </p:txBody>
      </p:sp>
      <p:sp>
        <p:nvSpPr>
          <p:cNvPr id="2" name="Rubrik 1">
            <a:extLst>
              <a:ext uri="{FF2B5EF4-FFF2-40B4-BE49-F238E27FC236}">
                <a16:creationId xmlns:a16="http://schemas.microsoft.com/office/drawing/2014/main" id="{5FEFAFBD-AE55-9DE4-2B77-FD27321AA47C}"/>
              </a:ext>
            </a:extLst>
          </p:cNvPr>
          <p:cNvSpPr>
            <a:spLocks noGrp="1"/>
          </p:cNvSpPr>
          <p:nvPr>
            <p:ph type="title"/>
          </p:nvPr>
        </p:nvSpPr>
        <p:spPr>
          <a:xfrm>
            <a:off x="1103312" y="452718"/>
            <a:ext cx="8947522" cy="1400530"/>
          </a:xfrm>
        </p:spPr>
        <p:txBody>
          <a:bodyPr anchor="ctr">
            <a:normAutofit/>
          </a:bodyPr>
          <a:lstStyle/>
          <a:p>
            <a:r>
              <a:rPr lang="sv-SE">
                <a:solidFill>
                  <a:srgbClr val="FFFFFF"/>
                </a:solidFill>
              </a:rPr>
              <a:t>Our school of medicine</a:t>
            </a:r>
          </a:p>
        </p:txBody>
      </p:sp>
      <p:sp>
        <p:nvSpPr>
          <p:cNvPr id="3" name="Platshållare för innehåll 2">
            <a:extLst>
              <a:ext uri="{FF2B5EF4-FFF2-40B4-BE49-F238E27FC236}">
                <a16:creationId xmlns:a16="http://schemas.microsoft.com/office/drawing/2014/main" id="{2FEA42A8-2814-88D7-8A18-EFC776E37070}"/>
              </a:ext>
            </a:extLst>
          </p:cNvPr>
          <p:cNvSpPr>
            <a:spLocks noGrp="1"/>
          </p:cNvSpPr>
          <p:nvPr>
            <p:ph idx="1"/>
          </p:nvPr>
        </p:nvSpPr>
        <p:spPr>
          <a:xfrm>
            <a:off x="1103312" y="2763520"/>
            <a:ext cx="8946541" cy="3484879"/>
          </a:xfrm>
        </p:spPr>
        <p:txBody>
          <a:bodyPr>
            <a:normAutofit/>
          </a:bodyPr>
          <a:lstStyle/>
          <a:p>
            <a:r>
              <a:rPr lang="sv-SE" sz="3200" dirty="0" err="1"/>
              <a:t>Hippocrates</a:t>
            </a:r>
            <a:r>
              <a:rPr lang="sv-SE" sz="3200" dirty="0"/>
              <a:t> </a:t>
            </a:r>
            <a:r>
              <a:rPr lang="sv-SE" sz="3200" dirty="0" err="1"/>
              <a:t>of</a:t>
            </a:r>
            <a:r>
              <a:rPr lang="sv-SE" sz="3200" dirty="0"/>
              <a:t> Cos</a:t>
            </a:r>
          </a:p>
          <a:p>
            <a:r>
              <a:rPr lang="sv-SE" sz="3200" dirty="0"/>
              <a:t>”Primo non </a:t>
            </a:r>
            <a:r>
              <a:rPr lang="sv-SE" sz="3200" dirty="0" err="1"/>
              <a:t>nocere</a:t>
            </a:r>
            <a:r>
              <a:rPr lang="sv-SE" sz="3200" dirty="0"/>
              <a:t>”: </a:t>
            </a:r>
            <a:r>
              <a:rPr lang="sv-SE" sz="3200" dirty="0" err="1"/>
              <a:t>First</a:t>
            </a:r>
            <a:r>
              <a:rPr lang="sv-SE" sz="3200" dirty="0"/>
              <a:t>, do not harm!</a:t>
            </a:r>
          </a:p>
          <a:p>
            <a:pPr marL="0" indent="0">
              <a:buNone/>
            </a:pPr>
            <a:endParaRPr lang="sv-SE" dirty="0"/>
          </a:p>
        </p:txBody>
      </p:sp>
    </p:spTree>
    <p:extLst>
      <p:ext uri="{BB962C8B-B14F-4D97-AF65-F5344CB8AC3E}">
        <p14:creationId xmlns:p14="http://schemas.microsoft.com/office/powerpoint/2010/main" val="106093093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sv-SE"/>
          </a:p>
        </p:txBody>
      </p:sp>
      <p:sp>
        <p:nvSpPr>
          <p:cNvPr id="2" name="Rubrik 1">
            <a:extLst>
              <a:ext uri="{FF2B5EF4-FFF2-40B4-BE49-F238E27FC236}">
                <a16:creationId xmlns:a16="http://schemas.microsoft.com/office/drawing/2014/main" id="{5FEFAFBD-AE55-9DE4-2B77-FD27321AA47C}"/>
              </a:ext>
            </a:extLst>
          </p:cNvPr>
          <p:cNvSpPr>
            <a:spLocks noGrp="1"/>
          </p:cNvSpPr>
          <p:nvPr>
            <p:ph type="title"/>
          </p:nvPr>
        </p:nvSpPr>
        <p:spPr>
          <a:xfrm>
            <a:off x="1103312" y="452718"/>
            <a:ext cx="8947522" cy="1400530"/>
          </a:xfrm>
        </p:spPr>
        <p:txBody>
          <a:bodyPr anchor="ctr">
            <a:normAutofit/>
          </a:bodyPr>
          <a:lstStyle/>
          <a:p>
            <a:r>
              <a:rPr lang="sv-SE">
                <a:solidFill>
                  <a:srgbClr val="FFFFFF"/>
                </a:solidFill>
              </a:rPr>
              <a:t>Our school of medicine</a:t>
            </a:r>
          </a:p>
        </p:txBody>
      </p:sp>
      <p:sp>
        <p:nvSpPr>
          <p:cNvPr id="3" name="Platshållare för innehåll 2">
            <a:extLst>
              <a:ext uri="{FF2B5EF4-FFF2-40B4-BE49-F238E27FC236}">
                <a16:creationId xmlns:a16="http://schemas.microsoft.com/office/drawing/2014/main" id="{2FEA42A8-2814-88D7-8A18-EFC776E37070}"/>
              </a:ext>
            </a:extLst>
          </p:cNvPr>
          <p:cNvSpPr>
            <a:spLocks noGrp="1"/>
          </p:cNvSpPr>
          <p:nvPr>
            <p:ph idx="1"/>
          </p:nvPr>
        </p:nvSpPr>
        <p:spPr>
          <a:xfrm>
            <a:off x="1103312" y="2763520"/>
            <a:ext cx="8946541" cy="3484879"/>
          </a:xfrm>
        </p:spPr>
        <p:txBody>
          <a:bodyPr>
            <a:normAutofit/>
          </a:bodyPr>
          <a:lstStyle/>
          <a:p>
            <a:r>
              <a:rPr lang="sv-SE" sz="3200" dirty="0" err="1"/>
              <a:t>Hippocrates</a:t>
            </a:r>
            <a:r>
              <a:rPr lang="sv-SE" sz="3200" dirty="0"/>
              <a:t> </a:t>
            </a:r>
            <a:r>
              <a:rPr lang="sv-SE" sz="3200" dirty="0" err="1"/>
              <a:t>of</a:t>
            </a:r>
            <a:r>
              <a:rPr lang="sv-SE" sz="3200" dirty="0"/>
              <a:t> Cos</a:t>
            </a:r>
          </a:p>
          <a:p>
            <a:r>
              <a:rPr lang="sv-SE" sz="3200" dirty="0"/>
              <a:t>”Primo non </a:t>
            </a:r>
            <a:r>
              <a:rPr lang="sv-SE" sz="3200" dirty="0" err="1"/>
              <a:t>nocere</a:t>
            </a:r>
            <a:r>
              <a:rPr lang="sv-SE" sz="3200" dirty="0"/>
              <a:t>”: </a:t>
            </a:r>
            <a:r>
              <a:rPr lang="sv-SE" sz="3200" dirty="0" err="1"/>
              <a:t>First</a:t>
            </a:r>
            <a:r>
              <a:rPr lang="sv-SE" sz="3200" dirty="0"/>
              <a:t>, do not harm!</a:t>
            </a:r>
          </a:p>
          <a:p>
            <a:r>
              <a:rPr lang="sv-SE" sz="3200" dirty="0"/>
              <a:t>To </a:t>
            </a:r>
            <a:r>
              <a:rPr lang="sv-SE" sz="3200" dirty="0" err="1"/>
              <a:t>know</a:t>
            </a:r>
            <a:r>
              <a:rPr lang="sv-SE" sz="3200" dirty="0"/>
              <a:t> the </a:t>
            </a:r>
            <a:r>
              <a:rPr lang="sv-SE" sz="3200" dirty="0" err="1"/>
              <a:t>difference</a:t>
            </a:r>
            <a:r>
              <a:rPr lang="sv-SE" sz="3200" dirty="0"/>
              <a:t> </a:t>
            </a:r>
            <a:r>
              <a:rPr lang="sv-SE" sz="3200" dirty="0" err="1"/>
              <a:t>between</a:t>
            </a:r>
            <a:r>
              <a:rPr lang="sv-SE" sz="3200" dirty="0"/>
              <a:t> </a:t>
            </a:r>
            <a:r>
              <a:rPr lang="sv-SE" sz="3200" dirty="0" err="1"/>
              <a:t>things</a:t>
            </a:r>
            <a:r>
              <a:rPr lang="sv-SE" sz="3200" dirty="0"/>
              <a:t> </a:t>
            </a:r>
            <a:r>
              <a:rPr lang="sv-SE" sz="3200" dirty="0" err="1"/>
              <a:t>that</a:t>
            </a:r>
            <a:r>
              <a:rPr lang="sv-SE" sz="3200" dirty="0"/>
              <a:t> </a:t>
            </a:r>
            <a:r>
              <a:rPr lang="sv-SE" sz="3200" dirty="0" err="1"/>
              <a:t>are</a:t>
            </a:r>
            <a:r>
              <a:rPr lang="sv-SE" sz="3200" dirty="0"/>
              <a:t> under </a:t>
            </a:r>
            <a:r>
              <a:rPr lang="sv-SE" sz="3200" dirty="0" err="1"/>
              <a:t>control</a:t>
            </a:r>
            <a:r>
              <a:rPr lang="sv-SE" sz="3200" dirty="0"/>
              <a:t> and </a:t>
            </a:r>
            <a:r>
              <a:rPr lang="sv-SE" sz="3200" dirty="0" err="1"/>
              <a:t>other</a:t>
            </a:r>
            <a:r>
              <a:rPr lang="sv-SE" sz="3200" dirty="0"/>
              <a:t> </a:t>
            </a:r>
            <a:r>
              <a:rPr lang="sv-SE" sz="3200" dirty="0" err="1"/>
              <a:t>things</a:t>
            </a:r>
            <a:r>
              <a:rPr lang="sv-SE" sz="3200" dirty="0"/>
              <a:t> </a:t>
            </a:r>
            <a:r>
              <a:rPr lang="sv-SE" sz="3200" dirty="0" err="1"/>
              <a:t>that</a:t>
            </a:r>
            <a:r>
              <a:rPr lang="sv-SE" sz="3200" dirty="0"/>
              <a:t> </a:t>
            </a:r>
            <a:r>
              <a:rPr lang="sv-SE" sz="3200" dirty="0" err="1"/>
              <a:t>are</a:t>
            </a:r>
            <a:r>
              <a:rPr lang="sv-SE" sz="3200" dirty="0"/>
              <a:t> not.</a:t>
            </a:r>
          </a:p>
          <a:p>
            <a:pPr marL="0" indent="0">
              <a:buNone/>
            </a:pPr>
            <a:endParaRPr lang="sv-SE" dirty="0"/>
          </a:p>
        </p:txBody>
      </p:sp>
    </p:spTree>
    <p:extLst>
      <p:ext uri="{BB962C8B-B14F-4D97-AF65-F5344CB8AC3E}">
        <p14:creationId xmlns:p14="http://schemas.microsoft.com/office/powerpoint/2010/main" val="1365366213"/>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sv-SE"/>
          </a:p>
        </p:txBody>
      </p:sp>
      <p:sp>
        <p:nvSpPr>
          <p:cNvPr id="2" name="Rubrik 1">
            <a:extLst>
              <a:ext uri="{FF2B5EF4-FFF2-40B4-BE49-F238E27FC236}">
                <a16:creationId xmlns:a16="http://schemas.microsoft.com/office/drawing/2014/main" id="{5FEFAFBD-AE55-9DE4-2B77-FD27321AA47C}"/>
              </a:ext>
            </a:extLst>
          </p:cNvPr>
          <p:cNvSpPr>
            <a:spLocks noGrp="1"/>
          </p:cNvSpPr>
          <p:nvPr>
            <p:ph type="title"/>
          </p:nvPr>
        </p:nvSpPr>
        <p:spPr>
          <a:xfrm>
            <a:off x="1103312" y="452718"/>
            <a:ext cx="8947522" cy="1400530"/>
          </a:xfrm>
        </p:spPr>
        <p:txBody>
          <a:bodyPr anchor="ctr">
            <a:normAutofit/>
          </a:bodyPr>
          <a:lstStyle/>
          <a:p>
            <a:r>
              <a:rPr lang="sv-SE" dirty="0" err="1">
                <a:solidFill>
                  <a:srgbClr val="FFFFFF"/>
                </a:solidFill>
              </a:rPr>
              <a:t>Nosocomial</a:t>
            </a:r>
            <a:r>
              <a:rPr lang="sv-SE" dirty="0">
                <a:solidFill>
                  <a:srgbClr val="FFFFFF"/>
                </a:solidFill>
              </a:rPr>
              <a:t> </a:t>
            </a:r>
            <a:r>
              <a:rPr lang="sv-SE" dirty="0" err="1">
                <a:solidFill>
                  <a:srgbClr val="FFFFFF"/>
                </a:solidFill>
              </a:rPr>
              <a:t>infections</a:t>
            </a:r>
            <a:r>
              <a:rPr lang="sv-SE" dirty="0">
                <a:solidFill>
                  <a:srgbClr val="FFFFFF"/>
                </a:solidFill>
              </a:rPr>
              <a:t>- definition</a:t>
            </a:r>
          </a:p>
        </p:txBody>
      </p:sp>
      <p:sp>
        <p:nvSpPr>
          <p:cNvPr id="3" name="Platshållare för innehåll 2">
            <a:extLst>
              <a:ext uri="{FF2B5EF4-FFF2-40B4-BE49-F238E27FC236}">
                <a16:creationId xmlns:a16="http://schemas.microsoft.com/office/drawing/2014/main" id="{2FEA42A8-2814-88D7-8A18-EFC776E37070}"/>
              </a:ext>
            </a:extLst>
          </p:cNvPr>
          <p:cNvSpPr>
            <a:spLocks noGrp="1"/>
          </p:cNvSpPr>
          <p:nvPr>
            <p:ph idx="1"/>
          </p:nvPr>
        </p:nvSpPr>
        <p:spPr>
          <a:xfrm>
            <a:off x="1103312" y="2763520"/>
            <a:ext cx="8946541" cy="3484879"/>
          </a:xfrm>
        </p:spPr>
        <p:txBody>
          <a:bodyPr>
            <a:normAutofit/>
          </a:bodyPr>
          <a:lstStyle/>
          <a:p>
            <a:r>
              <a:rPr lang="en-US" sz="2400" b="0" i="0" dirty="0">
                <a:solidFill>
                  <a:srgbClr val="000000"/>
                </a:solidFill>
                <a:effectLst/>
                <a:latin typeface="Times New Roman" panose="02020603050405020304" pitchFamily="18" charset="0"/>
              </a:rPr>
              <a:t>“Nosocomial infections also referred to as healthcare-associated infections (HAI), are infection(s) acquired during the process of receiving health care that was not present during the time of admission. They may occur in different areas of healthcare delivery, such as in hospitals, long-term care facilities, and ambulatory settings, and may also appear after discharge. HAIs also include occupational infections that may affect staff.” </a:t>
            </a:r>
          </a:p>
          <a:p>
            <a:pPr marL="0" indent="0">
              <a:buNone/>
            </a:pPr>
            <a:r>
              <a:rPr lang="en-US" sz="1200" b="0" i="0" dirty="0">
                <a:solidFill>
                  <a:srgbClr val="000000"/>
                </a:solidFill>
                <a:effectLst/>
                <a:latin typeface="Times New Roman" panose="02020603050405020304" pitchFamily="18" charset="0"/>
              </a:rPr>
              <a:t>(</a:t>
            </a:r>
            <a:r>
              <a:rPr lang="en-US" b="0" i="0" dirty="0">
                <a:solidFill>
                  <a:srgbClr val="000000"/>
                </a:solidFill>
                <a:effectLst/>
                <a:latin typeface="Times New Roman" panose="02020603050405020304" pitchFamily="18" charset="0"/>
              </a:rPr>
              <a:t> </a:t>
            </a:r>
            <a:r>
              <a:rPr lang="en-US" sz="1200" b="0" i="0" dirty="0">
                <a:solidFill>
                  <a:srgbClr val="000000"/>
                </a:solidFill>
                <a:effectLst/>
                <a:latin typeface="Times New Roman" panose="02020603050405020304" pitchFamily="18" charset="0"/>
              </a:rPr>
              <a:t>Nosocomial infections, Anna Sikora, Farah Zahra, National library of medicine, </a:t>
            </a:r>
            <a:r>
              <a:rPr lang="en-US" sz="1200" b="0" i="0" dirty="0">
                <a:solidFill>
                  <a:srgbClr val="000000"/>
                </a:solidFill>
                <a:effectLst/>
                <a:latin typeface="Times New Roman" panose="02020603050405020304" pitchFamily="18" charset="0"/>
                <a:hlinkClick r:id="rId2"/>
              </a:rPr>
              <a:t>www.ncbi.nlm.nih.gov</a:t>
            </a:r>
            <a:r>
              <a:rPr lang="en-US" sz="1200" b="0" i="0" dirty="0">
                <a:solidFill>
                  <a:srgbClr val="000000"/>
                </a:solidFill>
                <a:effectLst/>
                <a:latin typeface="Times New Roman" panose="02020603050405020304" pitchFamily="18" charset="0"/>
              </a:rPr>
              <a:t> )</a:t>
            </a:r>
            <a:endParaRPr lang="sv-SE" sz="1200" dirty="0"/>
          </a:p>
        </p:txBody>
      </p:sp>
    </p:spTree>
    <p:extLst>
      <p:ext uri="{BB962C8B-B14F-4D97-AF65-F5344CB8AC3E}">
        <p14:creationId xmlns:p14="http://schemas.microsoft.com/office/powerpoint/2010/main" val="172320993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sv-SE"/>
          </a:p>
        </p:txBody>
      </p:sp>
      <p:sp>
        <p:nvSpPr>
          <p:cNvPr id="2" name="Rubrik 1">
            <a:extLst>
              <a:ext uri="{FF2B5EF4-FFF2-40B4-BE49-F238E27FC236}">
                <a16:creationId xmlns:a16="http://schemas.microsoft.com/office/drawing/2014/main" id="{5FEFAFBD-AE55-9DE4-2B77-FD27321AA47C}"/>
              </a:ext>
            </a:extLst>
          </p:cNvPr>
          <p:cNvSpPr>
            <a:spLocks noGrp="1"/>
          </p:cNvSpPr>
          <p:nvPr>
            <p:ph type="title"/>
          </p:nvPr>
        </p:nvSpPr>
        <p:spPr>
          <a:xfrm>
            <a:off x="1103312" y="452718"/>
            <a:ext cx="8947522" cy="1400530"/>
          </a:xfrm>
        </p:spPr>
        <p:txBody>
          <a:bodyPr anchor="ctr">
            <a:normAutofit/>
          </a:bodyPr>
          <a:lstStyle/>
          <a:p>
            <a:r>
              <a:rPr lang="sv-SE" dirty="0" err="1">
                <a:solidFill>
                  <a:srgbClr val="FFFFFF"/>
                </a:solidFill>
              </a:rPr>
              <a:t>Nosocomial</a:t>
            </a:r>
            <a:r>
              <a:rPr lang="sv-SE" dirty="0">
                <a:solidFill>
                  <a:srgbClr val="FFFFFF"/>
                </a:solidFill>
              </a:rPr>
              <a:t> </a:t>
            </a:r>
            <a:r>
              <a:rPr lang="sv-SE" dirty="0" err="1">
                <a:solidFill>
                  <a:srgbClr val="FFFFFF"/>
                </a:solidFill>
              </a:rPr>
              <a:t>infections</a:t>
            </a:r>
            <a:r>
              <a:rPr lang="sv-SE" dirty="0">
                <a:solidFill>
                  <a:srgbClr val="FFFFFF"/>
                </a:solidFill>
              </a:rPr>
              <a:t>- in Kenya</a:t>
            </a:r>
          </a:p>
        </p:txBody>
      </p:sp>
      <p:sp>
        <p:nvSpPr>
          <p:cNvPr id="3" name="Platshållare för innehåll 2">
            <a:extLst>
              <a:ext uri="{FF2B5EF4-FFF2-40B4-BE49-F238E27FC236}">
                <a16:creationId xmlns:a16="http://schemas.microsoft.com/office/drawing/2014/main" id="{2FEA42A8-2814-88D7-8A18-EFC776E37070}"/>
              </a:ext>
            </a:extLst>
          </p:cNvPr>
          <p:cNvSpPr>
            <a:spLocks noGrp="1"/>
          </p:cNvSpPr>
          <p:nvPr>
            <p:ph idx="1"/>
          </p:nvPr>
        </p:nvSpPr>
        <p:spPr>
          <a:xfrm>
            <a:off x="1103312" y="2763520"/>
            <a:ext cx="8946541" cy="3484879"/>
          </a:xfrm>
        </p:spPr>
        <p:txBody>
          <a:bodyPr>
            <a:normAutofit/>
          </a:bodyPr>
          <a:lstStyle/>
          <a:p>
            <a:pPr algn="l"/>
            <a:r>
              <a:rPr lang="en-US" sz="2400" i="0" dirty="0">
                <a:solidFill>
                  <a:srgbClr val="444444"/>
                </a:solidFill>
                <a:effectLst/>
                <a:latin typeface="Times New Roman" panose="02020603050405020304" pitchFamily="18" charset="0"/>
                <a:cs typeface="Times New Roman" panose="02020603050405020304" pitchFamily="18" charset="0"/>
              </a:rPr>
              <a:t>Hospital acquired infections in a private </a:t>
            </a:r>
            <a:r>
              <a:rPr lang="en-US" sz="2400" i="0" dirty="0" err="1">
                <a:solidFill>
                  <a:srgbClr val="444444"/>
                </a:solidFill>
                <a:effectLst/>
                <a:latin typeface="Times New Roman" panose="02020603050405020304" pitchFamily="18" charset="0"/>
                <a:cs typeface="Times New Roman" panose="02020603050405020304" pitchFamily="18" charset="0"/>
              </a:rPr>
              <a:t>paediatric</a:t>
            </a:r>
            <a:r>
              <a:rPr lang="en-US" sz="2400" i="0" dirty="0">
                <a:solidFill>
                  <a:srgbClr val="444444"/>
                </a:solidFill>
                <a:effectLst/>
                <a:latin typeface="Times New Roman" panose="02020603050405020304" pitchFamily="18" charset="0"/>
                <a:cs typeface="Times New Roman" panose="02020603050405020304" pitchFamily="18" charset="0"/>
              </a:rPr>
              <a:t> hospital in Kenya: a retrospective cross-sectional study </a:t>
            </a:r>
          </a:p>
          <a:p>
            <a:pPr marL="0" indent="0" algn="l">
              <a:buNone/>
            </a:pPr>
            <a:r>
              <a:rPr lang="en-US" sz="1200" i="0" dirty="0">
                <a:solidFill>
                  <a:srgbClr val="444444"/>
                </a:solidFill>
                <a:effectLst/>
                <a:latin typeface="Times New Roman" panose="02020603050405020304" pitchFamily="18" charset="0"/>
                <a:cs typeface="Times New Roman" panose="02020603050405020304" pitchFamily="18" charset="0"/>
              </a:rPr>
              <a:t>(</a:t>
            </a:r>
            <a:r>
              <a:rPr lang="sv-SE" sz="1200" i="0" dirty="0" err="1">
                <a:solidFill>
                  <a:srgbClr val="000000"/>
                </a:solidFill>
                <a:effectLst/>
                <a:latin typeface="Times New Roman" panose="02020603050405020304" pitchFamily="18" charset="0"/>
                <a:cs typeface="Times New Roman" panose="02020603050405020304" pitchFamily="18" charset="0"/>
              </a:rPr>
              <a:t>Rohini</a:t>
            </a:r>
            <a:r>
              <a:rPr lang="sv-SE" sz="1200" i="0" dirty="0">
                <a:solidFill>
                  <a:srgbClr val="000000"/>
                </a:solidFill>
                <a:effectLst/>
                <a:latin typeface="Times New Roman" panose="02020603050405020304" pitchFamily="18" charset="0"/>
                <a:cs typeface="Times New Roman" panose="02020603050405020304" pitchFamily="18" charset="0"/>
              </a:rPr>
              <a:t> </a:t>
            </a:r>
            <a:r>
              <a:rPr lang="sv-SE" sz="1200" i="0" dirty="0" err="1">
                <a:solidFill>
                  <a:srgbClr val="000000"/>
                </a:solidFill>
                <a:effectLst/>
                <a:latin typeface="Times New Roman" panose="02020603050405020304" pitchFamily="18" charset="0"/>
                <a:cs typeface="Times New Roman" panose="02020603050405020304" pitchFamily="18" charset="0"/>
              </a:rPr>
              <a:t>Kalagouda</a:t>
            </a:r>
            <a:r>
              <a:rPr lang="sv-SE" sz="1200" i="0" dirty="0">
                <a:solidFill>
                  <a:srgbClr val="000000"/>
                </a:solidFill>
                <a:effectLst/>
                <a:latin typeface="Times New Roman" panose="02020603050405020304" pitchFamily="18" charset="0"/>
                <a:cs typeface="Times New Roman" panose="02020603050405020304" pitchFamily="18" charset="0"/>
              </a:rPr>
              <a:t> Patil, Beatrice </a:t>
            </a:r>
            <a:r>
              <a:rPr lang="sv-SE" sz="1200" i="0" dirty="0" err="1">
                <a:solidFill>
                  <a:srgbClr val="000000"/>
                </a:solidFill>
                <a:effectLst/>
                <a:latin typeface="Times New Roman" panose="02020603050405020304" pitchFamily="18" charset="0"/>
                <a:cs typeface="Times New Roman" panose="02020603050405020304" pitchFamily="18" charset="0"/>
              </a:rPr>
              <a:t>Kabera</a:t>
            </a:r>
            <a:r>
              <a:rPr lang="sv-SE" sz="1200" i="0" dirty="0">
                <a:solidFill>
                  <a:srgbClr val="000000"/>
                </a:solidFill>
                <a:effectLst/>
                <a:latin typeface="Times New Roman" panose="02020603050405020304" pitchFamily="18" charset="0"/>
                <a:cs typeface="Times New Roman" panose="02020603050405020304" pitchFamily="18" charset="0"/>
              </a:rPr>
              <a:t>, Charles </a:t>
            </a:r>
            <a:r>
              <a:rPr lang="sv-SE" sz="1200" i="0" dirty="0" err="1">
                <a:solidFill>
                  <a:srgbClr val="000000"/>
                </a:solidFill>
                <a:effectLst/>
                <a:latin typeface="Times New Roman" panose="02020603050405020304" pitchFamily="18" charset="0"/>
                <a:cs typeface="Times New Roman" panose="02020603050405020304" pitchFamily="18" charset="0"/>
              </a:rPr>
              <a:t>Kiilu</a:t>
            </a:r>
            <a:r>
              <a:rPr lang="sv-SE" sz="1200" i="0" dirty="0">
                <a:solidFill>
                  <a:srgbClr val="000000"/>
                </a:solidFill>
                <a:effectLst/>
                <a:latin typeface="Times New Roman" panose="02020603050405020304" pitchFamily="18" charset="0"/>
                <a:cs typeface="Times New Roman" panose="02020603050405020304" pitchFamily="18" charset="0"/>
              </a:rPr>
              <a:t> </a:t>
            </a:r>
            <a:r>
              <a:rPr lang="sv-SE" sz="1200" i="0" dirty="0" err="1">
                <a:solidFill>
                  <a:srgbClr val="000000"/>
                </a:solidFill>
                <a:effectLst/>
                <a:latin typeface="Times New Roman" panose="02020603050405020304" pitchFamily="18" charset="0"/>
                <a:cs typeface="Times New Roman" panose="02020603050405020304" pitchFamily="18" charset="0"/>
              </a:rPr>
              <a:t>Muia</a:t>
            </a:r>
            <a:r>
              <a:rPr lang="sv-SE" sz="1200" i="0" dirty="0">
                <a:solidFill>
                  <a:srgbClr val="000000"/>
                </a:solidFill>
                <a:effectLst/>
                <a:latin typeface="Times New Roman" panose="02020603050405020304" pitchFamily="18" charset="0"/>
                <a:cs typeface="Times New Roman" panose="02020603050405020304" pitchFamily="18" charset="0"/>
              </a:rPr>
              <a:t>, </a:t>
            </a:r>
            <a:r>
              <a:rPr lang="sv-SE" sz="1200" i="0" dirty="0" err="1">
                <a:solidFill>
                  <a:srgbClr val="000000"/>
                </a:solidFill>
                <a:effectLst/>
                <a:latin typeface="Times New Roman" panose="02020603050405020304" pitchFamily="18" charset="0"/>
                <a:cs typeface="Times New Roman" panose="02020603050405020304" pitchFamily="18" charset="0"/>
              </a:rPr>
              <a:t>Boni</a:t>
            </a:r>
            <a:r>
              <a:rPr lang="sv-SE" sz="1200" i="0" dirty="0">
                <a:solidFill>
                  <a:srgbClr val="000000"/>
                </a:solidFill>
                <a:effectLst/>
                <a:latin typeface="Times New Roman" panose="02020603050405020304" pitchFamily="18" charset="0"/>
                <a:cs typeface="Times New Roman" panose="02020603050405020304" pitchFamily="18" charset="0"/>
              </a:rPr>
              <a:t> </a:t>
            </a:r>
            <a:r>
              <a:rPr lang="sv-SE" sz="1200" i="0" dirty="0" err="1">
                <a:solidFill>
                  <a:srgbClr val="000000"/>
                </a:solidFill>
                <a:effectLst/>
                <a:latin typeface="Times New Roman" panose="02020603050405020304" pitchFamily="18" charset="0"/>
                <a:cs typeface="Times New Roman" panose="02020603050405020304" pitchFamily="18" charset="0"/>
              </a:rPr>
              <a:t>Maxime</a:t>
            </a:r>
            <a:r>
              <a:rPr lang="sv-SE" sz="1200" i="0" dirty="0">
                <a:solidFill>
                  <a:srgbClr val="000000"/>
                </a:solidFill>
                <a:effectLst/>
                <a:latin typeface="Times New Roman" panose="02020603050405020304" pitchFamily="18" charset="0"/>
                <a:cs typeface="Times New Roman" panose="02020603050405020304" pitchFamily="18" charset="0"/>
              </a:rPr>
              <a:t> Ale, PAMJ, </a:t>
            </a:r>
            <a:r>
              <a:rPr lang="sv-SE" sz="1200" i="0" dirty="0">
                <a:solidFill>
                  <a:srgbClr val="000000"/>
                </a:solidFill>
                <a:effectLst/>
                <a:latin typeface="Times New Roman" panose="02020603050405020304" pitchFamily="18" charset="0"/>
                <a:cs typeface="Times New Roman" panose="02020603050405020304" pitchFamily="18" charset="0"/>
                <a:hlinkClick r:id="rId2"/>
              </a:rPr>
              <a:t>www.panafrican-med-journal.com</a:t>
            </a:r>
            <a:r>
              <a:rPr lang="sv-SE" sz="1200" i="0" dirty="0">
                <a:solidFill>
                  <a:srgbClr val="000000"/>
                </a:solidFill>
                <a:effectLst/>
                <a:latin typeface="Times New Roman" panose="02020603050405020304" pitchFamily="18" charset="0"/>
                <a:cs typeface="Times New Roman" panose="02020603050405020304" pitchFamily="18" charset="0"/>
              </a:rPr>
              <a:t> )</a:t>
            </a:r>
            <a:endParaRPr lang="en-US" sz="1200" i="0" dirty="0">
              <a:solidFill>
                <a:srgbClr val="444444"/>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7627002"/>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sv-SE"/>
          </a:p>
        </p:txBody>
      </p:sp>
      <p:sp>
        <p:nvSpPr>
          <p:cNvPr id="2" name="Rubrik 1">
            <a:extLst>
              <a:ext uri="{FF2B5EF4-FFF2-40B4-BE49-F238E27FC236}">
                <a16:creationId xmlns:a16="http://schemas.microsoft.com/office/drawing/2014/main" id="{5FEFAFBD-AE55-9DE4-2B77-FD27321AA47C}"/>
              </a:ext>
            </a:extLst>
          </p:cNvPr>
          <p:cNvSpPr>
            <a:spLocks noGrp="1"/>
          </p:cNvSpPr>
          <p:nvPr>
            <p:ph type="title"/>
          </p:nvPr>
        </p:nvSpPr>
        <p:spPr>
          <a:xfrm>
            <a:off x="1103312" y="452718"/>
            <a:ext cx="8947522" cy="1400530"/>
          </a:xfrm>
        </p:spPr>
        <p:txBody>
          <a:bodyPr anchor="ctr">
            <a:normAutofit/>
          </a:bodyPr>
          <a:lstStyle/>
          <a:p>
            <a:r>
              <a:rPr lang="sv-SE" dirty="0" err="1">
                <a:solidFill>
                  <a:srgbClr val="FFFFFF"/>
                </a:solidFill>
              </a:rPr>
              <a:t>Nosocomial</a:t>
            </a:r>
            <a:r>
              <a:rPr lang="sv-SE" dirty="0">
                <a:solidFill>
                  <a:srgbClr val="FFFFFF"/>
                </a:solidFill>
              </a:rPr>
              <a:t> </a:t>
            </a:r>
            <a:r>
              <a:rPr lang="sv-SE" dirty="0" err="1">
                <a:solidFill>
                  <a:srgbClr val="FFFFFF"/>
                </a:solidFill>
              </a:rPr>
              <a:t>infections</a:t>
            </a:r>
            <a:r>
              <a:rPr lang="sv-SE" dirty="0">
                <a:solidFill>
                  <a:srgbClr val="FFFFFF"/>
                </a:solidFill>
              </a:rPr>
              <a:t>- in Kenya</a:t>
            </a:r>
          </a:p>
        </p:txBody>
      </p:sp>
      <p:sp>
        <p:nvSpPr>
          <p:cNvPr id="3" name="Platshållare för innehåll 2">
            <a:extLst>
              <a:ext uri="{FF2B5EF4-FFF2-40B4-BE49-F238E27FC236}">
                <a16:creationId xmlns:a16="http://schemas.microsoft.com/office/drawing/2014/main" id="{2FEA42A8-2814-88D7-8A18-EFC776E37070}"/>
              </a:ext>
            </a:extLst>
          </p:cNvPr>
          <p:cNvSpPr>
            <a:spLocks noGrp="1"/>
          </p:cNvSpPr>
          <p:nvPr>
            <p:ph idx="1"/>
          </p:nvPr>
        </p:nvSpPr>
        <p:spPr>
          <a:xfrm>
            <a:off x="1103312" y="2668270"/>
            <a:ext cx="8946541" cy="3484879"/>
          </a:xfrm>
        </p:spPr>
        <p:txBody>
          <a:bodyPr>
            <a:normAutofit/>
          </a:bodyPr>
          <a:lstStyle/>
          <a:p>
            <a:pPr algn="l"/>
            <a:r>
              <a:rPr lang="en-US" sz="2000" b="0" i="0" dirty="0">
                <a:solidFill>
                  <a:srgbClr val="FF0000"/>
                </a:solidFill>
                <a:effectLst/>
                <a:latin typeface="Open Sans" panose="020B0606030504020204" pitchFamily="34" charset="0"/>
              </a:rPr>
              <a:t>The factors responsible for this are multiple</a:t>
            </a:r>
          </a:p>
          <a:p>
            <a:pPr algn="l"/>
            <a:r>
              <a:rPr lang="sv-SE" sz="2400" b="0" i="0" dirty="0" err="1">
                <a:solidFill>
                  <a:srgbClr val="000000"/>
                </a:solidFill>
                <a:effectLst/>
                <a:latin typeface="Open Sans" panose="020B0606030504020204" pitchFamily="34" charset="0"/>
              </a:rPr>
              <a:t>Severity</a:t>
            </a:r>
            <a:r>
              <a:rPr lang="sv-SE" sz="2400" b="0" i="0" dirty="0">
                <a:solidFill>
                  <a:srgbClr val="000000"/>
                </a:solidFill>
                <a:effectLst/>
                <a:latin typeface="Open Sans" panose="020B0606030504020204" pitchFamily="34" charset="0"/>
              </a:rPr>
              <a:t> </a:t>
            </a:r>
            <a:r>
              <a:rPr lang="sv-SE" sz="2400" b="0" i="0" dirty="0" err="1">
                <a:solidFill>
                  <a:srgbClr val="000000"/>
                </a:solidFill>
                <a:effectLst/>
                <a:latin typeface="Open Sans" panose="020B0606030504020204" pitchFamily="34" charset="0"/>
              </a:rPr>
              <a:t>of</a:t>
            </a:r>
            <a:r>
              <a:rPr lang="sv-SE" sz="2400" b="0" i="0" dirty="0">
                <a:solidFill>
                  <a:srgbClr val="000000"/>
                </a:solidFill>
                <a:effectLst/>
                <a:latin typeface="Open Sans" panose="020B0606030504020204" pitchFamily="34" charset="0"/>
              </a:rPr>
              <a:t> </a:t>
            </a:r>
            <a:r>
              <a:rPr lang="sv-SE" sz="2400" b="0" i="0" dirty="0" err="1">
                <a:solidFill>
                  <a:srgbClr val="000000"/>
                </a:solidFill>
                <a:effectLst/>
                <a:latin typeface="Open Sans" panose="020B0606030504020204" pitchFamily="34" charset="0"/>
              </a:rPr>
              <a:t>illness</a:t>
            </a:r>
            <a:endParaRPr lang="sv-SE" sz="2400" b="0" i="0" dirty="0">
              <a:solidFill>
                <a:srgbClr val="000000"/>
              </a:solidFill>
              <a:effectLst/>
              <a:latin typeface="Open Sans" panose="020B0606030504020204" pitchFamily="34" charset="0"/>
            </a:endParaRPr>
          </a:p>
          <a:p>
            <a:pPr algn="l"/>
            <a:r>
              <a:rPr lang="sv-SE" sz="2400" dirty="0">
                <a:solidFill>
                  <a:srgbClr val="000000"/>
                </a:solidFill>
                <a:latin typeface="Open Sans" panose="020B0606030504020204" pitchFamily="34" charset="0"/>
              </a:rPr>
              <a:t>R</a:t>
            </a:r>
            <a:r>
              <a:rPr lang="sv-SE" sz="2400" b="0" i="0" dirty="0">
                <a:solidFill>
                  <a:srgbClr val="000000"/>
                </a:solidFill>
                <a:effectLst/>
                <a:latin typeface="Open Sans" panose="020B0606030504020204" pitchFamily="34" charset="0"/>
              </a:rPr>
              <a:t>elative </a:t>
            </a:r>
            <a:r>
              <a:rPr lang="sv-SE" sz="2400" b="0" i="0" dirty="0" err="1">
                <a:solidFill>
                  <a:srgbClr val="000000"/>
                </a:solidFill>
                <a:effectLst/>
                <a:latin typeface="Open Sans" panose="020B0606030504020204" pitchFamily="34" charset="0"/>
              </a:rPr>
              <a:t>immunocompromised</a:t>
            </a:r>
            <a:r>
              <a:rPr lang="sv-SE" sz="2400" b="0" i="0" dirty="0">
                <a:solidFill>
                  <a:srgbClr val="000000"/>
                </a:solidFill>
                <a:effectLst/>
                <a:latin typeface="Open Sans" panose="020B0606030504020204" pitchFamily="34" charset="0"/>
              </a:rPr>
              <a:t> </a:t>
            </a:r>
            <a:r>
              <a:rPr lang="sv-SE" sz="2400" b="0" i="0" dirty="0" err="1">
                <a:solidFill>
                  <a:srgbClr val="000000"/>
                </a:solidFill>
                <a:effectLst/>
                <a:latin typeface="Open Sans" panose="020B0606030504020204" pitchFamily="34" charset="0"/>
              </a:rPr>
              <a:t>state</a:t>
            </a:r>
            <a:endParaRPr lang="sv-SE" sz="2400" b="0" i="0" dirty="0">
              <a:solidFill>
                <a:srgbClr val="000000"/>
              </a:solidFill>
              <a:effectLst/>
              <a:latin typeface="Open Sans" panose="020B0606030504020204" pitchFamily="34" charset="0"/>
            </a:endParaRPr>
          </a:p>
          <a:p>
            <a:pPr algn="l"/>
            <a:r>
              <a:rPr lang="sv-SE" sz="2400" b="0" i="0" dirty="0">
                <a:solidFill>
                  <a:srgbClr val="000000"/>
                </a:solidFill>
                <a:effectLst/>
                <a:latin typeface="Open Sans" panose="020B0606030504020204" pitchFamily="34" charset="0"/>
              </a:rPr>
              <a:t>Prior administration </a:t>
            </a:r>
            <a:r>
              <a:rPr lang="sv-SE" sz="2400" b="0" i="0" dirty="0" err="1">
                <a:solidFill>
                  <a:srgbClr val="000000"/>
                </a:solidFill>
                <a:effectLst/>
                <a:latin typeface="Open Sans" panose="020B0606030504020204" pitchFamily="34" charset="0"/>
              </a:rPr>
              <a:t>of</a:t>
            </a:r>
            <a:r>
              <a:rPr lang="sv-SE" sz="2400" b="0" i="0" dirty="0">
                <a:solidFill>
                  <a:srgbClr val="000000"/>
                </a:solidFill>
                <a:effectLst/>
                <a:latin typeface="Open Sans" panose="020B0606030504020204" pitchFamily="34" charset="0"/>
              </a:rPr>
              <a:t> antibiotics</a:t>
            </a:r>
          </a:p>
          <a:p>
            <a:pPr algn="l"/>
            <a:r>
              <a:rPr lang="en-US" sz="2400" b="0" i="0" dirty="0">
                <a:solidFill>
                  <a:srgbClr val="000000"/>
                </a:solidFill>
                <a:effectLst/>
                <a:latin typeface="Open Sans" panose="020B0606030504020204" pitchFamily="34" charset="0"/>
              </a:rPr>
              <a:t>The use of invasive devices and invasive procedures</a:t>
            </a:r>
          </a:p>
          <a:p>
            <a:pPr algn="l"/>
            <a:r>
              <a:rPr lang="en-US" sz="2400" b="0" i="0" dirty="0">
                <a:solidFill>
                  <a:srgbClr val="000000"/>
                </a:solidFill>
                <a:effectLst/>
                <a:latin typeface="Open Sans" panose="020B0606030504020204" pitchFamily="34" charset="0"/>
              </a:rPr>
              <a:t>The resource limited settings combined with these nosocomial infections, lead to a poor outcome</a:t>
            </a:r>
            <a:endParaRPr lang="en-US" sz="2400" i="0" dirty="0">
              <a:solidFill>
                <a:srgbClr val="444444"/>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7612993"/>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sv-SE"/>
          </a:p>
        </p:txBody>
      </p:sp>
      <p:sp>
        <p:nvSpPr>
          <p:cNvPr id="2" name="Rubrik 1">
            <a:extLst>
              <a:ext uri="{FF2B5EF4-FFF2-40B4-BE49-F238E27FC236}">
                <a16:creationId xmlns:a16="http://schemas.microsoft.com/office/drawing/2014/main" id="{5FEFAFBD-AE55-9DE4-2B77-FD27321AA47C}"/>
              </a:ext>
            </a:extLst>
          </p:cNvPr>
          <p:cNvSpPr>
            <a:spLocks noGrp="1"/>
          </p:cNvSpPr>
          <p:nvPr>
            <p:ph type="title"/>
          </p:nvPr>
        </p:nvSpPr>
        <p:spPr>
          <a:xfrm>
            <a:off x="1103312" y="452718"/>
            <a:ext cx="8947522" cy="1400530"/>
          </a:xfrm>
        </p:spPr>
        <p:txBody>
          <a:bodyPr anchor="ctr">
            <a:normAutofit/>
          </a:bodyPr>
          <a:lstStyle/>
          <a:p>
            <a:r>
              <a:rPr lang="sv-SE" dirty="0" err="1">
                <a:solidFill>
                  <a:srgbClr val="FFFFFF"/>
                </a:solidFill>
              </a:rPr>
              <a:t>Nosocomial</a:t>
            </a:r>
            <a:r>
              <a:rPr lang="sv-SE" dirty="0">
                <a:solidFill>
                  <a:srgbClr val="FFFFFF"/>
                </a:solidFill>
              </a:rPr>
              <a:t> </a:t>
            </a:r>
            <a:r>
              <a:rPr lang="sv-SE" dirty="0" err="1">
                <a:solidFill>
                  <a:srgbClr val="FFFFFF"/>
                </a:solidFill>
              </a:rPr>
              <a:t>infections</a:t>
            </a:r>
            <a:r>
              <a:rPr lang="sv-SE" dirty="0">
                <a:solidFill>
                  <a:srgbClr val="FFFFFF"/>
                </a:solidFill>
              </a:rPr>
              <a:t>- in Kenya</a:t>
            </a:r>
          </a:p>
        </p:txBody>
      </p:sp>
      <p:sp>
        <p:nvSpPr>
          <p:cNvPr id="3" name="Platshållare för innehåll 2">
            <a:extLst>
              <a:ext uri="{FF2B5EF4-FFF2-40B4-BE49-F238E27FC236}">
                <a16:creationId xmlns:a16="http://schemas.microsoft.com/office/drawing/2014/main" id="{2FEA42A8-2814-88D7-8A18-EFC776E37070}"/>
              </a:ext>
            </a:extLst>
          </p:cNvPr>
          <p:cNvSpPr>
            <a:spLocks noGrp="1"/>
          </p:cNvSpPr>
          <p:nvPr>
            <p:ph idx="1"/>
          </p:nvPr>
        </p:nvSpPr>
        <p:spPr>
          <a:xfrm>
            <a:off x="1103312" y="2668270"/>
            <a:ext cx="8946541" cy="3484879"/>
          </a:xfrm>
        </p:spPr>
        <p:txBody>
          <a:bodyPr>
            <a:normAutofit/>
          </a:bodyPr>
          <a:lstStyle/>
          <a:p>
            <a:pPr algn="l"/>
            <a:r>
              <a:rPr lang="en-US" b="0" i="0" dirty="0">
                <a:solidFill>
                  <a:srgbClr val="000000"/>
                </a:solidFill>
                <a:effectLst/>
                <a:latin typeface="Open Sans" panose="020B0606030504020204" pitchFamily="34" charset="0"/>
              </a:rPr>
              <a:t>The incidence of nosocomial infections ranges from 2.8% to 21.6%</a:t>
            </a:r>
          </a:p>
        </p:txBody>
      </p:sp>
    </p:spTree>
    <p:extLst>
      <p:ext uri="{BB962C8B-B14F-4D97-AF65-F5344CB8AC3E}">
        <p14:creationId xmlns:p14="http://schemas.microsoft.com/office/powerpoint/2010/main" val="468300902"/>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sv-SE"/>
          </a:p>
        </p:txBody>
      </p:sp>
      <p:sp>
        <p:nvSpPr>
          <p:cNvPr id="2" name="Rubrik 1">
            <a:extLst>
              <a:ext uri="{FF2B5EF4-FFF2-40B4-BE49-F238E27FC236}">
                <a16:creationId xmlns:a16="http://schemas.microsoft.com/office/drawing/2014/main" id="{5FEFAFBD-AE55-9DE4-2B77-FD27321AA47C}"/>
              </a:ext>
            </a:extLst>
          </p:cNvPr>
          <p:cNvSpPr>
            <a:spLocks noGrp="1"/>
          </p:cNvSpPr>
          <p:nvPr>
            <p:ph type="title"/>
          </p:nvPr>
        </p:nvSpPr>
        <p:spPr>
          <a:xfrm>
            <a:off x="1103312" y="452718"/>
            <a:ext cx="8947522" cy="1400530"/>
          </a:xfrm>
        </p:spPr>
        <p:txBody>
          <a:bodyPr anchor="ctr">
            <a:normAutofit/>
          </a:bodyPr>
          <a:lstStyle/>
          <a:p>
            <a:r>
              <a:rPr lang="sv-SE" dirty="0" err="1">
                <a:solidFill>
                  <a:srgbClr val="FFFFFF"/>
                </a:solidFill>
              </a:rPr>
              <a:t>Nosocomial</a:t>
            </a:r>
            <a:r>
              <a:rPr lang="sv-SE" dirty="0">
                <a:solidFill>
                  <a:srgbClr val="FFFFFF"/>
                </a:solidFill>
              </a:rPr>
              <a:t> </a:t>
            </a:r>
            <a:r>
              <a:rPr lang="sv-SE" dirty="0" err="1">
                <a:solidFill>
                  <a:srgbClr val="FFFFFF"/>
                </a:solidFill>
              </a:rPr>
              <a:t>infections</a:t>
            </a:r>
            <a:r>
              <a:rPr lang="sv-SE" dirty="0">
                <a:solidFill>
                  <a:srgbClr val="FFFFFF"/>
                </a:solidFill>
              </a:rPr>
              <a:t>- in Kenya</a:t>
            </a:r>
          </a:p>
        </p:txBody>
      </p:sp>
      <p:sp>
        <p:nvSpPr>
          <p:cNvPr id="3" name="Platshållare för innehåll 2">
            <a:extLst>
              <a:ext uri="{FF2B5EF4-FFF2-40B4-BE49-F238E27FC236}">
                <a16:creationId xmlns:a16="http://schemas.microsoft.com/office/drawing/2014/main" id="{2FEA42A8-2814-88D7-8A18-EFC776E37070}"/>
              </a:ext>
            </a:extLst>
          </p:cNvPr>
          <p:cNvSpPr>
            <a:spLocks noGrp="1"/>
          </p:cNvSpPr>
          <p:nvPr>
            <p:ph idx="1"/>
          </p:nvPr>
        </p:nvSpPr>
        <p:spPr>
          <a:xfrm>
            <a:off x="1103312" y="2668270"/>
            <a:ext cx="8946541" cy="3484879"/>
          </a:xfrm>
        </p:spPr>
        <p:txBody>
          <a:bodyPr>
            <a:normAutofit/>
          </a:bodyPr>
          <a:lstStyle/>
          <a:p>
            <a:pPr algn="l"/>
            <a:r>
              <a:rPr lang="en-US" b="0" i="0" dirty="0">
                <a:solidFill>
                  <a:srgbClr val="000000"/>
                </a:solidFill>
                <a:effectLst/>
                <a:latin typeface="Open Sans" panose="020B0606030504020204" pitchFamily="34" charset="0"/>
              </a:rPr>
              <a:t>The incidence of nosocomial infections ranges from 2.8% to 21.6%</a:t>
            </a:r>
          </a:p>
          <a:p>
            <a:pPr algn="l"/>
            <a:r>
              <a:rPr lang="en-US" b="0" i="0" dirty="0">
                <a:solidFill>
                  <a:srgbClr val="000000"/>
                </a:solidFill>
                <a:effectLst/>
                <a:latin typeface="Open Sans" panose="020B0606030504020204" pitchFamily="34" charset="0"/>
              </a:rPr>
              <a:t>They are likely to be more frequent and serious in developing countries, with possible risk factors being malnutrition, delayed presentation to referral </a:t>
            </a:r>
            <a:r>
              <a:rPr lang="en-US" b="0" i="0" dirty="0" err="1">
                <a:solidFill>
                  <a:srgbClr val="000000"/>
                </a:solidFill>
                <a:effectLst/>
                <a:latin typeface="Open Sans" panose="020B0606030504020204" pitchFamily="34" charset="0"/>
              </a:rPr>
              <a:t>centres</a:t>
            </a:r>
            <a:r>
              <a:rPr lang="en-US" b="0" i="0" dirty="0">
                <a:solidFill>
                  <a:srgbClr val="000000"/>
                </a:solidFill>
                <a:effectLst/>
                <a:latin typeface="Open Sans" panose="020B0606030504020204" pitchFamily="34" charset="0"/>
              </a:rPr>
              <a:t> and multi-organ involvement at admission</a:t>
            </a:r>
          </a:p>
          <a:p>
            <a:pPr algn="l"/>
            <a:endParaRPr lang="en-US" b="0" i="0" dirty="0">
              <a:solidFill>
                <a:srgbClr val="000000"/>
              </a:solidFill>
              <a:effectLst/>
              <a:latin typeface="Open Sans" panose="020B0606030504020204" pitchFamily="34" charset="0"/>
            </a:endParaRPr>
          </a:p>
        </p:txBody>
      </p:sp>
    </p:spTree>
    <p:extLst>
      <p:ext uri="{BB962C8B-B14F-4D97-AF65-F5344CB8AC3E}">
        <p14:creationId xmlns:p14="http://schemas.microsoft.com/office/powerpoint/2010/main" val="3495893818"/>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B99C7817DEDC44B8CD7A8C5D94A2ED7" ma:contentTypeVersion="16" ma:contentTypeDescription="Skapa ett nytt dokument." ma:contentTypeScope="" ma:versionID="09c253d1d22832c444aa69d102300d47">
  <xsd:schema xmlns:xsd="http://www.w3.org/2001/XMLSchema" xmlns:xs="http://www.w3.org/2001/XMLSchema" xmlns:p="http://schemas.microsoft.com/office/2006/metadata/properties" xmlns:ns2="67b4b99d-f155-4e2f-8838-6f0f7631dfc1" xmlns:ns3="b7f29fcc-0797-403f-ba7b-ecbb290fae6d" targetNamespace="http://schemas.microsoft.com/office/2006/metadata/properties" ma:root="true" ma:fieldsID="988e11a238c273e1b1036d2fe01e35ef" ns2:_="" ns3:_="">
    <xsd:import namespace="67b4b99d-f155-4e2f-8838-6f0f7631dfc1"/>
    <xsd:import namespace="b7f29fcc-0797-403f-ba7b-ecbb290fae6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OCR"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b4b99d-f155-4e2f-8838-6f0f7631df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ildmarkeringar" ma:readOnly="false" ma:fieldId="{5cf76f15-5ced-4ddc-b409-7134ff3c332f}" ma:taxonomyMulti="true" ma:sspId="1ca6ed74-85eb-41c2-922f-9901e948785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7f29fcc-0797-403f-ba7b-ecbb290fae6d"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582ac2aa-0835-496c-a9da-eb74f56ee759}" ma:internalName="TaxCatchAll" ma:showField="CatchAllData" ma:web="b7f29fcc-0797-403f-ba7b-ecbb290fae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BBF4E3-EAC2-45DB-9694-CC3F5F7FA195}"/>
</file>

<file path=customXml/itemProps2.xml><?xml version="1.0" encoding="utf-8"?>
<ds:datastoreItem xmlns:ds="http://schemas.openxmlformats.org/officeDocument/2006/customXml" ds:itemID="{7A2D4F25-C9AD-49BD-95DB-5A0BEBDA5B37}"/>
</file>

<file path=docProps/app.xml><?xml version="1.0" encoding="utf-8"?>
<Properties xmlns="http://schemas.openxmlformats.org/officeDocument/2006/extended-properties" xmlns:vt="http://schemas.openxmlformats.org/officeDocument/2006/docPropsVTypes">
  <Template>Ion</Template>
  <TotalTime>71</TotalTime>
  <Words>583</Words>
  <Application>Microsoft Office PowerPoint</Application>
  <PresentationFormat>Bredbild</PresentationFormat>
  <Paragraphs>59</Paragraphs>
  <Slides>15</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15</vt:i4>
      </vt:variant>
    </vt:vector>
  </HeadingPairs>
  <TitlesOfParts>
    <vt:vector size="22" baseType="lpstr">
      <vt:lpstr>Arial</vt:lpstr>
      <vt:lpstr>Century Gothic</vt:lpstr>
      <vt:lpstr>Google Sans</vt:lpstr>
      <vt:lpstr>Open Sans</vt:lpstr>
      <vt:lpstr>Times New Roman</vt:lpstr>
      <vt:lpstr>Wingdings 3</vt:lpstr>
      <vt:lpstr>Jon</vt:lpstr>
      <vt:lpstr>Nosocomial infections</vt:lpstr>
      <vt:lpstr>Our school of medicine</vt:lpstr>
      <vt:lpstr>Our school of medicine</vt:lpstr>
      <vt:lpstr>Our school of medicine</vt:lpstr>
      <vt:lpstr>Nosocomial infections- definition</vt:lpstr>
      <vt:lpstr>Nosocomial infections- in Kenya</vt:lpstr>
      <vt:lpstr>Nosocomial infections- in Kenya</vt:lpstr>
      <vt:lpstr>Nosocomial infections- in Kenya</vt:lpstr>
      <vt:lpstr>Nosocomial infections- in Kenya</vt:lpstr>
      <vt:lpstr>Nosocomial infections- in Kenya</vt:lpstr>
      <vt:lpstr>Nosocomial infections- in Kenya</vt:lpstr>
      <vt:lpstr>Nosocomial infections- in Kenya</vt:lpstr>
      <vt:lpstr>Top causes of death in Kenya</vt:lpstr>
      <vt:lpstr>Top causes of death in Kenya</vt:lpstr>
      <vt:lpstr>What is actually under our control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Nosocomial infections</dc:title>
  <dc:creator>Bugra Merdol 3M0P</dc:creator>
  <cp:lastModifiedBy>Bugra Merdol 3M0P</cp:lastModifiedBy>
  <cp:revision>1</cp:revision>
  <dcterms:created xsi:type="dcterms:W3CDTF">2024-08-27T15:06:05Z</dcterms:created>
  <dcterms:modified xsi:type="dcterms:W3CDTF">2024-08-27T16:17:15Z</dcterms:modified>
</cp:coreProperties>
</file>