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2" r:id="rId4"/>
    <p:sldId id="263" r:id="rId5"/>
    <p:sldId id="264" r:id="rId6"/>
    <p:sldId id="265" r:id="rId7"/>
    <p:sldId id="266" r:id="rId8"/>
    <p:sldId id="267" r:id="rId9"/>
    <p:sldId id="269" r:id="rId10"/>
    <p:sldId id="270" r:id="rId11"/>
    <p:sldId id="272" r:id="rId12"/>
    <p:sldId id="273" r:id="rId13"/>
    <p:sldId id="274" r:id="rId14"/>
    <p:sldId id="275" r:id="rId15"/>
    <p:sldId id="290" r:id="rId16"/>
    <p:sldId id="276" r:id="rId17"/>
    <p:sldId id="294" r:id="rId18"/>
    <p:sldId id="293"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67"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Håkansson" userId="44eaf58d-d492-4331-909b-7e16df4fbd5b" providerId="ADAL" clId="{B296E149-7660-4905-A20F-3F91F07781C9}"/>
    <pc:docChg chg="delSld modSld">
      <pc:chgData name="Karin Håkansson" userId="44eaf58d-d492-4331-909b-7e16df4fbd5b" providerId="ADAL" clId="{B296E149-7660-4905-A20F-3F91F07781C9}" dt="2024-04-28T08:47:29.588" v="16" actId="20577"/>
      <pc:docMkLst>
        <pc:docMk/>
      </pc:docMkLst>
      <pc:sldChg chg="del">
        <pc:chgData name="Karin Håkansson" userId="44eaf58d-d492-4331-909b-7e16df4fbd5b" providerId="ADAL" clId="{B296E149-7660-4905-A20F-3F91F07781C9}" dt="2024-04-28T08:47:12.183" v="1" actId="47"/>
        <pc:sldMkLst>
          <pc:docMk/>
          <pc:sldMk cId="2077907531" sldId="277"/>
        </pc:sldMkLst>
      </pc:sldChg>
      <pc:sldChg chg="modSp mod">
        <pc:chgData name="Karin Håkansson" userId="44eaf58d-d492-4331-909b-7e16df4fbd5b" providerId="ADAL" clId="{B296E149-7660-4905-A20F-3F91F07781C9}" dt="2024-04-28T08:47:29.588" v="16" actId="20577"/>
        <pc:sldMkLst>
          <pc:docMk/>
          <pc:sldMk cId="477324615" sldId="279"/>
        </pc:sldMkLst>
        <pc:spChg chg="mod">
          <ac:chgData name="Karin Håkansson" userId="44eaf58d-d492-4331-909b-7e16df4fbd5b" providerId="ADAL" clId="{B296E149-7660-4905-A20F-3F91F07781C9}" dt="2024-04-28T08:47:29.588" v="16" actId="20577"/>
          <ac:spMkLst>
            <pc:docMk/>
            <pc:sldMk cId="477324615" sldId="279"/>
            <ac:spMk id="4" creationId="{00000000-0000-0000-0000-000000000000}"/>
          </ac:spMkLst>
        </pc:spChg>
      </pc:sldChg>
      <pc:sldChg chg="del">
        <pc:chgData name="Karin Håkansson" userId="44eaf58d-d492-4331-909b-7e16df4fbd5b" providerId="ADAL" clId="{B296E149-7660-4905-A20F-3F91F07781C9}" dt="2024-04-28T08:47:07.325" v="0" actId="47"/>
        <pc:sldMkLst>
          <pc:docMk/>
          <pc:sldMk cId="2324483478" sldId="28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4CE398-952A-42B7-BF0B-150210242135}"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17795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CE398-952A-42B7-BF0B-150210242135}"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65064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CE398-952A-42B7-BF0B-150210242135}"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410134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CE398-952A-42B7-BF0B-150210242135}"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281176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4CE398-952A-42B7-BF0B-150210242135}"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56557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CE398-952A-42B7-BF0B-150210242135}"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339947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CE398-952A-42B7-BF0B-150210242135}" type="datetimeFigureOut">
              <a:rPr lang="en-US" smtClean="0"/>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2773452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CE398-952A-42B7-BF0B-150210242135}" type="datetimeFigureOut">
              <a:rPr lang="en-US" smtClean="0"/>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335163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CE398-952A-42B7-BF0B-150210242135}" type="datetimeFigureOut">
              <a:rPr lang="en-US" smtClean="0"/>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370511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4CE398-952A-42B7-BF0B-150210242135}"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62427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4CE398-952A-42B7-BF0B-150210242135}"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049075-8DE1-4661-B834-3B3835EC65F9}" type="slidenum">
              <a:rPr lang="en-US" smtClean="0"/>
              <a:t>‹#›</a:t>
            </a:fld>
            <a:endParaRPr lang="en-US"/>
          </a:p>
        </p:txBody>
      </p:sp>
    </p:spTree>
    <p:extLst>
      <p:ext uri="{BB962C8B-B14F-4D97-AF65-F5344CB8AC3E}">
        <p14:creationId xmlns:p14="http://schemas.microsoft.com/office/powerpoint/2010/main" val="2263821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CE398-952A-42B7-BF0B-150210242135}" type="datetimeFigureOut">
              <a:rPr lang="en-US" smtClean="0"/>
              <a:t>4/28/2024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49075-8DE1-4661-B834-3B3835EC65F9}" type="slidenum">
              <a:rPr lang="en-US" smtClean="0"/>
              <a:t>‹#›</a:t>
            </a:fld>
            <a:endParaRPr lang="en-US"/>
          </a:p>
        </p:txBody>
      </p:sp>
    </p:spTree>
    <p:extLst>
      <p:ext uri="{BB962C8B-B14F-4D97-AF65-F5344CB8AC3E}">
        <p14:creationId xmlns:p14="http://schemas.microsoft.com/office/powerpoint/2010/main" val="3953125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hyperlink" Target="https://youtu.be/-LsGdfMyxZ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ROTARY DOCTORS PROJECTS-KENYA</a:t>
            </a:r>
          </a:p>
        </p:txBody>
      </p:sp>
      <p:sp>
        <p:nvSpPr>
          <p:cNvPr id="3" name="Subtitle 2"/>
          <p:cNvSpPr>
            <a:spLocks noGrp="1"/>
          </p:cNvSpPr>
          <p:nvPr>
            <p:ph type="subTitle" idx="1"/>
          </p:nvPr>
        </p:nvSpPr>
        <p:spPr/>
        <p:txBody>
          <a:bodyPr/>
          <a:lstStyle/>
          <a:p>
            <a:pPr algn="l"/>
            <a:r>
              <a:rPr lang="en-US" dirty="0"/>
              <a:t>BY:</a:t>
            </a:r>
          </a:p>
          <a:p>
            <a:pPr algn="l"/>
            <a:r>
              <a:rPr lang="en-US" dirty="0"/>
              <a:t>JACINTA KARIMI</a:t>
            </a:r>
          </a:p>
        </p:txBody>
      </p:sp>
    </p:spTree>
    <p:extLst>
      <p:ext uri="{BB962C8B-B14F-4D97-AF65-F5344CB8AC3E}">
        <p14:creationId xmlns:p14="http://schemas.microsoft.com/office/powerpoint/2010/main" val="2753158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TOTAL SPRING PROTECTED = 9</a:t>
            </a:r>
          </a:p>
          <a:p>
            <a:r>
              <a:rPr lang="en-US" dirty="0"/>
              <a:t> TOTAL NUMBER OF H/H REACHED 1,188</a:t>
            </a:r>
          </a:p>
          <a:p>
            <a:r>
              <a:rPr lang="en-US" dirty="0"/>
              <a:t> TOTAL POPULATION 7,128 (= almost  a location)</a:t>
            </a:r>
          </a:p>
          <a:p>
            <a:r>
              <a:rPr lang="en-US" dirty="0"/>
              <a:t> TOTAL FAILURE RATE = 1</a:t>
            </a:r>
          </a:p>
          <a:p>
            <a:pPr marL="0" indent="0">
              <a:buNone/>
            </a:pPr>
            <a:endParaRPr lang="en-US" dirty="0"/>
          </a:p>
        </p:txBody>
      </p:sp>
    </p:spTree>
    <p:extLst>
      <p:ext uri="{BB962C8B-B14F-4D97-AF65-F5344CB8AC3E}">
        <p14:creationId xmlns:p14="http://schemas.microsoft.com/office/powerpoint/2010/main" val="1774560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52400"/>
            <a:ext cx="10515600" cy="425143"/>
          </a:xfrm>
        </p:spPr>
        <p:txBody>
          <a:bodyPr>
            <a:normAutofit fontScale="90000"/>
          </a:bodyPr>
          <a:lstStyle/>
          <a:p>
            <a:r>
              <a:rPr lang="en-US" dirty="0"/>
              <a:t>REVIEW OF SPRING MARCH 2024</a:t>
            </a:r>
          </a:p>
        </p:txBody>
      </p:sp>
      <p:sp>
        <p:nvSpPr>
          <p:cNvPr id="3" name="Text Placeholder 2"/>
          <p:cNvSpPr>
            <a:spLocks noGrp="1"/>
          </p:cNvSpPr>
          <p:nvPr>
            <p:ph type="body" idx="1"/>
          </p:nvPr>
        </p:nvSpPr>
        <p:spPr>
          <a:xfrm>
            <a:off x="754933" y="758857"/>
            <a:ext cx="5157787" cy="273377"/>
          </a:xfrm>
        </p:spPr>
        <p:txBody>
          <a:bodyPr>
            <a:normAutofit fontScale="62500" lnSpcReduction="20000"/>
          </a:bodyPr>
          <a:lstStyle/>
          <a:p>
            <a:r>
              <a:rPr lang="en-US" dirty="0"/>
              <a:t>UHESIA @2024- 12 years old</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5352" y="1489435"/>
            <a:ext cx="4166648" cy="5246520"/>
          </a:xfrm>
        </p:spPr>
      </p:pic>
      <p:sp>
        <p:nvSpPr>
          <p:cNvPr id="5" name="Text Placeholder 4"/>
          <p:cNvSpPr>
            <a:spLocks noGrp="1"/>
          </p:cNvSpPr>
          <p:nvPr>
            <p:ph type="body" sz="quarter" idx="3"/>
          </p:nvPr>
        </p:nvSpPr>
        <p:spPr>
          <a:xfrm>
            <a:off x="6172199" y="509047"/>
            <a:ext cx="5183189" cy="499621"/>
          </a:xfrm>
        </p:spPr>
        <p:txBody>
          <a:bodyPr>
            <a:normAutofit fontScale="62500" lnSpcReduction="20000"/>
          </a:bodyPr>
          <a:lstStyle/>
          <a:p>
            <a:r>
              <a:rPr lang="en-US" dirty="0"/>
              <a:t>                            HALALA SPRING @2024-12 years old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3441" y="3819546"/>
            <a:ext cx="3163178" cy="3010920"/>
          </a:xfrm>
          <a:prstGeom prst="rect">
            <a:avLst/>
          </a:prstGeom>
        </p:spPr>
      </p:pic>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441" y="945200"/>
            <a:ext cx="3163178" cy="2727433"/>
          </a:xfrm>
          <a:prstGeom prst="rect">
            <a:avLst/>
          </a:prstGeom>
        </p:spPr>
      </p:pic>
    </p:spTree>
    <p:extLst>
      <p:ext uri="{BB962C8B-B14F-4D97-AF65-F5344CB8AC3E}">
        <p14:creationId xmlns:p14="http://schemas.microsoft.com/office/powerpoint/2010/main" val="99267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838987"/>
            <a:ext cx="5157787" cy="443058"/>
          </a:xfrm>
        </p:spPr>
        <p:txBody>
          <a:bodyPr/>
          <a:lstStyle/>
          <a:p>
            <a:r>
              <a:rPr lang="en-US" dirty="0"/>
              <a:t>NABULINDO@2024-11 years old</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38613" y="1827565"/>
            <a:ext cx="4844575" cy="2292089"/>
          </a:xfrm>
        </p:spPr>
      </p:pic>
      <p:sp>
        <p:nvSpPr>
          <p:cNvPr id="5" name="Text Placeholder 4"/>
          <p:cNvSpPr>
            <a:spLocks noGrp="1"/>
          </p:cNvSpPr>
          <p:nvPr>
            <p:ph type="body" sz="quarter" idx="3"/>
          </p:nvPr>
        </p:nvSpPr>
        <p:spPr>
          <a:xfrm>
            <a:off x="6172200" y="838987"/>
            <a:ext cx="5183188" cy="443058"/>
          </a:xfrm>
        </p:spPr>
        <p:txBody>
          <a:bodyPr/>
          <a:lstStyle/>
          <a:p>
            <a:r>
              <a:rPr lang="en-US" dirty="0"/>
              <a:t>KOYULE@2024 -10years old</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338612" y="4231542"/>
            <a:ext cx="4844575" cy="2292089"/>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099" y="1827565"/>
            <a:ext cx="6411822" cy="4696066"/>
          </a:xfrm>
          <a:prstGeom prst="rect">
            <a:avLst/>
          </a:prstGeom>
        </p:spPr>
      </p:pic>
    </p:spTree>
    <p:extLst>
      <p:ext uri="{BB962C8B-B14F-4D97-AF65-F5344CB8AC3E}">
        <p14:creationId xmlns:p14="http://schemas.microsoft.com/office/powerpoint/2010/main" val="3178707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22548"/>
            <a:ext cx="5157787" cy="1310325"/>
          </a:xfrm>
        </p:spPr>
        <p:txBody>
          <a:bodyPr>
            <a:normAutofit/>
          </a:bodyPr>
          <a:lstStyle/>
          <a:p>
            <a:r>
              <a:rPr lang="en-US" dirty="0"/>
              <a:t>SIMIYU@2024-1 year old</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7223" y="1403447"/>
            <a:ext cx="2486868" cy="5256263"/>
          </a:xfrm>
        </p:spPr>
      </p:pic>
      <p:sp>
        <p:nvSpPr>
          <p:cNvPr id="5" name="Text Placeholder 4"/>
          <p:cNvSpPr>
            <a:spLocks noGrp="1"/>
          </p:cNvSpPr>
          <p:nvPr>
            <p:ph type="body" sz="quarter" idx="3"/>
          </p:nvPr>
        </p:nvSpPr>
        <p:spPr>
          <a:xfrm>
            <a:off x="6172200" y="188537"/>
            <a:ext cx="5183188" cy="405352"/>
          </a:xfrm>
        </p:spPr>
        <p:txBody>
          <a:bodyPr>
            <a:normAutofit lnSpcReduction="10000"/>
          </a:bodyPr>
          <a:lstStyle/>
          <a:p>
            <a:r>
              <a:rPr lang="en-US" dirty="0"/>
              <a:t>EMULUGUNGA@2024 -3years old</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745124" y="1403447"/>
            <a:ext cx="2524460" cy="5256263"/>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546" y="3681842"/>
            <a:ext cx="6008114" cy="283977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2546" y="593889"/>
            <a:ext cx="6008114" cy="2839773"/>
          </a:xfrm>
          <a:prstGeom prst="rect">
            <a:avLst/>
          </a:prstGeom>
        </p:spPr>
      </p:pic>
    </p:spTree>
    <p:extLst>
      <p:ext uri="{BB962C8B-B14F-4D97-AF65-F5344CB8AC3E}">
        <p14:creationId xmlns:p14="http://schemas.microsoft.com/office/powerpoint/2010/main" val="397244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348793"/>
            <a:ext cx="5157787" cy="593888"/>
          </a:xfrm>
        </p:spPr>
        <p:txBody>
          <a:bodyPr/>
          <a:lstStyle/>
          <a:p>
            <a:r>
              <a:rPr lang="en-US" dirty="0"/>
              <a:t>HAMISI@2024-2 years old</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2548" y="1025053"/>
            <a:ext cx="5875027" cy="2779621"/>
          </a:xfrm>
        </p:spPr>
      </p:pic>
      <p:sp>
        <p:nvSpPr>
          <p:cNvPr id="5" name="Text Placeholder 4"/>
          <p:cNvSpPr>
            <a:spLocks noGrp="1"/>
          </p:cNvSpPr>
          <p:nvPr>
            <p:ph type="body" sz="quarter" idx="3"/>
          </p:nvPr>
        </p:nvSpPr>
        <p:spPr>
          <a:xfrm>
            <a:off x="6172200" y="348793"/>
            <a:ext cx="5183188" cy="480766"/>
          </a:xfrm>
        </p:spPr>
        <p:txBody>
          <a:bodyPr/>
          <a:lstStyle/>
          <a:p>
            <a:r>
              <a:rPr lang="en-US" dirty="0"/>
              <a:t>NABANYILA@2024-8months old</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116323" y="3957181"/>
            <a:ext cx="1929293" cy="292993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8331" y="3887046"/>
            <a:ext cx="1583793" cy="288139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4839" y="3911548"/>
            <a:ext cx="1687487" cy="28873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041" y="1044976"/>
            <a:ext cx="2705582" cy="572420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8089" y="1065214"/>
            <a:ext cx="2952806" cy="5726783"/>
          </a:xfrm>
          <a:prstGeom prst="rect">
            <a:avLst/>
          </a:prstGeom>
        </p:spPr>
      </p:pic>
    </p:spTree>
    <p:extLst>
      <p:ext uri="{BB962C8B-B14F-4D97-AF65-F5344CB8AC3E}">
        <p14:creationId xmlns:p14="http://schemas.microsoft.com/office/powerpoint/2010/main" val="410855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0571-6A76-4DAF-B2E8-06B2340ECC1A}"/>
              </a:ext>
            </a:extLst>
          </p:cNvPr>
          <p:cNvSpPr>
            <a:spLocks noGrp="1"/>
          </p:cNvSpPr>
          <p:nvPr>
            <p:ph type="title"/>
          </p:nvPr>
        </p:nvSpPr>
        <p:spPr>
          <a:xfrm>
            <a:off x="839788" y="111760"/>
            <a:ext cx="10515600" cy="823912"/>
          </a:xfrm>
        </p:spPr>
        <p:txBody>
          <a:bodyPr/>
          <a:lstStyle/>
          <a:p>
            <a:r>
              <a:rPr lang="en-US" dirty="0"/>
              <a:t>RDS PROJECTS OUTCOMES()</a:t>
            </a:r>
            <a:endParaRPr lang="en-KE" dirty="0"/>
          </a:p>
        </p:txBody>
      </p:sp>
      <p:sp>
        <p:nvSpPr>
          <p:cNvPr id="3" name="Text Placeholder 2">
            <a:extLst>
              <a:ext uri="{FF2B5EF4-FFF2-40B4-BE49-F238E27FC236}">
                <a16:creationId xmlns:a16="http://schemas.microsoft.com/office/drawing/2014/main" id="{75CA0669-E257-48D3-8FF8-DE83E9242629}"/>
              </a:ext>
            </a:extLst>
          </p:cNvPr>
          <p:cNvSpPr>
            <a:spLocks noGrp="1"/>
          </p:cNvSpPr>
          <p:nvPr>
            <p:ph type="body" idx="1"/>
          </p:nvPr>
        </p:nvSpPr>
        <p:spPr>
          <a:xfrm>
            <a:off x="839788" y="822961"/>
            <a:ext cx="5157787" cy="492124"/>
          </a:xfrm>
        </p:spPr>
        <p:txBody>
          <a:bodyPr>
            <a:normAutofit fontScale="70000" lnSpcReduction="20000"/>
          </a:bodyPr>
          <a:lstStyle/>
          <a:p>
            <a:r>
              <a:rPr lang="en-US" dirty="0"/>
              <a:t>MCH(IMMUNIZATION COVERAGE (</a:t>
            </a:r>
            <a:r>
              <a:rPr lang="en-US" dirty="0" err="1"/>
              <a:t>Transzoia</a:t>
            </a:r>
            <a:r>
              <a:rPr lang="en-US" dirty="0"/>
              <a:t> County)</a:t>
            </a:r>
            <a:endParaRPr lang="en-KE" dirty="0"/>
          </a:p>
        </p:txBody>
      </p:sp>
      <p:sp>
        <p:nvSpPr>
          <p:cNvPr id="5" name="Text Placeholder 4">
            <a:extLst>
              <a:ext uri="{FF2B5EF4-FFF2-40B4-BE49-F238E27FC236}">
                <a16:creationId xmlns:a16="http://schemas.microsoft.com/office/drawing/2014/main" id="{7C549A3F-2D35-46A4-A6E4-E42980BD5401}"/>
              </a:ext>
            </a:extLst>
          </p:cNvPr>
          <p:cNvSpPr>
            <a:spLocks noGrp="1"/>
          </p:cNvSpPr>
          <p:nvPr>
            <p:ph type="body" sz="quarter" idx="3"/>
          </p:nvPr>
        </p:nvSpPr>
        <p:spPr>
          <a:xfrm>
            <a:off x="6172200" y="935673"/>
            <a:ext cx="5183188" cy="379412"/>
          </a:xfrm>
        </p:spPr>
        <p:txBody>
          <a:bodyPr>
            <a:normAutofit fontScale="70000" lnSpcReduction="20000"/>
          </a:bodyPr>
          <a:lstStyle/>
          <a:p>
            <a:r>
              <a:rPr lang="en-US" dirty="0"/>
              <a:t>SPECIAL PROJECTS</a:t>
            </a:r>
            <a:endParaRPr lang="en-KE" dirty="0"/>
          </a:p>
        </p:txBody>
      </p:sp>
      <p:sp>
        <p:nvSpPr>
          <p:cNvPr id="6" name="Content Placeholder 5">
            <a:extLst>
              <a:ext uri="{FF2B5EF4-FFF2-40B4-BE49-F238E27FC236}">
                <a16:creationId xmlns:a16="http://schemas.microsoft.com/office/drawing/2014/main" id="{0C4E2D41-17B8-4EE4-A64C-588A94733965}"/>
              </a:ext>
            </a:extLst>
          </p:cNvPr>
          <p:cNvSpPr>
            <a:spLocks noGrp="1"/>
          </p:cNvSpPr>
          <p:nvPr>
            <p:ph sz="quarter" idx="4"/>
          </p:nvPr>
        </p:nvSpPr>
        <p:spPr>
          <a:xfrm>
            <a:off x="5997575" y="1315085"/>
            <a:ext cx="6082665" cy="4874578"/>
          </a:xfrm>
        </p:spPr>
        <p:txBody>
          <a:bodyPr>
            <a:normAutofit/>
          </a:bodyPr>
          <a:lstStyle/>
          <a:p>
            <a:endParaRPr lang="en-US" dirty="0"/>
          </a:p>
          <a:p>
            <a:r>
              <a:rPr lang="en-US" dirty="0"/>
              <a:t>Together with other sanitation projects like community lead total sanitation dealing with community building latrines and using basic hand washing technology, we have achieved reduction of water borne and washed related disease by up to 60% in the communities we serve.</a:t>
            </a:r>
          </a:p>
          <a:p>
            <a:endParaRPr lang="en-KE" dirty="0"/>
          </a:p>
        </p:txBody>
      </p:sp>
      <p:sp>
        <p:nvSpPr>
          <p:cNvPr id="7" name="Content Placeholder 6">
            <a:extLst>
              <a:ext uri="{FF2B5EF4-FFF2-40B4-BE49-F238E27FC236}">
                <a16:creationId xmlns:a16="http://schemas.microsoft.com/office/drawing/2014/main" id="{D032C0E8-7823-48E5-AF35-F2B62E546CB6}"/>
              </a:ext>
            </a:extLst>
          </p:cNvPr>
          <p:cNvSpPr>
            <a:spLocks noGrp="1"/>
          </p:cNvSpPr>
          <p:nvPr>
            <p:ph sz="half" idx="2"/>
          </p:nvPr>
        </p:nvSpPr>
        <p:spPr>
          <a:xfrm>
            <a:off x="518160" y="1646873"/>
            <a:ext cx="5479415" cy="4542790"/>
          </a:xfrm>
        </p:spPr>
        <p:txBody>
          <a:bodyPr>
            <a:normAutofit/>
          </a:bodyPr>
          <a:lstStyle/>
          <a:p>
            <a:r>
              <a:rPr lang="en-US" dirty="0"/>
              <a:t>Given access to safe and clean drinking water to 185,640 people () of total Kenyan pop of 54million.(0.35%)</a:t>
            </a:r>
          </a:p>
          <a:p>
            <a:r>
              <a:rPr lang="en-US" dirty="0"/>
              <a:t>Out of the above7,128 People access clean and safe drinking water courtesy of your support!</a:t>
            </a:r>
          </a:p>
          <a:p>
            <a:endParaRPr lang="en-KE" dirty="0"/>
          </a:p>
        </p:txBody>
      </p:sp>
    </p:spTree>
    <p:extLst>
      <p:ext uri="{BB962C8B-B14F-4D97-AF65-F5344CB8AC3E}">
        <p14:creationId xmlns:p14="http://schemas.microsoft.com/office/powerpoint/2010/main" val="346460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CHALLANGES</a:t>
            </a:r>
          </a:p>
        </p:txBody>
      </p:sp>
      <p:sp>
        <p:nvSpPr>
          <p:cNvPr id="3" name="Text Placeholder 2"/>
          <p:cNvSpPr>
            <a:spLocks noGrp="1"/>
          </p:cNvSpPr>
          <p:nvPr>
            <p:ph type="body" idx="1"/>
          </p:nvPr>
        </p:nvSpPr>
        <p:spPr/>
        <p:txBody>
          <a:bodyPr/>
          <a:lstStyle/>
          <a:p>
            <a:r>
              <a:rPr lang="en-US" dirty="0"/>
              <a:t>SPRING AREA</a:t>
            </a:r>
          </a:p>
        </p:txBody>
      </p:sp>
      <p:sp>
        <p:nvSpPr>
          <p:cNvPr id="4" name="Content Placeholder 3"/>
          <p:cNvSpPr>
            <a:spLocks noGrp="1"/>
          </p:cNvSpPr>
          <p:nvPr>
            <p:ph sz="half" idx="2"/>
          </p:nvPr>
        </p:nvSpPr>
        <p:spPr/>
        <p:txBody>
          <a:bodyPr>
            <a:normAutofit lnSpcReduction="10000"/>
          </a:bodyPr>
          <a:lstStyle/>
          <a:p>
            <a:r>
              <a:rPr lang="en-US" dirty="0"/>
              <a:t> Stealing of Sign Posts.</a:t>
            </a:r>
          </a:p>
          <a:p>
            <a:pPr marL="0" indent="0">
              <a:buNone/>
            </a:pPr>
            <a:endParaRPr lang="en-US" dirty="0"/>
          </a:p>
          <a:p>
            <a:r>
              <a:rPr lang="en-US" dirty="0"/>
              <a:t> Sustainability of fencing posts.</a:t>
            </a:r>
          </a:p>
          <a:p>
            <a:endParaRPr lang="en-US" dirty="0"/>
          </a:p>
          <a:p>
            <a:endParaRPr lang="en-US" dirty="0"/>
          </a:p>
          <a:p>
            <a:r>
              <a:rPr lang="en-US" dirty="0"/>
              <a:t> Sift of focus to more dry areas where there are no springs and the water need is greater.</a:t>
            </a:r>
          </a:p>
        </p:txBody>
      </p:sp>
      <p:sp>
        <p:nvSpPr>
          <p:cNvPr id="5" name="Text Placeholder 4"/>
          <p:cNvSpPr>
            <a:spLocks noGrp="1"/>
          </p:cNvSpPr>
          <p:nvPr>
            <p:ph type="body" sz="quarter" idx="3"/>
          </p:nvPr>
        </p:nvSpPr>
        <p:spPr/>
        <p:txBody>
          <a:bodyPr/>
          <a:lstStyle/>
          <a:p>
            <a:r>
              <a:rPr lang="en-US" dirty="0"/>
              <a:t>Possible solutions.</a:t>
            </a:r>
          </a:p>
        </p:txBody>
      </p:sp>
      <p:sp>
        <p:nvSpPr>
          <p:cNvPr id="6" name="Content Placeholder 5"/>
          <p:cNvSpPr>
            <a:spLocks noGrp="1"/>
          </p:cNvSpPr>
          <p:nvPr>
            <p:ph sz="quarter" idx="4"/>
          </p:nvPr>
        </p:nvSpPr>
        <p:spPr/>
        <p:txBody>
          <a:bodyPr>
            <a:normAutofit lnSpcReduction="10000"/>
          </a:bodyPr>
          <a:lstStyle/>
          <a:p>
            <a:r>
              <a:rPr lang="en-US" dirty="0"/>
              <a:t> Engrave the Sponsoring club and RDS on a block wall.</a:t>
            </a:r>
          </a:p>
          <a:p>
            <a:r>
              <a:rPr lang="en-US" dirty="0"/>
              <a:t> Still use the timber fence temporarily and educate community on need to protect water source with live fence.</a:t>
            </a:r>
          </a:p>
          <a:p>
            <a:r>
              <a:rPr lang="en-US" dirty="0"/>
              <a:t> Clubs to join for bigger water projects like drilled well and tapping water from the hills.</a:t>
            </a:r>
          </a:p>
        </p:txBody>
      </p:sp>
    </p:spTree>
    <p:extLst>
      <p:ext uri="{BB962C8B-B14F-4D97-AF65-F5344CB8AC3E}">
        <p14:creationId xmlns:p14="http://schemas.microsoft.com/office/powerpoint/2010/main" val="1696811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785C37E-3907-464E-9F17-4532818D8B38}"/>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t="-4102" r="27075"/>
          <a:stretch/>
        </p:blipFill>
        <p:spPr>
          <a:xfrm>
            <a:off x="115614" y="1007248"/>
            <a:ext cx="6565824" cy="4430110"/>
          </a:xfrm>
          <a:prstGeom prst="rect">
            <a:avLst/>
          </a:prstGeom>
        </p:spPr>
      </p:pic>
      <p:pic>
        <p:nvPicPr>
          <p:cNvPr id="8" name="Content Placeholder 7">
            <a:extLst>
              <a:ext uri="{FF2B5EF4-FFF2-40B4-BE49-F238E27FC236}">
                <a16:creationId xmlns:a16="http://schemas.microsoft.com/office/drawing/2014/main" id="{6684EF98-AE2C-4F14-95D7-ABC7D5CD42ED}"/>
              </a:ext>
            </a:extLst>
          </p:cNvPr>
          <p:cNvPicPr>
            <a:picLocks noGrp="1" noChangeAspect="1"/>
          </p:cNvPicPr>
          <p:nvPr>
            <p:ph sz="quarter" idx="4"/>
          </p:nvPr>
        </p:nvPicPr>
        <p:blipFill rotWithShape="1">
          <a:blip r:embed="rId4"/>
          <a:srcRect l="67880" t="-4723"/>
          <a:stretch/>
        </p:blipFill>
        <p:spPr>
          <a:xfrm>
            <a:off x="9392735" y="867350"/>
            <a:ext cx="2683651" cy="4135574"/>
          </a:xfrm>
          <a:prstGeom prst="rect">
            <a:avLst/>
          </a:prstGeom>
        </p:spPr>
      </p:pic>
      <p:pic>
        <p:nvPicPr>
          <p:cNvPr id="9" name="Picture 8">
            <a:extLst>
              <a:ext uri="{FF2B5EF4-FFF2-40B4-BE49-F238E27FC236}">
                <a16:creationId xmlns:a16="http://schemas.microsoft.com/office/drawing/2014/main" id="{31171A8D-02B7-427D-AD00-4CCA1BD22980}"/>
              </a:ext>
            </a:extLst>
          </p:cNvPr>
          <p:cNvPicPr>
            <a:picLocks noChangeAspect="1"/>
          </p:cNvPicPr>
          <p:nvPr/>
        </p:nvPicPr>
        <p:blipFill>
          <a:blip r:embed="rId5"/>
          <a:stretch>
            <a:fillRect/>
          </a:stretch>
        </p:blipFill>
        <p:spPr>
          <a:xfrm>
            <a:off x="6968360" y="1084053"/>
            <a:ext cx="2257890" cy="4777024"/>
          </a:xfrm>
          <a:prstGeom prst="rect">
            <a:avLst/>
          </a:prstGeom>
        </p:spPr>
      </p:pic>
    </p:spTree>
    <p:extLst>
      <p:ext uri="{BB962C8B-B14F-4D97-AF65-F5344CB8AC3E}">
        <p14:creationId xmlns:p14="http://schemas.microsoft.com/office/powerpoint/2010/main" val="2834857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8CDAB-D3B3-4F70-9308-7917363AC4C1}"/>
              </a:ext>
            </a:extLst>
          </p:cNvPr>
          <p:cNvSpPr>
            <a:spLocks noGrp="1"/>
          </p:cNvSpPr>
          <p:nvPr>
            <p:ph type="title"/>
          </p:nvPr>
        </p:nvSpPr>
        <p:spPr/>
        <p:txBody>
          <a:bodyPr/>
          <a:lstStyle/>
          <a:p>
            <a:endParaRPr lang="en-KE" dirty="0"/>
          </a:p>
        </p:txBody>
      </p:sp>
      <p:sp>
        <p:nvSpPr>
          <p:cNvPr id="3" name="Content Placeholder 2">
            <a:extLst>
              <a:ext uri="{FF2B5EF4-FFF2-40B4-BE49-F238E27FC236}">
                <a16:creationId xmlns:a16="http://schemas.microsoft.com/office/drawing/2014/main" id="{69FB0BEF-EFE5-497D-ACF7-8B5E1C00FA8A}"/>
              </a:ext>
            </a:extLst>
          </p:cNvPr>
          <p:cNvSpPr>
            <a:spLocks noGrp="1"/>
          </p:cNvSpPr>
          <p:nvPr>
            <p:ph idx="1"/>
          </p:nvPr>
        </p:nvSpPr>
        <p:spPr/>
        <p:txBody>
          <a:bodyPr/>
          <a:lstStyle/>
          <a:p>
            <a:r>
              <a:rPr lang="en-US" dirty="0">
                <a:hlinkClick r:id="rId2"/>
              </a:rPr>
              <a:t>https://youtu.be/-LsGdfMyxZA</a:t>
            </a:r>
            <a:endParaRPr lang="en-KE" dirty="0"/>
          </a:p>
        </p:txBody>
      </p:sp>
    </p:spTree>
    <p:extLst>
      <p:ext uri="{BB962C8B-B14F-4D97-AF65-F5344CB8AC3E}">
        <p14:creationId xmlns:p14="http://schemas.microsoft.com/office/powerpoint/2010/main" val="3859906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PLANS</a:t>
            </a:r>
          </a:p>
        </p:txBody>
      </p:sp>
      <p:sp>
        <p:nvSpPr>
          <p:cNvPr id="3" name="Text Placeholder 2"/>
          <p:cNvSpPr>
            <a:spLocks noGrp="1"/>
          </p:cNvSpPr>
          <p:nvPr>
            <p:ph type="body" idx="1"/>
          </p:nvPr>
        </p:nvSpPr>
        <p:spPr>
          <a:xfrm>
            <a:off x="839788" y="1234911"/>
            <a:ext cx="5157787" cy="952109"/>
          </a:xfrm>
        </p:spPr>
        <p:txBody>
          <a:bodyPr/>
          <a:lstStyle/>
          <a:p>
            <a:r>
              <a:rPr lang="en-US" dirty="0"/>
              <a:t>RDS TO FOCUS MORE IN WEST POKOT</a:t>
            </a:r>
          </a:p>
        </p:txBody>
      </p:sp>
      <p:sp>
        <p:nvSpPr>
          <p:cNvPr id="4" name="Content Placeholder 3"/>
          <p:cNvSpPr>
            <a:spLocks noGrp="1"/>
          </p:cNvSpPr>
          <p:nvPr>
            <p:ph sz="half" idx="2"/>
          </p:nvPr>
        </p:nvSpPr>
        <p:spPr/>
        <p:txBody>
          <a:bodyPr/>
          <a:lstStyle/>
          <a:p>
            <a:r>
              <a:rPr lang="en-US" dirty="0"/>
              <a:t> Is a semi-arid area.</a:t>
            </a:r>
          </a:p>
          <a:p>
            <a:r>
              <a:rPr lang="en-US" dirty="0"/>
              <a:t> More sandy and rocky.</a:t>
            </a:r>
          </a:p>
          <a:p>
            <a:r>
              <a:rPr lang="en-US" dirty="0"/>
              <a:t> Very hilly/mountainous.</a:t>
            </a:r>
          </a:p>
          <a:p>
            <a:r>
              <a:rPr lang="en-US" dirty="0"/>
              <a:t> Water table very low.</a:t>
            </a:r>
          </a:p>
          <a:p>
            <a:r>
              <a:rPr lang="en-US" dirty="0"/>
              <a:t> The need for clean and safe drinking  water is much greater.</a:t>
            </a:r>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097588" y="164615"/>
            <a:ext cx="2188573" cy="2918098"/>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612" y="164615"/>
            <a:ext cx="2187942" cy="2918098"/>
          </a:xfrm>
          <a:prstGeom prst="rect">
            <a:avLst/>
          </a:prstGeom>
        </p:spPr>
      </p:pic>
      <p:pic>
        <p:nvPicPr>
          <p:cNvPr id="11" name="Picture 10"/>
          <p:cNvPicPr>
            <a:picLocks noChangeAspect="1"/>
          </p:cNvPicPr>
          <p:nvPr/>
        </p:nvPicPr>
        <p:blipFill>
          <a:blip r:embed="rId4"/>
          <a:stretch>
            <a:fillRect/>
          </a:stretch>
        </p:blipFill>
        <p:spPr>
          <a:xfrm>
            <a:off x="6097588" y="3170410"/>
            <a:ext cx="4777966" cy="3582441"/>
          </a:xfrm>
          <a:prstGeom prst="rect">
            <a:avLst/>
          </a:prstGeom>
        </p:spPr>
      </p:pic>
    </p:spTree>
    <p:extLst>
      <p:ext uri="{BB962C8B-B14F-4D97-AF65-F5344CB8AC3E}">
        <p14:creationId xmlns:p14="http://schemas.microsoft.com/office/powerpoint/2010/main" val="84919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1353800" cy="982908"/>
          </a:xfrm>
        </p:spPr>
        <p:txBody>
          <a:bodyPr/>
          <a:lstStyle/>
          <a:p>
            <a:r>
              <a:rPr lang="en-US" dirty="0"/>
              <a:t>BRIEF INTRODUCTION OF RDS</a:t>
            </a:r>
          </a:p>
        </p:txBody>
      </p:sp>
      <p:sp>
        <p:nvSpPr>
          <p:cNvPr id="4" name="Content Placeholder 3"/>
          <p:cNvSpPr>
            <a:spLocks noGrp="1"/>
          </p:cNvSpPr>
          <p:nvPr>
            <p:ph sz="half" idx="2"/>
          </p:nvPr>
        </p:nvSpPr>
        <p:spPr>
          <a:xfrm>
            <a:off x="5024487" y="1140508"/>
            <a:ext cx="6329313" cy="5599658"/>
          </a:xfrm>
        </p:spPr>
        <p:txBody>
          <a:bodyPr/>
          <a:lstStyle/>
          <a:p>
            <a:pPr>
              <a:buFont typeface="Wingdings" panose="05000000000000000000" pitchFamily="2" charset="2"/>
              <a:buChar char="q"/>
            </a:pPr>
            <a:endParaRPr lang="en-US" dirty="0"/>
          </a:p>
          <a:p>
            <a:pPr>
              <a:buFont typeface="Wingdings" panose="05000000000000000000" pitchFamily="2" charset="2"/>
              <a:buChar char="q"/>
            </a:pPr>
            <a:r>
              <a:rPr lang="en-US" dirty="0"/>
              <a:t> The RDS has had activities in Kenya since more than 30yrs.</a:t>
            </a:r>
          </a:p>
          <a:p>
            <a:pPr marL="0" indent="0">
              <a:buNone/>
            </a:pPr>
            <a:endParaRPr lang="en-US" dirty="0"/>
          </a:p>
          <a:p>
            <a:pPr>
              <a:buFont typeface="Wingdings" panose="05000000000000000000" pitchFamily="2" charset="2"/>
              <a:buChar char="q"/>
            </a:pPr>
            <a:r>
              <a:rPr lang="en-US" dirty="0"/>
              <a:t> Has a population of about 54 Million (2022 census)</a:t>
            </a:r>
          </a:p>
          <a:p>
            <a:pPr>
              <a:buFont typeface="Wingdings" panose="05000000000000000000" pitchFamily="2" charset="2"/>
              <a:buChar char="q"/>
            </a:pPr>
            <a:endParaRPr lang="en-US" dirty="0"/>
          </a:p>
          <a:p>
            <a:pPr>
              <a:buFont typeface="Wingdings" panose="05000000000000000000" pitchFamily="2" charset="2"/>
              <a:buChar char="q"/>
            </a:pPr>
            <a:r>
              <a:rPr lang="en-US" dirty="0"/>
              <a:t>Has 47 tribes.</a:t>
            </a:r>
          </a:p>
          <a:p>
            <a:pPr marL="0" indent="0">
              <a:buNone/>
            </a:pPr>
            <a:endParaRPr lang="en-US" dirty="0"/>
          </a:p>
          <a:p>
            <a:pPr>
              <a:buFont typeface="Wingdings" panose="05000000000000000000" pitchFamily="2" charset="2"/>
              <a:buChar char="q"/>
            </a:pPr>
            <a:r>
              <a:rPr lang="en-US" dirty="0"/>
              <a:t> The activities are mostly in Western Kenya.</a:t>
            </a:r>
          </a:p>
        </p:txBody>
      </p:sp>
      <p:pic>
        <p:nvPicPr>
          <p:cNvPr id="5"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695" y="1140508"/>
            <a:ext cx="4430597" cy="5599658"/>
          </a:xfrm>
        </p:spPr>
      </p:pic>
    </p:spTree>
    <p:extLst>
      <p:ext uri="{BB962C8B-B14F-4D97-AF65-F5344CB8AC3E}">
        <p14:creationId xmlns:p14="http://schemas.microsoft.com/office/powerpoint/2010/main" val="52253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PLANNING</a:t>
            </a:r>
          </a:p>
        </p:txBody>
      </p:sp>
      <p:sp>
        <p:nvSpPr>
          <p:cNvPr id="3" name="Text Placeholder 2"/>
          <p:cNvSpPr>
            <a:spLocks noGrp="1"/>
          </p:cNvSpPr>
          <p:nvPr>
            <p:ph type="body" idx="1"/>
          </p:nvPr>
        </p:nvSpPr>
        <p:spPr/>
        <p:txBody>
          <a:bodyPr/>
          <a:lstStyle/>
          <a:p>
            <a:r>
              <a:rPr lang="en-US" dirty="0"/>
              <a:t>DRILLED WELLS</a:t>
            </a:r>
          </a:p>
        </p:txBody>
      </p:sp>
      <p:sp>
        <p:nvSpPr>
          <p:cNvPr id="4" name="Content Placeholder 3"/>
          <p:cNvSpPr>
            <a:spLocks noGrp="1"/>
          </p:cNvSpPr>
          <p:nvPr>
            <p:ph sz="half" idx="2"/>
          </p:nvPr>
        </p:nvSpPr>
        <p:spPr/>
        <p:txBody>
          <a:bodyPr/>
          <a:lstStyle/>
          <a:p>
            <a:r>
              <a:rPr lang="en-US" dirty="0"/>
              <a:t> The only viable option is drilling.</a:t>
            </a:r>
          </a:p>
          <a:p>
            <a:r>
              <a:rPr lang="en-US" dirty="0"/>
              <a:t> Need for RCs to join hand and support drilling.</a:t>
            </a:r>
          </a:p>
          <a:p>
            <a:r>
              <a:rPr lang="en-US" dirty="0"/>
              <a:t> Drilling is expensive about 2.3million </a:t>
            </a:r>
            <a:r>
              <a:rPr lang="en-US" dirty="0" err="1"/>
              <a:t>ksh</a:t>
            </a:r>
            <a:r>
              <a:rPr lang="en-US" dirty="0"/>
              <a:t> (170 000 SEK)</a:t>
            </a:r>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72199" y="108674"/>
            <a:ext cx="5460477" cy="6847554"/>
          </a:xfrm>
        </p:spPr>
      </p:pic>
    </p:spTree>
    <p:extLst>
      <p:ext uri="{BB962C8B-B14F-4D97-AF65-F5344CB8AC3E}">
        <p14:creationId xmlns:p14="http://schemas.microsoft.com/office/powerpoint/2010/main" val="47732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PROJECT AREAS</a:t>
            </a:r>
          </a:p>
        </p:txBody>
      </p:sp>
      <p:sp>
        <p:nvSpPr>
          <p:cNvPr id="3" name="Text Placeholder 2"/>
          <p:cNvSpPr>
            <a:spLocks noGrp="1"/>
          </p:cNvSpPr>
          <p:nvPr>
            <p:ph type="body" idx="1"/>
          </p:nvPr>
        </p:nvSpPr>
        <p:spPr>
          <a:xfrm>
            <a:off x="839788" y="1274165"/>
            <a:ext cx="5157787" cy="884420"/>
          </a:xfrm>
        </p:spPr>
        <p:txBody>
          <a:bodyPr/>
          <a:lstStyle/>
          <a:p>
            <a:r>
              <a:rPr lang="en-US" dirty="0"/>
              <a:t>TRANSZOIA COUNTY</a:t>
            </a:r>
          </a:p>
        </p:txBody>
      </p:sp>
      <p:sp>
        <p:nvSpPr>
          <p:cNvPr id="5" name="Text Placeholder 4"/>
          <p:cNvSpPr>
            <a:spLocks noGrp="1"/>
          </p:cNvSpPr>
          <p:nvPr>
            <p:ph type="body" sz="quarter" idx="3"/>
          </p:nvPr>
        </p:nvSpPr>
        <p:spPr/>
        <p:txBody>
          <a:bodyPr/>
          <a:lstStyle/>
          <a:p>
            <a:r>
              <a:rPr lang="en-US" dirty="0"/>
              <a:t>WEST POKOT COUNTY</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2599728"/>
            <a:ext cx="5636302" cy="4031077"/>
          </a:xfrm>
        </p:spPr>
      </p:pic>
      <p:pic>
        <p:nvPicPr>
          <p:cNvPr id="12" name="Content Placeholder 3" descr="1 . Location of West Pokot County in Kenya and to the right the main livelihood zones in ">
            <a:extLst>
              <a:ext uri="{FF2B5EF4-FFF2-40B4-BE49-F238E27FC236}">
                <a16:creationId xmlns:a16="http://schemas.microsoft.com/office/drawing/2014/main" id="{A096DAD4-2CAB-6D27-3472-D307F4EB21B5}"/>
              </a:ext>
            </a:extLst>
          </p:cNvPr>
          <p:cNvPicPr>
            <a:picLocks noGrp="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5810927" y="2505075"/>
            <a:ext cx="5776470" cy="4125730"/>
          </a:xfrm>
          <a:prstGeom prst="rect">
            <a:avLst/>
          </a:prstGeom>
          <a:noFill/>
          <a:ln>
            <a:noFill/>
          </a:ln>
        </p:spPr>
      </p:pic>
    </p:spTree>
    <p:extLst>
      <p:ext uri="{BB962C8B-B14F-4D97-AF65-F5344CB8AC3E}">
        <p14:creationId xmlns:p14="http://schemas.microsoft.com/office/powerpoint/2010/main" val="2131421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 SITUATION IN KENYA</a:t>
            </a:r>
          </a:p>
        </p:txBody>
      </p:sp>
      <p:sp>
        <p:nvSpPr>
          <p:cNvPr id="4" name="Content Placeholder 3"/>
          <p:cNvSpPr>
            <a:spLocks noGrp="1"/>
          </p:cNvSpPr>
          <p:nvPr>
            <p:ph sz="half" idx="2"/>
          </p:nvPr>
        </p:nvSpPr>
        <p:spPr>
          <a:xfrm>
            <a:off x="81279" y="1690688"/>
            <a:ext cx="5114447" cy="4498975"/>
          </a:xfrm>
        </p:spPr>
        <p:txBody>
          <a:bodyPr>
            <a:normAutofit/>
          </a:bodyPr>
          <a:lstStyle/>
          <a:p>
            <a:r>
              <a:rPr lang="en-US" dirty="0"/>
              <a:t>Kenya has a population of about 54 million people(2022 census)</a:t>
            </a:r>
          </a:p>
          <a:p>
            <a:r>
              <a:rPr lang="en-US" dirty="0"/>
              <a:t> About a half (28 million) lack access to clean and safe drinking water.</a:t>
            </a:r>
          </a:p>
          <a:p>
            <a:r>
              <a:rPr lang="en-US" dirty="0"/>
              <a:t> The greater % of those who lack access to clean water are those living in slums, rural areas because inability to connect to piped water.</a:t>
            </a:r>
          </a:p>
          <a:p>
            <a:endParaRPr lang="en-US" dirty="0"/>
          </a:p>
        </p:txBody>
      </p:sp>
      <p:pic>
        <p:nvPicPr>
          <p:cNvPr id="7" name="Content Placeholder 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195726" y="1309344"/>
            <a:ext cx="3188616" cy="2391462"/>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878" y="1311110"/>
            <a:ext cx="3186261" cy="2389696"/>
          </a:xfrm>
          <a:prstGeom prst="rect">
            <a:avLst/>
          </a:prstGeom>
        </p:spPr>
      </p:pic>
      <p:pic>
        <p:nvPicPr>
          <p:cNvPr id="9"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878" y="3918868"/>
            <a:ext cx="3186261" cy="2527176"/>
          </a:xfrm>
          <a:prstGeom prst="rect">
            <a:avLst/>
          </a:prstGeom>
        </p:spPr>
      </p:pic>
      <p:pic>
        <p:nvPicPr>
          <p:cNvPr id="11" name="Picture 2">
            <a:extLst>
              <a:ext uri="{FF2B5EF4-FFF2-40B4-BE49-F238E27FC236}">
                <a16:creationId xmlns:a16="http://schemas.microsoft.com/office/drawing/2014/main" id="{694CB774-CEBA-47FA-8A0D-82B2D8C5A2F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42" t="28700" r="22599" b="28439"/>
          <a:stretch/>
        </p:blipFill>
        <p:spPr bwMode="auto">
          <a:xfrm>
            <a:off x="5137316" y="3918867"/>
            <a:ext cx="3477900" cy="240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762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50829"/>
            <a:ext cx="5997575" cy="961534"/>
          </a:xfrm>
        </p:spPr>
        <p:txBody>
          <a:bodyPr/>
          <a:lstStyle/>
          <a:p>
            <a:r>
              <a:rPr lang="en-US" dirty="0"/>
              <a:t>REASONS FOR LACK OF ACCESS TO CLEAN &amp; SAFE WATER</a:t>
            </a:r>
          </a:p>
        </p:txBody>
      </p:sp>
      <p:sp>
        <p:nvSpPr>
          <p:cNvPr id="4" name="Content Placeholder 3"/>
          <p:cNvSpPr>
            <a:spLocks noGrp="1"/>
          </p:cNvSpPr>
          <p:nvPr>
            <p:ph sz="half" idx="2"/>
          </p:nvPr>
        </p:nvSpPr>
        <p:spPr>
          <a:xfrm>
            <a:off x="2" y="2057882"/>
            <a:ext cx="4167428" cy="3239982"/>
          </a:xfrm>
        </p:spPr>
        <p:txBody>
          <a:bodyPr>
            <a:normAutofit fontScale="92500" lnSpcReduction="20000"/>
          </a:bodyPr>
          <a:lstStyle/>
          <a:p>
            <a:r>
              <a:rPr lang="en-US" dirty="0"/>
              <a:t>Poor management of water resources and water bodies.</a:t>
            </a:r>
          </a:p>
          <a:p>
            <a:r>
              <a:rPr lang="en-US" dirty="0"/>
              <a:t>Unequal distribution of resources.</a:t>
            </a:r>
          </a:p>
          <a:p>
            <a:r>
              <a:rPr lang="en-US" dirty="0"/>
              <a:t>Water pollution</a:t>
            </a:r>
          </a:p>
          <a:p>
            <a:r>
              <a:rPr lang="en-US" dirty="0"/>
              <a:t>Population growth. </a:t>
            </a:r>
          </a:p>
          <a:p>
            <a:r>
              <a:rPr lang="en-US" dirty="0"/>
              <a:t>Urbanization.</a:t>
            </a:r>
          </a:p>
          <a:p>
            <a:r>
              <a:rPr lang="en-US" dirty="0"/>
              <a:t>Climate change.</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539" y="1131215"/>
            <a:ext cx="3156682" cy="2366129"/>
          </a:xfrm>
          <a:prstGeom prst="rect">
            <a:avLst/>
          </a:prstGeom>
        </p:spPr>
      </p:pic>
      <p:pic>
        <p:nvPicPr>
          <p:cNvPr id="8" name="Platshållare för innehåll 6" descr="En bild som visar utomhus, himmel, gräs, torrt&#10;&#10;Automatiskt genererad beskrivning">
            <a:extLst>
              <a:ext uri="{FF2B5EF4-FFF2-40B4-BE49-F238E27FC236}">
                <a16:creationId xmlns:a16="http://schemas.microsoft.com/office/drawing/2014/main" id="{39958C5B-A9EE-F992-A57B-BDDB47CDD70C}"/>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2969" y="3817855"/>
            <a:ext cx="4009940" cy="2672933"/>
          </a:xfrm>
          <a:prstGeom prst="rect">
            <a:avLst/>
          </a:prstGeom>
        </p:spPr>
      </p:pic>
      <p:pic>
        <p:nvPicPr>
          <p:cNvPr id="9" name="Platshållare för innehåll 13">
            <a:extLst>
              <a:ext uri="{FF2B5EF4-FFF2-40B4-BE49-F238E27FC236}">
                <a16:creationId xmlns:a16="http://schemas.microsoft.com/office/drawing/2014/main" id="{0DED881F-7721-4413-BCE5-2F72C31939FA}"/>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8062968" y="576245"/>
            <a:ext cx="4009941" cy="3013722"/>
          </a:xfrm>
          <a:prstGeom prst="rect">
            <a:avLst/>
          </a:prstGeom>
        </p:spPr>
      </p:pic>
      <p:pic>
        <p:nvPicPr>
          <p:cNvPr id="10" name="Platshållare för innehåll 9">
            <a:extLst>
              <a:ext uri="{FF2B5EF4-FFF2-40B4-BE49-F238E27FC236}">
                <a16:creationId xmlns:a16="http://schemas.microsoft.com/office/drawing/2014/main" id="{CE57DF81-3B2C-3F5B-25C7-E82320CC76CC}"/>
              </a:ext>
            </a:extLst>
          </p:cNvPr>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4298177" y="3640166"/>
            <a:ext cx="3634044" cy="2640361"/>
          </a:xfrm>
          <a:prstGeom prst="rect">
            <a:avLst/>
          </a:prstGeom>
        </p:spPr>
      </p:pic>
    </p:spTree>
    <p:extLst>
      <p:ext uri="{BB962C8B-B14F-4D97-AF65-F5344CB8AC3E}">
        <p14:creationId xmlns:p14="http://schemas.microsoft.com/office/powerpoint/2010/main" val="1092460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RDS WATER PROJECTS</a:t>
            </a:r>
          </a:p>
        </p:txBody>
      </p:sp>
      <p:sp>
        <p:nvSpPr>
          <p:cNvPr id="3" name="Text Placeholder 2"/>
          <p:cNvSpPr>
            <a:spLocks noGrp="1"/>
          </p:cNvSpPr>
          <p:nvPr>
            <p:ph type="body" idx="1"/>
          </p:nvPr>
        </p:nvSpPr>
        <p:spPr>
          <a:xfrm>
            <a:off x="226244" y="1681163"/>
            <a:ext cx="5771332" cy="430441"/>
          </a:xfrm>
        </p:spPr>
        <p:txBody>
          <a:bodyPr/>
          <a:lstStyle/>
          <a:p>
            <a:r>
              <a:rPr lang="en-US" dirty="0"/>
              <a:t>FUNDS FROM ROTARY CLUBS</a:t>
            </a:r>
          </a:p>
        </p:txBody>
      </p:sp>
      <p:sp>
        <p:nvSpPr>
          <p:cNvPr id="4" name="Content Placeholder 3"/>
          <p:cNvSpPr>
            <a:spLocks noGrp="1"/>
          </p:cNvSpPr>
          <p:nvPr>
            <p:ph sz="half" idx="2"/>
          </p:nvPr>
        </p:nvSpPr>
        <p:spPr>
          <a:xfrm>
            <a:off x="150830" y="2111604"/>
            <a:ext cx="5846746" cy="4078059"/>
          </a:xfrm>
        </p:spPr>
        <p:txBody>
          <a:bodyPr>
            <a:normAutofit/>
          </a:bodyPr>
          <a:lstStyle/>
          <a:p>
            <a:r>
              <a:rPr lang="en-US" dirty="0"/>
              <a:t>One spring cost an average 15,000sek.</a:t>
            </a:r>
          </a:p>
          <a:p>
            <a:r>
              <a:rPr lang="en-US" dirty="0"/>
              <a:t> One springs serves an average of 130 household.</a:t>
            </a:r>
          </a:p>
          <a:p>
            <a:r>
              <a:rPr lang="en-US" dirty="0"/>
              <a:t> An average household has 6 persons.</a:t>
            </a:r>
          </a:p>
          <a:p>
            <a:r>
              <a:rPr lang="en-US" dirty="0"/>
              <a:t> It costs 20Sek to give one person clean water source lasting more than 10 years.</a:t>
            </a:r>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343481" y="727438"/>
            <a:ext cx="4392889" cy="5857185"/>
          </a:xfrm>
        </p:spPr>
      </p:pic>
    </p:spTree>
    <p:extLst>
      <p:ext uri="{BB962C8B-B14F-4D97-AF65-F5344CB8AC3E}">
        <p14:creationId xmlns:p14="http://schemas.microsoft.com/office/powerpoint/2010/main" val="422454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365125"/>
            <a:ext cx="11261120" cy="1325563"/>
          </a:xfrm>
        </p:spPr>
        <p:txBody>
          <a:bodyPr>
            <a:normAutofit/>
          </a:bodyPr>
          <a:lstStyle/>
          <a:p>
            <a:r>
              <a:rPr lang="en-US" sz="4000" b="1" dirty="0"/>
              <a:t>BENEFITS OF ORUST RC CONTRIBUTION TO A KENYAN FAMILY</a:t>
            </a:r>
          </a:p>
        </p:txBody>
      </p:sp>
      <p:sp>
        <p:nvSpPr>
          <p:cNvPr id="4" name="Content Placeholder 3"/>
          <p:cNvSpPr>
            <a:spLocks noGrp="1"/>
          </p:cNvSpPr>
          <p:nvPr>
            <p:ph sz="half" idx="2"/>
          </p:nvPr>
        </p:nvSpPr>
        <p:spPr>
          <a:xfrm>
            <a:off x="160256" y="2234742"/>
            <a:ext cx="5837319" cy="4760536"/>
          </a:xfrm>
        </p:spPr>
        <p:txBody>
          <a:bodyPr>
            <a:normAutofit/>
          </a:bodyPr>
          <a:lstStyle/>
          <a:p>
            <a:pPr>
              <a:buFont typeface="Wingdings" panose="05000000000000000000" pitchFamily="2" charset="2"/>
              <a:buChar char="§"/>
            </a:pPr>
            <a:r>
              <a:rPr lang="en-US" dirty="0"/>
              <a:t> Access clean and safe drinking water.</a:t>
            </a:r>
          </a:p>
          <a:p>
            <a:pPr>
              <a:buFont typeface="Wingdings" panose="05000000000000000000" pitchFamily="2" charset="2"/>
              <a:buChar char="§"/>
            </a:pPr>
            <a:r>
              <a:rPr lang="en-US" dirty="0"/>
              <a:t> Improved economy – no spending on water related diseases.</a:t>
            </a:r>
          </a:p>
          <a:p>
            <a:pPr>
              <a:buFont typeface="Wingdings" panose="05000000000000000000" pitchFamily="2" charset="2"/>
              <a:buChar char="§"/>
            </a:pPr>
            <a:r>
              <a:rPr lang="en-US" dirty="0"/>
              <a:t> Saved time to walk so far in search of water.</a:t>
            </a:r>
          </a:p>
          <a:p>
            <a:pPr>
              <a:buFont typeface="Wingdings" panose="05000000000000000000" pitchFamily="2" charset="2"/>
              <a:buChar char="§"/>
            </a:pPr>
            <a:r>
              <a:rPr lang="en-US" dirty="0"/>
              <a:t> Saved the environment – no need to boil water.</a:t>
            </a:r>
          </a:p>
          <a:p>
            <a:pPr>
              <a:buFont typeface="Wingdings" panose="05000000000000000000" pitchFamily="2" charset="2"/>
              <a:buChar char="§"/>
            </a:pPr>
            <a:r>
              <a:rPr lang="en-US" dirty="0"/>
              <a:t> Secured the future of a girl in Kenya- no need to miss school.</a:t>
            </a:r>
          </a:p>
        </p:txBody>
      </p:sp>
      <p:pic>
        <p:nvPicPr>
          <p:cNvPr id="3" name="Content Placeholder 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078941" y="1253765"/>
            <a:ext cx="2166704" cy="28889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2999" y="1253765"/>
            <a:ext cx="3676453" cy="28889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070" y="4298623"/>
            <a:ext cx="2884099" cy="21630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4658" y="4298623"/>
            <a:ext cx="3004794" cy="2191732"/>
          </a:xfrm>
          <a:prstGeom prst="rect">
            <a:avLst/>
          </a:prstGeom>
        </p:spPr>
      </p:pic>
    </p:spTree>
    <p:extLst>
      <p:ext uri="{BB962C8B-B14F-4D97-AF65-F5344CB8AC3E}">
        <p14:creationId xmlns:p14="http://schemas.microsoft.com/office/powerpoint/2010/main" val="92692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PROJECT TECHNOLOGY</a:t>
            </a:r>
          </a:p>
        </p:txBody>
      </p:sp>
      <p:sp>
        <p:nvSpPr>
          <p:cNvPr id="3" name="Text Placeholder 2"/>
          <p:cNvSpPr>
            <a:spLocks noGrp="1"/>
          </p:cNvSpPr>
          <p:nvPr>
            <p:ph type="body" idx="1"/>
          </p:nvPr>
        </p:nvSpPr>
        <p:spPr/>
        <p:txBody>
          <a:bodyPr/>
          <a:lstStyle/>
          <a:p>
            <a:r>
              <a:rPr lang="en-US" dirty="0"/>
              <a:t>SPRING</a:t>
            </a:r>
          </a:p>
        </p:txBody>
      </p:sp>
      <p:sp>
        <p:nvSpPr>
          <p:cNvPr id="4" name="Content Placeholder 3"/>
          <p:cNvSpPr>
            <a:spLocks noGrp="1"/>
          </p:cNvSpPr>
          <p:nvPr>
            <p:ph sz="half" idx="2"/>
          </p:nvPr>
        </p:nvSpPr>
        <p:spPr/>
        <p:txBody>
          <a:bodyPr/>
          <a:lstStyle/>
          <a:p>
            <a:r>
              <a:rPr lang="en-US" dirty="0"/>
              <a:t> Water seeping to the surface through semi permeable rocks.</a:t>
            </a:r>
          </a:p>
          <a:p>
            <a:r>
              <a:rPr lang="en-US" dirty="0"/>
              <a:t> No Pump needed, flow is by gravity.</a:t>
            </a:r>
          </a:p>
          <a:p>
            <a:r>
              <a:rPr lang="en-US" dirty="0"/>
              <a:t> No complicated filtration needed.</a:t>
            </a:r>
          </a:p>
          <a:p>
            <a:r>
              <a:rPr lang="en-US" dirty="0"/>
              <a:t> Very low overhead needed.</a:t>
            </a:r>
          </a:p>
          <a:p>
            <a:r>
              <a:rPr lang="en-US" dirty="0"/>
              <a:t> Community Maintained.</a:t>
            </a:r>
          </a:p>
        </p:txBody>
      </p:sp>
      <p:pic>
        <p:nvPicPr>
          <p:cNvPr id="6" name="Content Placeholder 5"/>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96197" y="1263192"/>
            <a:ext cx="2555307" cy="540627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341" y="1282555"/>
            <a:ext cx="3025927" cy="5386909"/>
          </a:xfrm>
          <a:prstGeom prst="rect">
            <a:avLst/>
          </a:prstGeom>
        </p:spPr>
      </p:pic>
    </p:spTree>
    <p:extLst>
      <p:ext uri="{BB962C8B-B14F-4D97-AF65-F5344CB8AC3E}">
        <p14:creationId xmlns:p14="http://schemas.microsoft.com/office/powerpoint/2010/main" val="333694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TOTAL ORUST RC PROTECTED SPRING AND STATUS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67560405"/>
              </p:ext>
            </p:extLst>
          </p:nvPr>
        </p:nvGraphicFramePr>
        <p:xfrm>
          <a:off x="838200" y="1825625"/>
          <a:ext cx="10515600" cy="4079240"/>
        </p:xfrm>
        <a:graphic>
          <a:graphicData uri="http://schemas.openxmlformats.org/drawingml/2006/table">
            <a:tbl>
              <a:tblPr firstRow="1" bandRow="1">
                <a:tableStyleId>{5C22544A-7EE6-4342-B048-85BDC9FD1C3A}</a:tableStyleId>
              </a:tblPr>
              <a:tblGrid>
                <a:gridCol w="632381">
                  <a:extLst>
                    <a:ext uri="{9D8B030D-6E8A-4147-A177-3AD203B41FA5}">
                      <a16:colId xmlns:a16="http://schemas.microsoft.com/office/drawing/2014/main" val="2940926455"/>
                    </a:ext>
                  </a:extLst>
                </a:gridCol>
                <a:gridCol w="4081807">
                  <a:extLst>
                    <a:ext uri="{9D8B030D-6E8A-4147-A177-3AD203B41FA5}">
                      <a16:colId xmlns:a16="http://schemas.microsoft.com/office/drawing/2014/main" val="480590783"/>
                    </a:ext>
                  </a:extLst>
                </a:gridCol>
                <a:gridCol w="1225484">
                  <a:extLst>
                    <a:ext uri="{9D8B030D-6E8A-4147-A177-3AD203B41FA5}">
                      <a16:colId xmlns:a16="http://schemas.microsoft.com/office/drawing/2014/main" val="2889572714"/>
                    </a:ext>
                  </a:extLst>
                </a:gridCol>
                <a:gridCol w="1508289">
                  <a:extLst>
                    <a:ext uri="{9D8B030D-6E8A-4147-A177-3AD203B41FA5}">
                      <a16:colId xmlns:a16="http://schemas.microsoft.com/office/drawing/2014/main" val="90206876"/>
                    </a:ext>
                  </a:extLst>
                </a:gridCol>
                <a:gridCol w="989814">
                  <a:extLst>
                    <a:ext uri="{9D8B030D-6E8A-4147-A177-3AD203B41FA5}">
                      <a16:colId xmlns:a16="http://schemas.microsoft.com/office/drawing/2014/main" val="752154727"/>
                    </a:ext>
                  </a:extLst>
                </a:gridCol>
                <a:gridCol w="2077825">
                  <a:extLst>
                    <a:ext uri="{9D8B030D-6E8A-4147-A177-3AD203B41FA5}">
                      <a16:colId xmlns:a16="http://schemas.microsoft.com/office/drawing/2014/main" val="4114344353"/>
                    </a:ext>
                  </a:extLst>
                </a:gridCol>
              </a:tblGrid>
              <a:tr h="370840">
                <a:tc>
                  <a:txBody>
                    <a:bodyPr/>
                    <a:lstStyle/>
                    <a:p>
                      <a:r>
                        <a:rPr lang="en-US" dirty="0"/>
                        <a:t>NO</a:t>
                      </a:r>
                    </a:p>
                  </a:txBody>
                  <a:tcPr/>
                </a:tc>
                <a:tc>
                  <a:txBody>
                    <a:bodyPr/>
                    <a:lstStyle/>
                    <a:p>
                      <a:r>
                        <a:rPr lang="en-US" dirty="0"/>
                        <a:t>SPRING NAME</a:t>
                      </a:r>
                    </a:p>
                  </a:txBody>
                  <a:tcPr/>
                </a:tc>
                <a:tc>
                  <a:txBody>
                    <a:bodyPr/>
                    <a:lstStyle/>
                    <a:p>
                      <a:r>
                        <a:rPr lang="en-US" dirty="0"/>
                        <a:t>NO. H/H</a:t>
                      </a:r>
                    </a:p>
                  </a:txBody>
                  <a:tcPr/>
                </a:tc>
                <a:tc>
                  <a:txBody>
                    <a:bodyPr/>
                    <a:lstStyle/>
                    <a:p>
                      <a:r>
                        <a:rPr lang="en-US" dirty="0"/>
                        <a:t>YEAR DONE</a:t>
                      </a:r>
                    </a:p>
                  </a:txBody>
                  <a:tcPr/>
                </a:tc>
                <a:tc>
                  <a:txBody>
                    <a:bodyPr/>
                    <a:lstStyle/>
                    <a:p>
                      <a:r>
                        <a:rPr lang="en-US" dirty="0"/>
                        <a:t>AGE</a:t>
                      </a:r>
                    </a:p>
                  </a:txBody>
                  <a:tcPr/>
                </a:tc>
                <a:tc>
                  <a:txBody>
                    <a:bodyPr/>
                    <a:lstStyle/>
                    <a:p>
                      <a:r>
                        <a:rPr lang="en-US" dirty="0"/>
                        <a:t>CURENT STATUS</a:t>
                      </a:r>
                    </a:p>
                  </a:txBody>
                  <a:tcPr/>
                </a:tc>
                <a:extLst>
                  <a:ext uri="{0D108BD9-81ED-4DB2-BD59-A6C34878D82A}">
                    <a16:rowId xmlns:a16="http://schemas.microsoft.com/office/drawing/2014/main" val="2651140437"/>
                  </a:ext>
                </a:extLst>
              </a:tr>
              <a:tr h="370840">
                <a:tc>
                  <a:txBody>
                    <a:bodyPr/>
                    <a:lstStyle/>
                    <a:p>
                      <a:r>
                        <a:rPr lang="en-US" dirty="0"/>
                        <a:t>1</a:t>
                      </a:r>
                    </a:p>
                  </a:txBody>
                  <a:tcPr/>
                </a:tc>
                <a:tc>
                  <a:txBody>
                    <a:bodyPr/>
                    <a:lstStyle/>
                    <a:p>
                      <a:r>
                        <a:rPr lang="en-US" dirty="0"/>
                        <a:t>UHESIA COMMUNITY SPRING</a:t>
                      </a:r>
                    </a:p>
                  </a:txBody>
                  <a:tcPr/>
                </a:tc>
                <a:tc>
                  <a:txBody>
                    <a:bodyPr/>
                    <a:lstStyle/>
                    <a:p>
                      <a:r>
                        <a:rPr lang="en-US" dirty="0"/>
                        <a:t>171</a:t>
                      </a:r>
                    </a:p>
                  </a:txBody>
                  <a:tcPr/>
                </a:tc>
                <a:tc>
                  <a:txBody>
                    <a:bodyPr/>
                    <a:lstStyle/>
                    <a:p>
                      <a:r>
                        <a:rPr lang="en-US" dirty="0"/>
                        <a:t>JUNE 2011</a:t>
                      </a:r>
                    </a:p>
                  </a:txBody>
                  <a:tcPr/>
                </a:tc>
                <a:tc>
                  <a:txBody>
                    <a:bodyPr/>
                    <a:lstStyle/>
                    <a:p>
                      <a:r>
                        <a:rPr lang="en-US" dirty="0"/>
                        <a:t>12</a:t>
                      </a:r>
                    </a:p>
                  </a:txBody>
                  <a:tcPr/>
                </a:tc>
                <a:tc>
                  <a:txBody>
                    <a:bodyPr/>
                    <a:lstStyle/>
                    <a:p>
                      <a:r>
                        <a:rPr lang="en-US" dirty="0"/>
                        <a:t>FUNCTIONAL</a:t>
                      </a:r>
                    </a:p>
                  </a:txBody>
                  <a:tcPr/>
                </a:tc>
                <a:extLst>
                  <a:ext uri="{0D108BD9-81ED-4DB2-BD59-A6C34878D82A}">
                    <a16:rowId xmlns:a16="http://schemas.microsoft.com/office/drawing/2014/main" val="1640208173"/>
                  </a:ext>
                </a:extLst>
              </a:tr>
              <a:tr h="370840">
                <a:tc>
                  <a:txBody>
                    <a:bodyPr/>
                    <a:lstStyle/>
                    <a:p>
                      <a:r>
                        <a:rPr lang="en-US" dirty="0"/>
                        <a:t>2</a:t>
                      </a:r>
                    </a:p>
                  </a:txBody>
                  <a:tcPr/>
                </a:tc>
                <a:tc>
                  <a:txBody>
                    <a:bodyPr/>
                    <a:lstStyle/>
                    <a:p>
                      <a:r>
                        <a:rPr lang="en-US" dirty="0"/>
                        <a:t>HALALA COMMUNITY SPRING</a:t>
                      </a:r>
                    </a:p>
                  </a:txBody>
                  <a:tcPr/>
                </a:tc>
                <a:tc>
                  <a:txBody>
                    <a:bodyPr/>
                    <a:lstStyle/>
                    <a:p>
                      <a:r>
                        <a:rPr lang="en-US" dirty="0"/>
                        <a:t>151</a:t>
                      </a:r>
                    </a:p>
                  </a:txBody>
                  <a:tcPr/>
                </a:tc>
                <a:tc>
                  <a:txBody>
                    <a:bodyPr/>
                    <a:lstStyle/>
                    <a:p>
                      <a:r>
                        <a:rPr lang="en-US" dirty="0"/>
                        <a:t>DEC 2011</a:t>
                      </a:r>
                    </a:p>
                  </a:txBody>
                  <a:tcPr/>
                </a:tc>
                <a:tc>
                  <a:txBody>
                    <a:bodyPr/>
                    <a:lstStyle/>
                    <a:p>
                      <a:r>
                        <a:rPr lang="en-US" dirty="0"/>
                        <a:t>12</a:t>
                      </a:r>
                    </a:p>
                  </a:txBody>
                  <a:tcPr/>
                </a:tc>
                <a:tc>
                  <a:txBody>
                    <a:bodyPr/>
                    <a:lstStyle/>
                    <a:p>
                      <a:r>
                        <a:rPr lang="en-US" dirty="0"/>
                        <a:t>FUNCTIONAL</a:t>
                      </a:r>
                    </a:p>
                  </a:txBody>
                  <a:tcPr/>
                </a:tc>
                <a:extLst>
                  <a:ext uri="{0D108BD9-81ED-4DB2-BD59-A6C34878D82A}">
                    <a16:rowId xmlns:a16="http://schemas.microsoft.com/office/drawing/2014/main" val="87615200"/>
                  </a:ext>
                </a:extLst>
              </a:tr>
              <a:tr h="370840">
                <a:tc>
                  <a:txBody>
                    <a:bodyPr/>
                    <a:lstStyle/>
                    <a:p>
                      <a:r>
                        <a:rPr lang="en-US" dirty="0"/>
                        <a:t>3</a:t>
                      </a:r>
                    </a:p>
                  </a:txBody>
                  <a:tcPr/>
                </a:tc>
                <a:tc>
                  <a:txBody>
                    <a:bodyPr/>
                    <a:lstStyle/>
                    <a:p>
                      <a:r>
                        <a:rPr lang="en-US" dirty="0"/>
                        <a:t>NABULINDO</a:t>
                      </a:r>
                      <a:r>
                        <a:rPr lang="en-US" baseline="0" dirty="0"/>
                        <a:t> COMMUNITY SPRING</a:t>
                      </a:r>
                      <a:endParaRPr lang="en-US" dirty="0"/>
                    </a:p>
                  </a:txBody>
                  <a:tcPr/>
                </a:tc>
                <a:tc>
                  <a:txBody>
                    <a:bodyPr/>
                    <a:lstStyle/>
                    <a:p>
                      <a:r>
                        <a:rPr lang="en-US" dirty="0"/>
                        <a:t>204</a:t>
                      </a:r>
                    </a:p>
                  </a:txBody>
                  <a:tcPr/>
                </a:tc>
                <a:tc>
                  <a:txBody>
                    <a:bodyPr/>
                    <a:lstStyle/>
                    <a:p>
                      <a:r>
                        <a:rPr lang="en-US" dirty="0"/>
                        <a:t>JAN 2013</a:t>
                      </a:r>
                    </a:p>
                  </a:txBody>
                  <a:tcPr/>
                </a:tc>
                <a:tc>
                  <a:txBody>
                    <a:bodyPr/>
                    <a:lstStyle/>
                    <a:p>
                      <a:r>
                        <a:rPr lang="en-US" dirty="0"/>
                        <a:t>11</a:t>
                      </a:r>
                    </a:p>
                  </a:txBody>
                  <a:tcPr/>
                </a:tc>
                <a:tc>
                  <a:txBody>
                    <a:bodyPr/>
                    <a:lstStyle/>
                    <a:p>
                      <a:r>
                        <a:rPr lang="en-US" dirty="0"/>
                        <a:t>FUNCTIONAL</a:t>
                      </a:r>
                    </a:p>
                  </a:txBody>
                  <a:tcPr/>
                </a:tc>
                <a:extLst>
                  <a:ext uri="{0D108BD9-81ED-4DB2-BD59-A6C34878D82A}">
                    <a16:rowId xmlns:a16="http://schemas.microsoft.com/office/drawing/2014/main" val="700786980"/>
                  </a:ext>
                </a:extLst>
              </a:tr>
              <a:tr h="370840">
                <a:tc>
                  <a:txBody>
                    <a:bodyPr/>
                    <a:lstStyle/>
                    <a:p>
                      <a:r>
                        <a:rPr lang="en-US" dirty="0"/>
                        <a:t>4</a:t>
                      </a:r>
                    </a:p>
                  </a:txBody>
                  <a:tcPr/>
                </a:tc>
                <a:tc>
                  <a:txBody>
                    <a:bodyPr/>
                    <a:lstStyle/>
                    <a:p>
                      <a:r>
                        <a:rPr lang="en-US" dirty="0"/>
                        <a:t>OKELO</a:t>
                      </a:r>
                      <a:r>
                        <a:rPr lang="en-US" baseline="0" dirty="0"/>
                        <a:t> COMMUNITY SPRING</a:t>
                      </a:r>
                      <a:endParaRPr lang="en-US" dirty="0"/>
                    </a:p>
                  </a:txBody>
                  <a:tcPr/>
                </a:tc>
                <a:tc>
                  <a:txBody>
                    <a:bodyPr/>
                    <a:lstStyle/>
                    <a:p>
                      <a:r>
                        <a:rPr lang="en-US" dirty="0"/>
                        <a:t>137</a:t>
                      </a:r>
                    </a:p>
                  </a:txBody>
                  <a:tcPr/>
                </a:tc>
                <a:tc>
                  <a:txBody>
                    <a:bodyPr/>
                    <a:lstStyle/>
                    <a:p>
                      <a:r>
                        <a:rPr lang="en-US" dirty="0"/>
                        <a:t>JUNE 2013</a:t>
                      </a:r>
                    </a:p>
                  </a:txBody>
                  <a:tcPr/>
                </a:tc>
                <a:tc>
                  <a:txBody>
                    <a:bodyPr/>
                    <a:lstStyle/>
                    <a:p>
                      <a:r>
                        <a:rPr lang="en-US" dirty="0"/>
                        <a:t>10</a:t>
                      </a:r>
                    </a:p>
                  </a:txBody>
                  <a:tcPr/>
                </a:tc>
                <a:tc>
                  <a:txBody>
                    <a:bodyPr/>
                    <a:lstStyle/>
                    <a:p>
                      <a:r>
                        <a:rPr lang="en-US" dirty="0"/>
                        <a:t>FUNCTIONED 1YRS</a:t>
                      </a:r>
                    </a:p>
                  </a:txBody>
                  <a:tcPr/>
                </a:tc>
                <a:extLst>
                  <a:ext uri="{0D108BD9-81ED-4DB2-BD59-A6C34878D82A}">
                    <a16:rowId xmlns:a16="http://schemas.microsoft.com/office/drawing/2014/main" val="3278076125"/>
                  </a:ext>
                </a:extLst>
              </a:tr>
              <a:tr h="370840">
                <a:tc>
                  <a:txBody>
                    <a:bodyPr/>
                    <a:lstStyle/>
                    <a:p>
                      <a:r>
                        <a:rPr lang="en-US" dirty="0"/>
                        <a:t>5</a:t>
                      </a:r>
                    </a:p>
                  </a:txBody>
                  <a:tcPr/>
                </a:tc>
                <a:tc>
                  <a:txBody>
                    <a:bodyPr/>
                    <a:lstStyle/>
                    <a:p>
                      <a:r>
                        <a:rPr lang="en-US" dirty="0"/>
                        <a:t>KOYULE COMMUNITY SPRING</a:t>
                      </a:r>
                    </a:p>
                  </a:txBody>
                  <a:tcPr/>
                </a:tc>
                <a:tc>
                  <a:txBody>
                    <a:bodyPr/>
                    <a:lstStyle/>
                    <a:p>
                      <a:r>
                        <a:rPr lang="en-US" dirty="0"/>
                        <a:t>184</a:t>
                      </a:r>
                    </a:p>
                  </a:txBody>
                  <a:tcPr/>
                </a:tc>
                <a:tc>
                  <a:txBody>
                    <a:bodyPr/>
                    <a:lstStyle/>
                    <a:p>
                      <a:r>
                        <a:rPr lang="en-US" dirty="0"/>
                        <a:t>NOV 2013</a:t>
                      </a:r>
                    </a:p>
                  </a:txBody>
                  <a:tcPr/>
                </a:tc>
                <a:tc>
                  <a:txBody>
                    <a:bodyPr/>
                    <a:lstStyle/>
                    <a:p>
                      <a:r>
                        <a:rPr lang="en-US" dirty="0"/>
                        <a:t>10</a:t>
                      </a:r>
                    </a:p>
                  </a:txBody>
                  <a:tcPr/>
                </a:tc>
                <a:tc>
                  <a:txBody>
                    <a:bodyPr/>
                    <a:lstStyle/>
                    <a:p>
                      <a:r>
                        <a:rPr lang="en-US" dirty="0"/>
                        <a:t>FUNCTIONAL</a:t>
                      </a:r>
                    </a:p>
                  </a:txBody>
                  <a:tcPr/>
                </a:tc>
                <a:extLst>
                  <a:ext uri="{0D108BD9-81ED-4DB2-BD59-A6C34878D82A}">
                    <a16:rowId xmlns:a16="http://schemas.microsoft.com/office/drawing/2014/main" val="957064632"/>
                  </a:ext>
                </a:extLst>
              </a:tr>
              <a:tr h="370840">
                <a:tc>
                  <a:txBody>
                    <a:bodyPr/>
                    <a:lstStyle/>
                    <a:p>
                      <a:r>
                        <a:rPr lang="en-US" dirty="0"/>
                        <a:t>6</a:t>
                      </a:r>
                    </a:p>
                  </a:txBody>
                  <a:tcPr/>
                </a:tc>
                <a:tc>
                  <a:txBody>
                    <a:bodyPr/>
                    <a:lstStyle/>
                    <a:p>
                      <a:r>
                        <a:rPr lang="en-US" dirty="0"/>
                        <a:t>EMULUGUNGA COMMUNITY SPRING</a:t>
                      </a:r>
                    </a:p>
                  </a:txBody>
                  <a:tcPr/>
                </a:tc>
                <a:tc>
                  <a:txBody>
                    <a:bodyPr/>
                    <a:lstStyle/>
                    <a:p>
                      <a:r>
                        <a:rPr lang="en-US" dirty="0"/>
                        <a:t>123</a:t>
                      </a:r>
                    </a:p>
                  </a:txBody>
                  <a:tcPr/>
                </a:tc>
                <a:tc>
                  <a:txBody>
                    <a:bodyPr/>
                    <a:lstStyle/>
                    <a:p>
                      <a:r>
                        <a:rPr lang="en-US" dirty="0"/>
                        <a:t>SEPT 2020</a:t>
                      </a:r>
                    </a:p>
                  </a:txBody>
                  <a:tcPr/>
                </a:tc>
                <a:tc>
                  <a:txBody>
                    <a:bodyPr/>
                    <a:lstStyle/>
                    <a:p>
                      <a:r>
                        <a:rPr lang="en-US" dirty="0"/>
                        <a:t>3</a:t>
                      </a:r>
                    </a:p>
                  </a:txBody>
                  <a:tcPr/>
                </a:tc>
                <a:tc>
                  <a:txBody>
                    <a:bodyPr/>
                    <a:lstStyle/>
                    <a:p>
                      <a:r>
                        <a:rPr lang="en-US" dirty="0"/>
                        <a:t>FUNCTIONAL</a:t>
                      </a:r>
                    </a:p>
                  </a:txBody>
                  <a:tcPr/>
                </a:tc>
                <a:extLst>
                  <a:ext uri="{0D108BD9-81ED-4DB2-BD59-A6C34878D82A}">
                    <a16:rowId xmlns:a16="http://schemas.microsoft.com/office/drawing/2014/main" val="3593397153"/>
                  </a:ext>
                </a:extLst>
              </a:tr>
              <a:tr h="370840">
                <a:tc>
                  <a:txBody>
                    <a:bodyPr/>
                    <a:lstStyle/>
                    <a:p>
                      <a:r>
                        <a:rPr lang="en-US" dirty="0"/>
                        <a:t>7</a:t>
                      </a:r>
                    </a:p>
                  </a:txBody>
                  <a:tcPr/>
                </a:tc>
                <a:tc>
                  <a:txBody>
                    <a:bodyPr/>
                    <a:lstStyle/>
                    <a:p>
                      <a:r>
                        <a:rPr lang="en-US" dirty="0"/>
                        <a:t>HAMISI</a:t>
                      </a:r>
                      <a:r>
                        <a:rPr lang="en-US" baseline="0" dirty="0"/>
                        <a:t> COMMUNITY SPRING</a:t>
                      </a:r>
                      <a:endParaRPr lang="en-US" dirty="0"/>
                    </a:p>
                  </a:txBody>
                  <a:tcPr/>
                </a:tc>
                <a:tc>
                  <a:txBody>
                    <a:bodyPr/>
                    <a:lstStyle/>
                    <a:p>
                      <a:r>
                        <a:rPr lang="en-US" dirty="0"/>
                        <a:t>82</a:t>
                      </a:r>
                    </a:p>
                  </a:txBody>
                  <a:tcPr/>
                </a:tc>
                <a:tc>
                  <a:txBody>
                    <a:bodyPr/>
                    <a:lstStyle/>
                    <a:p>
                      <a:r>
                        <a:rPr lang="en-US" dirty="0"/>
                        <a:t>SEPT 2021</a:t>
                      </a:r>
                    </a:p>
                  </a:txBody>
                  <a:tcPr/>
                </a:tc>
                <a:tc>
                  <a:txBody>
                    <a:bodyPr/>
                    <a:lstStyle/>
                    <a:p>
                      <a:r>
                        <a:rPr lang="en-US" dirty="0"/>
                        <a:t>2</a:t>
                      </a:r>
                    </a:p>
                  </a:txBody>
                  <a:tcPr/>
                </a:tc>
                <a:tc>
                  <a:txBody>
                    <a:bodyPr/>
                    <a:lstStyle/>
                    <a:p>
                      <a:r>
                        <a:rPr lang="en-US" dirty="0"/>
                        <a:t>FUNCTIONAL</a:t>
                      </a:r>
                    </a:p>
                  </a:txBody>
                  <a:tcPr/>
                </a:tc>
                <a:extLst>
                  <a:ext uri="{0D108BD9-81ED-4DB2-BD59-A6C34878D82A}">
                    <a16:rowId xmlns:a16="http://schemas.microsoft.com/office/drawing/2014/main" val="2574877252"/>
                  </a:ext>
                </a:extLst>
              </a:tr>
              <a:tr h="370840">
                <a:tc>
                  <a:txBody>
                    <a:bodyPr/>
                    <a:lstStyle/>
                    <a:p>
                      <a:r>
                        <a:rPr lang="en-US" dirty="0"/>
                        <a:t>8</a:t>
                      </a:r>
                    </a:p>
                  </a:txBody>
                  <a:tcPr/>
                </a:tc>
                <a:tc>
                  <a:txBody>
                    <a:bodyPr/>
                    <a:lstStyle/>
                    <a:p>
                      <a:r>
                        <a:rPr lang="en-US" dirty="0"/>
                        <a:t>SIMIYU COMMUNITY SPRING</a:t>
                      </a:r>
                    </a:p>
                  </a:txBody>
                  <a:tcPr/>
                </a:tc>
                <a:tc>
                  <a:txBody>
                    <a:bodyPr/>
                    <a:lstStyle/>
                    <a:p>
                      <a:r>
                        <a:rPr lang="en-US" dirty="0"/>
                        <a:t>56</a:t>
                      </a:r>
                    </a:p>
                  </a:txBody>
                  <a:tcPr/>
                </a:tc>
                <a:tc>
                  <a:txBody>
                    <a:bodyPr/>
                    <a:lstStyle/>
                    <a:p>
                      <a:r>
                        <a:rPr lang="en-US" dirty="0"/>
                        <a:t>SEPT 2022</a:t>
                      </a:r>
                    </a:p>
                  </a:txBody>
                  <a:tcPr/>
                </a:tc>
                <a:tc>
                  <a:txBody>
                    <a:bodyPr/>
                    <a:lstStyle/>
                    <a:p>
                      <a:r>
                        <a:rPr lang="en-US" dirty="0"/>
                        <a:t>1</a:t>
                      </a:r>
                    </a:p>
                  </a:txBody>
                  <a:tcPr/>
                </a:tc>
                <a:tc>
                  <a:txBody>
                    <a:bodyPr/>
                    <a:lstStyle/>
                    <a:p>
                      <a:r>
                        <a:rPr lang="en-US" dirty="0"/>
                        <a:t>FUNCTIONAL</a:t>
                      </a:r>
                    </a:p>
                  </a:txBody>
                  <a:tcPr/>
                </a:tc>
                <a:extLst>
                  <a:ext uri="{0D108BD9-81ED-4DB2-BD59-A6C34878D82A}">
                    <a16:rowId xmlns:a16="http://schemas.microsoft.com/office/drawing/2014/main" val="3787785390"/>
                  </a:ext>
                </a:extLst>
              </a:tr>
              <a:tr h="370840">
                <a:tc>
                  <a:txBody>
                    <a:bodyPr/>
                    <a:lstStyle/>
                    <a:p>
                      <a:r>
                        <a:rPr lang="en-US" dirty="0"/>
                        <a:t>9</a:t>
                      </a:r>
                    </a:p>
                  </a:txBody>
                  <a:tcPr/>
                </a:tc>
                <a:tc>
                  <a:txBody>
                    <a:bodyPr/>
                    <a:lstStyle/>
                    <a:p>
                      <a:r>
                        <a:rPr lang="en-US" dirty="0"/>
                        <a:t>NABANYILA</a:t>
                      </a:r>
                      <a:r>
                        <a:rPr lang="en-US" baseline="0" dirty="0"/>
                        <a:t> COMMUNITY SPRING</a:t>
                      </a:r>
                      <a:endParaRPr lang="en-US" dirty="0"/>
                    </a:p>
                  </a:txBody>
                  <a:tcPr/>
                </a:tc>
                <a:tc>
                  <a:txBody>
                    <a:bodyPr/>
                    <a:lstStyle/>
                    <a:p>
                      <a:r>
                        <a:rPr lang="en-US" dirty="0"/>
                        <a:t>80</a:t>
                      </a:r>
                    </a:p>
                  </a:txBody>
                  <a:tcPr/>
                </a:tc>
                <a:tc>
                  <a:txBody>
                    <a:bodyPr/>
                    <a:lstStyle/>
                    <a:p>
                      <a:r>
                        <a:rPr lang="en-US" dirty="0"/>
                        <a:t>JULY 2023</a:t>
                      </a:r>
                    </a:p>
                  </a:txBody>
                  <a:tcPr/>
                </a:tc>
                <a:tc>
                  <a:txBody>
                    <a:bodyPr/>
                    <a:lstStyle/>
                    <a:p>
                      <a:r>
                        <a:rPr lang="en-US" dirty="0"/>
                        <a:t>8M</a:t>
                      </a:r>
                    </a:p>
                  </a:txBody>
                  <a:tcPr/>
                </a:tc>
                <a:tc>
                  <a:txBody>
                    <a:bodyPr/>
                    <a:lstStyle/>
                    <a:p>
                      <a:r>
                        <a:rPr lang="en-US" dirty="0"/>
                        <a:t>FUNCTIONAL</a:t>
                      </a:r>
                    </a:p>
                  </a:txBody>
                  <a:tcPr/>
                </a:tc>
                <a:extLst>
                  <a:ext uri="{0D108BD9-81ED-4DB2-BD59-A6C34878D82A}">
                    <a16:rowId xmlns:a16="http://schemas.microsoft.com/office/drawing/2014/main" val="2828678151"/>
                  </a:ext>
                </a:extLst>
              </a:tr>
              <a:tr h="370840">
                <a:tc>
                  <a:txBody>
                    <a:bodyPr/>
                    <a:lstStyle/>
                    <a:p>
                      <a:endParaRPr lang="en-US" dirty="0"/>
                    </a:p>
                  </a:txBody>
                  <a:tcPr/>
                </a:tc>
                <a:tc>
                  <a:txBody>
                    <a:bodyPr/>
                    <a:lstStyle/>
                    <a:p>
                      <a:endParaRPr lang="en-US"/>
                    </a:p>
                  </a:txBody>
                  <a:tcPr/>
                </a:tc>
                <a:tc>
                  <a:txBody>
                    <a:bodyPr/>
                    <a:lstStyle/>
                    <a:p>
                      <a:r>
                        <a:rPr lang="en-US" dirty="0"/>
                        <a:t>1,188</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69700001"/>
                  </a:ext>
                </a:extLst>
              </a:tr>
            </a:tbl>
          </a:graphicData>
        </a:graphic>
      </p:graphicFrame>
    </p:spTree>
    <p:extLst>
      <p:ext uri="{BB962C8B-B14F-4D97-AF65-F5344CB8AC3E}">
        <p14:creationId xmlns:p14="http://schemas.microsoft.com/office/powerpoint/2010/main" val="110888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B99C7817DEDC44B8CD7A8C5D94A2ED7" ma:contentTypeVersion="16" ma:contentTypeDescription="Skapa ett nytt dokument." ma:contentTypeScope="" ma:versionID="09c253d1d22832c444aa69d102300d47">
  <xsd:schema xmlns:xsd="http://www.w3.org/2001/XMLSchema" xmlns:xs="http://www.w3.org/2001/XMLSchema" xmlns:p="http://schemas.microsoft.com/office/2006/metadata/properties" xmlns:ns2="67b4b99d-f155-4e2f-8838-6f0f7631dfc1" xmlns:ns3="b7f29fcc-0797-403f-ba7b-ecbb290fae6d" targetNamespace="http://schemas.microsoft.com/office/2006/metadata/properties" ma:root="true" ma:fieldsID="988e11a238c273e1b1036d2fe01e35ef" ns2:_="" ns3:_="">
    <xsd:import namespace="67b4b99d-f155-4e2f-8838-6f0f7631dfc1"/>
    <xsd:import namespace="b7f29fcc-0797-403f-ba7b-ecbb290fae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4b99d-f155-4e2f-8838-6f0f7631d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1ca6ed74-85eb-41c2-922f-9901e94878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f29fcc-0797-403f-ba7b-ecbb290fae6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82ac2aa-0835-496c-a9da-eb74f56ee759}" ma:internalName="TaxCatchAll" ma:showField="CatchAllData" ma:web="b7f29fcc-0797-403f-ba7b-ecbb290fae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14D8F0-6574-4759-A83C-56B597B11284}"/>
</file>

<file path=customXml/itemProps2.xml><?xml version="1.0" encoding="utf-8"?>
<ds:datastoreItem xmlns:ds="http://schemas.openxmlformats.org/officeDocument/2006/customXml" ds:itemID="{C6508515-51C9-417B-B732-BC50683742CD}"/>
</file>

<file path=docProps/app.xml><?xml version="1.0" encoding="utf-8"?>
<Properties xmlns="http://schemas.openxmlformats.org/officeDocument/2006/extended-properties" xmlns:vt="http://schemas.openxmlformats.org/officeDocument/2006/docPropsVTypes">
  <TotalTime>635</TotalTime>
  <Words>764</Words>
  <Application>Microsoft Office PowerPoint</Application>
  <PresentationFormat>Bredbild</PresentationFormat>
  <Paragraphs>153</Paragraphs>
  <Slides>20</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20</vt:i4>
      </vt:variant>
    </vt:vector>
  </HeadingPairs>
  <TitlesOfParts>
    <vt:vector size="25" baseType="lpstr">
      <vt:lpstr>Arial</vt:lpstr>
      <vt:lpstr>Calibri</vt:lpstr>
      <vt:lpstr>Calibri Light</vt:lpstr>
      <vt:lpstr>Wingdings</vt:lpstr>
      <vt:lpstr>Office Theme</vt:lpstr>
      <vt:lpstr>ROTARY DOCTORS PROJECTS-KENYA</vt:lpstr>
      <vt:lpstr>BRIEF INTRODUCTION OF RDS</vt:lpstr>
      <vt:lpstr>OUR PROJECT AREAS</vt:lpstr>
      <vt:lpstr>THE WATER SITUATION IN KENYA</vt:lpstr>
      <vt:lpstr>PowerPoint-presentation</vt:lpstr>
      <vt:lpstr>THE RDS WATER PROJECTS</vt:lpstr>
      <vt:lpstr>BENEFITS OF ORUST RC CONTRIBUTION TO A KENYAN FAMILY</vt:lpstr>
      <vt:lpstr>WATER PROJECT TECHNOLOGY</vt:lpstr>
      <vt:lpstr>TOTAL ORUST RC PROTECTED SPRING AND STATUS</vt:lpstr>
      <vt:lpstr>SUMMARY</vt:lpstr>
      <vt:lpstr>REVIEW OF SPRING MARCH 2024</vt:lpstr>
      <vt:lpstr>PowerPoint-presentation</vt:lpstr>
      <vt:lpstr>PowerPoint-presentation</vt:lpstr>
      <vt:lpstr>PowerPoint-presentation</vt:lpstr>
      <vt:lpstr>RDS PROJECTS OUTCOMES()</vt:lpstr>
      <vt:lpstr>CHALLANGES</vt:lpstr>
      <vt:lpstr>PowerPoint-presentation</vt:lpstr>
      <vt:lpstr>PowerPoint-presentation</vt:lpstr>
      <vt:lpstr>FUTURE PLANS</vt:lpstr>
      <vt:lpstr>STRATEGIC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PROJECT</dc:title>
  <dc:creator>HP</dc:creator>
  <cp:lastModifiedBy>Karin Håkansson</cp:lastModifiedBy>
  <cp:revision>89</cp:revision>
  <dcterms:created xsi:type="dcterms:W3CDTF">2024-03-25T21:11:18Z</dcterms:created>
  <dcterms:modified xsi:type="dcterms:W3CDTF">2024-04-28T08:47:35Z</dcterms:modified>
</cp:coreProperties>
</file>