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7" r:id="rId3"/>
    <p:sldId id="258" r:id="rId4"/>
    <p:sldId id="259" r:id="rId5"/>
    <p:sldId id="260" r:id="rId6"/>
    <p:sldId id="270" r:id="rId7"/>
    <p:sldId id="271" r:id="rId8"/>
    <p:sldId id="272" r:id="rId9"/>
    <p:sldId id="273" r:id="rId10"/>
    <p:sldId id="274" r:id="rId11"/>
    <p:sldId id="275" r:id="rId12"/>
    <p:sldId id="276" r:id="rId13"/>
    <p:sldId id="277" r:id="rId14"/>
    <p:sldId id="278" r:id="rId15"/>
    <p:sldId id="279" r:id="rId16"/>
    <p:sldId id="280" r:id="rId17"/>
    <p:sldId id="319" r:id="rId18"/>
    <p:sldId id="320" r:id="rId19"/>
    <p:sldId id="330" r:id="rId20"/>
    <p:sldId id="331"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61" r:id="rId37"/>
    <p:sldId id="262" r:id="rId38"/>
    <p:sldId id="263" r:id="rId39"/>
    <p:sldId id="264" r:id="rId40"/>
    <p:sldId id="265" r:id="rId41"/>
    <p:sldId id="266" r:id="rId42"/>
    <p:sldId id="269" r:id="rId43"/>
    <p:sldId id="267"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21" r:id="rId67"/>
    <p:sldId id="322" r:id="rId68"/>
    <p:sldId id="323" r:id="rId69"/>
    <p:sldId id="324" r:id="rId70"/>
    <p:sldId id="325" r:id="rId71"/>
    <p:sldId id="326" r:id="rId72"/>
    <p:sldId id="327" r:id="rId73"/>
    <p:sldId id="328" r:id="rId74"/>
    <p:sldId id="329" r:id="rId75"/>
    <p:sldId id="332" r:id="rId76"/>
    <p:sldId id="333" r:id="rId77"/>
  </p:sldIdLst>
  <p:sldSz cx="9144000" cy="6858000" type="screen4x3"/>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35" autoAdjust="0"/>
  </p:normalViewPr>
  <p:slideViewPr>
    <p:cSldViewPr>
      <p:cViewPr varScale="1">
        <p:scale>
          <a:sx n="63" d="100"/>
          <a:sy n="63" d="100"/>
        </p:scale>
        <p:origin x="-69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D805B73A-B6FC-4E28-8D3C-89F40096594D}" type="datetimeFigureOut">
              <a:rPr lang="en-US" smtClean="0"/>
              <a:t>7/30/2020</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78AACD69-C6FC-43D6-88A2-30F226776B0C}" type="slidenum">
              <a:rPr lang="en-US" smtClean="0"/>
              <a:t>‹#›</a:t>
            </a:fld>
            <a:endParaRPr lang="en-US"/>
          </a:p>
        </p:txBody>
      </p:sp>
    </p:spTree>
    <p:extLst>
      <p:ext uri="{BB962C8B-B14F-4D97-AF65-F5344CB8AC3E}">
        <p14:creationId xmlns:p14="http://schemas.microsoft.com/office/powerpoint/2010/main" val="172157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AACD69-C6FC-43D6-88A2-30F226776B0C}" type="slidenum">
              <a:rPr lang="en-US" smtClean="0"/>
              <a:t>19</a:t>
            </a:fld>
            <a:endParaRPr lang="en-US"/>
          </a:p>
        </p:txBody>
      </p:sp>
    </p:spTree>
    <p:extLst>
      <p:ext uri="{BB962C8B-B14F-4D97-AF65-F5344CB8AC3E}">
        <p14:creationId xmlns:p14="http://schemas.microsoft.com/office/powerpoint/2010/main" val="418047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AACD69-C6FC-43D6-88A2-30F226776B0C}" type="slidenum">
              <a:rPr lang="en-US" smtClean="0"/>
              <a:t>37</a:t>
            </a:fld>
            <a:endParaRPr lang="en-US"/>
          </a:p>
        </p:txBody>
      </p:sp>
    </p:spTree>
    <p:extLst>
      <p:ext uri="{BB962C8B-B14F-4D97-AF65-F5344CB8AC3E}">
        <p14:creationId xmlns:p14="http://schemas.microsoft.com/office/powerpoint/2010/main" val="9593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AACD69-C6FC-43D6-88A2-30F226776B0C}" type="slidenum">
              <a:rPr lang="en-US" smtClean="0"/>
              <a:t>64</a:t>
            </a:fld>
            <a:endParaRPr lang="en-US"/>
          </a:p>
        </p:txBody>
      </p:sp>
    </p:spTree>
    <p:extLst>
      <p:ext uri="{BB962C8B-B14F-4D97-AF65-F5344CB8AC3E}">
        <p14:creationId xmlns:p14="http://schemas.microsoft.com/office/powerpoint/2010/main" val="29380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AACD69-C6FC-43D6-88A2-30F226776B0C}" type="slidenum">
              <a:rPr lang="en-US" smtClean="0"/>
              <a:t>67</a:t>
            </a:fld>
            <a:endParaRPr lang="en-US"/>
          </a:p>
        </p:txBody>
      </p:sp>
    </p:spTree>
    <p:extLst>
      <p:ext uri="{BB962C8B-B14F-4D97-AF65-F5344CB8AC3E}">
        <p14:creationId xmlns:p14="http://schemas.microsoft.com/office/powerpoint/2010/main" val="3068354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D78410-5555-4B8A-AAF8-FAA3023B34E3}"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2199361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D78410-5555-4B8A-AAF8-FAA3023B34E3}"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1306277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D78410-5555-4B8A-AAF8-FAA3023B34E3}"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287441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D78410-5555-4B8A-AAF8-FAA3023B34E3}"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2797825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D78410-5555-4B8A-AAF8-FAA3023B34E3}" type="datetimeFigureOut">
              <a:rPr lang="en-US" smtClean="0"/>
              <a:t>7/30/2020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1084757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D78410-5555-4B8A-AAF8-FAA3023B34E3}" type="datetimeFigureOut">
              <a:rPr lang="en-US" smtClean="0"/>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3545935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D78410-5555-4B8A-AAF8-FAA3023B34E3}" type="datetimeFigureOut">
              <a:rPr lang="en-US" smtClean="0"/>
              <a:t>7/30/2020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389725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D78410-5555-4B8A-AAF8-FAA3023B34E3}" type="datetimeFigureOut">
              <a:rPr lang="en-US" smtClean="0"/>
              <a:t>7/30/2020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52984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D78410-5555-4B8A-AAF8-FAA3023B34E3}" type="datetimeFigureOut">
              <a:rPr lang="en-US" smtClean="0"/>
              <a:t>7/30/2020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1856066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D78410-5555-4B8A-AAF8-FAA3023B34E3}" type="datetimeFigureOut">
              <a:rPr lang="en-US" smtClean="0"/>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1572722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D78410-5555-4B8A-AAF8-FAA3023B34E3}" type="datetimeFigureOut">
              <a:rPr lang="en-US" smtClean="0"/>
              <a:t>7/30/2020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36D07-B5A1-4350-B8A9-6FD8E47D54F6}" type="slidenum">
              <a:rPr lang="en-US" smtClean="0"/>
              <a:t>‹#›</a:t>
            </a:fld>
            <a:endParaRPr lang="en-US"/>
          </a:p>
        </p:txBody>
      </p:sp>
    </p:spTree>
    <p:extLst>
      <p:ext uri="{BB962C8B-B14F-4D97-AF65-F5344CB8AC3E}">
        <p14:creationId xmlns:p14="http://schemas.microsoft.com/office/powerpoint/2010/main" val="206914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78410-5555-4B8A-AAF8-FAA3023B34E3}" type="datetimeFigureOut">
              <a:rPr lang="en-US" smtClean="0"/>
              <a:t>7/30/2020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36D07-B5A1-4350-B8A9-6FD8E47D54F6}" type="slidenum">
              <a:rPr lang="en-US" smtClean="0"/>
              <a:t>‹#›</a:t>
            </a:fld>
            <a:endParaRPr lang="en-US"/>
          </a:p>
        </p:txBody>
      </p:sp>
    </p:spTree>
    <p:extLst>
      <p:ext uri="{BB962C8B-B14F-4D97-AF65-F5344CB8AC3E}">
        <p14:creationId xmlns:p14="http://schemas.microsoft.com/office/powerpoint/2010/main" val="2447962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latin typeface="Bauhaus 93" pitchFamily="82" charset="0"/>
              </a:rPr>
              <a:t>REVIEW OF WATER PROJECT </a:t>
            </a:r>
            <a:br>
              <a:rPr lang="en-US" dirty="0" smtClean="0">
                <a:latin typeface="Bauhaus 93" pitchFamily="82" charset="0"/>
              </a:rPr>
            </a:br>
            <a:r>
              <a:rPr lang="en-US" dirty="0" smtClean="0">
                <a:latin typeface="Bauhaus 93" pitchFamily="82" charset="0"/>
              </a:rPr>
              <a:t>SPONSORED BY:</a:t>
            </a:r>
            <a:br>
              <a:rPr lang="en-US" dirty="0" smtClean="0">
                <a:latin typeface="Bauhaus 93" pitchFamily="82" charset="0"/>
              </a:rPr>
            </a:br>
            <a:r>
              <a:rPr lang="en-US" dirty="0">
                <a:latin typeface="Bauhaus 93" pitchFamily="82" charset="0"/>
              </a:rPr>
              <a:t>A</a:t>
            </a:r>
            <a:r>
              <a:rPr lang="en-US" dirty="0" smtClean="0">
                <a:latin typeface="Bauhaus 93" pitchFamily="82" charset="0"/>
              </a:rPr>
              <a:t>HUS AND WATER FOR ALL</a:t>
            </a:r>
            <a:endParaRPr lang="en-US" dirty="0">
              <a:latin typeface="Bauhaus 93" pitchFamily="82" charset="0"/>
            </a:endParaRPr>
          </a:p>
        </p:txBody>
      </p:sp>
      <p:sp>
        <p:nvSpPr>
          <p:cNvPr id="3" name="Subtitle 2"/>
          <p:cNvSpPr>
            <a:spLocks noGrp="1"/>
          </p:cNvSpPr>
          <p:nvPr>
            <p:ph type="subTitle" idx="1"/>
          </p:nvPr>
        </p:nvSpPr>
        <p:spPr/>
        <p:txBody>
          <a:bodyPr/>
          <a:lstStyle/>
          <a:p>
            <a:pPr algn="l"/>
            <a:endParaRPr lang="en-US" dirty="0" smtClean="0"/>
          </a:p>
          <a:p>
            <a:pPr algn="l"/>
            <a:r>
              <a:rPr lang="en-US" b="1" dirty="0" smtClean="0">
                <a:latin typeface="Arial Rounded MT Bold" pitchFamily="34" charset="0"/>
              </a:rPr>
              <a:t>REVIEW BY:</a:t>
            </a:r>
          </a:p>
          <a:p>
            <a:pPr algn="l"/>
            <a:r>
              <a:rPr lang="en-US" b="1" dirty="0" smtClean="0">
                <a:latin typeface="Arial Rounded MT Bold" pitchFamily="34" charset="0"/>
              </a:rPr>
              <a:t>JACINTA KARIMI NICASIO</a:t>
            </a:r>
            <a:endParaRPr lang="en-US" b="1" dirty="0">
              <a:latin typeface="Arial Rounded MT Bold" pitchFamily="34" charset="0"/>
            </a:endParaRPr>
          </a:p>
        </p:txBody>
      </p:sp>
    </p:spTree>
    <p:extLst>
      <p:ext uri="{BB962C8B-B14F-4D97-AF65-F5344CB8AC3E}">
        <p14:creationId xmlns:p14="http://schemas.microsoft.com/office/powerpoint/2010/main" val="2307990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SUWO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July/August 2016</a:t>
            </a: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smtClean="0">
                <a:solidFill>
                  <a:prstClr val="black"/>
                </a:solidFill>
                <a:latin typeface="Perpetua"/>
              </a:rPr>
              <a:t>4years </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a:solidFill>
                  <a:prstClr val="black"/>
                </a:solidFill>
                <a:latin typeface="Perpetua"/>
              </a:rPr>
              <a:t>1</a:t>
            </a:r>
            <a:r>
              <a:rPr lang="en-US" sz="2600" b="1" dirty="0" smtClean="0">
                <a:solidFill>
                  <a:prstClr val="black"/>
                </a:solidFill>
                <a:latin typeface="Perpetua"/>
              </a:rPr>
              <a:t>50 </a:t>
            </a:r>
            <a:r>
              <a:rPr lang="en-US" sz="2600" b="1" dirty="0">
                <a:solidFill>
                  <a:prstClr val="black"/>
                </a:solidFill>
                <a:latin typeface="Perpetua"/>
              </a:rPr>
              <a:t>Households, approximately </a:t>
            </a:r>
            <a:r>
              <a:rPr lang="en-US" sz="2600" b="1" dirty="0" smtClean="0">
                <a:solidFill>
                  <a:prstClr val="black"/>
                </a:solidFill>
                <a:latin typeface="Perpetua"/>
              </a:rPr>
              <a:t>900persons</a:t>
            </a:r>
            <a:r>
              <a:rPr lang="en-US" sz="2600" b="1" dirty="0">
                <a:solidFill>
                  <a:prstClr val="black"/>
                </a:solidFill>
                <a:latin typeface="Perpetua"/>
              </a:rPr>
              <a:t>.</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2072876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gency FB" pitchFamily="34" charset="0"/>
              </a:rPr>
              <a:t>SUWO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6144831"/>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there </a:t>
                      </a:r>
                      <a:r>
                        <a:rPr lang="en-US" baseline="0" dirty="0" err="1" smtClean="0"/>
                        <a:t>there</a:t>
                      </a:r>
                      <a:r>
                        <a:rPr lang="en-US" baseline="0" dirty="0" smtClean="0"/>
                        <a:t>.</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as they rely on this well for their safe source of water.</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 Encouraged the community to keep</a:t>
                      </a:r>
                      <a:r>
                        <a:rPr lang="en-US" baseline="0" dirty="0" smtClean="0"/>
                        <a:t> up with the maintenance.</a:t>
                      </a:r>
                      <a:endParaRPr lang="en-US" dirty="0"/>
                    </a:p>
                  </a:txBody>
                  <a:tcPr/>
                </a:tc>
              </a:tr>
            </a:tbl>
          </a:graphicData>
        </a:graphic>
      </p:graphicFrame>
    </p:spTree>
    <p:extLst>
      <p:ext uri="{BB962C8B-B14F-4D97-AF65-F5344CB8AC3E}">
        <p14:creationId xmlns:p14="http://schemas.microsoft.com/office/powerpoint/2010/main" val="3959258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latin typeface="Agency FB" pitchFamily="34" charset="0"/>
              </a:rPr>
              <a:t>Status </a:t>
            </a:r>
            <a:r>
              <a:rPr lang="en-US" b="1" dirty="0" err="1" smtClean="0">
                <a:latin typeface="Agency FB" pitchFamily="34" charset="0"/>
              </a:rPr>
              <a:t>suwo</a:t>
            </a:r>
            <a:r>
              <a:rPr lang="en-US" b="1" dirty="0" smtClean="0">
                <a:latin typeface="Agency FB" pitchFamily="34" charset="0"/>
              </a:rPr>
              <a:t> shallow well</a:t>
            </a:r>
            <a:endParaRPr lang="en-US" b="1" dirty="0">
              <a:latin typeface="Agency FB"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066800"/>
            <a:ext cx="4343400" cy="5638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66800"/>
            <a:ext cx="4486701" cy="5638800"/>
          </a:xfrm>
          <a:prstGeom prst="rect">
            <a:avLst/>
          </a:prstGeom>
        </p:spPr>
      </p:pic>
    </p:spTree>
    <p:extLst>
      <p:ext uri="{BB962C8B-B14F-4D97-AF65-F5344CB8AC3E}">
        <p14:creationId xmlns:p14="http://schemas.microsoft.com/office/powerpoint/2010/main" val="3293533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Suwo</a:t>
            </a:r>
            <a:r>
              <a:rPr lang="en-US" dirty="0" smtClean="0"/>
              <a:t> status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0" y="2209800"/>
            <a:ext cx="3276600" cy="3581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09800"/>
            <a:ext cx="3601793" cy="3581400"/>
          </a:xfrm>
          <a:prstGeom prst="rect">
            <a:avLst/>
          </a:prstGeom>
        </p:spPr>
      </p:pic>
    </p:spTree>
    <p:extLst>
      <p:ext uri="{BB962C8B-B14F-4D97-AF65-F5344CB8AC3E}">
        <p14:creationId xmlns:p14="http://schemas.microsoft.com/office/powerpoint/2010/main" val="4275457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Agency FB" pitchFamily="34" charset="0"/>
              </a:rPr>
              <a:t>KHALWENGE DISPENSARY&amp;COMMUNITY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Jan/</a:t>
            </a:r>
            <a:r>
              <a:rPr lang="en-US" sz="2600" b="1" dirty="0" err="1" smtClean="0">
                <a:solidFill>
                  <a:prstClr val="black"/>
                </a:solidFill>
                <a:latin typeface="Perpetua"/>
              </a:rPr>
              <a:t>feb</a:t>
            </a:r>
            <a:r>
              <a:rPr lang="en-US" sz="2600" b="1" dirty="0" smtClean="0">
                <a:solidFill>
                  <a:prstClr val="black"/>
                </a:solidFill>
                <a:latin typeface="Perpetua"/>
              </a:rPr>
              <a:t> 2016</a:t>
            </a: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smtClean="0">
                <a:solidFill>
                  <a:prstClr val="black"/>
                </a:solidFill>
                <a:latin typeface="Perpetua"/>
              </a:rPr>
              <a:t>4years 7months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260 </a:t>
            </a:r>
            <a:r>
              <a:rPr lang="en-US" sz="2600" b="1" dirty="0" err="1" smtClean="0">
                <a:solidFill>
                  <a:prstClr val="black"/>
                </a:solidFill>
                <a:latin typeface="Perpetua"/>
              </a:rPr>
              <a:t>Households&amp;a</a:t>
            </a:r>
            <a:r>
              <a:rPr lang="en-US" sz="2600" b="1" dirty="0" smtClean="0">
                <a:solidFill>
                  <a:prstClr val="black"/>
                </a:solidFill>
                <a:latin typeface="Perpetua"/>
              </a:rPr>
              <a:t> dispensary approximately 1380persons</a:t>
            </a:r>
            <a:r>
              <a:rPr lang="en-US" sz="2600" b="1" dirty="0">
                <a:solidFill>
                  <a:prstClr val="black"/>
                </a:solidFill>
                <a:latin typeface="Perpetua"/>
              </a:rPr>
              <a:t>.</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2485508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gency FB" pitchFamily="34" charset="0"/>
              </a:rPr>
              <a:t>KHALWENGE </a:t>
            </a:r>
            <a:r>
              <a:rPr lang="en-US" b="1" dirty="0" err="1" smtClean="0">
                <a:latin typeface="Agency FB" pitchFamily="34" charset="0"/>
              </a:rPr>
              <a:t>DISPand</a:t>
            </a:r>
            <a:r>
              <a:rPr lang="en-US" b="1" dirty="0" smtClean="0">
                <a:latin typeface="Agency FB" pitchFamily="34" charset="0"/>
              </a:rPr>
              <a:t>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5410169"/>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there </a:t>
                      </a:r>
                      <a:r>
                        <a:rPr lang="en-US" baseline="0" dirty="0" err="1" smtClean="0"/>
                        <a:t>there</a:t>
                      </a:r>
                      <a:r>
                        <a:rPr lang="en-US" baseline="0" dirty="0" smtClean="0"/>
                        <a:t>.</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and for the daily operations of the dispensary.</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 Encouraged the community to keep</a:t>
                      </a:r>
                      <a:r>
                        <a:rPr lang="en-US" baseline="0" dirty="0" smtClean="0"/>
                        <a:t> up with the maintenance.</a:t>
                      </a:r>
                      <a:endParaRPr lang="en-US" dirty="0"/>
                    </a:p>
                  </a:txBody>
                  <a:tcPr/>
                </a:tc>
              </a:tr>
            </a:tbl>
          </a:graphicData>
        </a:graphic>
      </p:graphicFrame>
    </p:spTree>
    <p:extLst>
      <p:ext uri="{BB962C8B-B14F-4D97-AF65-F5344CB8AC3E}">
        <p14:creationId xmlns:p14="http://schemas.microsoft.com/office/powerpoint/2010/main" val="1238806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latin typeface="Agency FB" pitchFamily="34" charset="0"/>
              </a:rPr>
              <a:t>Status of </a:t>
            </a:r>
            <a:r>
              <a:rPr lang="en-US" b="1" dirty="0" err="1" smtClean="0">
                <a:latin typeface="Agency FB" pitchFamily="34" charset="0"/>
              </a:rPr>
              <a:t>khalwenge</a:t>
            </a:r>
            <a:r>
              <a:rPr lang="en-US" b="1" dirty="0" smtClean="0">
                <a:latin typeface="Agency FB" pitchFamily="34" charset="0"/>
              </a:rPr>
              <a:t> shallow well</a:t>
            </a:r>
            <a:endParaRPr lang="en-US" b="1" dirty="0">
              <a:latin typeface="Agency FB"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8200" y="1066800"/>
            <a:ext cx="4419599" cy="5638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066800"/>
            <a:ext cx="4419600" cy="5638800"/>
          </a:xfrm>
          <a:prstGeom prst="rect">
            <a:avLst/>
          </a:prstGeom>
        </p:spPr>
      </p:pic>
    </p:spTree>
    <p:extLst>
      <p:ext uri="{BB962C8B-B14F-4D97-AF65-F5344CB8AC3E}">
        <p14:creationId xmlns:p14="http://schemas.microsoft.com/office/powerpoint/2010/main" val="1811322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UMOJA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p>
          <a:p>
            <a:pPr marL="0" lvl="0" indent="0" algn="ctr">
              <a:spcBef>
                <a:spcPts val="580"/>
              </a:spcBef>
              <a:buClr>
                <a:srgbClr val="D34817"/>
              </a:buClr>
              <a:buSzPct val="85000"/>
              <a:buNone/>
            </a:pPr>
            <a:r>
              <a:rPr lang="en-US" sz="2600" b="1" dirty="0" smtClean="0">
                <a:solidFill>
                  <a:prstClr val="black"/>
                </a:solidFill>
                <a:latin typeface="Perpetua"/>
              </a:rPr>
              <a:t>Sept 2016</a:t>
            </a: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3</a:t>
            </a:r>
            <a:r>
              <a:rPr lang="en-US" sz="2600" b="1" dirty="0" smtClean="0">
                <a:solidFill>
                  <a:prstClr val="black"/>
                </a:solidFill>
                <a:latin typeface="Perpetua"/>
              </a:rPr>
              <a:t>years 10months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100 </a:t>
            </a:r>
            <a:r>
              <a:rPr lang="en-US" sz="2600" b="1" dirty="0" err="1" smtClean="0">
                <a:solidFill>
                  <a:prstClr val="black"/>
                </a:solidFill>
                <a:latin typeface="Perpetua"/>
              </a:rPr>
              <a:t>Households&amp;a</a:t>
            </a:r>
            <a:r>
              <a:rPr lang="en-US" sz="2600" b="1" dirty="0" smtClean="0">
                <a:solidFill>
                  <a:prstClr val="black"/>
                </a:solidFill>
                <a:latin typeface="Perpetua"/>
              </a:rPr>
              <a:t> dispensary approximately persons</a:t>
            </a:r>
            <a:r>
              <a:rPr lang="en-US" sz="2600" b="1" dirty="0">
                <a:solidFill>
                  <a:prstClr val="black"/>
                </a:solidFill>
                <a:latin typeface="Perpetua"/>
              </a:rPr>
              <a:t> </a:t>
            </a:r>
            <a:r>
              <a:rPr lang="en-US" sz="2600" b="1" dirty="0" smtClean="0">
                <a:solidFill>
                  <a:prstClr val="black"/>
                </a:solidFill>
                <a:latin typeface="Perpetua"/>
              </a:rPr>
              <a:t>and a market </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3719777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UMOJA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68993278"/>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Still</a:t>
                      </a:r>
                      <a:r>
                        <a:rPr lang="en-US" baseline="0" dirty="0" smtClean="0"/>
                        <a:t> there</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a:t>
                      </a:r>
                      <a:endParaRPr lang="en-US" dirty="0"/>
                    </a:p>
                  </a:txBody>
                  <a:tcPr/>
                </a:tc>
              </a:tr>
            </a:tbl>
          </a:graphicData>
        </a:graphic>
      </p:graphicFrame>
    </p:spTree>
    <p:extLst>
      <p:ext uri="{BB962C8B-B14F-4D97-AF65-F5344CB8AC3E}">
        <p14:creationId xmlns:p14="http://schemas.microsoft.com/office/powerpoint/2010/main" val="3333631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Agency FB" pitchFamily="34" charset="0"/>
              </a:rPr>
              <a:t>Umoja</a:t>
            </a:r>
            <a:r>
              <a:rPr lang="en-US" b="1" dirty="0" smtClean="0">
                <a:latin typeface="Agency FB" pitchFamily="34" charset="0"/>
              </a:rPr>
              <a:t> shallow well status</a:t>
            </a:r>
            <a:endParaRPr lang="en-US" b="1" dirty="0">
              <a:latin typeface="Agency FB"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 y="1371600"/>
            <a:ext cx="4465320" cy="52578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371600"/>
            <a:ext cx="4495800" cy="5257800"/>
          </a:xfrm>
          <a:prstGeom prst="rect">
            <a:avLst/>
          </a:prstGeom>
        </p:spPr>
      </p:pic>
    </p:spTree>
    <p:extLst>
      <p:ext uri="{BB962C8B-B14F-4D97-AF65-F5344CB8AC3E}">
        <p14:creationId xmlns:p14="http://schemas.microsoft.com/office/powerpoint/2010/main" val="224500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pPr marL="274320" lvl="0" indent="-274320">
              <a:spcBef>
                <a:spcPts val="580"/>
              </a:spcBef>
              <a:buClr>
                <a:srgbClr val="D34817"/>
              </a:buClr>
              <a:buSzPct val="85000"/>
              <a:buFont typeface="Wingdings 2"/>
              <a:buChar char=""/>
            </a:pPr>
            <a:r>
              <a:rPr lang="en-US" sz="2600" b="1" dirty="0">
                <a:solidFill>
                  <a:prstClr val="black"/>
                </a:solidFill>
                <a:latin typeface="Perpetua"/>
              </a:rPr>
              <a:t>Water: important resource for sustaining life. Clean and safe drinking water, hygiene and sanitation is important part in maintaining good health. </a:t>
            </a:r>
          </a:p>
          <a:p>
            <a:pPr marL="274320" lvl="0" indent="-274320">
              <a:spcBef>
                <a:spcPts val="580"/>
              </a:spcBef>
              <a:buClr>
                <a:srgbClr val="D34817"/>
              </a:buClr>
              <a:buSzPct val="85000"/>
              <a:buFont typeface="Wingdings 2"/>
              <a:buChar char=""/>
            </a:pPr>
            <a:endParaRPr lang="en-US" sz="2600" b="1" dirty="0">
              <a:solidFill>
                <a:prstClr val="black"/>
              </a:solidFill>
              <a:latin typeface="Perpetua"/>
            </a:endParaRPr>
          </a:p>
          <a:p>
            <a:pPr marL="274320" lvl="0" indent="-274320">
              <a:spcBef>
                <a:spcPts val="580"/>
              </a:spcBef>
              <a:buClr>
                <a:srgbClr val="D34817"/>
              </a:buClr>
              <a:buSzPct val="85000"/>
              <a:buFont typeface="Wingdings 2"/>
              <a:buChar char=""/>
            </a:pPr>
            <a:r>
              <a:rPr lang="en-US" sz="2600" b="1" dirty="0">
                <a:solidFill>
                  <a:prstClr val="black"/>
                </a:solidFill>
                <a:latin typeface="Perpetua"/>
              </a:rPr>
              <a:t>Rotary Doctors Sweden has been able to support communities’ access clean water through support of various RCs.</a:t>
            </a:r>
          </a:p>
          <a:p>
            <a:pPr marL="0" lvl="0" indent="0">
              <a:spcBef>
                <a:spcPts val="580"/>
              </a:spcBef>
              <a:buClr>
                <a:srgbClr val="D34817"/>
              </a:buClr>
              <a:buSzPct val="85000"/>
              <a:buNone/>
            </a:pPr>
            <a:endParaRPr lang="en-US" sz="2600" b="1" dirty="0">
              <a:solidFill>
                <a:prstClr val="black"/>
              </a:solidFill>
              <a:latin typeface="Perpetua"/>
            </a:endParaRPr>
          </a:p>
          <a:p>
            <a:pPr marL="274320" lvl="0" indent="-274320">
              <a:spcBef>
                <a:spcPts val="580"/>
              </a:spcBef>
              <a:buClr>
                <a:srgbClr val="D34817"/>
              </a:buClr>
              <a:buSzPct val="85000"/>
              <a:buFont typeface="Wingdings 2"/>
              <a:buChar char=""/>
            </a:pPr>
            <a:r>
              <a:rPr lang="en-US" sz="2600" b="1" dirty="0">
                <a:solidFill>
                  <a:prstClr val="black"/>
                </a:solidFill>
                <a:latin typeface="Perpetua"/>
              </a:rPr>
              <a:t>The Community makes request, form water project committee who oversee the protection of the spring, use and maintenance for sustainability for the project.</a:t>
            </a:r>
          </a:p>
          <a:p>
            <a:endParaRPr lang="en-US" dirty="0"/>
          </a:p>
        </p:txBody>
      </p:sp>
    </p:spTree>
    <p:extLst>
      <p:ext uri="{BB962C8B-B14F-4D97-AF65-F5344CB8AC3E}">
        <p14:creationId xmlns:p14="http://schemas.microsoft.com/office/powerpoint/2010/main" val="3137167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609600"/>
            <a:ext cx="4205769" cy="5791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521" y="609600"/>
            <a:ext cx="4419600" cy="5791200"/>
          </a:xfrm>
          <a:prstGeom prst="rect">
            <a:avLst/>
          </a:prstGeom>
        </p:spPr>
      </p:pic>
    </p:spTree>
    <p:extLst>
      <p:ext uri="{BB962C8B-B14F-4D97-AF65-F5344CB8AC3E}">
        <p14:creationId xmlns:p14="http://schemas.microsoft.com/office/powerpoint/2010/main" val="155945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KORONGA PRIMARY &amp;COMMUNITY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Sept/Oct 2016</a:t>
            </a: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3</a:t>
            </a:r>
            <a:r>
              <a:rPr lang="en-US" sz="2600" b="1" dirty="0" smtClean="0">
                <a:solidFill>
                  <a:prstClr val="black"/>
                </a:solidFill>
                <a:latin typeface="Perpetua"/>
              </a:rPr>
              <a:t>years 10months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60 Households</a:t>
            </a:r>
            <a:r>
              <a:rPr lang="en-US" sz="2600" b="1" dirty="0">
                <a:solidFill>
                  <a:prstClr val="black"/>
                </a:solidFill>
                <a:latin typeface="Perpetua"/>
              </a:rPr>
              <a:t> </a:t>
            </a:r>
            <a:r>
              <a:rPr lang="en-US" sz="2600" b="1" dirty="0" smtClean="0">
                <a:solidFill>
                  <a:prstClr val="black"/>
                </a:solidFill>
                <a:latin typeface="Perpetua"/>
              </a:rPr>
              <a:t>approximately 600persons</a:t>
            </a:r>
            <a:r>
              <a:rPr lang="en-US" sz="2600" b="1" dirty="0">
                <a:solidFill>
                  <a:prstClr val="black"/>
                </a:solidFill>
                <a:latin typeface="Perpetua"/>
              </a:rPr>
              <a:t> </a:t>
            </a:r>
            <a:r>
              <a:rPr lang="en-US" sz="2600" b="1" dirty="0" smtClean="0">
                <a:solidFill>
                  <a:prstClr val="black"/>
                </a:solidFill>
                <a:latin typeface="Perpetua"/>
              </a:rPr>
              <a:t>&amp; primary school </a:t>
            </a:r>
            <a:r>
              <a:rPr lang="en-US" sz="2600" b="1" dirty="0" err="1" smtClean="0">
                <a:solidFill>
                  <a:prstClr val="black"/>
                </a:solidFill>
                <a:latin typeface="Perpetua"/>
              </a:rPr>
              <a:t>ove</a:t>
            </a:r>
            <a:r>
              <a:rPr lang="en-US" sz="2600" b="1" dirty="0" smtClean="0">
                <a:solidFill>
                  <a:prstClr val="black"/>
                </a:solidFill>
                <a:latin typeface="Perpetua"/>
              </a:rPr>
              <a:t> 400 pupils</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56956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 </a:t>
            </a:r>
            <a:r>
              <a:rPr lang="en-US" b="1" dirty="0" err="1" smtClean="0">
                <a:latin typeface="Agency FB" pitchFamily="34" charset="0"/>
              </a:rPr>
              <a:t>Koronga</a:t>
            </a:r>
            <a:r>
              <a:rPr lang="en-US" b="1" dirty="0" smtClean="0">
                <a:latin typeface="Agency FB" pitchFamily="34" charset="0"/>
              </a:rPr>
              <a:t> primary and community well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2977612"/>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there </a:t>
                      </a:r>
                      <a:r>
                        <a:rPr lang="en-US" baseline="0" dirty="0" err="1" smtClean="0"/>
                        <a:t>there</a:t>
                      </a:r>
                      <a:r>
                        <a:rPr lang="en-US" baseline="0" dirty="0" smtClean="0"/>
                        <a:t>.</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and primary school when schools are open.</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 </a:t>
                      </a:r>
                      <a:endParaRPr lang="en-US" dirty="0"/>
                    </a:p>
                  </a:txBody>
                  <a:tcPr/>
                </a:tc>
              </a:tr>
            </a:tbl>
          </a:graphicData>
        </a:graphic>
      </p:graphicFrame>
    </p:spTree>
    <p:extLst>
      <p:ext uri="{BB962C8B-B14F-4D97-AF65-F5344CB8AC3E}">
        <p14:creationId xmlns:p14="http://schemas.microsoft.com/office/powerpoint/2010/main" val="674585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latin typeface="Agency FB" pitchFamily="34" charset="0"/>
              </a:rPr>
              <a:t>Status of the </a:t>
            </a:r>
            <a:r>
              <a:rPr lang="en-US" b="1" dirty="0" err="1" smtClean="0">
                <a:latin typeface="Agency FB" pitchFamily="34" charset="0"/>
              </a:rPr>
              <a:t>Koronga</a:t>
            </a:r>
            <a:r>
              <a:rPr lang="en-US" b="1" dirty="0" smtClean="0">
                <a:latin typeface="Agency FB" pitchFamily="34" charset="0"/>
              </a:rPr>
              <a:t> shallow well</a:t>
            </a:r>
            <a:endParaRPr lang="en-US" b="1" dirty="0">
              <a:latin typeface="Agency FB"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3000" y="1066800"/>
            <a:ext cx="4038600" cy="5410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143000"/>
            <a:ext cx="4648200" cy="5334000"/>
          </a:xfrm>
          <a:prstGeom prst="rect">
            <a:avLst/>
          </a:prstGeom>
        </p:spPr>
      </p:pic>
    </p:spTree>
    <p:extLst>
      <p:ext uri="{BB962C8B-B14F-4D97-AF65-F5344CB8AC3E}">
        <p14:creationId xmlns:p14="http://schemas.microsoft.com/office/powerpoint/2010/main" val="196839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Status </a:t>
            </a:r>
            <a:r>
              <a:rPr lang="en-US" dirty="0" err="1" smtClean="0"/>
              <a:t>Koronga</a:t>
            </a:r>
            <a:r>
              <a:rPr lang="en-US" dirty="0" smtClean="0"/>
              <a:t> primary shallow well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5464" y="2209799"/>
            <a:ext cx="3535536" cy="380759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209799"/>
            <a:ext cx="4225499" cy="3807599"/>
          </a:xfrm>
          <a:prstGeom prst="rect">
            <a:avLst/>
          </a:prstGeom>
        </p:spPr>
      </p:pic>
    </p:spTree>
    <p:extLst>
      <p:ext uri="{BB962C8B-B14F-4D97-AF65-F5344CB8AC3E}">
        <p14:creationId xmlns:p14="http://schemas.microsoft.com/office/powerpoint/2010/main" val="4089099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Agency FB" pitchFamily="34" charset="0"/>
              </a:rPr>
              <a:t>KORONGA SECONDARY &amp;COMMUNITY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Sept/Oct 2016</a:t>
            </a: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3</a:t>
            </a:r>
            <a:r>
              <a:rPr lang="en-US" sz="2600" b="1" dirty="0" smtClean="0">
                <a:solidFill>
                  <a:prstClr val="black"/>
                </a:solidFill>
                <a:latin typeface="Perpetua"/>
              </a:rPr>
              <a:t>years 10months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a:solidFill>
                  <a:prstClr val="black"/>
                </a:solidFill>
                <a:latin typeface="Perpetua"/>
              </a:rPr>
              <a:t>8</a:t>
            </a:r>
            <a:r>
              <a:rPr lang="en-US" sz="2600" b="1" dirty="0" smtClean="0">
                <a:solidFill>
                  <a:prstClr val="black"/>
                </a:solidFill>
                <a:latin typeface="Perpetua"/>
              </a:rPr>
              <a:t>0 Households</a:t>
            </a:r>
            <a:r>
              <a:rPr lang="en-US" sz="2600" b="1" dirty="0">
                <a:solidFill>
                  <a:prstClr val="black"/>
                </a:solidFill>
                <a:latin typeface="Perpetua"/>
              </a:rPr>
              <a:t> </a:t>
            </a:r>
            <a:r>
              <a:rPr lang="en-US" sz="2600" b="1" dirty="0" smtClean="0">
                <a:solidFill>
                  <a:prstClr val="black"/>
                </a:solidFill>
                <a:latin typeface="Perpetua"/>
              </a:rPr>
              <a:t>approximately 480persons &amp; sec school over 320student</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290349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 </a:t>
            </a:r>
            <a:r>
              <a:rPr lang="en-US" b="1" dirty="0" err="1" smtClean="0">
                <a:latin typeface="Agency FB" pitchFamily="34" charset="0"/>
              </a:rPr>
              <a:t>Koronga</a:t>
            </a:r>
            <a:r>
              <a:rPr lang="en-US" b="1" dirty="0" smtClean="0">
                <a:latin typeface="Agency FB" pitchFamily="34" charset="0"/>
              </a:rPr>
              <a:t> secondary and community well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62133955"/>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Good,</a:t>
                      </a:r>
                      <a:r>
                        <a:rPr lang="en-US" baseline="0" dirty="0" smtClean="0"/>
                        <a:t> the community and school replaced the old one.</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and secondary  school when schools are open.</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 </a:t>
                      </a:r>
                      <a:endParaRPr lang="en-US" dirty="0"/>
                    </a:p>
                  </a:txBody>
                  <a:tcPr/>
                </a:tc>
              </a:tr>
            </a:tbl>
          </a:graphicData>
        </a:graphic>
      </p:graphicFrame>
    </p:spTree>
    <p:extLst>
      <p:ext uri="{BB962C8B-B14F-4D97-AF65-F5344CB8AC3E}">
        <p14:creationId xmlns:p14="http://schemas.microsoft.com/office/powerpoint/2010/main" val="2364949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gency FB" pitchFamily="34" charset="0"/>
              </a:rPr>
              <a:t>Status </a:t>
            </a:r>
            <a:r>
              <a:rPr lang="en-US" b="1" dirty="0" err="1" smtClean="0">
                <a:latin typeface="Agency FB" pitchFamily="34" charset="0"/>
              </a:rPr>
              <a:t>Koronga</a:t>
            </a:r>
            <a:r>
              <a:rPr lang="en-US" b="1" dirty="0" smtClean="0">
                <a:latin typeface="Agency FB" pitchFamily="34" charset="0"/>
              </a:rPr>
              <a:t> shallow well</a:t>
            </a:r>
            <a:endParaRPr lang="en-US" b="1" dirty="0">
              <a:latin typeface="Agency FB"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32" y="1295400"/>
            <a:ext cx="4467368" cy="5410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295400"/>
            <a:ext cx="4368748" cy="5410200"/>
          </a:xfrm>
          <a:prstGeom prst="rect">
            <a:avLst/>
          </a:prstGeom>
        </p:spPr>
      </p:pic>
    </p:spTree>
    <p:extLst>
      <p:ext uri="{BB962C8B-B14F-4D97-AF65-F5344CB8AC3E}">
        <p14:creationId xmlns:p14="http://schemas.microsoft.com/office/powerpoint/2010/main" val="2452544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Agency FB" pitchFamily="34" charset="0"/>
              </a:rPr>
              <a:t>MARINDA DISPENSARY &amp;COMMUNITY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March/April 2016</a:t>
            </a: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smtClean="0">
                <a:solidFill>
                  <a:prstClr val="black"/>
                </a:solidFill>
                <a:latin typeface="Perpetua"/>
              </a:rPr>
              <a:t>4years 3months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290 Households</a:t>
            </a:r>
            <a:r>
              <a:rPr lang="en-US" sz="2600" b="1" dirty="0">
                <a:solidFill>
                  <a:prstClr val="black"/>
                </a:solidFill>
                <a:latin typeface="Perpetua"/>
              </a:rPr>
              <a:t> </a:t>
            </a:r>
            <a:r>
              <a:rPr lang="en-US" sz="2600" b="1" dirty="0" smtClean="0">
                <a:solidFill>
                  <a:prstClr val="black"/>
                </a:solidFill>
                <a:latin typeface="Perpetua"/>
              </a:rPr>
              <a:t>approximately 1740persons </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3264134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gency FB" pitchFamily="34" charset="0"/>
              </a:rPr>
              <a:t>MARINDA </a:t>
            </a:r>
            <a:r>
              <a:rPr lang="en-US" b="1" dirty="0" err="1" smtClean="0">
                <a:latin typeface="Agency FB" pitchFamily="34" charset="0"/>
              </a:rPr>
              <a:t>DISPand</a:t>
            </a:r>
            <a:r>
              <a:rPr lang="en-US" b="1" dirty="0" smtClean="0">
                <a:latin typeface="Agency FB" pitchFamily="34" charset="0"/>
              </a:rPr>
              <a:t>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8763217"/>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there </a:t>
                      </a:r>
                      <a:r>
                        <a:rPr lang="en-US" baseline="0" dirty="0" err="1" smtClean="0"/>
                        <a:t>there</a:t>
                      </a:r>
                      <a:r>
                        <a:rPr lang="en-US" baseline="0" dirty="0" smtClean="0"/>
                        <a:t>.</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a:t>
                      </a:r>
                      <a:r>
                        <a:rPr lang="en-US" baseline="0" dirty="0" smtClean="0"/>
                        <a:t> well used by the community members and for the daily operations of the dispensary.</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a:t>
                      </a:r>
                      <a:endParaRPr lang="en-US" dirty="0"/>
                    </a:p>
                  </a:txBody>
                  <a:tcPr/>
                </a:tc>
              </a:tr>
            </a:tbl>
          </a:graphicData>
        </a:graphic>
      </p:graphicFrame>
    </p:spTree>
    <p:extLst>
      <p:ext uri="{BB962C8B-B14F-4D97-AF65-F5344CB8AC3E}">
        <p14:creationId xmlns:p14="http://schemas.microsoft.com/office/powerpoint/2010/main" val="232416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rgbClr val="696464"/>
                </a:solidFill>
                <a:latin typeface="Franklin Gothic Book"/>
              </a:rPr>
              <a:t>THE FOLLOWING WATER PROJECT HAS BEEN SUPPORTED BY YOUR CLUB</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9673335"/>
              </p:ext>
            </p:extLst>
          </p:nvPr>
        </p:nvGraphicFramePr>
        <p:xfrm>
          <a:off x="457200" y="1600200"/>
          <a:ext cx="8305800" cy="4907280"/>
        </p:xfrm>
        <a:graphic>
          <a:graphicData uri="http://schemas.openxmlformats.org/drawingml/2006/table">
            <a:tbl>
              <a:tblPr firstRow="1" bandRow="1">
                <a:tableStyleId>{5C22544A-7EE6-4342-B048-85BDC9FD1C3A}</a:tableStyleId>
              </a:tblPr>
              <a:tblGrid>
                <a:gridCol w="685800"/>
                <a:gridCol w="7620000"/>
              </a:tblGrid>
              <a:tr h="609600">
                <a:tc>
                  <a:txBody>
                    <a:bodyPr/>
                    <a:lstStyle/>
                    <a:p>
                      <a:r>
                        <a:rPr lang="en-US" dirty="0" smtClean="0"/>
                        <a:t>NO</a:t>
                      </a:r>
                      <a:endParaRPr lang="en-US" dirty="0"/>
                    </a:p>
                  </a:txBody>
                  <a:tcPr/>
                </a:tc>
                <a:tc>
                  <a:txBody>
                    <a:bodyPr/>
                    <a:lstStyle/>
                    <a:p>
                      <a:r>
                        <a:rPr lang="en-US" dirty="0" smtClean="0"/>
                        <a:t>WATER</a:t>
                      </a:r>
                      <a:r>
                        <a:rPr lang="en-US" baseline="0" dirty="0" smtClean="0"/>
                        <a:t> PROJECTS</a:t>
                      </a:r>
                      <a:endParaRPr lang="en-US" dirty="0"/>
                    </a:p>
                  </a:txBody>
                  <a:tcPr/>
                </a:tc>
              </a:tr>
              <a:tr h="609600">
                <a:tc>
                  <a:txBody>
                    <a:bodyPr/>
                    <a:lstStyle/>
                    <a:p>
                      <a:r>
                        <a:rPr lang="en-US" dirty="0" smtClean="0"/>
                        <a:t>1</a:t>
                      </a:r>
                      <a:endParaRPr lang="en-US" dirty="0"/>
                    </a:p>
                  </a:txBody>
                  <a:tcPr/>
                </a:tc>
                <a:tc>
                  <a:txBody>
                    <a:bodyPr/>
                    <a:lstStyle/>
                    <a:p>
                      <a:r>
                        <a:rPr lang="en-US" dirty="0" smtClean="0"/>
                        <a:t>BAHARIN COMMUNITY SHALLOW</a:t>
                      </a:r>
                      <a:r>
                        <a:rPr lang="en-US" baseline="0" dirty="0" smtClean="0"/>
                        <a:t> WELL</a:t>
                      </a:r>
                      <a:endParaRPr lang="en-US" dirty="0"/>
                    </a:p>
                  </a:txBody>
                  <a:tcPr/>
                </a:tc>
              </a:tr>
              <a:tr h="609600">
                <a:tc>
                  <a:txBody>
                    <a:bodyPr/>
                    <a:lstStyle/>
                    <a:p>
                      <a:r>
                        <a:rPr lang="en-US" dirty="0" smtClean="0"/>
                        <a:t>2</a:t>
                      </a:r>
                      <a:endParaRPr lang="en-US" dirty="0"/>
                    </a:p>
                  </a:txBody>
                  <a:tcPr/>
                </a:tc>
                <a:tc>
                  <a:txBody>
                    <a:bodyPr/>
                    <a:lstStyle/>
                    <a:p>
                      <a:r>
                        <a:rPr lang="en-US" dirty="0" smtClean="0"/>
                        <a:t>BONDENI COMMUNITY SHALLOW WELL</a:t>
                      </a:r>
                      <a:endParaRPr lang="en-US" dirty="0"/>
                    </a:p>
                  </a:txBody>
                  <a:tcPr/>
                </a:tc>
              </a:tr>
              <a:tr h="609600">
                <a:tc>
                  <a:txBody>
                    <a:bodyPr/>
                    <a:lstStyle/>
                    <a:p>
                      <a:r>
                        <a:rPr lang="en-US" dirty="0" smtClean="0"/>
                        <a:t>3</a:t>
                      </a:r>
                      <a:endParaRPr lang="en-US" dirty="0"/>
                    </a:p>
                  </a:txBody>
                  <a:tcPr/>
                </a:tc>
                <a:tc>
                  <a:txBody>
                    <a:bodyPr/>
                    <a:lstStyle/>
                    <a:p>
                      <a:r>
                        <a:rPr lang="en-US" dirty="0" smtClean="0"/>
                        <a:t>CHIEF MUTENDE PRIMARY AND COMMUNITY SHALLOW WELL</a:t>
                      </a:r>
                      <a:endParaRPr lang="en-US" dirty="0"/>
                    </a:p>
                  </a:txBody>
                  <a:tcPr/>
                </a:tc>
              </a:tr>
              <a:tr h="609600">
                <a:tc>
                  <a:txBody>
                    <a:bodyPr/>
                    <a:lstStyle/>
                    <a:p>
                      <a:r>
                        <a:rPr lang="en-US" dirty="0" smtClean="0"/>
                        <a:t>4</a:t>
                      </a:r>
                      <a:endParaRPr lang="en-US" dirty="0"/>
                    </a:p>
                  </a:txBody>
                  <a:tcPr/>
                </a:tc>
                <a:tc>
                  <a:txBody>
                    <a:bodyPr/>
                    <a:lstStyle/>
                    <a:p>
                      <a:r>
                        <a:rPr lang="en-US" dirty="0" smtClean="0"/>
                        <a:t>KAMWANA SHALLOW COMMUNITY</a:t>
                      </a:r>
                      <a:r>
                        <a:rPr lang="en-US" baseline="0" dirty="0" smtClean="0"/>
                        <a:t> SHALLOW WELL.</a:t>
                      </a:r>
                      <a:endParaRPr lang="en-US" dirty="0"/>
                    </a:p>
                  </a:txBody>
                  <a:tcPr/>
                </a:tc>
              </a:tr>
              <a:tr h="609600">
                <a:tc>
                  <a:txBody>
                    <a:bodyPr/>
                    <a:lstStyle/>
                    <a:p>
                      <a:r>
                        <a:rPr lang="en-US" dirty="0" smtClean="0"/>
                        <a:t>5</a:t>
                      </a:r>
                      <a:endParaRPr lang="en-US" dirty="0"/>
                    </a:p>
                  </a:txBody>
                  <a:tcPr/>
                </a:tc>
                <a:tc>
                  <a:txBody>
                    <a:bodyPr/>
                    <a:lstStyle/>
                    <a:p>
                      <a:r>
                        <a:rPr lang="en-US" dirty="0" smtClean="0"/>
                        <a:t>KHALWENGE DISPENSARY AND COMMUNITY SHALLOW WELL</a:t>
                      </a:r>
                      <a:endParaRPr lang="en-US" dirty="0"/>
                    </a:p>
                  </a:txBody>
                  <a:tcPr/>
                </a:tc>
              </a:tr>
              <a:tr h="609600">
                <a:tc>
                  <a:txBody>
                    <a:bodyPr/>
                    <a:lstStyle/>
                    <a:p>
                      <a:r>
                        <a:rPr lang="en-US" dirty="0" smtClean="0"/>
                        <a:t>6</a:t>
                      </a:r>
                      <a:endParaRPr lang="en-US" dirty="0"/>
                    </a:p>
                  </a:txBody>
                  <a:tcPr/>
                </a:tc>
                <a:tc>
                  <a:txBody>
                    <a:bodyPr/>
                    <a:lstStyle/>
                    <a:p>
                      <a:r>
                        <a:rPr lang="en-US" dirty="0" smtClean="0"/>
                        <a:t>KIMASE COMMUNITY SHALLOW WELL</a:t>
                      </a:r>
                      <a:endParaRPr lang="en-US" dirty="0"/>
                    </a:p>
                  </a:txBody>
                  <a:tcPr/>
                </a:tc>
              </a:tr>
              <a:tr h="609600">
                <a:tc>
                  <a:txBody>
                    <a:bodyPr/>
                    <a:lstStyle/>
                    <a:p>
                      <a:r>
                        <a:rPr lang="en-US" dirty="0" smtClean="0"/>
                        <a:t>7</a:t>
                      </a:r>
                      <a:endParaRPr lang="en-US" dirty="0"/>
                    </a:p>
                  </a:txBody>
                  <a:tcPr/>
                </a:tc>
                <a:tc>
                  <a:txBody>
                    <a:bodyPr/>
                    <a:lstStyle/>
                    <a:p>
                      <a:r>
                        <a:rPr lang="en-US" dirty="0" smtClean="0"/>
                        <a:t>KORONGA</a:t>
                      </a:r>
                      <a:r>
                        <a:rPr lang="en-US" baseline="0" dirty="0" smtClean="0"/>
                        <a:t> COMMUNITY SHALLOW WELL</a:t>
                      </a:r>
                    </a:p>
                    <a:p>
                      <a:endParaRPr lang="en-US" dirty="0"/>
                    </a:p>
                  </a:txBody>
                  <a:tcPr/>
                </a:tc>
              </a:tr>
            </a:tbl>
          </a:graphicData>
        </a:graphic>
      </p:graphicFrame>
    </p:spTree>
    <p:extLst>
      <p:ext uri="{BB962C8B-B14F-4D97-AF65-F5344CB8AC3E}">
        <p14:creationId xmlns:p14="http://schemas.microsoft.com/office/powerpoint/2010/main" val="4214455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gency FB" pitchFamily="34" charset="0"/>
              </a:rPr>
              <a:t>Status </a:t>
            </a:r>
            <a:r>
              <a:rPr lang="en-US" b="1" dirty="0" err="1" smtClean="0">
                <a:latin typeface="Agency FB" pitchFamily="34" charset="0"/>
              </a:rPr>
              <a:t>Marinda</a:t>
            </a:r>
            <a:r>
              <a:rPr lang="en-US" b="1" dirty="0" smtClean="0">
                <a:latin typeface="Agency FB" pitchFamily="34" charset="0"/>
              </a:rPr>
              <a:t> shallow well</a:t>
            </a:r>
            <a:endParaRPr lang="en-US" b="1" dirty="0">
              <a:latin typeface="Agency FB"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4400" y="1371600"/>
            <a:ext cx="4191000" cy="5334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71600"/>
            <a:ext cx="4343400" cy="5334000"/>
          </a:xfrm>
          <a:prstGeom prst="rect">
            <a:avLst/>
          </a:prstGeom>
        </p:spPr>
      </p:pic>
    </p:spTree>
    <p:extLst>
      <p:ext uri="{BB962C8B-B14F-4D97-AF65-F5344CB8AC3E}">
        <p14:creationId xmlns:p14="http://schemas.microsoft.com/office/powerpoint/2010/main" val="4080435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 y="304800"/>
            <a:ext cx="4709160" cy="6248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04800"/>
            <a:ext cx="4267200" cy="6248400"/>
          </a:xfrm>
          <a:prstGeom prst="rect">
            <a:avLst/>
          </a:prstGeom>
        </p:spPr>
      </p:pic>
    </p:spTree>
    <p:extLst>
      <p:ext uri="{BB962C8B-B14F-4D97-AF65-F5344CB8AC3E}">
        <p14:creationId xmlns:p14="http://schemas.microsoft.com/office/powerpoint/2010/main" val="47586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LUSHEYA PRIMARY and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a:t>
            </a:r>
            <a:r>
              <a:rPr lang="en-US" sz="2600" b="1" u="sng" dirty="0" smtClean="0">
                <a:solidFill>
                  <a:prstClr val="black"/>
                </a:solidFill>
                <a:latin typeface="Arial Black" pitchFamily="34" charset="0"/>
              </a:rPr>
              <a:t>SINKING</a:t>
            </a:r>
            <a:r>
              <a:rPr lang="en-US" sz="2600" dirty="0" smtClean="0">
                <a:solidFill>
                  <a:prstClr val="black"/>
                </a:solidFill>
                <a:latin typeface="Perpetua"/>
              </a:rPr>
              <a:t>:</a:t>
            </a:r>
          </a:p>
          <a:p>
            <a:pPr marL="0" lvl="0" indent="0" algn="ctr">
              <a:spcBef>
                <a:spcPts val="580"/>
              </a:spcBef>
              <a:buClr>
                <a:srgbClr val="D34817"/>
              </a:buClr>
              <a:buSzPct val="85000"/>
              <a:buNone/>
            </a:pPr>
            <a:r>
              <a:rPr lang="en-US" sz="2600" b="1" dirty="0" smtClean="0">
                <a:solidFill>
                  <a:prstClr val="black"/>
                </a:solidFill>
                <a:latin typeface="Perpetua"/>
              </a:rPr>
              <a:t>July/Aug 2017</a:t>
            </a: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3</a:t>
            </a:r>
            <a:r>
              <a:rPr lang="en-US" sz="2600" b="1" dirty="0" smtClean="0">
                <a:solidFill>
                  <a:prstClr val="black"/>
                </a:solidFill>
                <a:latin typeface="Perpetua"/>
              </a:rPr>
              <a:t>years </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300 Households</a:t>
            </a:r>
            <a:r>
              <a:rPr lang="en-US" sz="2600" b="1" dirty="0">
                <a:solidFill>
                  <a:prstClr val="black"/>
                </a:solidFill>
                <a:latin typeface="Perpetua"/>
              </a:rPr>
              <a:t> </a:t>
            </a:r>
            <a:r>
              <a:rPr lang="en-US" sz="2600" b="1" dirty="0" smtClean="0">
                <a:solidFill>
                  <a:prstClr val="black"/>
                </a:solidFill>
                <a:latin typeface="Perpetua"/>
              </a:rPr>
              <a:t>approximately 1800persons and a primary school</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4152313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gency FB" pitchFamily="34" charset="0"/>
              </a:rPr>
              <a:t>LUSHEYA </a:t>
            </a:r>
            <a:r>
              <a:rPr lang="en-US" b="1" dirty="0" err="1" smtClean="0">
                <a:latin typeface="Agency FB" pitchFamily="34" charset="0"/>
              </a:rPr>
              <a:t>PRIMARYand</a:t>
            </a:r>
            <a:r>
              <a:rPr lang="en-US" b="1" dirty="0" smtClean="0">
                <a:latin typeface="Agency FB" pitchFamily="34" charset="0"/>
              </a:rPr>
              <a:t>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2105664"/>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there </a:t>
                      </a:r>
                      <a:r>
                        <a:rPr lang="en-US" baseline="0" dirty="0" err="1" smtClean="0"/>
                        <a:t>there</a:t>
                      </a:r>
                      <a:r>
                        <a:rPr lang="en-US" baseline="0" dirty="0" smtClean="0"/>
                        <a:t>.</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a:t>
                      </a:r>
                      <a:r>
                        <a:rPr lang="en-US" baseline="0" dirty="0" smtClean="0"/>
                        <a:t> well used by the community members and for the primary school.</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a:t>
                      </a:r>
                      <a:endParaRPr lang="en-US" dirty="0"/>
                    </a:p>
                  </a:txBody>
                  <a:tcPr/>
                </a:tc>
              </a:tr>
            </a:tbl>
          </a:graphicData>
        </a:graphic>
      </p:graphicFrame>
    </p:spTree>
    <p:extLst>
      <p:ext uri="{BB962C8B-B14F-4D97-AF65-F5344CB8AC3E}">
        <p14:creationId xmlns:p14="http://schemas.microsoft.com/office/powerpoint/2010/main" val="1938859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latin typeface="Agency FB" pitchFamily="34" charset="0"/>
              </a:rPr>
              <a:t>Status </a:t>
            </a:r>
            <a:r>
              <a:rPr lang="en-US" b="1" dirty="0" err="1" smtClean="0">
                <a:latin typeface="Agency FB" pitchFamily="34" charset="0"/>
              </a:rPr>
              <a:t>lusheya</a:t>
            </a:r>
            <a:r>
              <a:rPr lang="en-US" b="1" dirty="0" smtClean="0">
                <a:latin typeface="Agency FB" pitchFamily="34" charset="0"/>
              </a:rPr>
              <a:t> shallow well</a:t>
            </a:r>
            <a:endParaRPr lang="en-US" b="1" dirty="0">
              <a:latin typeface="Agency FB"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143000"/>
            <a:ext cx="4267200" cy="5105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143000"/>
            <a:ext cx="4365344" cy="5014415"/>
          </a:xfrm>
          <a:prstGeom prst="rect">
            <a:avLst/>
          </a:prstGeom>
        </p:spPr>
      </p:pic>
    </p:spTree>
    <p:extLst>
      <p:ext uri="{BB962C8B-B14F-4D97-AF65-F5344CB8AC3E}">
        <p14:creationId xmlns:p14="http://schemas.microsoft.com/office/powerpoint/2010/main" val="106281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381000"/>
            <a:ext cx="7924800" cy="5745163"/>
          </a:xfrm>
        </p:spPr>
      </p:pic>
    </p:spTree>
    <p:extLst>
      <p:ext uri="{BB962C8B-B14F-4D97-AF65-F5344CB8AC3E}">
        <p14:creationId xmlns:p14="http://schemas.microsoft.com/office/powerpoint/2010/main" val="3896427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BAHARINI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a:t>
            </a:r>
            <a:r>
              <a:rPr lang="en-US" sz="2600" b="1" u="sng" dirty="0" smtClean="0">
                <a:solidFill>
                  <a:prstClr val="black"/>
                </a:solidFill>
                <a:latin typeface="Arial Black" pitchFamily="34" charset="0"/>
              </a:rPr>
              <a:t>OF SINKING</a:t>
            </a:r>
            <a:r>
              <a:rPr lang="en-US" sz="2600" dirty="0" smtClean="0">
                <a:solidFill>
                  <a:prstClr val="black"/>
                </a:solidFill>
                <a:latin typeface="Perpetua"/>
              </a:rPr>
              <a:t>: </a:t>
            </a:r>
            <a:endParaRPr lang="en-US" sz="2600" dirty="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FEB/MAR 2018.</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smtClean="0">
                <a:solidFill>
                  <a:prstClr val="black"/>
                </a:solidFill>
                <a:latin typeface="Perpetua"/>
              </a:rPr>
              <a:t>2 years </a:t>
            </a:r>
            <a:r>
              <a:rPr lang="en-US" sz="2600" b="1" dirty="0">
                <a:solidFill>
                  <a:prstClr val="black"/>
                </a:solidFill>
                <a:latin typeface="Perpetua"/>
              </a:rPr>
              <a:t>and </a:t>
            </a:r>
            <a:r>
              <a:rPr lang="en-US" sz="2600" b="1" dirty="0" smtClean="0">
                <a:solidFill>
                  <a:prstClr val="black"/>
                </a:solidFill>
                <a:latin typeface="Perpetua"/>
              </a:rPr>
              <a:t>3months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122 </a:t>
            </a:r>
            <a:r>
              <a:rPr lang="en-US" sz="2600" b="1" dirty="0">
                <a:solidFill>
                  <a:prstClr val="black"/>
                </a:solidFill>
                <a:latin typeface="Perpetua"/>
              </a:rPr>
              <a:t>Households, approximately </a:t>
            </a:r>
            <a:r>
              <a:rPr lang="en-US" sz="2600" b="1" dirty="0" smtClean="0">
                <a:solidFill>
                  <a:prstClr val="black"/>
                </a:solidFill>
                <a:latin typeface="Perpetua"/>
              </a:rPr>
              <a:t>732persons</a:t>
            </a:r>
            <a:r>
              <a:rPr lang="en-US" sz="2600" b="1" dirty="0">
                <a:solidFill>
                  <a:prstClr val="black"/>
                </a:solidFill>
                <a:latin typeface="Perpetua"/>
              </a:rPr>
              <a:t>.</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724938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BAHARINI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6569072"/>
              </p:ext>
            </p:extLst>
          </p:nvPr>
        </p:nvGraphicFramePr>
        <p:xfrm>
          <a:off x="152399" y="1447800"/>
          <a:ext cx="8839202" cy="5105400"/>
        </p:xfrm>
        <a:graphic>
          <a:graphicData uri="http://schemas.openxmlformats.org/drawingml/2006/table">
            <a:tbl>
              <a:tblPr firstRow="1" bandRow="1">
                <a:tableStyleId>{5C22544A-7EE6-4342-B048-85BDC9FD1C3A}</a:tableStyleId>
              </a:tblPr>
              <a:tblGrid>
                <a:gridCol w="654756"/>
                <a:gridCol w="2850445"/>
                <a:gridCol w="5334001"/>
              </a:tblGrid>
              <a:tr h="8382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dirty="0" smtClean="0"/>
                        <a:t>REPORT</a:t>
                      </a:r>
                      <a:endParaRPr lang="en-US" dirty="0"/>
                    </a:p>
                  </a:txBody>
                  <a:tcPr/>
                </a:tc>
              </a:tr>
              <a:tr h="8382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endParaRPr lang="en-US" dirty="0"/>
                    </a:p>
                  </a:txBody>
                  <a:tcPr/>
                </a:tc>
              </a:tr>
              <a:tr h="8382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 has been destroyed by the ants, the effort of the community to put up another</a:t>
                      </a:r>
                      <a:r>
                        <a:rPr lang="en-US" baseline="0" dirty="0" smtClean="0"/>
                        <a:t> also ended up being brought down.</a:t>
                      </a:r>
                      <a:endParaRPr lang="en-US" dirty="0"/>
                    </a:p>
                  </a:txBody>
                  <a:tcPr/>
                </a:tc>
              </a:tr>
              <a:tr h="8382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382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All</a:t>
                      </a:r>
                      <a:r>
                        <a:rPr lang="en-US" baseline="0" dirty="0" smtClean="0"/>
                        <a:t> the community members rely on this well for their safe source of water.</a:t>
                      </a:r>
                      <a:endParaRPr lang="en-US" dirty="0"/>
                    </a:p>
                  </a:txBody>
                  <a:tcPr/>
                </a:tc>
              </a:tr>
              <a:tr h="8382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a:t>
                      </a:r>
                      <a:endParaRPr lang="en-US" dirty="0"/>
                    </a:p>
                  </a:txBody>
                  <a:tcPr/>
                </a:tc>
              </a:tr>
            </a:tbl>
          </a:graphicData>
        </a:graphic>
      </p:graphicFrame>
    </p:spTree>
    <p:extLst>
      <p:ext uri="{BB962C8B-B14F-4D97-AF65-F5344CB8AC3E}">
        <p14:creationId xmlns:p14="http://schemas.microsoft.com/office/powerpoint/2010/main" val="2810326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gency FB" pitchFamily="34" charset="0"/>
              </a:rPr>
              <a:t>BAHARINI WELL REVIEW PICS</a:t>
            </a:r>
            <a:endParaRPr lang="en-US" b="1" dirty="0">
              <a:latin typeface="Agency FB" pitchFamily="34" charset="0"/>
            </a:endParaRPr>
          </a:p>
        </p:txBody>
      </p:sp>
      <p:pic>
        <p:nvPicPr>
          <p:cNvPr id="1026" name="Picture 2" descr="D:\WATER PROJECTS REVIEW PPP'S 2020\PPP 4 READY PIC\AHUSand WATER FOR ALL SPONSORED SPRINGS AND WELLS REVIEW JAN 2020\baharini community shallow well\IMG-20200602-WA00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7724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962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42672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
            <a:ext cx="46482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427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939704458"/>
              </p:ext>
            </p:extLst>
          </p:nvPr>
        </p:nvGraphicFramePr>
        <p:xfrm>
          <a:off x="457200" y="228599"/>
          <a:ext cx="8458200" cy="6476998"/>
        </p:xfrm>
        <a:graphic>
          <a:graphicData uri="http://schemas.openxmlformats.org/drawingml/2006/table">
            <a:tbl>
              <a:tblPr firstRow="1" bandRow="1">
                <a:tableStyleId>{5C22544A-7EE6-4342-B048-85BDC9FD1C3A}</a:tableStyleId>
              </a:tblPr>
              <a:tblGrid>
                <a:gridCol w="704850"/>
                <a:gridCol w="7753350"/>
              </a:tblGrid>
              <a:tr h="588818">
                <a:tc>
                  <a:txBody>
                    <a:bodyPr/>
                    <a:lstStyle/>
                    <a:p>
                      <a:r>
                        <a:rPr lang="en-US" dirty="0" smtClean="0"/>
                        <a:t>NO</a:t>
                      </a:r>
                      <a:endParaRPr lang="en-US" dirty="0"/>
                    </a:p>
                  </a:txBody>
                  <a:tcPr/>
                </a:tc>
                <a:tc>
                  <a:txBody>
                    <a:bodyPr/>
                    <a:lstStyle/>
                    <a:p>
                      <a:r>
                        <a:rPr lang="en-US" dirty="0" smtClean="0"/>
                        <a:t>WATER PROJECTS</a:t>
                      </a:r>
                      <a:endParaRPr lang="en-US" dirty="0"/>
                    </a:p>
                  </a:txBody>
                  <a:tcPr/>
                </a:tc>
              </a:tr>
              <a:tr h="588818">
                <a:tc>
                  <a:txBody>
                    <a:bodyPr/>
                    <a:lstStyle/>
                    <a:p>
                      <a:r>
                        <a:rPr lang="en-US" dirty="0" smtClean="0"/>
                        <a:t>8</a:t>
                      </a:r>
                      <a:endParaRPr lang="en-US" dirty="0"/>
                    </a:p>
                  </a:txBody>
                  <a:tcPr/>
                </a:tc>
                <a:tc>
                  <a:txBody>
                    <a:bodyPr/>
                    <a:lstStyle/>
                    <a:p>
                      <a:r>
                        <a:rPr lang="en-US" dirty="0" smtClean="0"/>
                        <a:t>LUNYU COMMUNITY SHALLOW WELL.</a:t>
                      </a:r>
                      <a:endParaRPr lang="en-US" dirty="0"/>
                    </a:p>
                  </a:txBody>
                  <a:tcPr/>
                </a:tc>
              </a:tr>
              <a:tr h="588818">
                <a:tc>
                  <a:txBody>
                    <a:bodyPr/>
                    <a:lstStyle/>
                    <a:p>
                      <a:r>
                        <a:rPr lang="en-US" dirty="0" smtClean="0"/>
                        <a:t>9</a:t>
                      </a:r>
                      <a:endParaRPr lang="en-US" dirty="0"/>
                    </a:p>
                  </a:txBody>
                  <a:tcPr/>
                </a:tc>
                <a:tc>
                  <a:txBody>
                    <a:bodyPr/>
                    <a:lstStyle/>
                    <a:p>
                      <a:r>
                        <a:rPr lang="en-US" dirty="0" smtClean="0"/>
                        <a:t>LUSHEYA COMMUNITY SHALLOW WELL.</a:t>
                      </a:r>
                      <a:endParaRPr lang="en-US" dirty="0"/>
                    </a:p>
                  </a:txBody>
                  <a:tcPr/>
                </a:tc>
              </a:tr>
              <a:tr h="588818">
                <a:tc>
                  <a:txBody>
                    <a:bodyPr/>
                    <a:lstStyle/>
                    <a:p>
                      <a:r>
                        <a:rPr lang="en-US" dirty="0" smtClean="0"/>
                        <a:t>10</a:t>
                      </a:r>
                      <a:endParaRPr lang="en-US" dirty="0"/>
                    </a:p>
                  </a:txBody>
                  <a:tcPr/>
                </a:tc>
                <a:tc>
                  <a:txBody>
                    <a:bodyPr/>
                    <a:lstStyle/>
                    <a:p>
                      <a:r>
                        <a:rPr lang="en-US" dirty="0" smtClean="0"/>
                        <a:t>MAJI MAZURI COMMUNITY SHALLOW WELL.</a:t>
                      </a:r>
                      <a:endParaRPr lang="en-US" dirty="0"/>
                    </a:p>
                  </a:txBody>
                  <a:tcPr/>
                </a:tc>
              </a:tr>
              <a:tr h="588818">
                <a:tc>
                  <a:txBody>
                    <a:bodyPr/>
                    <a:lstStyle/>
                    <a:p>
                      <a:r>
                        <a:rPr lang="en-US" dirty="0" smtClean="0"/>
                        <a:t>11</a:t>
                      </a:r>
                      <a:endParaRPr lang="en-US" dirty="0"/>
                    </a:p>
                  </a:txBody>
                  <a:tcPr/>
                </a:tc>
                <a:tc>
                  <a:txBody>
                    <a:bodyPr/>
                    <a:lstStyle/>
                    <a:p>
                      <a:r>
                        <a:rPr lang="en-US" dirty="0" smtClean="0"/>
                        <a:t>MARINDA DISPENSARY</a:t>
                      </a:r>
                      <a:r>
                        <a:rPr lang="en-US" baseline="0" dirty="0" smtClean="0"/>
                        <a:t> AND COMMUNITY SHALLOW WELL.</a:t>
                      </a:r>
                      <a:endParaRPr lang="en-US" dirty="0"/>
                    </a:p>
                  </a:txBody>
                  <a:tcPr/>
                </a:tc>
              </a:tr>
              <a:tr h="588818">
                <a:tc>
                  <a:txBody>
                    <a:bodyPr/>
                    <a:lstStyle/>
                    <a:p>
                      <a:r>
                        <a:rPr lang="en-US" dirty="0" smtClean="0"/>
                        <a:t>12</a:t>
                      </a:r>
                      <a:endParaRPr lang="en-US" dirty="0"/>
                    </a:p>
                  </a:txBody>
                  <a:tcPr/>
                </a:tc>
                <a:tc>
                  <a:txBody>
                    <a:bodyPr/>
                    <a:lstStyle/>
                    <a:p>
                      <a:r>
                        <a:rPr lang="en-US" dirty="0" smtClean="0"/>
                        <a:t>MWANGAZA COMMUNITY SHALLOW WELL.</a:t>
                      </a:r>
                      <a:endParaRPr lang="en-US" dirty="0"/>
                    </a:p>
                  </a:txBody>
                  <a:tcPr/>
                </a:tc>
              </a:tr>
              <a:tr h="588818">
                <a:tc>
                  <a:txBody>
                    <a:bodyPr/>
                    <a:lstStyle/>
                    <a:p>
                      <a:r>
                        <a:rPr lang="en-US" dirty="0" smtClean="0"/>
                        <a:t>13</a:t>
                      </a:r>
                      <a:endParaRPr lang="en-US" dirty="0"/>
                    </a:p>
                  </a:txBody>
                  <a:tcPr/>
                </a:tc>
                <a:tc>
                  <a:txBody>
                    <a:bodyPr/>
                    <a:lstStyle/>
                    <a:p>
                      <a:r>
                        <a:rPr lang="en-US" dirty="0" smtClean="0"/>
                        <a:t>NYANGERA COMMUNITY SHALLOW WELL.</a:t>
                      </a:r>
                      <a:endParaRPr lang="en-US" dirty="0"/>
                    </a:p>
                  </a:txBody>
                  <a:tcPr/>
                </a:tc>
              </a:tr>
              <a:tr h="588818">
                <a:tc>
                  <a:txBody>
                    <a:bodyPr/>
                    <a:lstStyle/>
                    <a:p>
                      <a:r>
                        <a:rPr lang="en-US" dirty="0" smtClean="0"/>
                        <a:t>14</a:t>
                      </a:r>
                      <a:endParaRPr lang="en-US" dirty="0"/>
                    </a:p>
                  </a:txBody>
                  <a:tcPr/>
                </a:tc>
                <a:tc>
                  <a:txBody>
                    <a:bodyPr/>
                    <a:lstStyle/>
                    <a:p>
                      <a:r>
                        <a:rPr lang="en-US" dirty="0" smtClean="0"/>
                        <a:t>ST.</a:t>
                      </a:r>
                      <a:r>
                        <a:rPr lang="en-US" baseline="0" dirty="0" smtClean="0"/>
                        <a:t> EMANUEL PRIMARY AND COMMUNITY SHALLOW WELL.</a:t>
                      </a:r>
                      <a:endParaRPr lang="en-US" dirty="0"/>
                    </a:p>
                  </a:txBody>
                  <a:tcPr/>
                </a:tc>
              </a:tr>
              <a:tr h="588818">
                <a:tc>
                  <a:txBody>
                    <a:bodyPr/>
                    <a:lstStyle/>
                    <a:p>
                      <a:r>
                        <a:rPr lang="en-US" dirty="0" smtClean="0"/>
                        <a:t>15</a:t>
                      </a:r>
                      <a:endParaRPr lang="en-US" dirty="0"/>
                    </a:p>
                  </a:txBody>
                  <a:tcPr/>
                </a:tc>
                <a:tc>
                  <a:txBody>
                    <a:bodyPr/>
                    <a:lstStyle/>
                    <a:p>
                      <a:r>
                        <a:rPr lang="en-US" dirty="0" smtClean="0"/>
                        <a:t>SUWO COMMUNITY SHALLOW WELL.</a:t>
                      </a:r>
                      <a:endParaRPr lang="en-US" dirty="0"/>
                    </a:p>
                  </a:txBody>
                  <a:tcPr/>
                </a:tc>
              </a:tr>
              <a:tr h="588818">
                <a:tc>
                  <a:txBody>
                    <a:bodyPr/>
                    <a:lstStyle/>
                    <a:p>
                      <a:r>
                        <a:rPr lang="en-US" dirty="0" smtClean="0"/>
                        <a:t>16</a:t>
                      </a:r>
                      <a:endParaRPr lang="en-US" dirty="0"/>
                    </a:p>
                  </a:txBody>
                  <a:tcPr/>
                </a:tc>
                <a:tc>
                  <a:txBody>
                    <a:bodyPr/>
                    <a:lstStyle/>
                    <a:p>
                      <a:r>
                        <a:rPr lang="en-US" dirty="0" smtClean="0"/>
                        <a:t>TWIGA COMMUNITY SHALLOW WELL.</a:t>
                      </a:r>
                      <a:endParaRPr lang="en-US" dirty="0"/>
                    </a:p>
                  </a:txBody>
                  <a:tcPr/>
                </a:tc>
              </a:tr>
              <a:tr h="588818">
                <a:tc>
                  <a:txBody>
                    <a:bodyPr/>
                    <a:lstStyle/>
                    <a:p>
                      <a:r>
                        <a:rPr lang="en-US" dirty="0" smtClean="0"/>
                        <a:t>17</a:t>
                      </a:r>
                      <a:endParaRPr lang="en-US" dirty="0"/>
                    </a:p>
                  </a:txBody>
                  <a:tcPr/>
                </a:tc>
                <a:tc>
                  <a:txBody>
                    <a:bodyPr/>
                    <a:lstStyle/>
                    <a:p>
                      <a:r>
                        <a:rPr lang="en-US" dirty="0" smtClean="0"/>
                        <a:t>ZEA DISPENSARY AND COMMUNITY SHALLOW WELL.</a:t>
                      </a:r>
                      <a:endParaRPr lang="en-US" dirty="0"/>
                    </a:p>
                  </a:txBody>
                  <a:tcPr/>
                </a:tc>
              </a:tr>
            </a:tbl>
          </a:graphicData>
        </a:graphic>
      </p:graphicFrame>
    </p:spTree>
    <p:extLst>
      <p:ext uri="{BB962C8B-B14F-4D97-AF65-F5344CB8AC3E}">
        <p14:creationId xmlns:p14="http://schemas.microsoft.com/office/powerpoint/2010/main" val="2763898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BONDENI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p>
          <a:p>
            <a:pPr marL="0" lvl="0" indent="0" algn="ctr">
              <a:spcBef>
                <a:spcPts val="580"/>
              </a:spcBef>
              <a:buClr>
                <a:srgbClr val="D34817"/>
              </a:buClr>
              <a:buSzPct val="85000"/>
              <a:buNone/>
            </a:pPr>
            <a:r>
              <a:rPr lang="en-US" sz="2600" b="1" dirty="0" smtClean="0">
                <a:solidFill>
                  <a:prstClr val="black"/>
                </a:solidFill>
                <a:latin typeface="Perpetua"/>
              </a:rPr>
              <a:t>Sept/Oct 2017.</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2 years and </a:t>
            </a:r>
            <a:r>
              <a:rPr lang="en-US" sz="2600" b="1" dirty="0" smtClean="0">
                <a:solidFill>
                  <a:prstClr val="black"/>
                </a:solidFill>
                <a:latin typeface="Perpetua"/>
              </a:rPr>
              <a:t>9months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130 </a:t>
            </a:r>
            <a:r>
              <a:rPr lang="en-US" sz="2600" b="1" dirty="0">
                <a:solidFill>
                  <a:prstClr val="black"/>
                </a:solidFill>
                <a:latin typeface="Perpetua"/>
              </a:rPr>
              <a:t>Households, approximately </a:t>
            </a:r>
            <a:r>
              <a:rPr lang="en-US" sz="2600" b="1" dirty="0" smtClean="0">
                <a:solidFill>
                  <a:prstClr val="black"/>
                </a:solidFill>
                <a:latin typeface="Perpetua"/>
              </a:rPr>
              <a:t>780persons</a:t>
            </a:r>
            <a:r>
              <a:rPr lang="en-US" sz="2600" b="1" dirty="0">
                <a:solidFill>
                  <a:prstClr val="black"/>
                </a:solidFill>
                <a:latin typeface="Perpetua"/>
              </a:rPr>
              <a:t>.</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2245584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gency FB" pitchFamily="34" charset="0"/>
              </a:rPr>
              <a:t>BONDENI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0802169"/>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Still</a:t>
                      </a:r>
                      <a:r>
                        <a:rPr lang="en-US" baseline="0" dirty="0" smtClean="0"/>
                        <a:t> there though some posts needs replacement</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as they rely on this well for their safe source of water.</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a:t>
                      </a:r>
                      <a:endParaRPr lang="en-US" dirty="0"/>
                    </a:p>
                  </a:txBody>
                  <a:tcPr/>
                </a:tc>
              </a:tr>
            </a:tbl>
          </a:graphicData>
        </a:graphic>
      </p:graphicFrame>
    </p:spTree>
    <p:extLst>
      <p:ext uri="{BB962C8B-B14F-4D97-AF65-F5344CB8AC3E}">
        <p14:creationId xmlns:p14="http://schemas.microsoft.com/office/powerpoint/2010/main" val="585346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gency FB" pitchFamily="34" charset="0"/>
              </a:rPr>
              <a:t>Status </a:t>
            </a:r>
            <a:r>
              <a:rPr lang="en-US" b="1" dirty="0" err="1" smtClean="0">
                <a:latin typeface="Agency FB" pitchFamily="34" charset="0"/>
              </a:rPr>
              <a:t>Bondeni</a:t>
            </a:r>
            <a:r>
              <a:rPr lang="en-US" b="1" dirty="0" smtClean="0">
                <a:latin typeface="Agency FB" pitchFamily="34" charset="0"/>
              </a:rPr>
              <a:t> well</a:t>
            </a:r>
            <a:endParaRPr lang="en-US" b="1" dirty="0">
              <a:latin typeface="Agency FB"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371600"/>
            <a:ext cx="4495800" cy="5334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295400"/>
            <a:ext cx="4191000" cy="5410200"/>
          </a:xfrm>
          <a:prstGeom prst="rect">
            <a:avLst/>
          </a:prstGeom>
        </p:spPr>
      </p:pic>
    </p:spTree>
    <p:extLst>
      <p:ext uri="{BB962C8B-B14F-4D97-AF65-F5344CB8AC3E}">
        <p14:creationId xmlns:p14="http://schemas.microsoft.com/office/powerpoint/2010/main" val="17678191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latin typeface="Agency FB" pitchFamily="34" charset="0"/>
              </a:rPr>
              <a:t>BONDENI WELL REVIEW PICS</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1" y="1447800"/>
            <a:ext cx="4495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343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1454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Agency FB" pitchFamily="34" charset="0"/>
              </a:rPr>
              <a:t>ST.EMMANUEL PRIMARY &amp;COMMUNITY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p>
          <a:p>
            <a:pPr marL="0" lvl="0" indent="0" algn="ctr">
              <a:spcBef>
                <a:spcPts val="580"/>
              </a:spcBef>
              <a:buClr>
                <a:srgbClr val="D34817"/>
              </a:buClr>
              <a:buSzPct val="85000"/>
              <a:buNone/>
            </a:pPr>
            <a:r>
              <a:rPr lang="en-US" sz="2600" b="1" dirty="0" smtClean="0">
                <a:solidFill>
                  <a:prstClr val="black"/>
                </a:solidFill>
                <a:latin typeface="Perpetua"/>
              </a:rPr>
              <a:t>Feb/March2017.</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3</a:t>
            </a:r>
            <a:r>
              <a:rPr lang="en-US" sz="2600" b="1" dirty="0" smtClean="0">
                <a:solidFill>
                  <a:prstClr val="black"/>
                </a:solidFill>
                <a:latin typeface="Perpetua"/>
              </a:rPr>
              <a:t> </a:t>
            </a:r>
            <a:r>
              <a:rPr lang="en-US" sz="2600" b="1" dirty="0">
                <a:solidFill>
                  <a:prstClr val="black"/>
                </a:solidFill>
                <a:latin typeface="Perpetua"/>
              </a:rPr>
              <a:t>years and 4</a:t>
            </a:r>
            <a:r>
              <a:rPr lang="en-US" sz="2600" b="1" dirty="0" smtClean="0">
                <a:solidFill>
                  <a:prstClr val="black"/>
                </a:solidFill>
                <a:latin typeface="Perpetua"/>
              </a:rPr>
              <a:t>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70Households</a:t>
            </a:r>
            <a:r>
              <a:rPr lang="en-US" sz="2600" b="1" dirty="0">
                <a:solidFill>
                  <a:prstClr val="black"/>
                </a:solidFill>
                <a:latin typeface="Perpetua"/>
              </a:rPr>
              <a:t>, approximately </a:t>
            </a:r>
            <a:r>
              <a:rPr lang="en-US" sz="2600" b="1" dirty="0" smtClean="0">
                <a:solidFill>
                  <a:prstClr val="black"/>
                </a:solidFill>
                <a:latin typeface="Perpetua"/>
              </a:rPr>
              <a:t>420persons</a:t>
            </a:r>
            <a:r>
              <a:rPr lang="en-US" sz="2600" b="1" dirty="0">
                <a:solidFill>
                  <a:prstClr val="black"/>
                </a:solidFill>
                <a:latin typeface="Perpetua"/>
              </a:rPr>
              <a:t> </a:t>
            </a:r>
            <a:r>
              <a:rPr lang="en-US" sz="2600" b="1" dirty="0" smtClean="0">
                <a:solidFill>
                  <a:prstClr val="black"/>
                </a:solidFill>
                <a:latin typeface="Perpetua"/>
              </a:rPr>
              <a:t>&amp; a primary school of 1581</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1393489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gency FB" pitchFamily="34" charset="0"/>
              </a:rPr>
              <a:t>ST.EMMANUEL PRIMARY&amp;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1465424"/>
              </p:ext>
            </p:extLst>
          </p:nvPr>
        </p:nvGraphicFramePr>
        <p:xfrm>
          <a:off x="152400" y="1600200"/>
          <a:ext cx="8839200" cy="52324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There</a:t>
                      </a:r>
                      <a:r>
                        <a:rPr lang="en-US" baseline="0" dirty="0" smtClean="0"/>
                        <a:t> was no fence from the </a:t>
                      </a:r>
                      <a:r>
                        <a:rPr lang="en-US" baseline="0" dirty="0" err="1" smtClean="0"/>
                        <a:t>beggining</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and the primary school when schools are open as they rely on this well for their safe source of water.</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a:t>
                      </a:r>
                      <a:endParaRPr lang="en-US" dirty="0"/>
                    </a:p>
                  </a:txBody>
                  <a:tcPr/>
                </a:tc>
              </a:tr>
            </a:tbl>
          </a:graphicData>
        </a:graphic>
      </p:graphicFrame>
    </p:spTree>
    <p:extLst>
      <p:ext uri="{BB962C8B-B14F-4D97-AF65-F5344CB8AC3E}">
        <p14:creationId xmlns:p14="http://schemas.microsoft.com/office/powerpoint/2010/main" val="4138097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gency FB" pitchFamily="34" charset="0"/>
              </a:rPr>
              <a:t>Status </a:t>
            </a:r>
            <a:r>
              <a:rPr lang="en-US" b="1" dirty="0" err="1" smtClean="0">
                <a:latin typeface="Agency FB" pitchFamily="34" charset="0"/>
              </a:rPr>
              <a:t>st.Emmauel</a:t>
            </a:r>
            <a:r>
              <a:rPr lang="en-US" b="1" dirty="0" smtClean="0">
                <a:latin typeface="Agency FB" pitchFamily="34" charset="0"/>
              </a:rPr>
              <a:t> primary and community well</a:t>
            </a:r>
            <a:endParaRPr lang="en-US" b="1" dirty="0">
              <a:latin typeface="Agency FB"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600200"/>
            <a:ext cx="4343400" cy="4953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570" y="1600200"/>
            <a:ext cx="4390030" cy="4953000"/>
          </a:xfrm>
          <a:prstGeom prst="rect">
            <a:avLst/>
          </a:prstGeom>
        </p:spPr>
      </p:pic>
    </p:spTree>
    <p:extLst>
      <p:ext uri="{BB962C8B-B14F-4D97-AF65-F5344CB8AC3E}">
        <p14:creationId xmlns:p14="http://schemas.microsoft.com/office/powerpoint/2010/main" val="3831918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1" y="228600"/>
            <a:ext cx="8610600" cy="6400800"/>
          </a:xfrm>
        </p:spPr>
      </p:pic>
    </p:spTree>
    <p:extLst>
      <p:ext uri="{BB962C8B-B14F-4D97-AF65-F5344CB8AC3E}">
        <p14:creationId xmlns:p14="http://schemas.microsoft.com/office/powerpoint/2010/main" val="2085957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ST.EMMANUEL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p>
          <a:p>
            <a:pPr marL="0" lvl="0" indent="0" algn="ctr">
              <a:spcBef>
                <a:spcPts val="580"/>
              </a:spcBef>
              <a:buClr>
                <a:srgbClr val="D34817"/>
              </a:buClr>
              <a:buSzPct val="85000"/>
              <a:buNone/>
            </a:pPr>
            <a:r>
              <a:rPr lang="en-US" sz="2600" b="1" dirty="0" smtClean="0">
                <a:solidFill>
                  <a:prstClr val="black"/>
                </a:solidFill>
                <a:latin typeface="Perpetua"/>
              </a:rPr>
              <a:t>Feb/March2017.</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3</a:t>
            </a:r>
            <a:r>
              <a:rPr lang="en-US" sz="2600" b="1" dirty="0" smtClean="0">
                <a:solidFill>
                  <a:prstClr val="black"/>
                </a:solidFill>
                <a:latin typeface="Perpetua"/>
              </a:rPr>
              <a:t> </a:t>
            </a:r>
            <a:r>
              <a:rPr lang="en-US" sz="2600" b="1" dirty="0">
                <a:solidFill>
                  <a:prstClr val="black"/>
                </a:solidFill>
                <a:latin typeface="Perpetua"/>
              </a:rPr>
              <a:t>years and 4</a:t>
            </a:r>
            <a:r>
              <a:rPr lang="en-US" sz="2600" b="1" dirty="0" smtClean="0">
                <a:solidFill>
                  <a:prstClr val="black"/>
                </a:solidFill>
                <a:latin typeface="Perpetua"/>
              </a:rPr>
              <a:t>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650Households</a:t>
            </a:r>
            <a:r>
              <a:rPr lang="en-US" sz="2600" b="1" dirty="0">
                <a:solidFill>
                  <a:prstClr val="black"/>
                </a:solidFill>
                <a:latin typeface="Perpetua"/>
              </a:rPr>
              <a:t>, approximately </a:t>
            </a:r>
            <a:r>
              <a:rPr lang="en-US" sz="2600" b="1" dirty="0" smtClean="0">
                <a:solidFill>
                  <a:prstClr val="black"/>
                </a:solidFill>
                <a:latin typeface="Perpetua"/>
              </a:rPr>
              <a:t>3600person</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28974065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ST.EMMANUEL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97339215"/>
              </p:ext>
            </p:extLst>
          </p:nvPr>
        </p:nvGraphicFramePr>
        <p:xfrm>
          <a:off x="228600" y="1371600"/>
          <a:ext cx="8610600" cy="5280084"/>
        </p:xfrm>
        <a:graphic>
          <a:graphicData uri="http://schemas.openxmlformats.org/drawingml/2006/table">
            <a:tbl>
              <a:tblPr firstRow="1" bandRow="1">
                <a:tableStyleId>{5C22544A-7EE6-4342-B048-85BDC9FD1C3A}</a:tableStyleId>
              </a:tblPr>
              <a:tblGrid>
                <a:gridCol w="637824"/>
                <a:gridCol w="2870200"/>
                <a:gridCol w="5102576"/>
              </a:tblGrid>
              <a:tr h="657081">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01612">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Not functional for over four months now!</a:t>
                      </a:r>
                    </a:p>
                    <a:p>
                      <a:r>
                        <a:rPr lang="en-US" baseline="0" dirty="0" smtClean="0"/>
                        <a:t>The pump handle was broken and has not be repaired.</a:t>
                      </a:r>
                    </a:p>
                  </a:txBody>
                  <a:tcPr/>
                </a:tc>
              </a:tr>
              <a:tr h="657081">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a:t>
                      </a:r>
                      <a:r>
                        <a:rPr lang="en-US" baseline="0" dirty="0" smtClean="0"/>
                        <a:t> fence</a:t>
                      </a:r>
                      <a:endParaRPr lang="en-US" dirty="0"/>
                    </a:p>
                  </a:txBody>
                  <a:tcPr/>
                </a:tc>
              </a:tr>
              <a:tr h="657081">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657081">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Not</a:t>
                      </a:r>
                      <a:r>
                        <a:rPr lang="en-US" baseline="0" dirty="0" smtClean="0"/>
                        <a:t> being used for the past five months</a:t>
                      </a:r>
                      <a:endParaRPr lang="en-US" dirty="0"/>
                    </a:p>
                  </a:txBody>
                  <a:tcPr/>
                </a:tc>
              </a:tr>
              <a:tr h="1523062">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The</a:t>
                      </a:r>
                      <a:r>
                        <a:rPr lang="en-US" baseline="0" dirty="0" smtClean="0"/>
                        <a:t> committee is not functional and therefore no one has been managing the well.</a:t>
                      </a:r>
                    </a:p>
                    <a:p>
                      <a:r>
                        <a:rPr lang="en-US" baseline="0" dirty="0" smtClean="0"/>
                        <a:t>The issue was addressed with the community volunteer who is working now with the area chief to form another committee and see the well repaired.</a:t>
                      </a:r>
                    </a:p>
                    <a:p>
                      <a:r>
                        <a:rPr lang="en-US" baseline="0" dirty="0" smtClean="0"/>
                        <a:t>For follow up.</a:t>
                      </a:r>
                      <a:endParaRPr lang="en-US" dirty="0"/>
                    </a:p>
                  </a:txBody>
                  <a:tcPr/>
                </a:tc>
              </a:tr>
            </a:tbl>
          </a:graphicData>
        </a:graphic>
      </p:graphicFrame>
    </p:spTree>
    <p:extLst>
      <p:ext uri="{BB962C8B-B14F-4D97-AF65-F5344CB8AC3E}">
        <p14:creationId xmlns:p14="http://schemas.microsoft.com/office/powerpoint/2010/main" val="1708657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56086125"/>
              </p:ext>
            </p:extLst>
          </p:nvPr>
        </p:nvGraphicFramePr>
        <p:xfrm>
          <a:off x="457200" y="381000"/>
          <a:ext cx="8229600" cy="3073400"/>
        </p:xfrm>
        <a:graphic>
          <a:graphicData uri="http://schemas.openxmlformats.org/drawingml/2006/table">
            <a:tbl>
              <a:tblPr firstRow="1" bandRow="1">
                <a:tableStyleId>{5C22544A-7EE6-4342-B048-85BDC9FD1C3A}</a:tableStyleId>
              </a:tblPr>
              <a:tblGrid>
                <a:gridCol w="1524000"/>
                <a:gridCol w="6705600"/>
              </a:tblGrid>
              <a:tr h="614680">
                <a:tc>
                  <a:txBody>
                    <a:bodyPr/>
                    <a:lstStyle/>
                    <a:p>
                      <a:r>
                        <a:rPr lang="en-US" dirty="0" smtClean="0"/>
                        <a:t>NO</a:t>
                      </a:r>
                      <a:endParaRPr lang="en-US" dirty="0"/>
                    </a:p>
                  </a:txBody>
                  <a:tcPr/>
                </a:tc>
                <a:tc>
                  <a:txBody>
                    <a:bodyPr/>
                    <a:lstStyle/>
                    <a:p>
                      <a:r>
                        <a:rPr lang="en-US" dirty="0" smtClean="0"/>
                        <a:t>WATER PROJECTS</a:t>
                      </a:r>
                      <a:endParaRPr lang="en-US" dirty="0"/>
                    </a:p>
                  </a:txBody>
                  <a:tcPr/>
                </a:tc>
              </a:tr>
              <a:tr h="614680">
                <a:tc>
                  <a:txBody>
                    <a:bodyPr/>
                    <a:lstStyle/>
                    <a:p>
                      <a:r>
                        <a:rPr lang="en-US" dirty="0" smtClean="0"/>
                        <a:t>18</a:t>
                      </a:r>
                      <a:endParaRPr lang="en-US" dirty="0"/>
                    </a:p>
                  </a:txBody>
                  <a:tcPr/>
                </a:tc>
                <a:tc>
                  <a:txBody>
                    <a:bodyPr/>
                    <a:lstStyle/>
                    <a:p>
                      <a:r>
                        <a:rPr lang="en-US" dirty="0" smtClean="0"/>
                        <a:t>MOWLEMN</a:t>
                      </a:r>
                      <a:r>
                        <a:rPr lang="en-US" baseline="0" dirty="0" smtClean="0"/>
                        <a:t> CENTER COMMUNITY SHALLOW WELL</a:t>
                      </a:r>
                      <a:endParaRPr lang="en-US" dirty="0"/>
                    </a:p>
                  </a:txBody>
                  <a:tcPr/>
                </a:tc>
              </a:tr>
              <a:tr h="614680">
                <a:tc>
                  <a:txBody>
                    <a:bodyPr/>
                    <a:lstStyle/>
                    <a:p>
                      <a:r>
                        <a:rPr lang="en-US" dirty="0" smtClean="0"/>
                        <a:t>19</a:t>
                      </a:r>
                      <a:endParaRPr lang="en-US" dirty="0"/>
                    </a:p>
                  </a:txBody>
                  <a:tcPr/>
                </a:tc>
                <a:tc>
                  <a:txBody>
                    <a:bodyPr/>
                    <a:lstStyle/>
                    <a:p>
                      <a:r>
                        <a:rPr lang="en-US" dirty="0" smtClean="0"/>
                        <a:t>ST. EMMANUEL COMMUNITY SHALLOW WELL</a:t>
                      </a:r>
                      <a:endParaRPr lang="en-US" dirty="0"/>
                    </a:p>
                  </a:txBody>
                  <a:tcPr/>
                </a:tc>
              </a:tr>
              <a:tr h="614680">
                <a:tc>
                  <a:txBody>
                    <a:bodyPr/>
                    <a:lstStyle/>
                    <a:p>
                      <a:r>
                        <a:rPr lang="en-US" dirty="0" smtClean="0"/>
                        <a:t>20</a:t>
                      </a:r>
                      <a:endParaRPr lang="en-US" dirty="0"/>
                    </a:p>
                  </a:txBody>
                  <a:tcPr/>
                </a:tc>
                <a:tc>
                  <a:txBody>
                    <a:bodyPr/>
                    <a:lstStyle/>
                    <a:p>
                      <a:r>
                        <a:rPr lang="en-US" dirty="0" smtClean="0"/>
                        <a:t>TEMBELELA COMMUNITY SHALLOW WELL</a:t>
                      </a:r>
                      <a:endParaRPr lang="en-US" dirty="0"/>
                    </a:p>
                  </a:txBody>
                  <a:tcPr/>
                </a:tc>
              </a:tr>
              <a:tr h="61468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2320057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Status of St Emmanuel community well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618413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ZEA DISPENSARY$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p>
          <a:p>
            <a:pPr marL="0" lvl="0" indent="0" algn="ctr">
              <a:spcBef>
                <a:spcPts val="580"/>
              </a:spcBef>
              <a:buClr>
                <a:srgbClr val="D34817"/>
              </a:buClr>
              <a:buSzPct val="85000"/>
              <a:buNone/>
            </a:pPr>
            <a:r>
              <a:rPr lang="en-US" sz="2600" b="1" dirty="0" smtClean="0">
                <a:solidFill>
                  <a:prstClr val="black"/>
                </a:solidFill>
                <a:latin typeface="Perpetua"/>
              </a:rPr>
              <a:t>Dec/Jan2018</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2</a:t>
            </a:r>
            <a:r>
              <a:rPr lang="en-US" sz="2600" b="1" dirty="0" smtClean="0">
                <a:solidFill>
                  <a:prstClr val="black"/>
                </a:solidFill>
                <a:latin typeface="Perpetua"/>
              </a:rPr>
              <a:t> </a:t>
            </a:r>
            <a:r>
              <a:rPr lang="en-US" sz="2600" b="1" dirty="0">
                <a:solidFill>
                  <a:prstClr val="black"/>
                </a:solidFill>
                <a:latin typeface="Perpetua"/>
              </a:rPr>
              <a:t>years and </a:t>
            </a:r>
            <a:r>
              <a:rPr lang="en-US" sz="2600" b="1" dirty="0" smtClean="0">
                <a:solidFill>
                  <a:prstClr val="black"/>
                </a:solidFill>
                <a:latin typeface="Perpetua"/>
              </a:rPr>
              <a:t>7months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62 Households</a:t>
            </a:r>
            <a:r>
              <a:rPr lang="en-US" sz="2600" b="1" dirty="0">
                <a:solidFill>
                  <a:prstClr val="black"/>
                </a:solidFill>
                <a:latin typeface="Perpetua"/>
              </a:rPr>
              <a:t>, approximately </a:t>
            </a:r>
            <a:r>
              <a:rPr lang="en-US" sz="2600" b="1" dirty="0" smtClean="0">
                <a:solidFill>
                  <a:prstClr val="black"/>
                </a:solidFill>
                <a:latin typeface="Perpetua"/>
              </a:rPr>
              <a:t>372person and dispensary.</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3614851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gency FB" pitchFamily="34" charset="0"/>
              </a:rPr>
              <a:t>ZEA DISPENSARY &amp;COMMUNITY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9736863"/>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a:t>
                      </a:r>
                      <a:r>
                        <a:rPr lang="en-US" baseline="0" dirty="0" smtClean="0"/>
                        <a:t> still maintained</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and the dispensary for its daily operations .</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a:t>
                      </a:r>
                      <a:endParaRPr lang="en-US" dirty="0"/>
                    </a:p>
                  </a:txBody>
                  <a:tcPr/>
                </a:tc>
              </a:tr>
            </a:tbl>
          </a:graphicData>
        </a:graphic>
      </p:graphicFrame>
    </p:spTree>
    <p:extLst>
      <p:ext uri="{BB962C8B-B14F-4D97-AF65-F5344CB8AC3E}">
        <p14:creationId xmlns:p14="http://schemas.microsoft.com/office/powerpoint/2010/main" val="2361527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gency FB" pitchFamily="34" charset="0"/>
              </a:rPr>
              <a:t>Status of </a:t>
            </a:r>
            <a:r>
              <a:rPr lang="en-US" b="1" dirty="0" err="1" smtClean="0">
                <a:latin typeface="Agency FB" pitchFamily="34" charset="0"/>
              </a:rPr>
              <a:t>Zea</a:t>
            </a:r>
            <a:r>
              <a:rPr lang="en-US" b="1" dirty="0" smtClean="0">
                <a:latin typeface="Agency FB" pitchFamily="34" charset="0"/>
              </a:rPr>
              <a:t> dispensary &amp; community well</a:t>
            </a:r>
            <a:endParaRPr lang="en-US" b="1" dirty="0">
              <a:latin typeface="Agency FB"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371600"/>
            <a:ext cx="4267199" cy="5410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196" y="1371600"/>
            <a:ext cx="4477603" cy="5333999"/>
          </a:xfrm>
          <a:prstGeom prst="rect">
            <a:avLst/>
          </a:prstGeom>
        </p:spPr>
      </p:pic>
    </p:spTree>
    <p:extLst>
      <p:ext uri="{BB962C8B-B14F-4D97-AF65-F5344CB8AC3E}">
        <p14:creationId xmlns:p14="http://schemas.microsoft.com/office/powerpoint/2010/main" val="855797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8200" y="381000"/>
            <a:ext cx="4388893" cy="6172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81000"/>
            <a:ext cx="4419600" cy="6172200"/>
          </a:xfrm>
          <a:prstGeom prst="rect">
            <a:avLst/>
          </a:prstGeom>
        </p:spPr>
      </p:pic>
    </p:spTree>
    <p:extLst>
      <p:ext uri="{BB962C8B-B14F-4D97-AF65-F5344CB8AC3E}">
        <p14:creationId xmlns:p14="http://schemas.microsoft.com/office/powerpoint/2010/main" val="1767329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KIMASE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July/August2018</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2</a:t>
            </a:r>
            <a:r>
              <a:rPr lang="en-US" sz="2600" b="1" dirty="0" smtClean="0">
                <a:solidFill>
                  <a:prstClr val="black"/>
                </a:solidFill>
                <a:latin typeface="Perpetua"/>
              </a:rPr>
              <a:t> years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150 Households</a:t>
            </a:r>
            <a:r>
              <a:rPr lang="en-US" sz="2600" b="1" dirty="0">
                <a:solidFill>
                  <a:prstClr val="black"/>
                </a:solidFill>
                <a:latin typeface="Perpetua"/>
              </a:rPr>
              <a:t>, approximately </a:t>
            </a:r>
            <a:r>
              <a:rPr lang="en-US" sz="2600" b="1" dirty="0" smtClean="0">
                <a:solidFill>
                  <a:prstClr val="black"/>
                </a:solidFill>
                <a:latin typeface="Perpetua"/>
              </a:rPr>
              <a:t>900person.</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32875820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KIMASE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3509261"/>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a:t>
                      </a:r>
                      <a:r>
                        <a:rPr lang="en-US" baseline="0" dirty="0" smtClean="0"/>
                        <a:t> Not very well </a:t>
                      </a:r>
                      <a:r>
                        <a:rPr lang="en-US" dirty="0" smtClean="0"/>
                        <a:t>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Fence</a:t>
                      </a:r>
                      <a:r>
                        <a:rPr lang="en-US" baseline="0" dirty="0" smtClean="0"/>
                        <a:t> not there</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Committee</a:t>
                      </a:r>
                      <a:r>
                        <a:rPr lang="en-US" baseline="0" dirty="0" smtClean="0"/>
                        <a:t> need to be encouraged to keep the environment clean as  seemed dirty.</a:t>
                      </a:r>
                      <a:endParaRPr lang="en-US" dirty="0"/>
                    </a:p>
                  </a:txBody>
                  <a:tcPr/>
                </a:tc>
              </a:tr>
            </a:tbl>
          </a:graphicData>
        </a:graphic>
      </p:graphicFrame>
    </p:spTree>
    <p:extLst>
      <p:ext uri="{BB962C8B-B14F-4D97-AF65-F5344CB8AC3E}">
        <p14:creationId xmlns:p14="http://schemas.microsoft.com/office/powerpoint/2010/main" val="12622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Status of </a:t>
            </a:r>
            <a:r>
              <a:rPr lang="en-US" b="1" dirty="0" err="1" smtClean="0">
                <a:latin typeface="Agency FB" pitchFamily="34" charset="0"/>
              </a:rPr>
              <a:t>kimase</a:t>
            </a:r>
            <a:r>
              <a:rPr lang="en-US" b="1" dirty="0" smtClean="0">
                <a:latin typeface="Agency FB" pitchFamily="34" charset="0"/>
              </a:rPr>
              <a:t> community shallow well</a:t>
            </a:r>
            <a:endParaRPr lang="en-US" b="1" dirty="0">
              <a:latin typeface="Agency FB"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447800"/>
            <a:ext cx="4343400" cy="5257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447800"/>
            <a:ext cx="4343400" cy="5257800"/>
          </a:xfrm>
          <a:prstGeom prst="rect">
            <a:avLst/>
          </a:prstGeom>
        </p:spPr>
      </p:pic>
    </p:spTree>
    <p:extLst>
      <p:ext uri="{BB962C8B-B14F-4D97-AF65-F5344CB8AC3E}">
        <p14:creationId xmlns:p14="http://schemas.microsoft.com/office/powerpoint/2010/main" val="31847375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381000"/>
            <a:ext cx="8610600" cy="6324600"/>
          </a:xfrm>
        </p:spPr>
      </p:pic>
    </p:spTree>
    <p:extLst>
      <p:ext uri="{BB962C8B-B14F-4D97-AF65-F5344CB8AC3E}">
        <p14:creationId xmlns:p14="http://schemas.microsoft.com/office/powerpoint/2010/main" val="1086164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KAMWANA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August/Sept 2018</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1</a:t>
            </a:r>
            <a:r>
              <a:rPr lang="en-US" sz="2600" b="1" dirty="0" smtClean="0">
                <a:solidFill>
                  <a:prstClr val="black"/>
                </a:solidFill>
                <a:latin typeface="Perpetua"/>
              </a:rPr>
              <a:t> years 10Months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158 Households</a:t>
            </a:r>
            <a:r>
              <a:rPr lang="en-US" sz="2600" b="1" dirty="0">
                <a:solidFill>
                  <a:prstClr val="black"/>
                </a:solidFill>
                <a:latin typeface="Perpetua"/>
              </a:rPr>
              <a:t>, approximately </a:t>
            </a:r>
            <a:r>
              <a:rPr lang="en-US" sz="2600" b="1" dirty="0" smtClean="0">
                <a:solidFill>
                  <a:prstClr val="black"/>
                </a:solidFill>
                <a:latin typeface="Perpetua"/>
              </a:rPr>
              <a:t>946person</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1707841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NYANGERA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July 2015.</a:t>
            </a: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5</a:t>
            </a:r>
            <a:r>
              <a:rPr lang="en-US" sz="2600" b="1" dirty="0" smtClean="0">
                <a:solidFill>
                  <a:prstClr val="black"/>
                </a:solidFill>
                <a:latin typeface="Perpetua"/>
              </a:rPr>
              <a:t>years </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250 </a:t>
            </a:r>
            <a:r>
              <a:rPr lang="en-US" sz="2600" b="1" dirty="0">
                <a:solidFill>
                  <a:prstClr val="black"/>
                </a:solidFill>
                <a:latin typeface="Perpetua"/>
              </a:rPr>
              <a:t>Households, approximately </a:t>
            </a:r>
            <a:r>
              <a:rPr lang="en-US" sz="2600" b="1" dirty="0" smtClean="0">
                <a:solidFill>
                  <a:prstClr val="black"/>
                </a:solidFill>
                <a:latin typeface="Perpetua"/>
              </a:rPr>
              <a:t>1500persons</a:t>
            </a:r>
            <a:r>
              <a:rPr lang="en-US" sz="2600" b="1" dirty="0">
                <a:solidFill>
                  <a:prstClr val="black"/>
                </a:solidFill>
                <a:latin typeface="Perpetua"/>
              </a:rPr>
              <a:t>.</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1002835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KAMWANA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21880592"/>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a:t>
                      </a:r>
                      <a:r>
                        <a:rPr lang="en-US" baseline="0" dirty="0" smtClean="0"/>
                        <a:t> Well </a:t>
                      </a:r>
                      <a:r>
                        <a:rPr lang="en-US" dirty="0" smtClean="0"/>
                        <a:t>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baseline="0" dirty="0" smtClean="0"/>
                        <a:t>There</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For</a:t>
                      </a:r>
                      <a:r>
                        <a:rPr lang="en-US" baseline="0" dirty="0" smtClean="0"/>
                        <a:t> future </a:t>
                      </a:r>
                      <a:r>
                        <a:rPr lang="en-US" baseline="0" dirty="0" err="1" smtClean="0"/>
                        <a:t>followup</a:t>
                      </a:r>
                      <a:endParaRPr lang="en-US" dirty="0"/>
                    </a:p>
                  </a:txBody>
                  <a:tcPr/>
                </a:tc>
              </a:tr>
            </a:tbl>
          </a:graphicData>
        </a:graphic>
      </p:graphicFrame>
    </p:spTree>
    <p:extLst>
      <p:ext uri="{BB962C8B-B14F-4D97-AF65-F5344CB8AC3E}">
        <p14:creationId xmlns:p14="http://schemas.microsoft.com/office/powerpoint/2010/main" val="1042469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gency FB" pitchFamily="34" charset="0"/>
              </a:rPr>
              <a:t>Status of </a:t>
            </a:r>
            <a:r>
              <a:rPr lang="en-US" b="1" dirty="0" err="1" smtClean="0">
                <a:latin typeface="Agency FB" pitchFamily="34" charset="0"/>
              </a:rPr>
              <a:t>Kamwana</a:t>
            </a:r>
            <a:r>
              <a:rPr lang="en-US" b="1" dirty="0" smtClean="0">
                <a:latin typeface="Agency FB" pitchFamily="34" charset="0"/>
              </a:rPr>
              <a:t> shallow well</a:t>
            </a:r>
            <a:endParaRPr lang="en-US" b="1" dirty="0">
              <a:latin typeface="Agency FB"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4400" y="1295400"/>
            <a:ext cx="4343400" cy="54102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1295400"/>
            <a:ext cx="4480560" cy="5410200"/>
          </a:xfrm>
          <a:prstGeom prst="rect">
            <a:avLst/>
          </a:prstGeom>
        </p:spPr>
      </p:pic>
    </p:spTree>
    <p:extLst>
      <p:ext uri="{BB962C8B-B14F-4D97-AF65-F5344CB8AC3E}">
        <p14:creationId xmlns:p14="http://schemas.microsoft.com/office/powerpoint/2010/main" val="3160256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latin typeface="Agency FB" pitchFamily="34" charset="0"/>
              </a:rPr>
              <a:t>CHIEF MUTENDE PRIMARY&amp;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Feb/Marc 2018</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a:solidFill>
                  <a:prstClr val="black"/>
                </a:solidFill>
                <a:latin typeface="Perpetua"/>
              </a:rPr>
              <a:t>2</a:t>
            </a:r>
            <a:r>
              <a:rPr lang="en-US" sz="2600" b="1" dirty="0" smtClean="0">
                <a:solidFill>
                  <a:prstClr val="black"/>
                </a:solidFill>
                <a:latin typeface="Perpetua"/>
              </a:rPr>
              <a:t> years 4Months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80 Households</a:t>
            </a:r>
            <a:r>
              <a:rPr lang="en-US" sz="2600" b="1" dirty="0">
                <a:solidFill>
                  <a:prstClr val="black"/>
                </a:solidFill>
                <a:latin typeface="Perpetua"/>
              </a:rPr>
              <a:t>, approximately </a:t>
            </a:r>
            <a:r>
              <a:rPr lang="en-US" sz="2600" b="1" dirty="0" smtClean="0">
                <a:solidFill>
                  <a:prstClr val="black"/>
                </a:solidFill>
                <a:latin typeface="Perpetua"/>
              </a:rPr>
              <a:t>480persons and 300 pupils when schools are open.</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20856076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gency FB" pitchFamily="34" charset="0"/>
              </a:rPr>
              <a:t>CHIEF MUTENDE PRIMARY &amp;COMMUNITY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4477284"/>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a:t>
                      </a:r>
                      <a:r>
                        <a:rPr lang="en-US" baseline="0" dirty="0" smtClean="0"/>
                        <a:t> Well </a:t>
                      </a:r>
                      <a:r>
                        <a:rPr lang="en-US" dirty="0" smtClean="0"/>
                        <a:t>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baseline="0" dirty="0" smtClean="0"/>
                        <a:t>Not there, well within school compound.</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and the pupils when schools are open.</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For</a:t>
                      </a:r>
                      <a:r>
                        <a:rPr lang="en-US" baseline="0" dirty="0" smtClean="0"/>
                        <a:t> future follow up.</a:t>
                      </a:r>
                      <a:endParaRPr lang="en-US" dirty="0"/>
                    </a:p>
                  </a:txBody>
                  <a:tcPr/>
                </a:tc>
              </a:tr>
            </a:tbl>
          </a:graphicData>
        </a:graphic>
      </p:graphicFrame>
    </p:spTree>
    <p:extLst>
      <p:ext uri="{BB962C8B-B14F-4D97-AF65-F5344CB8AC3E}">
        <p14:creationId xmlns:p14="http://schemas.microsoft.com/office/powerpoint/2010/main" val="34917045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gency FB" pitchFamily="34" charset="0"/>
              </a:rPr>
              <a:t>Status of the chief </a:t>
            </a:r>
            <a:r>
              <a:rPr lang="en-US" b="1" dirty="0" err="1">
                <a:latin typeface="Agency FB" pitchFamily="34" charset="0"/>
              </a:rPr>
              <a:t>M</a:t>
            </a:r>
            <a:r>
              <a:rPr lang="en-US" b="1" dirty="0" err="1" smtClean="0">
                <a:latin typeface="Agency FB" pitchFamily="34" charset="0"/>
              </a:rPr>
              <a:t>utende</a:t>
            </a:r>
            <a:r>
              <a:rPr lang="en-US" b="1" dirty="0" smtClean="0">
                <a:latin typeface="Agency FB" pitchFamily="34" charset="0"/>
              </a:rPr>
              <a:t> well</a:t>
            </a:r>
            <a:endParaRPr lang="en-US" b="1" dirty="0">
              <a:latin typeface="Agency FB" pitchFamily="34"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48200" y="1295400"/>
            <a:ext cx="4343400" cy="54102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295400"/>
            <a:ext cx="4267200" cy="5410200"/>
          </a:xfrm>
          <a:prstGeom prst="rect">
            <a:avLst/>
          </a:prstGeom>
        </p:spPr>
      </p:pic>
    </p:spTree>
    <p:extLst>
      <p:ext uri="{BB962C8B-B14F-4D97-AF65-F5344CB8AC3E}">
        <p14:creationId xmlns:p14="http://schemas.microsoft.com/office/powerpoint/2010/main" val="1603286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TWIGA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Feb/Marc 2019</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smtClean="0">
                <a:solidFill>
                  <a:prstClr val="black"/>
                </a:solidFill>
                <a:latin typeface="Perpetua"/>
              </a:rPr>
              <a:t>1Year 4Months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198 Households</a:t>
            </a:r>
            <a:r>
              <a:rPr lang="en-US" sz="2600" b="1" dirty="0">
                <a:solidFill>
                  <a:prstClr val="black"/>
                </a:solidFill>
                <a:latin typeface="Perpetua"/>
              </a:rPr>
              <a:t>, approximately </a:t>
            </a:r>
            <a:r>
              <a:rPr lang="en-US" sz="2600" b="1" dirty="0" smtClean="0">
                <a:solidFill>
                  <a:prstClr val="black"/>
                </a:solidFill>
                <a:latin typeface="Perpetua"/>
              </a:rPr>
              <a:t>1188persons</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3440460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TWIGA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3896158"/>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a:t>
                      </a:r>
                      <a:r>
                        <a:rPr lang="en-US" baseline="0" dirty="0" smtClean="0"/>
                        <a:t> Well </a:t>
                      </a:r>
                      <a:r>
                        <a:rPr lang="en-US" dirty="0" smtClean="0"/>
                        <a:t>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baseline="0" dirty="0" smtClean="0"/>
                        <a:t>Still there</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and the pupils when schools are open.</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Still very new less than 2 </a:t>
                      </a:r>
                      <a:r>
                        <a:rPr lang="en-US" dirty="0" err="1" smtClean="0"/>
                        <a:t>years.For</a:t>
                      </a:r>
                      <a:r>
                        <a:rPr lang="en-US" baseline="0" dirty="0" smtClean="0"/>
                        <a:t> future follow up.</a:t>
                      </a:r>
                      <a:endParaRPr lang="en-US" dirty="0"/>
                    </a:p>
                  </a:txBody>
                  <a:tcPr/>
                </a:tc>
              </a:tr>
            </a:tbl>
          </a:graphicData>
        </a:graphic>
      </p:graphicFrame>
    </p:spTree>
    <p:extLst>
      <p:ext uri="{BB962C8B-B14F-4D97-AF65-F5344CB8AC3E}">
        <p14:creationId xmlns:p14="http://schemas.microsoft.com/office/powerpoint/2010/main" val="979697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latin typeface="Agency FB" pitchFamily="34" charset="0"/>
              </a:rPr>
              <a:t>Status of </a:t>
            </a:r>
            <a:r>
              <a:rPr lang="en-US" b="1" dirty="0" err="1" smtClean="0">
                <a:latin typeface="Agency FB" pitchFamily="34" charset="0"/>
              </a:rPr>
              <a:t>Twiga</a:t>
            </a:r>
            <a:r>
              <a:rPr lang="en-US" b="1" dirty="0" smtClean="0">
                <a:latin typeface="Agency FB" pitchFamily="34" charset="0"/>
              </a:rPr>
              <a:t> shallow well</a:t>
            </a:r>
            <a:endParaRPr lang="en-US" b="1" dirty="0">
              <a:latin typeface="Agency FB"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1143000"/>
            <a:ext cx="4191000" cy="5562599"/>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1143000"/>
            <a:ext cx="4572000" cy="5562599"/>
          </a:xfrm>
          <a:prstGeom prst="rect">
            <a:avLst/>
          </a:prstGeom>
        </p:spPr>
      </p:pic>
    </p:spTree>
    <p:extLst>
      <p:ext uri="{BB962C8B-B14F-4D97-AF65-F5344CB8AC3E}">
        <p14:creationId xmlns:p14="http://schemas.microsoft.com/office/powerpoint/2010/main" val="17145286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MAJI MAZURI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May2019</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smtClean="0">
                <a:solidFill>
                  <a:prstClr val="black"/>
                </a:solidFill>
                <a:latin typeface="Perpetua"/>
              </a:rPr>
              <a:t>1Year 2Months</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110Households</a:t>
            </a:r>
            <a:r>
              <a:rPr lang="en-US" sz="2600" b="1" dirty="0">
                <a:solidFill>
                  <a:prstClr val="black"/>
                </a:solidFill>
                <a:latin typeface="Perpetua"/>
              </a:rPr>
              <a:t>, approximately </a:t>
            </a:r>
            <a:r>
              <a:rPr lang="en-US" sz="2600" b="1" dirty="0" smtClean="0">
                <a:solidFill>
                  <a:prstClr val="black"/>
                </a:solidFill>
                <a:latin typeface="Perpetua"/>
              </a:rPr>
              <a:t>660persons</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4210007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MAJI MAZURI COMMUNITY WELL REVIEW</a:t>
            </a:r>
            <a:endParaRPr lang="en-US" dirty="0"/>
          </a:p>
        </p:txBody>
      </p:sp>
      <p:graphicFrame>
        <p:nvGraphicFramePr>
          <p:cNvPr id="4" name="Content Placeholder 3"/>
          <p:cNvGraphicFramePr>
            <a:graphicFrameLocks noGrp="1"/>
          </p:cNvGraphicFramePr>
          <p:nvPr>
            <p:ph idx="1"/>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a:t>
                      </a:r>
                      <a:r>
                        <a:rPr lang="en-US" baseline="0" dirty="0" smtClean="0"/>
                        <a:t> Well </a:t>
                      </a:r>
                      <a:r>
                        <a:rPr lang="en-US" dirty="0" smtClean="0"/>
                        <a:t>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baseline="0" dirty="0" smtClean="0"/>
                        <a:t>Still there</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and the pupils when schools are open.</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Still very new less than 2 </a:t>
                      </a:r>
                      <a:r>
                        <a:rPr lang="en-US" dirty="0" err="1" smtClean="0"/>
                        <a:t>years.For</a:t>
                      </a:r>
                      <a:r>
                        <a:rPr lang="en-US" baseline="0" dirty="0" smtClean="0"/>
                        <a:t> future follow up.</a:t>
                      </a:r>
                      <a:endParaRPr lang="en-US" dirty="0"/>
                    </a:p>
                  </a:txBody>
                  <a:tcPr/>
                </a:tc>
              </a:tr>
            </a:tbl>
          </a:graphicData>
        </a:graphic>
      </p:graphicFrame>
    </p:spTree>
    <p:extLst>
      <p:ext uri="{BB962C8B-B14F-4D97-AF65-F5344CB8AC3E}">
        <p14:creationId xmlns:p14="http://schemas.microsoft.com/office/powerpoint/2010/main" val="2512920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gency FB" pitchFamily="34" charset="0"/>
              </a:rPr>
              <a:t>NYANGERA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893005"/>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well 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there, fencing posts eaten by ants</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as they rely on this well for their safe source of water.</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Well maintained. Encouraged the community to keep</a:t>
                      </a:r>
                      <a:r>
                        <a:rPr lang="en-US" baseline="0" dirty="0" smtClean="0"/>
                        <a:t> up with the </a:t>
                      </a:r>
                      <a:r>
                        <a:rPr lang="en-US" baseline="0" dirty="0" err="1" smtClean="0"/>
                        <a:t>maintainance</a:t>
                      </a:r>
                      <a:r>
                        <a:rPr lang="en-US" baseline="0" dirty="0" smtClean="0"/>
                        <a:t>.</a:t>
                      </a:r>
                      <a:endParaRPr lang="en-US" dirty="0"/>
                    </a:p>
                  </a:txBody>
                  <a:tcPr/>
                </a:tc>
              </a:tr>
            </a:tbl>
          </a:graphicData>
        </a:graphic>
      </p:graphicFrame>
    </p:spTree>
    <p:extLst>
      <p:ext uri="{BB962C8B-B14F-4D97-AF65-F5344CB8AC3E}">
        <p14:creationId xmlns:p14="http://schemas.microsoft.com/office/powerpoint/2010/main" val="36361526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latin typeface="Agency FB" pitchFamily="34" charset="0"/>
              </a:rPr>
              <a:t>Status of the spring </a:t>
            </a:r>
            <a:r>
              <a:rPr lang="en-US" b="1" dirty="0" err="1" smtClean="0">
                <a:latin typeface="Agency FB" pitchFamily="34" charset="0"/>
              </a:rPr>
              <a:t>Maji</a:t>
            </a:r>
            <a:r>
              <a:rPr lang="en-US" b="1" dirty="0" smtClean="0">
                <a:latin typeface="Agency FB" pitchFamily="34" charset="0"/>
              </a:rPr>
              <a:t> </a:t>
            </a:r>
            <a:r>
              <a:rPr lang="en-US" b="1" dirty="0" err="1" smtClean="0">
                <a:latin typeface="Agency FB" pitchFamily="34" charset="0"/>
              </a:rPr>
              <a:t>mazuri</a:t>
            </a:r>
            <a:endParaRPr lang="en-US" b="1" dirty="0">
              <a:latin typeface="Agency FB"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219200"/>
            <a:ext cx="4419600" cy="5486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219200"/>
            <a:ext cx="4343400" cy="5486400"/>
          </a:xfrm>
          <a:prstGeom prst="rect">
            <a:avLst/>
          </a:prstGeom>
        </p:spPr>
      </p:pic>
    </p:spTree>
    <p:extLst>
      <p:ext uri="{BB962C8B-B14F-4D97-AF65-F5344CB8AC3E}">
        <p14:creationId xmlns:p14="http://schemas.microsoft.com/office/powerpoint/2010/main" val="35737441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Agency FB" pitchFamily="34" charset="0"/>
              </a:rPr>
              <a:t>LUNYU  COMMUNITY SHALLOW WELL</a:t>
            </a:r>
            <a:endParaRPr lang="en-US" sz="3600" b="1" dirty="0">
              <a:latin typeface="Agency FB" pitchFamily="34" charset="0"/>
            </a:endParaRPr>
          </a:p>
        </p:txBody>
      </p:sp>
      <p:sp>
        <p:nvSpPr>
          <p:cNvPr id="3" name="Content Placeholder 2"/>
          <p:cNvSpPr>
            <a:spLocks noGrp="1"/>
          </p:cNvSpPr>
          <p:nvPr>
            <p:ph idx="1"/>
          </p:nvPr>
        </p:nvSpPr>
        <p:spPr/>
        <p:txBody>
          <a:bodyPr/>
          <a:lstStyle/>
          <a:p>
            <a:pPr marL="0" lvl="0" indent="0" algn="ctr">
              <a:spcBef>
                <a:spcPts val="580"/>
              </a:spcBef>
              <a:buClr>
                <a:srgbClr val="D34817"/>
              </a:buClr>
              <a:buSzPct val="85000"/>
              <a:buNone/>
            </a:pPr>
            <a:r>
              <a:rPr lang="en-US" sz="2600" b="1" u="sng" dirty="0">
                <a:solidFill>
                  <a:prstClr val="black"/>
                </a:solidFill>
                <a:latin typeface="Arial Black" pitchFamily="34" charset="0"/>
              </a:rPr>
              <a:t>PERIOD OF SINKING</a:t>
            </a:r>
            <a:r>
              <a:rPr lang="en-US" sz="2600" dirty="0">
                <a:solidFill>
                  <a:prstClr val="black"/>
                </a:solidFill>
                <a:latin typeface="Perpetua"/>
              </a:rPr>
              <a:t>: </a:t>
            </a:r>
            <a:endParaRPr lang="en-US" sz="2600" dirty="0" smtClean="0">
              <a:solidFill>
                <a:prstClr val="black"/>
              </a:solidFill>
              <a:latin typeface="Perpetua"/>
            </a:endParaRPr>
          </a:p>
          <a:p>
            <a:pPr marL="0" lvl="0" indent="0" algn="ctr">
              <a:spcBef>
                <a:spcPts val="580"/>
              </a:spcBef>
              <a:buClr>
                <a:srgbClr val="D34817"/>
              </a:buClr>
              <a:buSzPct val="85000"/>
              <a:buNone/>
            </a:pPr>
            <a:r>
              <a:rPr lang="en-US" sz="2600" b="1" dirty="0" smtClean="0">
                <a:solidFill>
                  <a:prstClr val="black"/>
                </a:solidFill>
                <a:latin typeface="Perpetua"/>
              </a:rPr>
              <a:t>June/July 2019</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b="1"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AGE: </a:t>
            </a:r>
          </a:p>
          <a:p>
            <a:pPr marL="0" lvl="0" indent="0" algn="ctr">
              <a:spcBef>
                <a:spcPts val="580"/>
              </a:spcBef>
              <a:buClr>
                <a:srgbClr val="D34817"/>
              </a:buClr>
              <a:buSzPct val="85000"/>
              <a:buNone/>
            </a:pPr>
            <a:r>
              <a:rPr lang="en-US" sz="2600" b="1" dirty="0" smtClean="0">
                <a:solidFill>
                  <a:prstClr val="black"/>
                </a:solidFill>
                <a:latin typeface="Perpetua"/>
              </a:rPr>
              <a:t>1Year</a:t>
            </a:r>
            <a:endParaRPr lang="en-US" sz="2600" b="1" dirty="0">
              <a:solidFill>
                <a:prstClr val="black"/>
              </a:solidFill>
              <a:latin typeface="Perpetua"/>
            </a:endParaRPr>
          </a:p>
          <a:p>
            <a:pPr marL="0" lvl="0" indent="0" algn="ctr">
              <a:spcBef>
                <a:spcPts val="580"/>
              </a:spcBef>
              <a:buClr>
                <a:srgbClr val="D34817"/>
              </a:buClr>
              <a:buSzPct val="85000"/>
              <a:buNone/>
            </a:pPr>
            <a:endParaRPr lang="en-US" sz="2600" dirty="0">
              <a:solidFill>
                <a:prstClr val="black"/>
              </a:solidFill>
              <a:latin typeface="Perpetua"/>
            </a:endParaRPr>
          </a:p>
          <a:p>
            <a:pPr marL="0" lvl="0" indent="0" algn="ctr">
              <a:spcBef>
                <a:spcPts val="580"/>
              </a:spcBef>
              <a:buClr>
                <a:srgbClr val="D34817"/>
              </a:buClr>
              <a:buSzPct val="85000"/>
              <a:buNone/>
            </a:pPr>
            <a:r>
              <a:rPr lang="en-US" sz="2600" b="1" u="sng" dirty="0">
                <a:solidFill>
                  <a:prstClr val="black"/>
                </a:solidFill>
                <a:latin typeface="Arial Black" pitchFamily="34" charset="0"/>
              </a:rPr>
              <a:t>CATCHMENT POPULATION</a:t>
            </a:r>
            <a:r>
              <a:rPr lang="en-US" sz="2600" b="1" dirty="0">
                <a:solidFill>
                  <a:prstClr val="black"/>
                </a:solidFill>
                <a:latin typeface="Arial Black" pitchFamily="34" charset="0"/>
              </a:rPr>
              <a:t>:</a:t>
            </a:r>
          </a:p>
          <a:p>
            <a:pPr marL="0" lvl="0" indent="0" algn="ctr">
              <a:spcBef>
                <a:spcPts val="580"/>
              </a:spcBef>
              <a:buClr>
                <a:srgbClr val="D34817"/>
              </a:buClr>
              <a:buSzPct val="85000"/>
              <a:buNone/>
            </a:pPr>
            <a:r>
              <a:rPr lang="en-US" sz="2600" b="1" dirty="0" smtClean="0">
                <a:solidFill>
                  <a:prstClr val="black"/>
                </a:solidFill>
                <a:latin typeface="Perpetua"/>
              </a:rPr>
              <a:t>78 Households</a:t>
            </a:r>
            <a:r>
              <a:rPr lang="en-US" sz="2600" b="1" dirty="0">
                <a:solidFill>
                  <a:prstClr val="black"/>
                </a:solidFill>
                <a:latin typeface="Perpetua"/>
              </a:rPr>
              <a:t>, approximately </a:t>
            </a:r>
            <a:r>
              <a:rPr lang="en-US" sz="2600" b="1" dirty="0" smtClean="0">
                <a:solidFill>
                  <a:prstClr val="black"/>
                </a:solidFill>
                <a:latin typeface="Perpetua"/>
              </a:rPr>
              <a:t>468persons</a:t>
            </a:r>
            <a:endParaRPr lang="en-US" sz="2600" dirty="0">
              <a:solidFill>
                <a:prstClr val="black"/>
              </a:solidFill>
              <a:latin typeface="Perpetua"/>
            </a:endParaRPr>
          </a:p>
          <a:p>
            <a:endParaRPr lang="en-US" dirty="0"/>
          </a:p>
        </p:txBody>
      </p:sp>
    </p:spTree>
    <p:extLst>
      <p:ext uri="{BB962C8B-B14F-4D97-AF65-F5344CB8AC3E}">
        <p14:creationId xmlns:p14="http://schemas.microsoft.com/office/powerpoint/2010/main" val="1602520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gency FB" pitchFamily="34" charset="0"/>
              </a:rPr>
              <a:t>LUNYU COMMUNITY WELL REVIEW</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01481495"/>
              </p:ext>
            </p:extLst>
          </p:nvPr>
        </p:nvGraphicFramePr>
        <p:xfrm>
          <a:off x="152400" y="1600200"/>
          <a:ext cx="8839200" cy="5168900"/>
        </p:xfrm>
        <a:graphic>
          <a:graphicData uri="http://schemas.openxmlformats.org/drawingml/2006/table">
            <a:tbl>
              <a:tblPr firstRow="1" bandRow="1">
                <a:tableStyleId>{5C22544A-7EE6-4342-B048-85BDC9FD1C3A}</a:tableStyleId>
              </a:tblPr>
              <a:tblGrid>
                <a:gridCol w="654756"/>
                <a:gridCol w="2946400"/>
                <a:gridCol w="5238044"/>
              </a:tblGrid>
              <a:tr h="850900">
                <a:tc>
                  <a:txBody>
                    <a:bodyPr/>
                    <a:lstStyle/>
                    <a:p>
                      <a:r>
                        <a:rPr lang="en-US" dirty="0" smtClean="0"/>
                        <a:t>NO</a:t>
                      </a:r>
                      <a:endParaRPr lang="en-US" dirty="0"/>
                    </a:p>
                  </a:txBody>
                  <a:tcPr/>
                </a:tc>
                <a:tc>
                  <a:txBody>
                    <a:bodyPr/>
                    <a:lstStyle/>
                    <a:p>
                      <a:r>
                        <a:rPr lang="en-US" dirty="0" smtClean="0"/>
                        <a:t>PARAMENTERS</a:t>
                      </a:r>
                      <a:r>
                        <a:rPr lang="en-US" baseline="0" dirty="0" smtClean="0"/>
                        <a:t> OF REVIEW</a:t>
                      </a:r>
                      <a:endParaRPr lang="en-US" dirty="0"/>
                    </a:p>
                  </a:txBody>
                  <a:tcPr/>
                </a:tc>
                <a:tc>
                  <a:txBody>
                    <a:bodyPr/>
                    <a:lstStyle/>
                    <a:p>
                      <a:r>
                        <a:rPr lang="en-US" smtClean="0"/>
                        <a:t>REPORT</a:t>
                      </a:r>
                      <a:endParaRPr lang="en-US"/>
                    </a:p>
                  </a:txBody>
                  <a:tcPr/>
                </a:tc>
              </a:tr>
              <a:tr h="850900">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dirty="0" smtClean="0"/>
                        <a:t>Water,  throughout the year round, </a:t>
                      </a:r>
                      <a:r>
                        <a:rPr lang="en-US" baseline="0" dirty="0" smtClean="0"/>
                        <a:t> Well </a:t>
                      </a:r>
                      <a:r>
                        <a:rPr lang="en-US" dirty="0" smtClean="0"/>
                        <a:t>maintained by</a:t>
                      </a:r>
                      <a:r>
                        <a:rPr lang="en-US" baseline="0" dirty="0" smtClean="0"/>
                        <a:t> the committee.</a:t>
                      </a:r>
                    </a:p>
                    <a:p>
                      <a:r>
                        <a:rPr lang="en-US" baseline="0" dirty="0" smtClean="0"/>
                        <a:t>Pump working well</a:t>
                      </a:r>
                      <a:endParaRPr lang="en-US" dirty="0"/>
                    </a:p>
                  </a:txBody>
                  <a:tcPr/>
                </a:tc>
              </a:tr>
              <a:tr h="850900">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baseline="0" dirty="0" smtClean="0"/>
                        <a:t>Still there</a:t>
                      </a:r>
                      <a:endParaRPr lang="en-US" dirty="0"/>
                    </a:p>
                  </a:txBody>
                  <a:tcPr/>
                </a:tc>
              </a:tr>
              <a:tr h="850900">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 standing, visible and readable.</a:t>
                      </a:r>
                      <a:endParaRPr lang="en-US" dirty="0"/>
                    </a:p>
                  </a:txBody>
                  <a:tcPr/>
                </a:tc>
              </a:tr>
              <a:tr h="850900">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 Very</a:t>
                      </a:r>
                      <a:r>
                        <a:rPr lang="en-US" baseline="0" dirty="0" smtClean="0"/>
                        <a:t> well used by the community members and the pupils when schools are open.</a:t>
                      </a:r>
                      <a:endParaRPr lang="en-US" dirty="0"/>
                    </a:p>
                  </a:txBody>
                  <a:tcPr/>
                </a:tc>
              </a:tr>
              <a:tr h="850900">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 Still very new less than 2 years. For</a:t>
                      </a:r>
                      <a:r>
                        <a:rPr lang="en-US" baseline="0" dirty="0" smtClean="0"/>
                        <a:t> future follow up.</a:t>
                      </a:r>
                      <a:endParaRPr lang="en-US" dirty="0"/>
                    </a:p>
                  </a:txBody>
                  <a:tcPr/>
                </a:tc>
              </a:tr>
            </a:tbl>
          </a:graphicData>
        </a:graphic>
      </p:graphicFrame>
    </p:spTree>
    <p:extLst>
      <p:ext uri="{BB962C8B-B14F-4D97-AF65-F5344CB8AC3E}">
        <p14:creationId xmlns:p14="http://schemas.microsoft.com/office/powerpoint/2010/main" val="8815657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latin typeface="Agency FB" pitchFamily="34" charset="0"/>
              </a:rPr>
              <a:t>Status </a:t>
            </a:r>
            <a:r>
              <a:rPr lang="en-US" b="1" dirty="0" err="1" smtClean="0">
                <a:latin typeface="Agency FB" pitchFamily="34" charset="0"/>
              </a:rPr>
              <a:t>Lunyu</a:t>
            </a:r>
            <a:r>
              <a:rPr lang="en-US" b="1" dirty="0" smtClean="0">
                <a:latin typeface="Agency FB" pitchFamily="34" charset="0"/>
              </a:rPr>
              <a:t> community well</a:t>
            </a:r>
            <a:endParaRPr lang="en-US" b="1" dirty="0">
              <a:latin typeface="Agency FB"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066800"/>
            <a:ext cx="4343400" cy="56388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990600"/>
            <a:ext cx="4267200" cy="5715000"/>
          </a:xfrm>
          <a:prstGeom prst="rect">
            <a:avLst/>
          </a:prstGeom>
        </p:spPr>
      </p:pic>
    </p:spTree>
    <p:extLst>
      <p:ext uri="{BB962C8B-B14F-4D97-AF65-F5344CB8AC3E}">
        <p14:creationId xmlns:p14="http://schemas.microsoft.com/office/powerpoint/2010/main" val="2954798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52400"/>
            <a:ext cx="8458200" cy="6553200"/>
          </a:xfrm>
        </p:spPr>
      </p:pic>
    </p:spTree>
    <p:extLst>
      <p:ext uri="{BB962C8B-B14F-4D97-AF65-F5344CB8AC3E}">
        <p14:creationId xmlns:p14="http://schemas.microsoft.com/office/powerpoint/2010/main" val="40296143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COMMENTS</a:t>
            </a:r>
            <a:endParaRPr lang="en-US" b="1" u="sng" dirty="0"/>
          </a:p>
        </p:txBody>
      </p:sp>
      <p:sp>
        <p:nvSpPr>
          <p:cNvPr id="3" name="Content Placeholder 2"/>
          <p:cNvSpPr>
            <a:spLocks noGrp="1"/>
          </p:cNvSpPr>
          <p:nvPr>
            <p:ph sz="quarter" idx="1"/>
          </p:nvPr>
        </p:nvSpPr>
        <p:spPr>
          <a:xfrm>
            <a:off x="628650" y="2016016"/>
            <a:ext cx="7908377" cy="3984734"/>
          </a:xfrm>
        </p:spPr>
        <p:txBody>
          <a:bodyPr>
            <a:noAutofit/>
          </a:bodyPr>
          <a:lstStyle/>
          <a:p>
            <a:pPr marL="0" indent="0" algn="ctr">
              <a:buNone/>
            </a:pPr>
            <a:r>
              <a:rPr lang="en-US" sz="2000" b="1" dirty="0" smtClean="0"/>
              <a:t>The community shallow wells  </a:t>
            </a:r>
            <a:r>
              <a:rPr lang="en-US" sz="2000" b="1" dirty="0"/>
              <a:t>visited are doing </a:t>
            </a:r>
            <a:r>
              <a:rPr lang="en-US" sz="2000" b="1" dirty="0" smtClean="0"/>
              <a:t>good except one </a:t>
            </a:r>
            <a:r>
              <a:rPr lang="en-US" sz="2000" b="1" dirty="0" err="1"/>
              <a:t>S</a:t>
            </a:r>
            <a:r>
              <a:rPr lang="en-US" sz="2000" b="1" dirty="0" err="1" smtClean="0"/>
              <a:t>t.Emmanuel</a:t>
            </a:r>
            <a:r>
              <a:rPr lang="en-US" sz="2000" b="1" dirty="0" smtClean="0"/>
              <a:t> community which the pump handle broke down, no functional committee to foresee the repair.</a:t>
            </a:r>
          </a:p>
          <a:p>
            <a:pPr algn="ctr"/>
            <a:r>
              <a:rPr lang="en-US" sz="2000" b="1" dirty="0" smtClean="0"/>
              <a:t>We have scheduled for a follow-up meeting with the area chief and community to form a new committee. For future follow-up</a:t>
            </a:r>
            <a:endParaRPr lang="en-US" sz="2000" b="1" dirty="0"/>
          </a:p>
          <a:p>
            <a:pPr algn="ctr"/>
            <a:r>
              <a:rPr lang="en-US" sz="2000" b="1" dirty="0"/>
              <a:t>The main challenge is fallen fencing posts in some </a:t>
            </a:r>
            <a:r>
              <a:rPr lang="en-US" sz="2000" b="1" dirty="0" smtClean="0"/>
              <a:t>wells.</a:t>
            </a:r>
            <a:endParaRPr lang="en-US" sz="2000" b="1" dirty="0"/>
          </a:p>
          <a:p>
            <a:pPr algn="ctr"/>
            <a:r>
              <a:rPr lang="en-US" sz="2000" b="1" dirty="0" smtClean="0"/>
              <a:t>Five or so  </a:t>
            </a:r>
            <a:r>
              <a:rPr lang="en-US" sz="2000" b="1" dirty="0"/>
              <a:t>projects have not been </a:t>
            </a:r>
            <a:r>
              <a:rPr lang="en-US" sz="2000" b="1" dirty="0" smtClean="0"/>
              <a:t>visited, three are just very new  </a:t>
            </a:r>
            <a:r>
              <a:rPr lang="en-US" sz="2000" b="1" dirty="0"/>
              <a:t>and once I visit them I will update the club.</a:t>
            </a:r>
          </a:p>
          <a:p>
            <a:pPr algn="ctr"/>
            <a:r>
              <a:rPr lang="en-US" sz="2000" b="1" dirty="0"/>
              <a:t>It was encouraging to see most of the projects are doing well, the community is committed to maintaining them and using them</a:t>
            </a:r>
            <a:r>
              <a:rPr lang="en-US" sz="2400" b="1" dirty="0"/>
              <a:t>.</a:t>
            </a:r>
          </a:p>
          <a:p>
            <a:pPr marL="0" indent="0" algn="ctr">
              <a:buNone/>
            </a:pPr>
            <a:endParaRPr lang="en-US" sz="2400" b="1" dirty="0"/>
          </a:p>
          <a:p>
            <a:pPr marL="0" indent="0" algn="ctr">
              <a:buNone/>
            </a:pPr>
            <a:endParaRPr lang="en-US" sz="2400" b="1" dirty="0"/>
          </a:p>
          <a:p>
            <a:pPr marL="0" indent="0" algn="ctr">
              <a:buNone/>
            </a:pPr>
            <a:r>
              <a:rPr lang="en-US" sz="2400" b="1" dirty="0"/>
              <a:t>                          </a:t>
            </a:r>
          </a:p>
        </p:txBody>
      </p:sp>
    </p:spTree>
    <p:extLst>
      <p:ext uri="{BB962C8B-B14F-4D97-AF65-F5344CB8AC3E}">
        <p14:creationId xmlns:p14="http://schemas.microsoft.com/office/powerpoint/2010/main" val="2500868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VOTE OF THANKS</a:t>
            </a:r>
            <a:endParaRPr lang="en-US" b="1" u="sng" dirty="0"/>
          </a:p>
        </p:txBody>
      </p:sp>
      <p:sp>
        <p:nvSpPr>
          <p:cNvPr id="3" name="Content Placeholder 2"/>
          <p:cNvSpPr>
            <a:spLocks noGrp="1"/>
          </p:cNvSpPr>
          <p:nvPr>
            <p:ph sz="quarter" idx="1"/>
          </p:nvPr>
        </p:nvSpPr>
        <p:spPr/>
        <p:txBody>
          <a:bodyPr>
            <a:normAutofit/>
          </a:bodyPr>
          <a:lstStyle/>
          <a:p>
            <a:pPr marL="0" indent="0" algn="ctr">
              <a:buNone/>
            </a:pPr>
            <a:r>
              <a:rPr lang="en-US" sz="2400" b="1" dirty="0"/>
              <a:t>To  </a:t>
            </a:r>
            <a:r>
              <a:rPr lang="en-US" sz="2400" b="1" dirty="0" smtClean="0"/>
              <a:t>Ahus </a:t>
            </a:r>
            <a:r>
              <a:rPr lang="en-US" sz="2400" b="1" smtClean="0"/>
              <a:t>and water for all </a:t>
            </a:r>
            <a:r>
              <a:rPr lang="en-US" sz="2400" b="1"/>
              <a:t>RC </a:t>
            </a:r>
            <a:r>
              <a:rPr lang="en-US" sz="2400" b="1" dirty="0"/>
              <a:t>Sweden, on behalf of the Community, The Rotary Doctors Sweden and the Community Nursing Services. Thank you so much for this support and you can see how you have transformed the health of many in the community through safe drinking water!</a:t>
            </a:r>
          </a:p>
          <a:p>
            <a:pPr marL="0" indent="0">
              <a:buNone/>
            </a:pPr>
            <a:endParaRPr lang="en-US" sz="2400" b="1" dirty="0"/>
          </a:p>
          <a:p>
            <a:pPr marL="0" indent="0">
              <a:buNone/>
            </a:pPr>
            <a:endParaRPr lang="en-US" sz="2400" b="1" dirty="0"/>
          </a:p>
          <a:p>
            <a:pPr marL="0" indent="0" algn="ctr">
              <a:buNone/>
            </a:pPr>
            <a:r>
              <a:rPr lang="en-US" sz="2400" b="1" dirty="0"/>
              <a:t>THANK YOU and STAY SAFE FROM CORONA</a:t>
            </a:r>
          </a:p>
          <a:p>
            <a:pPr marL="0" indent="0" algn="ctr">
              <a:buNone/>
            </a:pPr>
            <a:endParaRPr lang="en-US" sz="2400" b="1" dirty="0"/>
          </a:p>
          <a:p>
            <a:pPr marL="0" indent="0" algn="ctr">
              <a:buNone/>
            </a:pPr>
            <a:r>
              <a:rPr lang="en-US" sz="2400" b="1" dirty="0"/>
              <a:t>JACINTA K. NICASIO</a:t>
            </a:r>
          </a:p>
        </p:txBody>
      </p:sp>
    </p:spTree>
    <p:extLst>
      <p:ext uri="{BB962C8B-B14F-4D97-AF65-F5344CB8AC3E}">
        <p14:creationId xmlns:p14="http://schemas.microsoft.com/office/powerpoint/2010/main" val="738959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b="1" dirty="0" smtClean="0">
                <a:latin typeface="Agency FB" pitchFamily="34" charset="0"/>
              </a:rPr>
              <a:t>Status</a:t>
            </a:r>
            <a:r>
              <a:rPr lang="en-US" b="1" dirty="0" smtClean="0"/>
              <a:t> of </a:t>
            </a:r>
            <a:r>
              <a:rPr lang="en-US" b="1" dirty="0" err="1" smtClean="0"/>
              <a:t>Nyangera</a:t>
            </a:r>
            <a:r>
              <a:rPr lang="en-US" b="1" dirty="0" smtClean="0"/>
              <a:t> shallow well</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295400"/>
            <a:ext cx="4572000" cy="54102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95399"/>
            <a:ext cx="4267200" cy="5410199"/>
          </a:xfrm>
          <a:prstGeom prst="rect">
            <a:avLst/>
          </a:prstGeom>
        </p:spPr>
      </p:pic>
    </p:spTree>
    <p:extLst>
      <p:ext uri="{BB962C8B-B14F-4D97-AF65-F5344CB8AC3E}">
        <p14:creationId xmlns:p14="http://schemas.microsoft.com/office/powerpoint/2010/main" val="161793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dirty="0" smtClean="0"/>
              <a:t>Status</a:t>
            </a:r>
            <a:r>
              <a:rPr lang="en-US" dirty="0" smtClean="0"/>
              <a:t> </a:t>
            </a:r>
            <a:r>
              <a:rPr lang="en-US" b="1" dirty="0" err="1" smtClean="0"/>
              <a:t>nyangera</a:t>
            </a:r>
            <a:r>
              <a:rPr lang="en-US" dirty="0" smtClean="0"/>
              <a:t> </a:t>
            </a:r>
            <a:r>
              <a:rPr lang="en-US" b="1" dirty="0" smtClean="0"/>
              <a:t>shallow</a:t>
            </a:r>
            <a:r>
              <a:rPr lang="en-US" dirty="0" smtClean="0"/>
              <a:t> </a:t>
            </a:r>
            <a:r>
              <a:rPr lang="en-US" b="1" dirty="0" smtClean="0">
                <a:latin typeface="Agency FB" pitchFamily="34" charset="0"/>
              </a:rPr>
              <a:t>well</a:t>
            </a:r>
            <a:endParaRPr lang="en-US" b="1" dirty="0">
              <a:latin typeface="Agency FB"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1" y="1143000"/>
            <a:ext cx="7848600" cy="5562600"/>
          </a:xfrm>
        </p:spPr>
      </p:pic>
    </p:spTree>
    <p:extLst>
      <p:ext uri="{BB962C8B-B14F-4D97-AF65-F5344CB8AC3E}">
        <p14:creationId xmlns:p14="http://schemas.microsoft.com/office/powerpoint/2010/main" val="69069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TotalTime>
  <Words>2437</Words>
  <Application>Microsoft Office PowerPoint</Application>
  <PresentationFormat>On-screen Show (4:3)</PresentationFormat>
  <Paragraphs>652</Paragraphs>
  <Slides>76</Slides>
  <Notes>4</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REVIEW OF WATER PROJECT  SPONSORED BY: AHUS AND WATER FOR ALL</vt:lpstr>
      <vt:lpstr>INTRODUCTION</vt:lpstr>
      <vt:lpstr>THE FOLLOWING WATER PROJECT HAS BEEN SUPPORTED BY YOUR CLUB</vt:lpstr>
      <vt:lpstr>PowerPoint Presentation</vt:lpstr>
      <vt:lpstr>PowerPoint Presentation</vt:lpstr>
      <vt:lpstr>NYANGERA COMMUNITY SHALLOW WELL</vt:lpstr>
      <vt:lpstr>NYANGERA WELL REVIEW</vt:lpstr>
      <vt:lpstr>Status of Nyangera shallow well</vt:lpstr>
      <vt:lpstr>Status nyangera shallow well</vt:lpstr>
      <vt:lpstr>SUWO COMMUNITY SHALLOW WELL</vt:lpstr>
      <vt:lpstr>SUWO WELL REVIEW</vt:lpstr>
      <vt:lpstr>Status suwo shallow well</vt:lpstr>
      <vt:lpstr>Suwo status</vt:lpstr>
      <vt:lpstr>KHALWENGE DISPENSARY&amp;COMMUNITY SHALLOW WELL</vt:lpstr>
      <vt:lpstr>KHALWENGE DISPand COMMUNITY WELL REVIEW</vt:lpstr>
      <vt:lpstr>Status of khalwenge shallow well</vt:lpstr>
      <vt:lpstr>UMOJA COMMUNITY SHALLOW WELL</vt:lpstr>
      <vt:lpstr>UMOJA COMMUNITY WELL REVIEW</vt:lpstr>
      <vt:lpstr>Umoja shallow well status</vt:lpstr>
      <vt:lpstr>PowerPoint Presentation</vt:lpstr>
      <vt:lpstr>KORONGA PRIMARY &amp;COMMUNITY SHALLOW WELL</vt:lpstr>
      <vt:lpstr> Koronga primary and community well</vt:lpstr>
      <vt:lpstr>Status of the Koronga shallow well</vt:lpstr>
      <vt:lpstr>Status Koronga primary shallow well</vt:lpstr>
      <vt:lpstr>KORONGA SECONDARY &amp;COMMUNITY SHALLOW WELL</vt:lpstr>
      <vt:lpstr> Koronga secondary and community well</vt:lpstr>
      <vt:lpstr>Status Koronga shallow well</vt:lpstr>
      <vt:lpstr>MARINDA DISPENSARY &amp;COMMUNITY SHALLOW WELL</vt:lpstr>
      <vt:lpstr>MARINDA DISPand COMMUNITY WELL REVIEW</vt:lpstr>
      <vt:lpstr>Status Marinda shallow well</vt:lpstr>
      <vt:lpstr>PowerPoint Presentation</vt:lpstr>
      <vt:lpstr>LUSHEYA PRIMARY and COMMUNITY SHALLOW WELL</vt:lpstr>
      <vt:lpstr>LUSHEYA PRIMARYand COMMUNITY WELL REVIEW</vt:lpstr>
      <vt:lpstr>Status lusheya shallow well</vt:lpstr>
      <vt:lpstr>PowerPoint Presentation</vt:lpstr>
      <vt:lpstr>BAHARINI COMMUNITY SHALLOW WELL</vt:lpstr>
      <vt:lpstr>BAHARINI WELL REVIEW</vt:lpstr>
      <vt:lpstr>BAHARINI WELL REVIEW PICS</vt:lpstr>
      <vt:lpstr>PowerPoint Presentation</vt:lpstr>
      <vt:lpstr>BONDENI COMMUNITY SHALLOW WELL</vt:lpstr>
      <vt:lpstr>BONDENI WELL REVIEW</vt:lpstr>
      <vt:lpstr>Status Bondeni well</vt:lpstr>
      <vt:lpstr>BONDENI WELL REVIEW PICS</vt:lpstr>
      <vt:lpstr>ST.EMMANUEL PRIMARY &amp;COMMUNITY SHALLOW WELL</vt:lpstr>
      <vt:lpstr>ST.EMMANUEL PRIMARY&amp; COMMUNITY WELL REVIEW</vt:lpstr>
      <vt:lpstr>Status st.Emmauel primary and community well</vt:lpstr>
      <vt:lpstr>PowerPoint Presentation</vt:lpstr>
      <vt:lpstr>ST.EMMANUEL COMMUNITY SHALLOW WELL</vt:lpstr>
      <vt:lpstr>ST.EMMANUEL  COMMUNITY WELL REVIEW</vt:lpstr>
      <vt:lpstr>Status of St Emmanuel community well</vt:lpstr>
      <vt:lpstr>ZEA DISPENSARY$ COMMUNITY SHALLOW WELL</vt:lpstr>
      <vt:lpstr>ZEA DISPENSARY &amp;COMMUNITY WELL REVIEW</vt:lpstr>
      <vt:lpstr>Status of Zea dispensary &amp; community well</vt:lpstr>
      <vt:lpstr>PowerPoint Presentation</vt:lpstr>
      <vt:lpstr>KIMASE COMMUNITY SHALLOW WELL</vt:lpstr>
      <vt:lpstr>KIMASE COMMUNITY WELL REVIEW</vt:lpstr>
      <vt:lpstr>Status of kimase community shallow well</vt:lpstr>
      <vt:lpstr>PowerPoint Presentation</vt:lpstr>
      <vt:lpstr>KAMWANA COMMUNITY SHALLOW WELL</vt:lpstr>
      <vt:lpstr>KAMWANA COMMUNITY WELL REVIEW</vt:lpstr>
      <vt:lpstr>Status of Kamwana shallow well</vt:lpstr>
      <vt:lpstr>CHIEF MUTENDE PRIMARY&amp; COMMUNITY SHALLOW WELL</vt:lpstr>
      <vt:lpstr>CHIEF MUTENDE PRIMARY &amp;COMMUNITY WELL REVIEW</vt:lpstr>
      <vt:lpstr>Status of the chief Mutende well</vt:lpstr>
      <vt:lpstr>TWIGA COMMUNITY SHALLOW WELL</vt:lpstr>
      <vt:lpstr>TWIGA COMMUNITY WELL REVIEW</vt:lpstr>
      <vt:lpstr>Status of Twiga shallow well</vt:lpstr>
      <vt:lpstr>MAJI MAZURI  COMMUNITY SHALLOW WELL</vt:lpstr>
      <vt:lpstr>MAJI MAZURI COMMUNITY WELL REVIEW</vt:lpstr>
      <vt:lpstr>Status of the spring Maji mazuri</vt:lpstr>
      <vt:lpstr>LUNYU  COMMUNITY SHALLOW WELL</vt:lpstr>
      <vt:lpstr>LUNYU COMMUNITY WELL REVIEW</vt:lpstr>
      <vt:lpstr>Status Lunyu community well</vt:lpstr>
      <vt:lpstr>PowerPoint Presentation</vt:lpstr>
      <vt:lpstr>COMMENTS</vt:lpstr>
      <vt:lpstr>VOTE OF 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ALL WATER PROJECT  SPONSORED BY: AHUS AND WATER FOR ALL</dc:title>
  <dc:creator>Daniel</dc:creator>
  <cp:lastModifiedBy>Daniel</cp:lastModifiedBy>
  <cp:revision>40</cp:revision>
  <cp:lastPrinted>2020-07-24T06:09:55Z</cp:lastPrinted>
  <dcterms:created xsi:type="dcterms:W3CDTF">2020-07-14T11:06:30Z</dcterms:created>
  <dcterms:modified xsi:type="dcterms:W3CDTF">2020-07-30T14:27:36Z</dcterms:modified>
</cp:coreProperties>
</file>