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1" r:id="rId5"/>
    <p:sldId id="277" r:id="rId6"/>
    <p:sldId id="278" r:id="rId7"/>
    <p:sldId id="258" r:id="rId8"/>
    <p:sldId id="279" r:id="rId9"/>
    <p:sldId id="280" r:id="rId10"/>
    <p:sldId id="281" r:id="rId11"/>
    <p:sldId id="260" r:id="rId12"/>
    <p:sldId id="282" r:id="rId13"/>
    <p:sldId id="283" r:id="rId14"/>
    <p:sldId id="262" r:id="rId15"/>
    <p:sldId id="272" r:id="rId16"/>
    <p:sldId id="284" r:id="rId17"/>
    <p:sldId id="285" r:id="rId18"/>
    <p:sldId id="273" r:id="rId19"/>
    <p:sldId id="275" r:id="rId20"/>
    <p:sldId id="266"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9" d="100"/>
          <a:sy n="69" d="100"/>
        </p:scale>
        <p:origin x="41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C985D1B-7AF9-4893-B04E-360491EC55F4}" type="datetimeFigureOut">
              <a:rPr lang="en-US" smtClean="0"/>
              <a:t>9/21/2020</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6133EA8-42D6-4266-94A9-9D71130DA17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985D1B-7AF9-4893-B04E-360491EC55F4}"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33EA8-42D6-4266-94A9-9D71130DA1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6C985D1B-7AF9-4893-B04E-360491EC55F4}" type="datetimeFigureOut">
              <a:rPr lang="en-US" smtClean="0"/>
              <a:t>9/21/2020</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56133EA8-42D6-4266-94A9-9D71130DA17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985D1B-7AF9-4893-B04E-360491EC55F4}"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6133EA8-42D6-4266-94A9-9D71130DA17E}"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985D1B-7AF9-4893-B04E-360491EC55F4}" type="datetimeFigureOut">
              <a:rPr lang="en-US" smtClean="0"/>
              <a:t>9/21/2020</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6133EA8-42D6-4266-94A9-9D71130DA17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985D1B-7AF9-4893-B04E-360491EC55F4}" type="datetimeFigureOut">
              <a:rPr lang="en-US" smtClean="0"/>
              <a:t>9/21/2020</a:t>
            </a:fld>
            <a:endParaRPr lang="en-US"/>
          </a:p>
        </p:txBody>
      </p:sp>
      <p:sp>
        <p:nvSpPr>
          <p:cNvPr id="10" name="Slide Number Placeholder 9"/>
          <p:cNvSpPr>
            <a:spLocks noGrp="1"/>
          </p:cNvSpPr>
          <p:nvPr>
            <p:ph type="sldNum" sz="quarter" idx="16"/>
          </p:nvPr>
        </p:nvSpPr>
        <p:spPr/>
        <p:txBody>
          <a:bodyPr rtlCol="0"/>
          <a:lstStyle/>
          <a:p>
            <a:fld id="{56133EA8-42D6-4266-94A9-9D71130DA17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985D1B-7AF9-4893-B04E-360491EC55F4}" type="datetimeFigureOut">
              <a:rPr lang="en-US" smtClean="0"/>
              <a:t>9/21/2020</a:t>
            </a:fld>
            <a:endParaRPr lang="en-US"/>
          </a:p>
        </p:txBody>
      </p:sp>
      <p:sp>
        <p:nvSpPr>
          <p:cNvPr id="12" name="Slide Number Placeholder 11"/>
          <p:cNvSpPr>
            <a:spLocks noGrp="1"/>
          </p:cNvSpPr>
          <p:nvPr>
            <p:ph type="sldNum" sz="quarter" idx="16"/>
          </p:nvPr>
        </p:nvSpPr>
        <p:spPr/>
        <p:txBody>
          <a:bodyPr rtlCol="0"/>
          <a:lstStyle/>
          <a:p>
            <a:fld id="{56133EA8-42D6-4266-94A9-9D71130DA17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985D1B-7AF9-4893-B04E-360491EC55F4}"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6133EA8-42D6-4266-94A9-9D71130DA1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85D1B-7AF9-4893-B04E-360491EC55F4}"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6133EA8-42D6-4266-94A9-9D71130DA1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985D1B-7AF9-4893-B04E-360491EC55F4}"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6133EA8-42D6-4266-94A9-9D71130DA17E}"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6C985D1B-7AF9-4893-B04E-360491EC55F4}" type="datetimeFigureOut">
              <a:rPr lang="en-US" smtClean="0"/>
              <a:t>9/21/2020</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56133EA8-42D6-4266-94A9-9D71130DA17E}"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6C985D1B-7AF9-4893-B04E-360491EC55F4}" type="datetimeFigureOut">
              <a:rPr lang="en-US" smtClean="0"/>
              <a:t>9/21/2020</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6133EA8-42D6-4266-94A9-9D71130DA1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1592318"/>
            <a:ext cx="8636000" cy="2033752"/>
          </a:xfrm>
        </p:spPr>
        <p:txBody>
          <a:bodyPr>
            <a:normAutofit/>
          </a:bodyPr>
          <a:lstStyle/>
          <a:p>
            <a:r>
              <a:rPr lang="en-US" b="1" dirty="0" smtClean="0">
                <a:latin typeface="Aharoni" pitchFamily="2" charset="-79"/>
                <a:cs typeface="Aharoni" pitchFamily="2" charset="-79"/>
              </a:rPr>
              <a:t>REVIEW OF LERUM RC SPONSORED PROJECTS</a:t>
            </a:r>
            <a:endParaRPr lang="en-US" b="1" dirty="0">
              <a:latin typeface="Aharoni" pitchFamily="2" charset="-79"/>
              <a:cs typeface="Aharoni" pitchFamily="2" charset="-79"/>
            </a:endParaRPr>
          </a:p>
        </p:txBody>
      </p:sp>
      <p:sp>
        <p:nvSpPr>
          <p:cNvPr id="3" name="Subtitle 2"/>
          <p:cNvSpPr>
            <a:spLocks noGrp="1"/>
          </p:cNvSpPr>
          <p:nvPr>
            <p:ph type="subTitle" idx="1"/>
          </p:nvPr>
        </p:nvSpPr>
        <p:spPr>
          <a:xfrm>
            <a:off x="1524000" y="3602038"/>
            <a:ext cx="9144000" cy="2404624"/>
          </a:xfrm>
        </p:spPr>
        <p:txBody>
          <a:bodyPr>
            <a:normAutofit/>
          </a:bodyPr>
          <a:lstStyle/>
          <a:p>
            <a:pPr algn="l"/>
            <a:endParaRPr lang="en-US" dirty="0"/>
          </a:p>
          <a:p>
            <a:pPr algn="l"/>
            <a:endParaRPr lang="en-US" dirty="0" smtClean="0"/>
          </a:p>
          <a:p>
            <a:pPr algn="l"/>
            <a:r>
              <a:rPr lang="en-US" dirty="0" smtClean="0"/>
              <a:t>BY.</a:t>
            </a:r>
          </a:p>
          <a:p>
            <a:pPr algn="l"/>
            <a:r>
              <a:rPr lang="en-US" dirty="0" smtClean="0"/>
              <a:t>JACINTA K. NICASIO</a:t>
            </a:r>
          </a:p>
        </p:txBody>
      </p:sp>
    </p:spTree>
    <p:extLst>
      <p:ext uri="{BB962C8B-B14F-4D97-AF65-F5344CB8AC3E}">
        <p14:creationId xmlns:p14="http://schemas.microsoft.com/office/powerpoint/2010/main" val="291432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359"/>
            <a:ext cx="10515600" cy="1072055"/>
          </a:xfrm>
        </p:spPr>
        <p:txBody>
          <a:bodyPr>
            <a:normAutofit fontScale="90000"/>
          </a:bodyPr>
          <a:lstStyle/>
          <a:p>
            <a:pPr algn="ctr"/>
            <a:r>
              <a:rPr lang="en-US" b="1" dirty="0" smtClean="0"/>
              <a:t>SOYMING COMMUNITY SHALLOW WELL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9817810"/>
              </p:ext>
            </p:extLst>
          </p:nvPr>
        </p:nvGraphicFramePr>
        <p:xfrm>
          <a:off x="315309" y="1450427"/>
          <a:ext cx="11587657" cy="5234153"/>
        </p:xfrm>
        <a:graphic>
          <a:graphicData uri="http://schemas.openxmlformats.org/drawingml/2006/table">
            <a:tbl>
              <a:tblPr firstRow="1" bandRow="1">
                <a:tableStyleId>{5C22544A-7EE6-4342-B048-85BDC9FD1C3A}</a:tableStyleId>
              </a:tblPr>
              <a:tblGrid>
                <a:gridCol w="518289">
                  <a:extLst>
                    <a:ext uri="{9D8B030D-6E8A-4147-A177-3AD203B41FA5}">
                      <a16:colId xmlns:a16="http://schemas.microsoft.com/office/drawing/2014/main" val="20000"/>
                    </a:ext>
                  </a:extLst>
                </a:gridCol>
                <a:gridCol w="3005493">
                  <a:extLst>
                    <a:ext uri="{9D8B030D-6E8A-4147-A177-3AD203B41FA5}">
                      <a16:colId xmlns:a16="http://schemas.microsoft.com/office/drawing/2014/main" val="20001"/>
                    </a:ext>
                  </a:extLst>
                </a:gridCol>
                <a:gridCol w="8063875">
                  <a:extLst>
                    <a:ext uri="{9D8B030D-6E8A-4147-A177-3AD203B41FA5}">
                      <a16:colId xmlns:a16="http://schemas.microsoft.com/office/drawing/2014/main" val="20002"/>
                    </a:ext>
                  </a:extLst>
                </a:gridCol>
              </a:tblGrid>
              <a:tr h="85003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extLst>
                  <a:ext uri="{0D108BD9-81ED-4DB2-BD59-A6C34878D82A}">
                    <a16:rowId xmlns:a16="http://schemas.microsoft.com/office/drawing/2014/main" val="10000"/>
                  </a:ext>
                </a:extLst>
              </a:tr>
              <a:tr h="873783">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Never dries up, the pump is functioning well.  Poor drainage. Have organized for a meeting with the committee.</a:t>
                      </a:r>
                      <a:endParaRPr lang="en-US" dirty="0"/>
                    </a:p>
                  </a:txBody>
                  <a:tcPr/>
                </a:tc>
                <a:extLst>
                  <a:ext uri="{0D108BD9-81ED-4DB2-BD59-A6C34878D82A}">
                    <a16:rowId xmlns:a16="http://schemas.microsoft.com/office/drawing/2014/main" val="10001"/>
                  </a:ext>
                </a:extLst>
              </a:tr>
              <a:tr h="85003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Not</a:t>
                      </a:r>
                      <a:r>
                        <a:rPr lang="en-US" baseline="0" dirty="0" smtClean="0"/>
                        <a:t> existing</a:t>
                      </a:r>
                      <a:r>
                        <a:rPr lang="en-US" dirty="0" smtClean="0"/>
                        <a:t>.</a:t>
                      </a:r>
                      <a:endParaRPr lang="en-US" dirty="0"/>
                    </a:p>
                  </a:txBody>
                  <a:tcPr/>
                </a:tc>
                <a:extLst>
                  <a:ext uri="{0D108BD9-81ED-4DB2-BD59-A6C34878D82A}">
                    <a16:rowId xmlns:a16="http://schemas.microsoft.com/office/drawing/2014/main" val="10002"/>
                  </a:ext>
                </a:extLst>
              </a:tr>
              <a:tr h="85003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The</a:t>
                      </a:r>
                      <a:r>
                        <a:rPr lang="en-US" baseline="0" dirty="0" smtClean="0"/>
                        <a:t> sign post is still on and is readable.</a:t>
                      </a:r>
                      <a:endParaRPr lang="en-US" dirty="0"/>
                    </a:p>
                  </a:txBody>
                  <a:tcPr/>
                </a:tc>
                <a:extLst>
                  <a:ext uri="{0D108BD9-81ED-4DB2-BD59-A6C34878D82A}">
                    <a16:rowId xmlns:a16="http://schemas.microsoft.com/office/drawing/2014/main" val="10003"/>
                  </a:ext>
                </a:extLst>
              </a:tr>
              <a:tr h="960230">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The well</a:t>
                      </a:r>
                      <a:r>
                        <a:rPr lang="en-US" baseline="0" dirty="0" smtClean="0"/>
                        <a:t> was dug in the compound of </a:t>
                      </a:r>
                      <a:r>
                        <a:rPr lang="en-US" baseline="0" dirty="0" err="1" smtClean="0"/>
                        <a:t>Soyming</a:t>
                      </a:r>
                      <a:r>
                        <a:rPr lang="en-US" baseline="0" dirty="0" smtClean="0"/>
                        <a:t> Dispensary, the community is still using the well and the nurse in the dispensary oversees it.</a:t>
                      </a:r>
                      <a:endParaRPr lang="en-US" dirty="0"/>
                    </a:p>
                  </a:txBody>
                  <a:tcPr/>
                </a:tc>
                <a:extLst>
                  <a:ext uri="{0D108BD9-81ED-4DB2-BD59-A6C34878D82A}">
                    <a16:rowId xmlns:a16="http://schemas.microsoft.com/office/drawing/2014/main" val="10004"/>
                  </a:ext>
                </a:extLst>
              </a:tr>
              <a:tr h="85003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The</a:t>
                      </a:r>
                      <a:r>
                        <a:rPr lang="en-US" baseline="0" dirty="0" smtClean="0"/>
                        <a:t> Committee is none-f</a:t>
                      </a:r>
                      <a:r>
                        <a:rPr lang="en-US" dirty="0" smtClean="0"/>
                        <a:t>unctional</a:t>
                      </a:r>
                      <a:r>
                        <a:rPr lang="en-US" baseline="0" dirty="0" smtClean="0"/>
                        <a:t>  and needs to be re formed.</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438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8633"/>
          </a:xfrm>
        </p:spPr>
        <p:txBody>
          <a:bodyPr>
            <a:normAutofit fontScale="90000"/>
          </a:bodyPr>
          <a:lstStyle/>
          <a:p>
            <a:pPr algn="ctr"/>
            <a:r>
              <a:rPr lang="en-US" b="1" dirty="0" smtClean="0"/>
              <a:t>Current status of </a:t>
            </a:r>
            <a:r>
              <a:rPr lang="en-US" b="1" dirty="0" err="1" smtClean="0"/>
              <a:t>Soymining</a:t>
            </a:r>
            <a:r>
              <a:rPr lang="en-US" b="1" dirty="0" smtClean="0"/>
              <a:t> dispensary and community well.</a:t>
            </a:r>
            <a:endParaRPr lang="en-US" b="1"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939884" y="1103586"/>
            <a:ext cx="6089205" cy="564405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55" y="1103586"/>
            <a:ext cx="5565227" cy="5580993"/>
          </a:xfrm>
          <a:prstGeom prst="rect">
            <a:avLst/>
          </a:prstGeom>
        </p:spPr>
      </p:pic>
    </p:spTree>
    <p:extLst>
      <p:ext uri="{BB962C8B-B14F-4D97-AF65-F5344CB8AC3E}">
        <p14:creationId xmlns:p14="http://schemas.microsoft.com/office/powerpoint/2010/main" val="172131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WERE COMMUNITY SHALLOW WELL</a:t>
            </a:r>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a:t>OCT. 2016</a:t>
            </a:r>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About 4 years old.</a:t>
            </a:r>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a:t>140 Households, approximately 840 persons.</a:t>
            </a:r>
            <a:endParaRPr lang="en-US" dirty="0"/>
          </a:p>
          <a:p>
            <a:endParaRPr lang="en-US" dirty="0"/>
          </a:p>
          <a:p>
            <a:endParaRPr lang="en-US" dirty="0"/>
          </a:p>
        </p:txBody>
      </p:sp>
    </p:spTree>
    <p:extLst>
      <p:ext uri="{BB962C8B-B14F-4D97-AF65-F5344CB8AC3E}">
        <p14:creationId xmlns:p14="http://schemas.microsoft.com/office/powerpoint/2010/main" val="334498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WERE COMMUNITTY SHALLOW WELL 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12134365"/>
              </p:ext>
            </p:extLst>
          </p:nvPr>
        </p:nvGraphicFramePr>
        <p:xfrm>
          <a:off x="141889" y="1825625"/>
          <a:ext cx="11934498" cy="4748595"/>
        </p:xfrm>
        <a:graphic>
          <a:graphicData uri="http://schemas.openxmlformats.org/drawingml/2006/table">
            <a:tbl>
              <a:tblPr firstRow="1" bandRow="1">
                <a:tableStyleId>{5C22544A-7EE6-4342-B048-85BDC9FD1C3A}</a:tableStyleId>
              </a:tblPr>
              <a:tblGrid>
                <a:gridCol w="784302">
                  <a:extLst>
                    <a:ext uri="{9D8B030D-6E8A-4147-A177-3AD203B41FA5}">
                      <a16:colId xmlns:a16="http://schemas.microsoft.com/office/drawing/2014/main" val="20000"/>
                    </a:ext>
                  </a:extLst>
                </a:gridCol>
                <a:gridCol w="3864845">
                  <a:extLst>
                    <a:ext uri="{9D8B030D-6E8A-4147-A177-3AD203B41FA5}">
                      <a16:colId xmlns:a16="http://schemas.microsoft.com/office/drawing/2014/main" val="20001"/>
                    </a:ext>
                  </a:extLst>
                </a:gridCol>
                <a:gridCol w="7285351">
                  <a:extLst>
                    <a:ext uri="{9D8B030D-6E8A-4147-A177-3AD203B41FA5}">
                      <a16:colId xmlns:a16="http://schemas.microsoft.com/office/drawing/2014/main" val="20002"/>
                    </a:ext>
                  </a:extLst>
                </a:gridCol>
              </a:tblGrid>
              <a:tr h="72537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extLst>
                  <a:ext uri="{0D108BD9-81ED-4DB2-BD59-A6C34878D82A}">
                    <a16:rowId xmlns:a16="http://schemas.microsoft.com/office/drawing/2014/main" val="10000"/>
                  </a:ext>
                </a:extLst>
              </a:tr>
              <a:tr h="1006156">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Well maintained well, never dries up, the pump is functioning well.   drainage. </a:t>
                      </a:r>
                      <a:endParaRPr lang="en-US" dirty="0"/>
                    </a:p>
                  </a:txBody>
                  <a:tcPr/>
                </a:tc>
                <a:extLst>
                  <a:ext uri="{0D108BD9-81ED-4DB2-BD59-A6C34878D82A}">
                    <a16:rowId xmlns:a16="http://schemas.microsoft.com/office/drawing/2014/main" val="10001"/>
                  </a:ext>
                </a:extLst>
              </a:tr>
              <a:tr h="725372">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Fence</a:t>
                      </a:r>
                      <a:r>
                        <a:rPr lang="en-US" baseline="0" dirty="0" smtClean="0"/>
                        <a:t> is present and intact.</a:t>
                      </a:r>
                      <a:endParaRPr lang="en-US" dirty="0"/>
                    </a:p>
                  </a:txBody>
                  <a:tcPr/>
                </a:tc>
                <a:extLst>
                  <a:ext uri="{0D108BD9-81ED-4DB2-BD59-A6C34878D82A}">
                    <a16:rowId xmlns:a16="http://schemas.microsoft.com/office/drawing/2014/main" val="10002"/>
                  </a:ext>
                </a:extLst>
              </a:tr>
              <a:tr h="72537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The</a:t>
                      </a:r>
                      <a:r>
                        <a:rPr lang="en-US" baseline="0" dirty="0" smtClean="0"/>
                        <a:t> sign post is still on and is readable.</a:t>
                      </a:r>
                      <a:endParaRPr lang="en-US" dirty="0"/>
                    </a:p>
                  </a:txBody>
                  <a:tcPr/>
                </a:tc>
                <a:extLst>
                  <a:ext uri="{0D108BD9-81ED-4DB2-BD59-A6C34878D82A}">
                    <a16:rowId xmlns:a16="http://schemas.microsoft.com/office/drawing/2014/main" val="10003"/>
                  </a:ext>
                </a:extLst>
              </a:tr>
              <a:tr h="840951">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all household within the village and the area is kept very clean.</a:t>
                      </a:r>
                      <a:endParaRPr lang="en-US" dirty="0"/>
                    </a:p>
                  </a:txBody>
                  <a:tcPr/>
                </a:tc>
                <a:extLst>
                  <a:ext uri="{0D108BD9-81ED-4DB2-BD59-A6C34878D82A}">
                    <a16:rowId xmlns:a16="http://schemas.microsoft.com/office/drawing/2014/main" val="10004"/>
                  </a:ext>
                </a:extLst>
              </a:tr>
              <a:tr h="725372">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The</a:t>
                      </a:r>
                      <a:r>
                        <a:rPr lang="en-US" baseline="0" dirty="0" smtClean="0"/>
                        <a:t> Committee is very active and well functioning.</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4270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0979"/>
          </a:xfrm>
        </p:spPr>
        <p:txBody>
          <a:bodyPr>
            <a:normAutofit fontScale="90000"/>
          </a:bodyPr>
          <a:lstStyle/>
          <a:p>
            <a:pPr algn="ctr"/>
            <a:r>
              <a:rPr lang="en-US" dirty="0" smtClean="0"/>
              <a:t>CURRENT STATUS OF THE WELL</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2182" y="1275575"/>
            <a:ext cx="8922327" cy="511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098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6255" y="6094"/>
            <a:ext cx="6114473" cy="53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709" y="6094"/>
            <a:ext cx="5975927" cy="533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581891" y="5651577"/>
            <a:ext cx="10187709" cy="646331"/>
          </a:xfrm>
          <a:prstGeom prst="rect">
            <a:avLst/>
          </a:prstGeom>
        </p:spPr>
        <p:txBody>
          <a:bodyPr wrap="square">
            <a:spAutoFit/>
          </a:bodyPr>
          <a:lstStyle/>
          <a:p>
            <a:r>
              <a:rPr lang="en-US" dirty="0"/>
              <a:t>The community members found fetching water were very </a:t>
            </a:r>
            <a:r>
              <a:rPr lang="en-US" dirty="0" err="1"/>
              <a:t>greatful</a:t>
            </a:r>
            <a:r>
              <a:rPr lang="en-US" dirty="0"/>
              <a:t> for the project saying it has reduced the time used before searching for clean water and its  has reduced water related disease in the village.</a:t>
            </a:r>
            <a:endParaRPr lang="en-US" dirty="0"/>
          </a:p>
        </p:txBody>
      </p:sp>
    </p:spTree>
    <p:extLst>
      <p:ext uri="{BB962C8B-B14F-4D97-AF65-F5344CB8AC3E}">
        <p14:creationId xmlns:p14="http://schemas.microsoft.com/office/powerpoint/2010/main" val="231280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BALONGO COMMUNITY SHALLOW WELL</a:t>
            </a:r>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NOV/DEC. 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9</a:t>
            </a:r>
            <a:r>
              <a:rPr lang="en-US" b="1" dirty="0" smtClean="0"/>
              <a:t> Months </a:t>
            </a:r>
            <a:r>
              <a:rPr lang="en-US" b="1" dirty="0"/>
              <a:t>old.</a:t>
            </a:r>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97 </a:t>
            </a:r>
            <a:r>
              <a:rPr lang="en-US" b="1" dirty="0"/>
              <a:t>Households, approximately </a:t>
            </a:r>
            <a:r>
              <a:rPr lang="en-US" b="1" dirty="0" smtClean="0"/>
              <a:t>582 </a:t>
            </a:r>
            <a:r>
              <a:rPr lang="en-US" b="1" dirty="0"/>
              <a:t>persons.</a:t>
            </a:r>
            <a:endParaRPr lang="en-US" dirty="0"/>
          </a:p>
          <a:p>
            <a:endParaRPr lang="en-US" dirty="0"/>
          </a:p>
        </p:txBody>
      </p:sp>
    </p:spTree>
    <p:extLst>
      <p:ext uri="{BB962C8B-B14F-4D97-AF65-F5344CB8AC3E}">
        <p14:creationId xmlns:p14="http://schemas.microsoft.com/office/powerpoint/2010/main" val="429081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3413"/>
          </a:xfrm>
        </p:spPr>
        <p:txBody>
          <a:bodyPr>
            <a:normAutofit fontScale="90000"/>
          </a:bodyPr>
          <a:lstStyle/>
          <a:p>
            <a:pPr algn="ctr"/>
            <a:r>
              <a:rPr lang="en-US" b="1" dirty="0" smtClean="0"/>
              <a:t>BALONGO COMMUNITY SHALLOW WELL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5629387"/>
              </p:ext>
            </p:extLst>
          </p:nvPr>
        </p:nvGraphicFramePr>
        <p:xfrm>
          <a:off x="283780" y="1749974"/>
          <a:ext cx="11713778" cy="4818088"/>
        </p:xfrm>
        <a:graphic>
          <a:graphicData uri="http://schemas.openxmlformats.org/drawingml/2006/table">
            <a:tbl>
              <a:tblPr firstRow="1" bandRow="1">
                <a:tableStyleId>{5C22544A-7EE6-4342-B048-85BDC9FD1C3A}</a:tableStyleId>
              </a:tblPr>
              <a:tblGrid>
                <a:gridCol w="804919">
                  <a:extLst>
                    <a:ext uri="{9D8B030D-6E8A-4147-A177-3AD203B41FA5}">
                      <a16:colId xmlns:a16="http://schemas.microsoft.com/office/drawing/2014/main" val="20000"/>
                    </a:ext>
                  </a:extLst>
                </a:gridCol>
                <a:gridCol w="3774077">
                  <a:extLst>
                    <a:ext uri="{9D8B030D-6E8A-4147-A177-3AD203B41FA5}">
                      <a16:colId xmlns:a16="http://schemas.microsoft.com/office/drawing/2014/main" val="20001"/>
                    </a:ext>
                  </a:extLst>
                </a:gridCol>
                <a:gridCol w="7134782">
                  <a:extLst>
                    <a:ext uri="{9D8B030D-6E8A-4147-A177-3AD203B41FA5}">
                      <a16:colId xmlns:a16="http://schemas.microsoft.com/office/drawing/2014/main" val="20002"/>
                    </a:ext>
                  </a:extLst>
                </a:gridCol>
              </a:tblGrid>
              <a:tr h="547650">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extLst>
                  <a:ext uri="{0D108BD9-81ED-4DB2-BD59-A6C34878D82A}">
                    <a16:rowId xmlns:a16="http://schemas.microsoft.com/office/drawing/2014/main" val="10000"/>
                  </a:ext>
                </a:extLst>
              </a:tr>
              <a:tr h="887011">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Well maintained well, never dries up, the pump is functioning well.   drainage. Has been handed over to the community.</a:t>
                      </a:r>
                      <a:endParaRPr lang="en-US" dirty="0"/>
                    </a:p>
                  </a:txBody>
                  <a:tcPr/>
                </a:tc>
                <a:extLst>
                  <a:ext uri="{0D108BD9-81ED-4DB2-BD59-A6C34878D82A}">
                    <a16:rowId xmlns:a16="http://schemas.microsoft.com/office/drawing/2014/main" val="10001"/>
                  </a:ext>
                </a:extLst>
              </a:tr>
              <a:tr h="547650">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Fence</a:t>
                      </a:r>
                      <a:r>
                        <a:rPr lang="en-US" baseline="0" dirty="0" smtClean="0"/>
                        <a:t> is present and intact since it is only some months old.</a:t>
                      </a:r>
                      <a:endParaRPr lang="en-US" dirty="0"/>
                    </a:p>
                  </a:txBody>
                  <a:tcPr/>
                </a:tc>
                <a:extLst>
                  <a:ext uri="{0D108BD9-81ED-4DB2-BD59-A6C34878D82A}">
                    <a16:rowId xmlns:a16="http://schemas.microsoft.com/office/drawing/2014/main" val="10002"/>
                  </a:ext>
                </a:extLst>
              </a:tr>
              <a:tr h="945259">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The</a:t>
                      </a:r>
                      <a:r>
                        <a:rPr lang="en-US" baseline="0" dirty="0" smtClean="0"/>
                        <a:t> sign post is still on and is readable.</a:t>
                      </a:r>
                      <a:endParaRPr lang="en-US" dirty="0"/>
                    </a:p>
                  </a:txBody>
                  <a:tcPr/>
                </a:tc>
                <a:extLst>
                  <a:ext uri="{0D108BD9-81ED-4DB2-BD59-A6C34878D82A}">
                    <a16:rowId xmlns:a16="http://schemas.microsoft.com/office/drawing/2014/main" val="10003"/>
                  </a:ext>
                </a:extLst>
              </a:tr>
              <a:tr h="945259">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a:t>
                      </a:r>
                      <a:r>
                        <a:rPr lang="en-US" baseline="0" dirty="0" smtClean="0"/>
                        <a:t> all the villagers as a source of clean drinking water and household water needs.</a:t>
                      </a:r>
                      <a:endParaRPr lang="en-US" dirty="0"/>
                    </a:p>
                  </a:txBody>
                  <a:tcPr/>
                </a:tc>
                <a:extLst>
                  <a:ext uri="{0D108BD9-81ED-4DB2-BD59-A6C34878D82A}">
                    <a16:rowId xmlns:a16="http://schemas.microsoft.com/office/drawing/2014/main" val="10004"/>
                  </a:ext>
                </a:extLst>
              </a:tr>
              <a:tr h="945259">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The</a:t>
                      </a:r>
                      <a:r>
                        <a:rPr lang="en-US" baseline="0" dirty="0" smtClean="0"/>
                        <a:t> Committee is very active and well functioning.</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976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09448"/>
          </a:xfrm>
        </p:spPr>
        <p:txBody>
          <a:bodyPr>
            <a:normAutofit fontScale="90000"/>
          </a:bodyPr>
          <a:lstStyle/>
          <a:p>
            <a:pPr algn="ctr"/>
            <a:r>
              <a:rPr lang="en-US" dirty="0" smtClean="0"/>
              <a:t>Status of </a:t>
            </a:r>
            <a:r>
              <a:rPr lang="en-US" dirty="0" err="1" smtClean="0"/>
              <a:t>Balongo</a:t>
            </a:r>
            <a:r>
              <a:rPr lang="en-US" dirty="0" smtClean="0"/>
              <a:t> community well</a:t>
            </a:r>
            <a:endParaRPr lang="en-US"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3201" y="709449"/>
            <a:ext cx="11534148" cy="588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19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363" y="141890"/>
            <a:ext cx="5718304" cy="647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433" y="141890"/>
            <a:ext cx="5943599" cy="647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86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haroni" pitchFamily="2" charset="-79"/>
                <a:cs typeface="Aharoni" pitchFamily="2" charset="-79"/>
              </a:rPr>
              <a:t>INTRODUCTION.</a:t>
            </a:r>
            <a:endParaRPr lang="en-US" dirty="0">
              <a:latin typeface="Aharoni" pitchFamily="2" charset="-79"/>
              <a:cs typeface="Aharoni" pitchFamily="2" charset="-79"/>
            </a:endParaRPr>
          </a:p>
        </p:txBody>
      </p:sp>
      <p:sp>
        <p:nvSpPr>
          <p:cNvPr id="3" name="Content Placeholder 2"/>
          <p:cNvSpPr>
            <a:spLocks noGrp="1"/>
          </p:cNvSpPr>
          <p:nvPr>
            <p:ph sz="quarter" idx="1"/>
          </p:nvPr>
        </p:nvSpPr>
        <p:spPr/>
        <p:txBody>
          <a:bodyPr>
            <a:normAutofit lnSpcReduction="10000"/>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a:t>
            </a:r>
            <a:r>
              <a:rPr lang="en-US" b="1" dirty="0" smtClean="0"/>
              <a:t>Rotary Clubs</a:t>
            </a:r>
            <a:r>
              <a:rPr lang="en-US" b="1" dirty="0"/>
              <a:t>.</a:t>
            </a:r>
          </a:p>
          <a:p>
            <a:pPr marL="0" lvl="0" indent="0">
              <a:buNone/>
            </a:pPr>
            <a:endParaRPr lang="en-US" b="1" dirty="0"/>
          </a:p>
          <a:p>
            <a:pPr lvl="0"/>
            <a:r>
              <a:rPr lang="en-US" b="1" dirty="0"/>
              <a:t>The Community makes request, form water project committee who oversee the protection of the spring, use and maintenance for sustainability for the project.</a:t>
            </a:r>
          </a:p>
          <a:p>
            <a:endParaRPr lang="en-US" dirty="0"/>
          </a:p>
        </p:txBody>
      </p:sp>
    </p:spTree>
    <p:extLst>
      <p:ext uri="{BB962C8B-B14F-4D97-AF65-F5344CB8AC3E}">
        <p14:creationId xmlns:p14="http://schemas.microsoft.com/office/powerpoint/2010/main" val="131024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COMMENTS</a:t>
            </a:r>
            <a:endParaRPr lang="en-US" dirty="0"/>
          </a:p>
        </p:txBody>
      </p:sp>
      <p:sp>
        <p:nvSpPr>
          <p:cNvPr id="3" name="Content Placeholder 2"/>
          <p:cNvSpPr>
            <a:spLocks noGrp="1"/>
          </p:cNvSpPr>
          <p:nvPr>
            <p:ph sz="quarter" idx="1"/>
          </p:nvPr>
        </p:nvSpPr>
        <p:spPr>
          <a:xfrm>
            <a:off x="838200" y="1825624"/>
            <a:ext cx="10515600" cy="4890485"/>
          </a:xfrm>
        </p:spPr>
        <p:txBody>
          <a:bodyPr>
            <a:normAutofit fontScale="25000" lnSpcReduction="20000"/>
          </a:bodyPr>
          <a:lstStyle/>
          <a:p>
            <a:r>
              <a:rPr lang="en-US" sz="9800" b="1" dirty="0" smtClean="0">
                <a:cs typeface="Aharoni" pitchFamily="2" charset="-79"/>
              </a:rPr>
              <a:t>Despite of the few maintenance challenges, all the projects are  all working well  and serving the purpose.</a:t>
            </a:r>
          </a:p>
          <a:p>
            <a:endParaRPr lang="en-US" sz="9800" b="1" dirty="0" smtClean="0">
              <a:cs typeface="Aharoni" pitchFamily="2" charset="-79"/>
            </a:endParaRPr>
          </a:p>
          <a:p>
            <a:r>
              <a:rPr lang="en-US" sz="9800" b="1" dirty="0" smtClean="0">
                <a:cs typeface="Aharoni" pitchFamily="2" charset="-79"/>
              </a:rPr>
              <a:t>We will follow up with the formation of the committee for </a:t>
            </a:r>
            <a:r>
              <a:rPr lang="en-US" sz="9800" b="1" dirty="0" err="1" smtClean="0">
                <a:cs typeface="Aharoni" pitchFamily="2" charset="-79"/>
              </a:rPr>
              <a:t>Soyming</a:t>
            </a:r>
            <a:r>
              <a:rPr lang="en-US" sz="9800" b="1" dirty="0" smtClean="0">
                <a:cs typeface="Aharoni" pitchFamily="2" charset="-79"/>
              </a:rPr>
              <a:t> Dispensary and Community well.</a:t>
            </a:r>
          </a:p>
          <a:p>
            <a:endParaRPr lang="en-US" sz="9800" b="1" dirty="0" smtClean="0">
              <a:cs typeface="Aharoni" pitchFamily="2" charset="-79"/>
            </a:endParaRPr>
          </a:p>
          <a:p>
            <a:r>
              <a:rPr lang="en-US" sz="9800" b="1" dirty="0" smtClean="0">
                <a:cs typeface="Aharoni" pitchFamily="2" charset="-79"/>
              </a:rPr>
              <a:t>We encourage the community to ensure the water projects are well maintained for sustainability.</a:t>
            </a:r>
          </a:p>
          <a:p>
            <a:endParaRPr lang="en-US" sz="9800" b="1" dirty="0" smtClean="0">
              <a:cs typeface="Aharoni" pitchFamily="2" charset="-79"/>
            </a:endParaRPr>
          </a:p>
          <a:p>
            <a:r>
              <a:rPr lang="en-US" sz="9800" b="1" dirty="0" smtClean="0">
                <a:cs typeface="Aharoni" pitchFamily="2" charset="-79"/>
              </a:rPr>
              <a:t>The chairman of the volunteers will continue to do a follow up and update us.</a:t>
            </a:r>
          </a:p>
          <a:p>
            <a:endParaRPr lang="en-US" sz="9800" b="1" dirty="0" smtClean="0">
              <a:cs typeface="Aharoni" pitchFamily="2" charset="-79"/>
            </a:endParaRPr>
          </a:p>
          <a:p>
            <a:r>
              <a:rPr lang="en-US" sz="9800" b="1" dirty="0" smtClean="0">
                <a:cs typeface="Aharoni" pitchFamily="2" charset="-79"/>
              </a:rPr>
              <a:t>Its worth the sacrifice of supporting the community to access clean and safe water.</a:t>
            </a:r>
          </a:p>
          <a:p>
            <a:endParaRPr lang="en-US" sz="9800" dirty="0">
              <a:latin typeface="Aharoni" pitchFamily="2" charset="-79"/>
              <a:cs typeface="Aharoni" pitchFamily="2" charset="-79"/>
            </a:endParaRPr>
          </a:p>
          <a:p>
            <a:endParaRPr lang="en-US" dirty="0" smtClean="0"/>
          </a:p>
          <a:p>
            <a:endParaRPr lang="en-US" dirty="0"/>
          </a:p>
          <a:p>
            <a:endParaRPr lang="en-US" dirty="0" smtClean="0"/>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78856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VOTE OF THANKS</a:t>
            </a:r>
            <a:endParaRPr lang="en-US" dirty="0"/>
          </a:p>
        </p:txBody>
      </p:sp>
      <p:sp>
        <p:nvSpPr>
          <p:cNvPr id="3" name="Content Placeholder 2"/>
          <p:cNvSpPr>
            <a:spLocks noGrp="1"/>
          </p:cNvSpPr>
          <p:nvPr>
            <p:ph sz="quarter" idx="1"/>
          </p:nvPr>
        </p:nvSpPr>
        <p:spPr/>
        <p:txBody>
          <a:bodyPr>
            <a:normAutofit lnSpcReduction="10000"/>
          </a:bodyPr>
          <a:lstStyle/>
          <a:p>
            <a:pPr marL="0" indent="0" algn="ctr">
              <a:buNone/>
            </a:pPr>
            <a:r>
              <a:rPr lang="en-US" b="1" dirty="0"/>
              <a:t>To</a:t>
            </a:r>
            <a:r>
              <a:rPr lang="en-US" b="1" dirty="0">
                <a:latin typeface="Aharoni" pitchFamily="2" charset="-79"/>
                <a:cs typeface="Aharoni" pitchFamily="2" charset="-79"/>
              </a:rPr>
              <a:t> LERUM RC</a:t>
            </a:r>
            <a:r>
              <a:rPr lang="en-US" b="1" dirty="0"/>
              <a:t>  ,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b="1" dirty="0"/>
          </a:p>
          <a:p>
            <a:pPr marL="0" indent="0">
              <a:buNone/>
            </a:pPr>
            <a:endParaRPr lang="en-US" b="1" dirty="0"/>
          </a:p>
          <a:p>
            <a:pPr marL="0" indent="0" algn="ctr">
              <a:buNone/>
            </a:pPr>
            <a:r>
              <a:rPr lang="en-US" b="1" dirty="0"/>
              <a:t>THANK YOU and STAY SAFE FROM CORONA</a:t>
            </a:r>
          </a:p>
          <a:p>
            <a:pPr marL="0" indent="0" algn="ctr">
              <a:buNone/>
            </a:pPr>
            <a:endParaRPr lang="en-US" b="1" dirty="0"/>
          </a:p>
          <a:p>
            <a:pPr marL="0" indent="0" algn="ctr">
              <a:buNone/>
            </a:pPr>
            <a:r>
              <a:rPr lang="en-US" b="1" dirty="0"/>
              <a:t>JACINTA K. NICASIO</a:t>
            </a:r>
          </a:p>
          <a:p>
            <a:endParaRPr lang="en-US" dirty="0"/>
          </a:p>
        </p:txBody>
      </p:sp>
    </p:spTree>
    <p:extLst>
      <p:ext uri="{BB962C8B-B14F-4D97-AF65-F5344CB8AC3E}">
        <p14:creationId xmlns:p14="http://schemas.microsoft.com/office/powerpoint/2010/main" val="189409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haroni" pitchFamily="2" charset="-79"/>
                <a:cs typeface="Aharoni" pitchFamily="2" charset="-79"/>
              </a:rPr>
              <a:t>PARAMETERS OF REVIEW </a:t>
            </a:r>
            <a:endParaRPr lang="en-US" b="1" dirty="0">
              <a:latin typeface="Aharoni" pitchFamily="2" charset="-79"/>
              <a:cs typeface="Aharoni" pitchFamily="2" charset="-79"/>
            </a:endParaRPr>
          </a:p>
        </p:txBody>
      </p:sp>
      <p:sp>
        <p:nvSpPr>
          <p:cNvPr id="3" name="Content Placeholder 2"/>
          <p:cNvSpPr>
            <a:spLocks noGrp="1"/>
          </p:cNvSpPr>
          <p:nvPr>
            <p:ph sz="quarter" idx="1"/>
          </p:nvPr>
        </p:nvSpPr>
        <p:spPr/>
        <p:txBody>
          <a:bodyPr/>
          <a:lstStyle/>
          <a:p>
            <a:r>
              <a:rPr lang="en-US" dirty="0" smtClean="0"/>
              <a:t>Checking if the spring is still protected or </a:t>
            </a:r>
            <a:r>
              <a:rPr lang="en-US" dirty="0" smtClean="0"/>
              <a:t>destroyed, if the well is still working.</a:t>
            </a:r>
            <a:endParaRPr lang="en-US" dirty="0" smtClean="0"/>
          </a:p>
          <a:p>
            <a:r>
              <a:rPr lang="en-US" dirty="0" smtClean="0"/>
              <a:t>The fence is still there or not.</a:t>
            </a:r>
          </a:p>
          <a:p>
            <a:r>
              <a:rPr lang="en-US" dirty="0" smtClean="0"/>
              <a:t>Sign post showing the sponsoring club.</a:t>
            </a:r>
          </a:p>
          <a:p>
            <a:r>
              <a:rPr lang="en-US" dirty="0" smtClean="0"/>
              <a:t>Water flow </a:t>
            </a:r>
          </a:p>
          <a:p>
            <a:r>
              <a:rPr lang="en-US" dirty="0" smtClean="0"/>
              <a:t>Drainage system working or not.</a:t>
            </a:r>
          </a:p>
          <a:p>
            <a:r>
              <a:rPr lang="en-US" dirty="0" smtClean="0"/>
              <a:t>Sign of community usage.</a:t>
            </a:r>
          </a:p>
          <a:p>
            <a:r>
              <a:rPr lang="en-US" dirty="0" smtClean="0"/>
              <a:t>Any other issues that need to be addressed and who is responsible</a:t>
            </a:r>
            <a:endParaRPr lang="en-US" dirty="0"/>
          </a:p>
        </p:txBody>
      </p:sp>
    </p:spTree>
    <p:extLst>
      <p:ext uri="{BB962C8B-B14F-4D97-AF65-F5344CB8AC3E}">
        <p14:creationId xmlns:p14="http://schemas.microsoft.com/office/powerpoint/2010/main" val="142801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Aharoni" pitchFamily="2" charset="-79"/>
                <a:cs typeface="Aharoni" pitchFamily="2" charset="-79"/>
              </a:rPr>
              <a:t>LERUM RC </a:t>
            </a:r>
            <a:r>
              <a:rPr lang="en-US" b="1" dirty="0" smtClean="0">
                <a:latin typeface="Aharoni" pitchFamily="2" charset="-79"/>
                <a:cs typeface="Aharoni" pitchFamily="2" charset="-79"/>
              </a:rPr>
              <a:t>SPONSORED WATER </a:t>
            </a:r>
            <a:r>
              <a:rPr lang="en-US" b="1" dirty="0">
                <a:latin typeface="Aharoni" pitchFamily="2" charset="-79"/>
                <a:cs typeface="Aharoni" pitchFamily="2" charset="-79"/>
              </a:rPr>
              <a:t>PROJECTS</a:t>
            </a:r>
          </a:p>
        </p:txBody>
      </p:sp>
      <p:sp>
        <p:nvSpPr>
          <p:cNvPr id="3" name="Content Placeholder 2"/>
          <p:cNvSpPr>
            <a:spLocks noGrp="1"/>
          </p:cNvSpPr>
          <p:nvPr>
            <p:ph sz="quarter" idx="1"/>
          </p:nvPr>
        </p:nvSpPr>
        <p:spPr/>
        <p:txBody>
          <a:bodyPr>
            <a:normAutofit lnSpcReduction="10000"/>
          </a:bodyPr>
          <a:lstStyle/>
          <a:p>
            <a:pPr marL="0" indent="0">
              <a:buNone/>
            </a:pPr>
            <a:r>
              <a:rPr lang="en-US" b="1" i="1" u="sng" dirty="0" smtClean="0"/>
              <a:t>ONE SPRING.</a:t>
            </a:r>
          </a:p>
          <a:p>
            <a:pPr marL="0" indent="0">
              <a:buNone/>
            </a:pPr>
            <a:endParaRPr lang="en-US" b="1" i="1" u="sng" dirty="0" smtClean="0"/>
          </a:p>
          <a:p>
            <a:pPr>
              <a:buFont typeface="Wingdings" pitchFamily="2" charset="2"/>
              <a:buChar char="q"/>
            </a:pPr>
            <a:r>
              <a:rPr lang="en-US" dirty="0"/>
              <a:t> </a:t>
            </a:r>
            <a:r>
              <a:rPr lang="en-US" dirty="0" smtClean="0"/>
              <a:t>         MAKUTANO COMMUNITY SPRING.</a:t>
            </a:r>
          </a:p>
          <a:p>
            <a:pPr marL="0" indent="0">
              <a:buNone/>
            </a:pPr>
            <a:endParaRPr lang="en-US" dirty="0"/>
          </a:p>
          <a:p>
            <a:pPr marL="0" indent="0">
              <a:buNone/>
            </a:pPr>
            <a:r>
              <a:rPr lang="en-US" b="1" i="1" u="sng" dirty="0" smtClean="0"/>
              <a:t>THREE SHALLOW WELLS.</a:t>
            </a:r>
          </a:p>
          <a:p>
            <a:pPr marL="0" indent="0">
              <a:buNone/>
            </a:pPr>
            <a:endParaRPr lang="en-US" b="1" i="1" u="sng" dirty="0" smtClean="0"/>
          </a:p>
          <a:p>
            <a:pPr>
              <a:buFont typeface="Wingdings" pitchFamily="2" charset="2"/>
              <a:buChar char="q"/>
            </a:pPr>
            <a:r>
              <a:rPr lang="en-US" dirty="0" smtClean="0"/>
              <a:t>   BALONGO COMMUNITY SHALLOW WELL.</a:t>
            </a:r>
          </a:p>
          <a:p>
            <a:pPr>
              <a:buFont typeface="Wingdings" pitchFamily="2" charset="2"/>
              <a:buChar char="q"/>
            </a:pPr>
            <a:r>
              <a:rPr lang="en-US" dirty="0" smtClean="0"/>
              <a:t>   SOYMINING COMMUNITY DISPENSARY SHALLOW WELL. </a:t>
            </a:r>
          </a:p>
          <a:p>
            <a:pPr>
              <a:buFont typeface="Wingdings" pitchFamily="2" charset="2"/>
              <a:buChar char="q"/>
            </a:pPr>
            <a:r>
              <a:rPr lang="en-US" dirty="0" smtClean="0"/>
              <a:t>    WERE COMMUNITY SHALLOW WELL</a:t>
            </a:r>
            <a:endParaRPr lang="en-US" dirty="0"/>
          </a:p>
        </p:txBody>
      </p:sp>
    </p:spTree>
    <p:extLst>
      <p:ext uri="{BB962C8B-B14F-4D97-AF65-F5344CB8AC3E}">
        <p14:creationId xmlns:p14="http://schemas.microsoft.com/office/powerpoint/2010/main" val="90610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006"/>
          </a:xfrm>
        </p:spPr>
        <p:txBody>
          <a:bodyPr/>
          <a:lstStyle/>
          <a:p>
            <a:pPr algn="ctr"/>
            <a:r>
              <a:rPr lang="en-US" b="1" dirty="0">
                <a:latin typeface="Aharoni" pitchFamily="2" charset="-79"/>
                <a:cs typeface="Aharoni" pitchFamily="2" charset="-79"/>
              </a:rPr>
              <a:t>MAKUTANO COMMUNITY SPRING</a:t>
            </a:r>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NOV. 2017</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2 year and 11months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170 </a:t>
            </a:r>
            <a:r>
              <a:rPr lang="en-US" b="1" dirty="0"/>
              <a:t>Households, approximately </a:t>
            </a:r>
            <a:r>
              <a:rPr lang="en-US" b="1" dirty="0" smtClean="0"/>
              <a:t>1020 </a:t>
            </a:r>
            <a:r>
              <a:rPr lang="en-US" b="1" dirty="0"/>
              <a:t>persons.</a:t>
            </a:r>
            <a:endParaRPr lang="en-US" dirty="0"/>
          </a:p>
          <a:p>
            <a:endParaRPr lang="en-US" dirty="0"/>
          </a:p>
        </p:txBody>
      </p:sp>
    </p:spTree>
    <p:extLst>
      <p:ext uri="{BB962C8B-B14F-4D97-AF65-F5344CB8AC3E}">
        <p14:creationId xmlns:p14="http://schemas.microsoft.com/office/powerpoint/2010/main" val="322567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MAKUTANO COMMUNITY SPRING REVIEW</a:t>
            </a:r>
            <a:endParaRPr lang="en-US" b="1"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1227284874"/>
              </p:ext>
            </p:extLst>
          </p:nvPr>
        </p:nvGraphicFramePr>
        <p:xfrm>
          <a:off x="252249" y="1825620"/>
          <a:ext cx="11729544" cy="4890491"/>
        </p:xfrm>
        <a:graphic>
          <a:graphicData uri="http://schemas.openxmlformats.org/drawingml/2006/table">
            <a:tbl>
              <a:tblPr firstRow="1" bandRow="1">
                <a:tableStyleId>{5C22544A-7EE6-4342-B048-85BDC9FD1C3A}</a:tableStyleId>
              </a:tblPr>
              <a:tblGrid>
                <a:gridCol w="782895">
                  <a:extLst>
                    <a:ext uri="{9D8B030D-6E8A-4147-A177-3AD203B41FA5}">
                      <a16:colId xmlns:a16="http://schemas.microsoft.com/office/drawing/2014/main" val="20000"/>
                    </a:ext>
                  </a:extLst>
                </a:gridCol>
                <a:gridCol w="3473794">
                  <a:extLst>
                    <a:ext uri="{9D8B030D-6E8A-4147-A177-3AD203B41FA5}">
                      <a16:colId xmlns:a16="http://schemas.microsoft.com/office/drawing/2014/main" val="20001"/>
                    </a:ext>
                  </a:extLst>
                </a:gridCol>
                <a:gridCol w="7472855">
                  <a:extLst>
                    <a:ext uri="{9D8B030D-6E8A-4147-A177-3AD203B41FA5}">
                      <a16:colId xmlns:a16="http://schemas.microsoft.com/office/drawing/2014/main" val="20002"/>
                    </a:ext>
                  </a:extLst>
                </a:gridCol>
              </a:tblGrid>
              <a:tr h="809226">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extLst>
                  <a:ext uri="{0D108BD9-81ED-4DB2-BD59-A6C34878D82A}">
                    <a16:rowId xmlns:a16="http://schemas.microsoft.com/office/drawing/2014/main" val="10000"/>
                  </a:ext>
                </a:extLst>
              </a:tr>
              <a:tr h="894154">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Never dries up even in dry seasons. Drainage well maintained and the water is flowing well.</a:t>
                      </a:r>
                      <a:endParaRPr lang="en-US" dirty="0"/>
                    </a:p>
                  </a:txBody>
                  <a:tcPr/>
                </a:tc>
                <a:extLst>
                  <a:ext uri="{0D108BD9-81ED-4DB2-BD59-A6C34878D82A}">
                    <a16:rowId xmlns:a16="http://schemas.microsoft.com/office/drawing/2014/main" val="10001"/>
                  </a:ext>
                </a:extLst>
              </a:tr>
              <a:tr h="809226">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Eaten</a:t>
                      </a:r>
                      <a:r>
                        <a:rPr lang="en-US" baseline="0" dirty="0" smtClean="0"/>
                        <a:t> by ants already and missing</a:t>
                      </a:r>
                      <a:r>
                        <a:rPr lang="en-US" dirty="0" smtClean="0"/>
                        <a:t>.</a:t>
                      </a:r>
                      <a:endParaRPr lang="en-US" dirty="0"/>
                    </a:p>
                  </a:txBody>
                  <a:tcPr/>
                </a:tc>
                <a:extLst>
                  <a:ext uri="{0D108BD9-81ED-4DB2-BD59-A6C34878D82A}">
                    <a16:rowId xmlns:a16="http://schemas.microsoft.com/office/drawing/2014/main" val="10002"/>
                  </a:ext>
                </a:extLst>
              </a:tr>
              <a:tr h="809226">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The</a:t>
                      </a:r>
                      <a:r>
                        <a:rPr lang="en-US" baseline="0" dirty="0" smtClean="0"/>
                        <a:t> sign post is still on and is readable.</a:t>
                      </a:r>
                      <a:endParaRPr lang="en-US" dirty="0"/>
                    </a:p>
                  </a:txBody>
                  <a:tcPr/>
                </a:tc>
                <a:extLst>
                  <a:ext uri="{0D108BD9-81ED-4DB2-BD59-A6C34878D82A}">
                    <a16:rowId xmlns:a16="http://schemas.microsoft.com/office/drawing/2014/main" val="10003"/>
                  </a:ext>
                </a:extLst>
              </a:tr>
              <a:tr h="759433">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The community use this as the only source of clean water. It used for drinking and house chores.</a:t>
                      </a:r>
                      <a:endParaRPr lang="en-US" dirty="0"/>
                    </a:p>
                  </a:txBody>
                  <a:tcPr/>
                </a:tc>
                <a:extLst>
                  <a:ext uri="{0D108BD9-81ED-4DB2-BD59-A6C34878D82A}">
                    <a16:rowId xmlns:a16="http://schemas.microsoft.com/office/drawing/2014/main" val="10004"/>
                  </a:ext>
                </a:extLst>
              </a:tr>
              <a:tr h="809226">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224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35118"/>
          </a:xfrm>
        </p:spPr>
        <p:txBody>
          <a:bodyPr/>
          <a:lstStyle/>
          <a:p>
            <a:pPr algn="ctr"/>
            <a:r>
              <a:rPr lang="en-US" dirty="0" smtClean="0"/>
              <a:t>CURRENT STATUS OF MAKUTANO SPRING </a:t>
            </a:r>
            <a:endParaRPr lang="en-US"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124" y="977462"/>
            <a:ext cx="11839904" cy="588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83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36592" y="110359"/>
            <a:ext cx="5775477" cy="660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646" y="141891"/>
            <a:ext cx="6072354" cy="657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5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8820"/>
          </a:xfrm>
        </p:spPr>
        <p:txBody>
          <a:bodyPr/>
          <a:lstStyle/>
          <a:p>
            <a:pPr algn="ctr"/>
            <a:r>
              <a:rPr lang="en-US" dirty="0"/>
              <a:t>SOYMINING COMMUNITY SHALLOW WELL</a:t>
            </a:r>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Nov. 2018</a:t>
            </a:r>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About 2 years old.</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108 </a:t>
            </a:r>
            <a:r>
              <a:rPr lang="en-US" b="1" dirty="0"/>
              <a:t>Households, approximately </a:t>
            </a:r>
            <a:r>
              <a:rPr lang="en-US" b="1" dirty="0" smtClean="0"/>
              <a:t>648 </a:t>
            </a:r>
            <a:r>
              <a:rPr lang="en-US" b="1" dirty="0"/>
              <a:t>persons.</a:t>
            </a:r>
            <a:endParaRPr lang="en-US" dirty="0"/>
          </a:p>
          <a:p>
            <a:endParaRPr lang="en-US" dirty="0"/>
          </a:p>
          <a:p>
            <a:endParaRPr lang="en-US" dirty="0"/>
          </a:p>
        </p:txBody>
      </p:sp>
    </p:spTree>
    <p:extLst>
      <p:ext uri="{BB962C8B-B14F-4D97-AF65-F5344CB8AC3E}">
        <p14:creationId xmlns:p14="http://schemas.microsoft.com/office/powerpoint/2010/main" val="3399261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323</TotalTime>
  <Words>848</Words>
  <Application>Microsoft Office PowerPoint</Application>
  <PresentationFormat>Bredbild</PresentationFormat>
  <Paragraphs>165</Paragraphs>
  <Slides>21</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Aharoni</vt:lpstr>
      <vt:lpstr>Arial Black</vt:lpstr>
      <vt:lpstr>Tw Cen MT</vt:lpstr>
      <vt:lpstr>Wingdings</vt:lpstr>
      <vt:lpstr>Wingdings 2</vt:lpstr>
      <vt:lpstr>Median</vt:lpstr>
      <vt:lpstr>REVIEW OF LERUM RC SPONSORED PROJECTS</vt:lpstr>
      <vt:lpstr>INTRODUCTION.</vt:lpstr>
      <vt:lpstr>PARAMETERS OF REVIEW </vt:lpstr>
      <vt:lpstr>LERUM RC SPONSORED WATER PROJECTS</vt:lpstr>
      <vt:lpstr>MAKUTANO COMMUNITY SPRING</vt:lpstr>
      <vt:lpstr>MAKUTANO COMMUNITY SPRING REVIEW</vt:lpstr>
      <vt:lpstr>CURRENT STATUS OF MAKUTANO SPRING </vt:lpstr>
      <vt:lpstr>PowerPoint-presentation</vt:lpstr>
      <vt:lpstr>SOYMINING COMMUNITY SHALLOW WELL</vt:lpstr>
      <vt:lpstr>SOYMING COMMUNITY SHALLOW WELL REVIEW REPORT</vt:lpstr>
      <vt:lpstr>Current status of Soymining dispensary and community well.</vt:lpstr>
      <vt:lpstr>WERE COMMUNITY SHALLOW WELL</vt:lpstr>
      <vt:lpstr>WERE COMMUNITTY SHALLOW WELL REVIEW REPORT </vt:lpstr>
      <vt:lpstr>CURRENT STATUS OF THE WELL</vt:lpstr>
      <vt:lpstr>PowerPoint-presentation</vt:lpstr>
      <vt:lpstr>BALONGO COMMUNITY SHALLOW WELL</vt:lpstr>
      <vt:lpstr>BALONGO COMMUNITY SHALLOW WELL REVIEW REPORT</vt:lpstr>
      <vt:lpstr>Status of Balongo community well</vt:lpstr>
      <vt:lpstr>PowerPoint-presentation</vt:lpstr>
      <vt:lpstr>FINAL COMMENTS</vt:lpstr>
      <vt:lpstr>VOTE OF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TORP  C. MALL,UDDEVALLA,LJUNGSKILE UDDEVALLA SKANSEN DISTRICT 2360</dc:title>
  <dc:creator>W</dc:creator>
  <cp:lastModifiedBy>Karin Håkansson</cp:lastModifiedBy>
  <cp:revision>39</cp:revision>
  <dcterms:created xsi:type="dcterms:W3CDTF">2020-05-15T10:13:11Z</dcterms:created>
  <dcterms:modified xsi:type="dcterms:W3CDTF">2020-09-21T15:17:15Z</dcterms:modified>
</cp:coreProperties>
</file>