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87" r:id="rId4"/>
    <p:sldId id="332" r:id="rId5"/>
    <p:sldId id="333" r:id="rId6"/>
    <p:sldId id="289" r:id="rId7"/>
    <p:sldId id="290" r:id="rId8"/>
    <p:sldId id="334" r:id="rId9"/>
    <p:sldId id="257" r:id="rId10"/>
    <p:sldId id="293" r:id="rId11"/>
    <p:sldId id="335" r:id="rId12"/>
    <p:sldId id="336" r:id="rId13"/>
    <p:sldId id="294" r:id="rId14"/>
    <p:sldId id="295" r:id="rId15"/>
    <p:sldId id="337" r:id="rId16"/>
    <p:sldId id="338" r:id="rId17"/>
    <p:sldId id="330" r:id="rId18"/>
    <p:sldId id="339" r:id="rId19"/>
    <p:sldId id="340" r:id="rId20"/>
    <p:sldId id="341" r:id="rId21"/>
    <p:sldId id="342" r:id="rId22"/>
    <p:sldId id="343" r:id="rId23"/>
    <p:sldId id="344" r:id="rId24"/>
    <p:sldId id="345" r:id="rId25"/>
    <p:sldId id="346" r:id="rId26"/>
    <p:sldId id="349" r:id="rId27"/>
    <p:sldId id="350"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 id="365" r:id="rId43"/>
    <p:sldId id="366" r:id="rId44"/>
    <p:sldId id="367" r:id="rId45"/>
    <p:sldId id="369" r:id="rId46"/>
    <p:sldId id="370" r:id="rId47"/>
    <p:sldId id="371" r:id="rId48"/>
    <p:sldId id="372" r:id="rId49"/>
    <p:sldId id="373" r:id="rId50"/>
    <p:sldId id="374" r:id="rId51"/>
    <p:sldId id="375" r:id="rId52"/>
    <p:sldId id="376" r:id="rId53"/>
    <p:sldId id="377" r:id="rId54"/>
    <p:sldId id="378" r:id="rId55"/>
    <p:sldId id="379" r:id="rId56"/>
    <p:sldId id="383" r:id="rId57"/>
    <p:sldId id="384" r:id="rId58"/>
    <p:sldId id="385" r:id="rId59"/>
    <p:sldId id="386" r:id="rId60"/>
    <p:sldId id="387" r:id="rId61"/>
    <p:sldId id="388" r:id="rId62"/>
    <p:sldId id="389" r:id="rId63"/>
    <p:sldId id="390" r:id="rId64"/>
    <p:sldId id="391" r:id="rId65"/>
    <p:sldId id="392" r:id="rId66"/>
    <p:sldId id="393" r:id="rId67"/>
    <p:sldId id="394" r:id="rId68"/>
    <p:sldId id="395" r:id="rId69"/>
    <p:sldId id="396" r:id="rId70"/>
    <p:sldId id="397" r:id="rId71"/>
    <p:sldId id="398" r:id="rId72"/>
    <p:sldId id="399" r:id="rId73"/>
    <p:sldId id="400" r:id="rId74"/>
    <p:sldId id="401" r:id="rId75"/>
    <p:sldId id="402" r:id="rId76"/>
    <p:sldId id="403" r:id="rId77"/>
    <p:sldId id="404" r:id="rId78"/>
    <p:sldId id="405" r:id="rId79"/>
    <p:sldId id="406" r:id="rId80"/>
    <p:sldId id="407" r:id="rId81"/>
    <p:sldId id="408" r:id="rId82"/>
    <p:sldId id="409" r:id="rId83"/>
    <p:sldId id="410" r:id="rId84"/>
    <p:sldId id="411" r:id="rId85"/>
    <p:sldId id="412" r:id="rId86"/>
    <p:sldId id="283" r:id="rId87"/>
    <p:sldId id="315"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64" autoAdjust="0"/>
    <p:restoredTop sz="94660"/>
  </p:normalViewPr>
  <p:slideViewPr>
    <p:cSldViewPr snapToGrid="0">
      <p:cViewPr varScale="1">
        <p:scale>
          <a:sx n="62" d="100"/>
          <a:sy n="62" d="100"/>
        </p:scale>
        <p:origin x="72" y="3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A902869-99D4-411B-BAD5-D5979848B77C}" type="datetimeFigureOut">
              <a:rPr lang="en-US" smtClean="0"/>
              <a:t>7/17/2020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C4CF16F-AF4F-4309-A1A1-C9D5A2F3F601}" type="slidenum">
              <a:rPr lang="en-US" smtClean="0"/>
              <a:t>‹#›</a:t>
            </a:fld>
            <a:endParaRPr lang="en-US"/>
          </a:p>
        </p:txBody>
      </p:sp>
      <p:sp>
        <p:nvSpPr>
          <p:cNvPr id="7" name="Rectangle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A902869-99D4-411B-BAD5-D5979848B77C}" type="datetimeFigureOut">
              <a:rPr lang="en-US" smtClean="0"/>
              <a:t>7/17/2020</a:t>
            </a:fld>
            <a:endParaRPr lang="en-US"/>
          </a:p>
        </p:txBody>
      </p:sp>
      <p:sp>
        <p:nvSpPr>
          <p:cNvPr id="5" name="Footer Placeholder 4"/>
          <p:cNvSpPr>
            <a:spLocks noGrp="1"/>
          </p:cNvSpPr>
          <p:nvPr>
            <p:ph type="ftr" sz="quarter" idx="11"/>
          </p:nvPr>
        </p:nvSpPr>
        <p:spPr>
          <a:xfrm>
            <a:off x="1066800" y="6172200"/>
            <a:ext cx="5334000" cy="457200"/>
          </a:xfrm>
        </p:spPr>
        <p:txBody>
          <a:bodyPr/>
          <a:lstStyle/>
          <a:p>
            <a:endParaRPr lang="en-US"/>
          </a:p>
        </p:txBody>
      </p:sp>
      <p:sp>
        <p:nvSpPr>
          <p:cNvPr id="7" name="Rectangle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95072" y="6208776"/>
            <a:ext cx="609600" cy="457200"/>
          </a:xfrm>
        </p:spPr>
        <p:txBody>
          <a:bodyPr/>
          <a:lstStyle/>
          <a:p>
            <a:fld id="{AC4CF16F-AF4F-4309-A1A1-C9D5A2F3F60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A902869-99D4-411B-BAD5-D5979848B77C}" type="datetimeFigureOut">
              <a:rPr lang="en-US" smtClean="0"/>
              <a:t>7/17/2020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CF16F-AF4F-4309-A1A1-C9D5A2F3F601}" type="slidenum">
              <a:rPr lang="en-US" smtClean="0"/>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A902869-99D4-411B-BAD5-D5979848B77C}" type="datetimeFigureOut">
              <a:rPr lang="en-US" smtClean="0"/>
              <a:t>7/17/2020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4CF16F-AF4F-4309-A1A1-C9D5A2F3F601}" type="slidenum">
              <a:rPr lang="en-US" smtClean="0"/>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A902869-99D4-411B-BAD5-D5979848B77C}" type="datetimeFigureOut">
              <a:rPr lang="en-US" smtClean="0"/>
              <a:t>7/17/2020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902869-99D4-411B-BAD5-D5979848B77C}" type="datetimeFigureOut">
              <a:rPr lang="en-US" smtClean="0"/>
              <a:t>7/17/2020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902869-99D4-411B-BAD5-D5979848B77C}" type="datetimeFigureOut">
              <a:rPr lang="en-US" smtClean="0"/>
              <a:t>7/17/2020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CF16F-AF4F-4309-A1A1-C9D5A2F3F601}" type="slidenum">
              <a:rPr lang="en-US" smtClean="0"/>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902869-99D4-411B-BAD5-D5979848B77C}" type="datetimeFigureOut">
              <a:rPr lang="en-US" smtClean="0"/>
              <a:t>7/17/2020</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AC4CF16F-AF4F-4309-A1A1-C9D5A2F3F601}" type="slidenum">
              <a:rPr lang="en-US" smtClean="0"/>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BA902869-99D4-411B-BAD5-D5979848B77C}" type="datetimeFigureOut">
              <a:rPr lang="en-US" smtClean="0"/>
              <a:t>7/17/2020</a:t>
            </a:fld>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C4CF16F-AF4F-4309-A1A1-C9D5A2F3F60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62500" lnSpcReduction="20000"/>
          </a:bodyPr>
          <a:lstStyle/>
          <a:p>
            <a:r>
              <a:rPr lang="en-US" sz="5400" dirty="0">
                <a:solidFill>
                  <a:prstClr val="black"/>
                </a:solidFill>
                <a:latin typeface="Calibri Light"/>
                <a:ea typeface="+mj-ea"/>
                <a:cs typeface="+mj-cs"/>
              </a:rPr>
              <a:t>BY </a:t>
            </a:r>
            <a:r>
              <a:rPr lang="en-US" sz="5400" dirty="0" smtClean="0">
                <a:solidFill>
                  <a:prstClr val="black"/>
                </a:solidFill>
                <a:latin typeface="Calibri Light"/>
                <a:ea typeface="+mj-ea"/>
                <a:cs typeface="+mj-cs"/>
              </a:rPr>
              <a:t>FALKENBERG RC’s</a:t>
            </a:r>
          </a:p>
          <a:p>
            <a:endParaRPr lang="en-US" sz="5400" dirty="0" smtClean="0">
              <a:solidFill>
                <a:prstClr val="black"/>
              </a:solidFill>
              <a:latin typeface="Calibri Light"/>
              <a:ea typeface="+mj-ea"/>
              <a:cs typeface="+mj-cs"/>
            </a:endParaRPr>
          </a:p>
          <a:p>
            <a:r>
              <a:rPr lang="en-US" sz="5400" dirty="0" smtClean="0">
                <a:solidFill>
                  <a:prstClr val="black"/>
                </a:solidFill>
                <a:latin typeface="Calibri Light"/>
                <a:ea typeface="+mj-ea"/>
                <a:cs typeface="+mj-cs"/>
              </a:rPr>
              <a:t>REVIEW BY: JACINTA K. NICASIO</a:t>
            </a:r>
            <a:endParaRPr lang="en-US" dirty="0"/>
          </a:p>
        </p:txBody>
      </p:sp>
      <p:sp>
        <p:nvSpPr>
          <p:cNvPr id="2" name="Title 1"/>
          <p:cNvSpPr>
            <a:spLocks noGrp="1"/>
          </p:cNvSpPr>
          <p:nvPr>
            <p:ph type="ctrTitle"/>
          </p:nvPr>
        </p:nvSpPr>
        <p:spPr/>
        <p:txBody>
          <a:bodyPr>
            <a:normAutofit/>
          </a:bodyPr>
          <a:lstStyle/>
          <a:p>
            <a:r>
              <a:rPr lang="en-US" dirty="0" smtClean="0"/>
              <a:t>REVIEW OF WATER PROJECTS SPONSORED</a:t>
            </a:r>
            <a:br>
              <a:rPr lang="en-US" dirty="0" smtClean="0"/>
            </a:br>
            <a:endParaRPr lang="en-US" dirty="0"/>
          </a:p>
        </p:txBody>
      </p:sp>
    </p:spTree>
    <p:extLst>
      <p:ext uri="{BB962C8B-B14F-4D97-AF65-F5344CB8AC3E}">
        <p14:creationId xmlns:p14="http://schemas.microsoft.com/office/powerpoint/2010/main" val="2902076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gency FB" pitchFamily="34" charset="0"/>
              </a:rPr>
              <a:t>KURESOI SPRING REVIEW REPORT  </a:t>
            </a:r>
            <a:endParaRPr lang="en-US" b="1" dirty="0">
              <a:latin typeface="Agency FB" pitchFamily="34" charset="0"/>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399243241"/>
              </p:ext>
            </p:extLst>
          </p:nvPr>
        </p:nvGraphicFramePr>
        <p:xfrm>
          <a:off x="189186" y="1825625"/>
          <a:ext cx="11745311" cy="5031245"/>
        </p:xfrm>
        <a:graphic>
          <a:graphicData uri="http://schemas.openxmlformats.org/drawingml/2006/table">
            <a:tbl>
              <a:tblPr firstRow="1" bandRow="1">
                <a:tableStyleId>{5C22544A-7EE6-4342-B048-85BDC9FD1C3A}</a:tableStyleId>
              </a:tblPr>
              <a:tblGrid>
                <a:gridCol w="1124052"/>
                <a:gridCol w="3521832"/>
                <a:gridCol w="7099427"/>
              </a:tblGrid>
              <a:tr h="699157">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785977">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Good water flow, fills </a:t>
                      </a:r>
                      <a:r>
                        <a:rPr lang="en-US" baseline="0" dirty="0" smtClean="0"/>
                        <a:t> a 20 water bucket within 30 seconds,  </a:t>
                      </a:r>
                    </a:p>
                    <a:p>
                      <a:r>
                        <a:rPr lang="en-US" baseline="0" dirty="0" smtClean="0"/>
                        <a:t>Drainage well maintained</a:t>
                      </a:r>
                    </a:p>
                    <a:p>
                      <a:r>
                        <a:rPr lang="en-US" baseline="0" dirty="0" smtClean="0"/>
                        <a:t>Spring never dries up</a:t>
                      </a:r>
                      <a:endParaRPr lang="en-US" dirty="0"/>
                    </a:p>
                  </a:txBody>
                  <a:tcPr/>
                </a:tc>
              </a:tr>
              <a:tr h="699157">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baseline="0" dirty="0" smtClean="0"/>
                        <a:t>Not there. But the catchment tress growing well</a:t>
                      </a:r>
                      <a:endParaRPr lang="en-US" dirty="0"/>
                    </a:p>
                  </a:txBody>
                  <a:tcPr/>
                </a:tc>
              </a:tr>
              <a:tr h="699157">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Not</a:t>
                      </a:r>
                      <a:r>
                        <a:rPr lang="en-US" baseline="0" dirty="0" smtClean="0"/>
                        <a:t> there, the community just woke up one day and didn’t find it.</a:t>
                      </a:r>
                      <a:endParaRPr lang="en-US" dirty="0"/>
                    </a:p>
                  </a:txBody>
                  <a:tcPr/>
                </a:tc>
              </a:tr>
              <a:tr h="830654">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 Well used by the community for drinking, cooking, washing and laundry and for animals.</a:t>
                      </a:r>
                      <a:endParaRPr lang="en-US" dirty="0"/>
                    </a:p>
                  </a:txBody>
                  <a:tcPr/>
                </a:tc>
              </a:tr>
              <a:tr h="699157">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 well protected source with the seedlings already grown.</a:t>
                      </a:r>
                    </a:p>
                    <a:p>
                      <a:r>
                        <a:rPr lang="en-US" baseline="0" dirty="0" smtClean="0"/>
                        <a:t>The committee encouraged to do the fencing to protect the animals from grazing at the catchment area.</a:t>
                      </a:r>
                    </a:p>
                    <a:p>
                      <a:r>
                        <a:rPr lang="en-US" baseline="0" dirty="0" smtClean="0"/>
                        <a:t>For future follow-up</a:t>
                      </a:r>
                      <a:endParaRPr lang="en-US" dirty="0"/>
                    </a:p>
                  </a:txBody>
                  <a:tcPr/>
                </a:tc>
              </a:tr>
            </a:tbl>
          </a:graphicData>
        </a:graphic>
      </p:graphicFrame>
    </p:spTree>
    <p:extLst>
      <p:ext uri="{BB962C8B-B14F-4D97-AF65-F5344CB8AC3E}">
        <p14:creationId xmlns:p14="http://schemas.microsoft.com/office/powerpoint/2010/main" val="823416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18590"/>
          </a:xfrm>
        </p:spPr>
        <p:txBody>
          <a:bodyPr>
            <a:normAutofit fontScale="90000"/>
          </a:bodyPr>
          <a:lstStyle/>
          <a:p>
            <a:pPr algn="ctr"/>
            <a:r>
              <a:rPr lang="en-US" b="1" dirty="0" smtClean="0">
                <a:latin typeface="Agency FB" pitchFamily="34" charset="0"/>
              </a:rPr>
              <a:t>Status of </a:t>
            </a:r>
            <a:r>
              <a:rPr lang="en-US" b="1" dirty="0" err="1" smtClean="0">
                <a:latin typeface="Agency FB" pitchFamily="34" charset="0"/>
              </a:rPr>
              <a:t>Kuresoi</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511158" y="930166"/>
            <a:ext cx="5517932" cy="572288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21" y="961697"/>
            <a:ext cx="6164317" cy="5691351"/>
          </a:xfrm>
          <a:prstGeom prst="rect">
            <a:avLst/>
          </a:prstGeom>
        </p:spPr>
      </p:pic>
    </p:spTree>
    <p:extLst>
      <p:ext uri="{BB962C8B-B14F-4D97-AF65-F5344CB8AC3E}">
        <p14:creationId xmlns:p14="http://schemas.microsoft.com/office/powerpoint/2010/main" val="3774935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76700"/>
          </a:xfrm>
        </p:spPr>
        <p:txBody>
          <a:bodyPr>
            <a:normAutofit fontScale="90000"/>
          </a:bodyPr>
          <a:lstStyle/>
          <a:p>
            <a:pPr algn="ctr"/>
            <a:r>
              <a:rPr lang="en-US" b="1" dirty="0" smtClean="0">
                <a:latin typeface="Agency FB" pitchFamily="34" charset="0"/>
              </a:rPr>
              <a:t>Status of </a:t>
            </a:r>
            <a:r>
              <a:rPr lang="en-US" b="1" dirty="0" err="1" smtClean="0">
                <a:latin typeface="Agency FB" pitchFamily="34" charset="0"/>
              </a:rPr>
              <a:t>kuresoi</a:t>
            </a:r>
            <a:r>
              <a:rPr lang="en-US" b="1" dirty="0" smtClean="0">
                <a:latin typeface="Agency FB" pitchFamily="34" charset="0"/>
              </a:rPr>
              <a:t> spring 2018.</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168324" y="867103"/>
            <a:ext cx="5860765" cy="559675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17" y="867103"/>
            <a:ext cx="5745205" cy="5612525"/>
          </a:xfrm>
          <a:prstGeom prst="rect">
            <a:avLst/>
          </a:prstGeom>
        </p:spPr>
      </p:pic>
    </p:spTree>
    <p:extLst>
      <p:ext uri="{BB962C8B-B14F-4D97-AF65-F5344CB8AC3E}">
        <p14:creationId xmlns:p14="http://schemas.microsoft.com/office/powerpoint/2010/main" val="30734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907776"/>
          </a:xfrm>
        </p:spPr>
        <p:txBody>
          <a:bodyPr/>
          <a:lstStyle/>
          <a:p>
            <a:pPr algn="ctr"/>
            <a:r>
              <a:rPr lang="en-US" b="1" dirty="0" smtClean="0">
                <a:latin typeface="Agency FB" pitchFamily="34" charset="0"/>
              </a:rPr>
              <a:t>MUGANDA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p>
          <a:p>
            <a:pPr marL="0" indent="0" algn="ctr">
              <a:buNone/>
            </a:pPr>
            <a:r>
              <a:rPr lang="en-US" b="1" dirty="0" smtClean="0"/>
              <a:t>SEPT2016</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3Yrs and 9Months </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64Households</a:t>
            </a:r>
            <a:r>
              <a:rPr lang="en-US" b="1" dirty="0"/>
              <a:t>, approximately </a:t>
            </a:r>
            <a:r>
              <a:rPr lang="en-US" b="1" dirty="0" smtClean="0"/>
              <a:t>372 </a:t>
            </a:r>
            <a:r>
              <a:rPr lang="en-US" b="1" dirty="0"/>
              <a:t>persons.</a:t>
            </a:r>
            <a:endParaRPr lang="en-US" dirty="0"/>
          </a:p>
          <a:p>
            <a:endParaRPr lang="en-US" dirty="0"/>
          </a:p>
        </p:txBody>
      </p:sp>
    </p:spTree>
    <p:extLst>
      <p:ext uri="{BB962C8B-B14F-4D97-AF65-F5344CB8AC3E}">
        <p14:creationId xmlns:p14="http://schemas.microsoft.com/office/powerpoint/2010/main" val="52375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MUGANDA SPRING  </a:t>
            </a:r>
            <a:r>
              <a:rPr lang="en-US" b="1" dirty="0"/>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74376864"/>
              </p:ext>
            </p:extLst>
          </p:nvPr>
        </p:nvGraphicFramePr>
        <p:xfrm>
          <a:off x="220717" y="1387365"/>
          <a:ext cx="11698014" cy="5123796"/>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Water flow  throughout the year  and fills a20 liter container in less than 30sec</a:t>
                      </a:r>
                    </a:p>
                    <a:p>
                      <a:r>
                        <a:rPr lang="en-US" dirty="0" smtClean="0"/>
                        <a:t>The</a:t>
                      </a:r>
                      <a:r>
                        <a:rPr lang="en-US" baseline="0" dirty="0" smtClean="0"/>
                        <a:t> drainage well maintained</a:t>
                      </a:r>
                    </a:p>
                    <a:p>
                      <a:r>
                        <a:rPr lang="en-US" baseline="0" dirty="0" smtClean="0"/>
                        <a:t>The spring never dries up</a:t>
                      </a:r>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No fence, the posts were eaten by ants</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Heavily</a:t>
                      </a:r>
                      <a:r>
                        <a:rPr lang="en-US" baseline="0" dirty="0" smtClean="0"/>
                        <a:t> used by all the house hold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community still happy and appreciates the project</a:t>
                      </a:r>
                    </a:p>
                  </a:txBody>
                  <a:tcPr/>
                </a:tc>
              </a:tr>
            </a:tbl>
          </a:graphicData>
        </a:graphic>
      </p:graphicFrame>
    </p:spTree>
    <p:extLst>
      <p:ext uri="{BB962C8B-B14F-4D97-AF65-F5344CB8AC3E}">
        <p14:creationId xmlns:p14="http://schemas.microsoft.com/office/powerpoint/2010/main" val="3767663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13183"/>
          </a:xfrm>
        </p:spPr>
        <p:txBody>
          <a:bodyPr/>
          <a:lstStyle/>
          <a:p>
            <a:pPr algn="ctr"/>
            <a:r>
              <a:rPr lang="en-US" b="1" dirty="0" smtClean="0">
                <a:latin typeface="Agency FB" pitchFamily="34" charset="0"/>
              </a:rPr>
              <a:t>Status of </a:t>
            </a:r>
            <a:r>
              <a:rPr lang="en-US" b="1" dirty="0" err="1" smtClean="0">
                <a:latin typeface="Agency FB" pitchFamily="34" charset="0"/>
              </a:rPr>
              <a:t>muganda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6124" y="1119352"/>
            <a:ext cx="6180083" cy="551793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1914" y="1119352"/>
            <a:ext cx="5634471" cy="5517931"/>
          </a:xfrm>
          <a:prstGeom prst="rect">
            <a:avLst/>
          </a:prstGeom>
        </p:spPr>
      </p:pic>
    </p:spTree>
    <p:extLst>
      <p:ext uri="{BB962C8B-B14F-4D97-AF65-F5344CB8AC3E}">
        <p14:creationId xmlns:p14="http://schemas.microsoft.com/office/powerpoint/2010/main" val="2971010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39762"/>
          </a:xfrm>
        </p:spPr>
        <p:txBody>
          <a:bodyPr>
            <a:normAutofit fontScale="90000"/>
          </a:bodyPr>
          <a:lstStyle/>
          <a:p>
            <a:pPr algn="ctr"/>
            <a:r>
              <a:rPr lang="en-US" b="1" dirty="0" smtClean="0">
                <a:latin typeface="Agency FB" pitchFamily="34" charset="0"/>
              </a:rPr>
              <a:t>OKACHO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p>
          <a:p>
            <a:pPr marL="0" indent="0" algn="ctr">
              <a:buNone/>
            </a:pPr>
            <a:r>
              <a:rPr lang="en-US" b="1" dirty="0" smtClean="0"/>
              <a:t>JULY 2016</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4YRS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50Households</a:t>
            </a:r>
            <a:r>
              <a:rPr lang="en-US" b="1" dirty="0"/>
              <a:t>, approximately </a:t>
            </a:r>
            <a:r>
              <a:rPr lang="en-US" b="1" dirty="0" smtClean="0"/>
              <a:t>300 </a:t>
            </a:r>
            <a:r>
              <a:rPr lang="en-US" b="1" dirty="0"/>
              <a:t>persons.</a:t>
            </a:r>
            <a:endParaRPr lang="en-US" dirty="0"/>
          </a:p>
          <a:p>
            <a:endParaRPr lang="en-US" dirty="0"/>
          </a:p>
        </p:txBody>
      </p:sp>
    </p:spTree>
    <p:extLst>
      <p:ext uri="{BB962C8B-B14F-4D97-AF65-F5344CB8AC3E}">
        <p14:creationId xmlns:p14="http://schemas.microsoft.com/office/powerpoint/2010/main" val="2793841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02824"/>
          </a:xfrm>
        </p:spPr>
        <p:txBody>
          <a:bodyPr>
            <a:normAutofit fontScale="90000"/>
          </a:bodyPr>
          <a:lstStyle/>
          <a:p>
            <a:pPr algn="ctr"/>
            <a:r>
              <a:rPr lang="en-US" b="1" dirty="0" smtClean="0">
                <a:latin typeface="Agency FB" pitchFamily="34" charset="0"/>
              </a:rPr>
              <a:t>OKACHO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749147453"/>
              </p:ext>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Water flow  throughout the year  and fills a20 liter container in less than 2min</a:t>
                      </a:r>
                    </a:p>
                    <a:p>
                      <a:r>
                        <a:rPr lang="en-US" baseline="0" dirty="0" smtClean="0"/>
                        <a:t>.</a:t>
                      </a:r>
                      <a:r>
                        <a:rPr lang="en-US" dirty="0" smtClean="0"/>
                        <a:t>The</a:t>
                      </a:r>
                      <a:r>
                        <a:rPr lang="en-US" baseline="0" dirty="0" smtClean="0"/>
                        <a:t> drainage well maintained</a:t>
                      </a:r>
                    </a:p>
                    <a:p>
                      <a:r>
                        <a:rPr lang="en-US" baseline="0" dirty="0" smtClean="0"/>
                        <a:t>The spring never dries up.</a:t>
                      </a:r>
                    </a:p>
                    <a:p>
                      <a:r>
                        <a:rPr lang="en-US" baseline="0" dirty="0" smtClean="0"/>
                        <a:t>The pipe slightly worn out.</a:t>
                      </a:r>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No fence, the posts were eaten by ants</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Still there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The community encouraged through the committee to replace the pipe.</a:t>
                      </a:r>
                    </a:p>
                    <a:p>
                      <a:r>
                        <a:rPr lang="en-US" baseline="0" dirty="0" smtClean="0"/>
                        <a:t>For future follow-up.</a:t>
                      </a:r>
                    </a:p>
                  </a:txBody>
                  <a:tcPr/>
                </a:tc>
              </a:tr>
            </a:tbl>
          </a:graphicData>
        </a:graphic>
      </p:graphicFrame>
    </p:spTree>
    <p:extLst>
      <p:ext uri="{BB962C8B-B14F-4D97-AF65-F5344CB8AC3E}">
        <p14:creationId xmlns:p14="http://schemas.microsoft.com/office/powerpoint/2010/main" val="4085520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71293"/>
          </a:xfrm>
        </p:spPr>
        <p:txBody>
          <a:bodyPr>
            <a:normAutofit fontScale="90000"/>
          </a:bodyPr>
          <a:lstStyle/>
          <a:p>
            <a:pPr algn="ctr"/>
            <a:r>
              <a:rPr lang="en-US" b="1" dirty="0" smtClean="0">
                <a:latin typeface="Agency FB" pitchFamily="34" charset="0"/>
              </a:rPr>
              <a:t>Status </a:t>
            </a:r>
            <a:r>
              <a:rPr lang="en-US" b="1" dirty="0" err="1" smtClean="0">
                <a:latin typeface="Agency FB" pitchFamily="34" charset="0"/>
              </a:rPr>
              <a:t>Okacho</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526925" y="945931"/>
            <a:ext cx="5454868" cy="570711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49" y="977462"/>
            <a:ext cx="6148552" cy="5675585"/>
          </a:xfrm>
          <a:prstGeom prst="rect">
            <a:avLst/>
          </a:prstGeom>
        </p:spPr>
      </p:pic>
    </p:spTree>
    <p:extLst>
      <p:ext uri="{BB962C8B-B14F-4D97-AF65-F5344CB8AC3E}">
        <p14:creationId xmlns:p14="http://schemas.microsoft.com/office/powerpoint/2010/main" val="1655200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97417"/>
          </a:xfrm>
        </p:spPr>
        <p:txBody>
          <a:bodyPr/>
          <a:lstStyle/>
          <a:p>
            <a:pPr algn="ctr"/>
            <a:r>
              <a:rPr lang="en-US" b="1" dirty="0" smtClean="0">
                <a:latin typeface="Agency FB" pitchFamily="34" charset="0"/>
              </a:rPr>
              <a:t>SHAHAYA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p>
          <a:p>
            <a:pPr marL="0" indent="0" algn="ctr">
              <a:buNone/>
            </a:pPr>
            <a:r>
              <a:rPr lang="en-US" b="1" dirty="0" smtClean="0"/>
              <a:t>JULY 2016</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4YRS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70Households</a:t>
            </a:r>
            <a:r>
              <a:rPr lang="en-US" b="1" dirty="0"/>
              <a:t>, </a:t>
            </a:r>
            <a:r>
              <a:rPr lang="en-US" b="1" dirty="0" smtClean="0"/>
              <a:t>approximately420 </a:t>
            </a:r>
            <a:r>
              <a:rPr lang="en-US" b="1" dirty="0"/>
              <a:t>persons.</a:t>
            </a:r>
            <a:endParaRPr lang="en-US" dirty="0"/>
          </a:p>
          <a:p>
            <a:endParaRPr lang="en-US" dirty="0"/>
          </a:p>
        </p:txBody>
      </p:sp>
    </p:spTree>
    <p:extLst>
      <p:ext uri="{BB962C8B-B14F-4D97-AF65-F5344CB8AC3E}">
        <p14:creationId xmlns:p14="http://schemas.microsoft.com/office/powerpoint/2010/main" val="118808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p:txBody>
          <a:bodyPr>
            <a:normAutofit/>
          </a:bodyPr>
          <a:lstStyle/>
          <a:p>
            <a:pPr lvl="0"/>
            <a:r>
              <a:rPr lang="en-US" b="1" dirty="0"/>
              <a:t>Water: important resource for sustaining life. Clean and safe drinking water, hygiene and sanitation is important part in maintaining good health. </a:t>
            </a:r>
          </a:p>
          <a:p>
            <a:pPr lvl="0"/>
            <a:endParaRPr lang="en-US" b="1" dirty="0"/>
          </a:p>
          <a:p>
            <a:pPr lvl="0"/>
            <a:r>
              <a:rPr lang="en-US" b="1" dirty="0"/>
              <a:t>Rotary Doctors Sweden has been able to support communities’ access clean water through support of various RCs.</a:t>
            </a:r>
          </a:p>
          <a:p>
            <a:pPr marL="0" lvl="0" indent="0">
              <a:buNone/>
            </a:pPr>
            <a:endParaRPr lang="en-US" b="1" dirty="0"/>
          </a:p>
          <a:p>
            <a:pPr lvl="0"/>
            <a:r>
              <a:rPr lang="en-US" b="1" dirty="0"/>
              <a:t>The Community makes request, form water project committee who oversee the </a:t>
            </a:r>
            <a:r>
              <a:rPr lang="en-US" b="1" dirty="0" smtClean="0"/>
              <a:t>protection of the spring, </a:t>
            </a:r>
            <a:r>
              <a:rPr lang="en-US" b="1" dirty="0"/>
              <a:t>use and maintenance for sustainability for the project.</a:t>
            </a:r>
          </a:p>
          <a:p>
            <a:pPr marL="0" indent="0">
              <a:buNone/>
            </a:pPr>
            <a:endParaRPr lang="en-US" dirty="0"/>
          </a:p>
          <a:p>
            <a:endParaRPr lang="en-US" dirty="0"/>
          </a:p>
        </p:txBody>
      </p:sp>
    </p:spTree>
    <p:extLst>
      <p:ext uri="{BB962C8B-B14F-4D97-AF65-F5344CB8AC3E}">
        <p14:creationId xmlns:p14="http://schemas.microsoft.com/office/powerpoint/2010/main" val="2664449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87059"/>
          </a:xfrm>
        </p:spPr>
        <p:txBody>
          <a:bodyPr>
            <a:normAutofit fontScale="90000"/>
          </a:bodyPr>
          <a:lstStyle/>
          <a:p>
            <a:pPr algn="ctr"/>
            <a:r>
              <a:rPr lang="en-US" b="1" dirty="0" smtClean="0">
                <a:latin typeface="Agency FB" pitchFamily="34" charset="0"/>
              </a:rPr>
              <a:t>SHAHAYA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312929889"/>
              </p:ext>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Water flow  throughout the year  and fills a20 liter container in less than 5min</a:t>
                      </a:r>
                    </a:p>
                    <a:p>
                      <a:r>
                        <a:rPr lang="en-US" dirty="0" smtClean="0"/>
                        <a:t> </a:t>
                      </a:r>
                      <a:r>
                        <a:rPr lang="en-US" baseline="0" dirty="0" smtClean="0"/>
                        <a:t>Drainage well maintained</a:t>
                      </a:r>
                    </a:p>
                    <a:p>
                      <a:r>
                        <a:rPr lang="en-US" baseline="0" dirty="0" smtClean="0"/>
                        <a:t>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No fence, the posts were eaten by ants</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Not there, rusted and was removed by the spring committee chairman.</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 For future follow-up.</a:t>
                      </a:r>
                    </a:p>
                  </a:txBody>
                  <a:tcPr/>
                </a:tc>
              </a:tr>
            </a:tbl>
          </a:graphicData>
        </a:graphic>
      </p:graphicFrame>
    </p:spTree>
    <p:extLst>
      <p:ext uri="{BB962C8B-B14F-4D97-AF65-F5344CB8AC3E}">
        <p14:creationId xmlns:p14="http://schemas.microsoft.com/office/powerpoint/2010/main" val="3667806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92465"/>
          </a:xfrm>
        </p:spPr>
        <p:txBody>
          <a:bodyPr>
            <a:normAutofit fontScale="90000"/>
          </a:bodyPr>
          <a:lstStyle/>
          <a:p>
            <a:pPr algn="ctr"/>
            <a:r>
              <a:rPr lang="en-US" b="1" dirty="0" smtClean="0">
                <a:latin typeface="Agency FB" pitchFamily="34" charset="0"/>
              </a:rPr>
              <a:t>Status of </a:t>
            </a:r>
            <a:r>
              <a:rPr lang="en-US" b="1" dirty="0" err="1" smtClean="0">
                <a:latin typeface="Agency FB" pitchFamily="34" charset="0"/>
              </a:rPr>
              <a:t>Shahaya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558456" y="851337"/>
            <a:ext cx="5486400" cy="578594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22" y="851339"/>
            <a:ext cx="6180082" cy="5785944"/>
          </a:xfrm>
          <a:prstGeom prst="rect">
            <a:avLst/>
          </a:prstGeom>
        </p:spPr>
      </p:pic>
    </p:spTree>
    <p:extLst>
      <p:ext uri="{BB962C8B-B14F-4D97-AF65-F5344CB8AC3E}">
        <p14:creationId xmlns:p14="http://schemas.microsoft.com/office/powerpoint/2010/main" val="3346986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87059"/>
          </a:xfrm>
        </p:spPr>
        <p:txBody>
          <a:bodyPr>
            <a:normAutofit fontScale="90000"/>
          </a:bodyPr>
          <a:lstStyle/>
          <a:p>
            <a:pPr algn="ctr"/>
            <a:r>
              <a:rPr lang="en-US" b="1" dirty="0" smtClean="0">
                <a:latin typeface="Agency FB" pitchFamily="34" charset="0"/>
              </a:rPr>
              <a:t>EMUTANGU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a:t>
            </a:r>
            <a:r>
              <a:rPr lang="en-US" b="1" u="sng" dirty="0" smtClean="0">
                <a:latin typeface="Arial Black" pitchFamily="34" charset="0"/>
              </a:rPr>
              <a:t>PROTECTED</a:t>
            </a:r>
            <a:r>
              <a:rPr lang="en-US" dirty="0"/>
              <a:t>: </a:t>
            </a:r>
          </a:p>
          <a:p>
            <a:pPr marL="0" indent="0" algn="ctr">
              <a:buNone/>
            </a:pPr>
            <a:r>
              <a:rPr lang="en-US" b="1" dirty="0" smtClean="0"/>
              <a:t>JULY 2016</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4YRS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105 Households</a:t>
            </a:r>
            <a:r>
              <a:rPr lang="en-US" b="1" dirty="0"/>
              <a:t>, </a:t>
            </a:r>
            <a:r>
              <a:rPr lang="en-US" b="1" dirty="0" smtClean="0"/>
              <a:t>approximately 630 </a:t>
            </a:r>
            <a:r>
              <a:rPr lang="en-US" b="1" dirty="0"/>
              <a:t>persons.</a:t>
            </a:r>
            <a:endParaRPr lang="en-US" dirty="0"/>
          </a:p>
          <a:p>
            <a:endParaRPr lang="en-US" dirty="0"/>
          </a:p>
        </p:txBody>
      </p:sp>
    </p:spTree>
    <p:extLst>
      <p:ext uri="{BB962C8B-B14F-4D97-AF65-F5344CB8AC3E}">
        <p14:creationId xmlns:p14="http://schemas.microsoft.com/office/powerpoint/2010/main" val="2148232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02824"/>
          </a:xfrm>
        </p:spPr>
        <p:txBody>
          <a:bodyPr>
            <a:normAutofit fontScale="90000"/>
          </a:bodyPr>
          <a:lstStyle/>
          <a:p>
            <a:pPr algn="ctr"/>
            <a:r>
              <a:rPr lang="en-US" b="1" dirty="0" smtClean="0">
                <a:latin typeface="Agency FB" pitchFamily="34" charset="0"/>
              </a:rPr>
              <a:t>EMUTANGU’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120653509"/>
              </p:ext>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Water flow  throughout the year  and fills a20 liter container in less than 3min</a:t>
                      </a:r>
                    </a:p>
                    <a:p>
                      <a:r>
                        <a:rPr lang="en-US" dirty="0" smtClean="0"/>
                        <a:t> </a:t>
                      </a:r>
                      <a:r>
                        <a:rPr lang="en-US" baseline="0" dirty="0" smtClean="0"/>
                        <a:t>Drainage well maintained</a:t>
                      </a:r>
                    </a:p>
                    <a:p>
                      <a:r>
                        <a:rPr lang="en-US" baseline="0" dirty="0" smtClean="0"/>
                        <a:t>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For future follow-up.</a:t>
                      </a:r>
                    </a:p>
                  </a:txBody>
                  <a:tcPr/>
                </a:tc>
              </a:tr>
            </a:tbl>
          </a:graphicData>
        </a:graphic>
      </p:graphicFrame>
    </p:spTree>
    <p:extLst>
      <p:ext uri="{BB962C8B-B14F-4D97-AF65-F5344CB8AC3E}">
        <p14:creationId xmlns:p14="http://schemas.microsoft.com/office/powerpoint/2010/main" val="4173218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18590"/>
          </a:xfrm>
        </p:spPr>
        <p:txBody>
          <a:bodyPr>
            <a:normAutofit fontScale="90000"/>
          </a:bodyPr>
          <a:lstStyle/>
          <a:p>
            <a:pPr algn="ctr"/>
            <a:r>
              <a:rPr lang="en-US" b="1" dirty="0" smtClean="0">
                <a:latin typeface="Agency FB" pitchFamily="34" charset="0"/>
              </a:rPr>
              <a:t>Status </a:t>
            </a:r>
            <a:r>
              <a:rPr lang="en-US" b="1" dirty="0" err="1" smtClean="0">
                <a:latin typeface="Agency FB" pitchFamily="34" charset="0"/>
              </a:rPr>
              <a:t>Emutangu</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448097" y="1008994"/>
            <a:ext cx="5533696" cy="556522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83" y="1040524"/>
            <a:ext cx="6038193" cy="5549462"/>
          </a:xfrm>
          <a:prstGeom prst="rect">
            <a:avLst/>
          </a:prstGeom>
        </p:spPr>
      </p:pic>
    </p:spTree>
    <p:extLst>
      <p:ext uri="{BB962C8B-B14F-4D97-AF65-F5344CB8AC3E}">
        <p14:creationId xmlns:p14="http://schemas.microsoft.com/office/powerpoint/2010/main" val="4214220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939307"/>
          </a:xfrm>
        </p:spPr>
        <p:txBody>
          <a:bodyPr/>
          <a:lstStyle/>
          <a:p>
            <a:pPr algn="ctr"/>
            <a:r>
              <a:rPr lang="en-US" b="1" dirty="0" smtClean="0">
                <a:latin typeface="Agency FB" pitchFamily="34" charset="0"/>
              </a:rPr>
              <a:t>KOBIERO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p>
          <a:p>
            <a:pPr marL="0" indent="0" algn="ctr">
              <a:buNone/>
            </a:pPr>
            <a:r>
              <a:rPr lang="en-US" b="1" dirty="0" smtClean="0"/>
              <a:t>MAY 2016</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4YRS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397 Households</a:t>
            </a:r>
            <a:r>
              <a:rPr lang="en-US" b="1" dirty="0"/>
              <a:t>, </a:t>
            </a:r>
            <a:r>
              <a:rPr lang="en-US" b="1" dirty="0" smtClean="0"/>
              <a:t>approximately almost 2000 </a:t>
            </a:r>
            <a:r>
              <a:rPr lang="en-US" b="1" dirty="0"/>
              <a:t>persons.</a:t>
            </a:r>
            <a:endParaRPr lang="en-US" dirty="0"/>
          </a:p>
          <a:p>
            <a:endParaRPr lang="en-US" dirty="0"/>
          </a:p>
        </p:txBody>
      </p:sp>
    </p:spTree>
    <p:extLst>
      <p:ext uri="{BB962C8B-B14F-4D97-AF65-F5344CB8AC3E}">
        <p14:creationId xmlns:p14="http://schemas.microsoft.com/office/powerpoint/2010/main" val="4183852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28948"/>
          </a:xfrm>
        </p:spPr>
        <p:txBody>
          <a:bodyPr/>
          <a:lstStyle/>
          <a:p>
            <a:pPr algn="ctr"/>
            <a:r>
              <a:rPr lang="en-US" b="1" dirty="0" smtClean="0">
                <a:latin typeface="Agency FB" pitchFamily="34" charset="0"/>
              </a:rPr>
              <a:t>KOBIERO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914627988"/>
              </p:ext>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Water flow  throughout the year  and fills a20 liter container in less than 4min</a:t>
                      </a:r>
                    </a:p>
                    <a:p>
                      <a:r>
                        <a:rPr lang="en-US" dirty="0" smtClean="0"/>
                        <a:t> </a:t>
                      </a:r>
                      <a:r>
                        <a:rPr lang="en-US" baseline="0" dirty="0" smtClean="0"/>
                        <a:t>Drainage well maintained</a:t>
                      </a:r>
                    </a:p>
                    <a:p>
                      <a:r>
                        <a:rPr lang="en-US" baseline="0" dirty="0" smtClean="0"/>
                        <a:t>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For future follow-up.</a:t>
                      </a:r>
                    </a:p>
                  </a:txBody>
                  <a:tcPr/>
                </a:tc>
              </a:tr>
            </a:tbl>
          </a:graphicData>
        </a:graphic>
      </p:graphicFrame>
    </p:spTree>
    <p:extLst>
      <p:ext uri="{BB962C8B-B14F-4D97-AF65-F5344CB8AC3E}">
        <p14:creationId xmlns:p14="http://schemas.microsoft.com/office/powerpoint/2010/main" val="3546515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34355"/>
          </a:xfrm>
        </p:spPr>
        <p:txBody>
          <a:bodyPr>
            <a:normAutofit fontScale="90000"/>
          </a:bodyPr>
          <a:lstStyle/>
          <a:p>
            <a:pPr algn="ctr"/>
            <a:r>
              <a:rPr lang="en-US" b="1" dirty="0" smtClean="0">
                <a:latin typeface="Agency FB" pitchFamily="34" charset="0"/>
              </a:rPr>
              <a:t>Status of </a:t>
            </a:r>
            <a:r>
              <a:rPr lang="en-US" b="1" dirty="0" err="1" smtClean="0">
                <a:latin typeface="Agency FB" pitchFamily="34" charset="0"/>
              </a:rPr>
              <a:t>Kobiero</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3422" y="993228"/>
            <a:ext cx="6164316" cy="564405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786" y="993228"/>
            <a:ext cx="5504303" cy="5644055"/>
          </a:xfrm>
          <a:prstGeom prst="rect">
            <a:avLst/>
          </a:prstGeom>
        </p:spPr>
      </p:pic>
    </p:spTree>
    <p:extLst>
      <p:ext uri="{BB962C8B-B14F-4D97-AF65-F5344CB8AC3E}">
        <p14:creationId xmlns:p14="http://schemas.microsoft.com/office/powerpoint/2010/main" val="731646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97417"/>
          </a:xfrm>
        </p:spPr>
        <p:txBody>
          <a:bodyPr/>
          <a:lstStyle/>
          <a:p>
            <a:pPr algn="ctr"/>
            <a:r>
              <a:rPr lang="en-US" b="1" dirty="0" smtClean="0">
                <a:latin typeface="Agency FB" pitchFamily="34" charset="0"/>
              </a:rPr>
              <a:t>KABINGA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a:t>
            </a:r>
            <a:r>
              <a:rPr lang="en-US" b="1" u="sng" dirty="0" smtClean="0">
                <a:latin typeface="Arial Black" pitchFamily="34" charset="0"/>
              </a:rPr>
              <a:t>PROTECTED</a:t>
            </a:r>
            <a:r>
              <a:rPr lang="en-US" dirty="0"/>
              <a:t>: </a:t>
            </a:r>
          </a:p>
          <a:p>
            <a:pPr marL="0" indent="0" algn="ctr">
              <a:buNone/>
            </a:pPr>
            <a:r>
              <a:rPr lang="en-US" b="1" dirty="0" smtClean="0"/>
              <a:t>APRIL 2016</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4YRS and 3M</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280 Households</a:t>
            </a:r>
            <a:r>
              <a:rPr lang="en-US" b="1" dirty="0"/>
              <a:t>, </a:t>
            </a:r>
            <a:r>
              <a:rPr lang="en-US" b="1" dirty="0" smtClean="0"/>
              <a:t>approximately almost 2000 </a:t>
            </a:r>
            <a:r>
              <a:rPr lang="en-US" b="1" dirty="0"/>
              <a:t>persons.</a:t>
            </a:r>
            <a:endParaRPr lang="en-US" dirty="0"/>
          </a:p>
          <a:p>
            <a:endParaRPr lang="en-US" dirty="0"/>
          </a:p>
        </p:txBody>
      </p:sp>
    </p:spTree>
    <p:extLst>
      <p:ext uri="{BB962C8B-B14F-4D97-AF65-F5344CB8AC3E}">
        <p14:creationId xmlns:p14="http://schemas.microsoft.com/office/powerpoint/2010/main" val="3347738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65886"/>
          </a:xfrm>
        </p:spPr>
        <p:txBody>
          <a:bodyPr/>
          <a:lstStyle/>
          <a:p>
            <a:pPr algn="ctr"/>
            <a:r>
              <a:rPr lang="en-US" b="1" dirty="0" smtClean="0">
                <a:latin typeface="Agency FB" pitchFamily="34" charset="0"/>
              </a:rPr>
              <a:t>KABINGA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945575769"/>
              </p:ext>
            </p:extLst>
          </p:nvPr>
        </p:nvGraphicFramePr>
        <p:xfrm>
          <a:off x="220717" y="1387365"/>
          <a:ext cx="11698014" cy="5304884"/>
        </p:xfrm>
        <a:graphic>
          <a:graphicData uri="http://schemas.openxmlformats.org/drawingml/2006/table">
            <a:tbl>
              <a:tblPr firstRow="1" bandRow="1">
                <a:tableStyleId>{5C22544A-7EE6-4342-B048-85BDC9FD1C3A}</a:tableStyleId>
              </a:tblPr>
              <a:tblGrid>
                <a:gridCol w="988151"/>
                <a:gridCol w="3650193"/>
                <a:gridCol w="7059670"/>
              </a:tblGrid>
              <a:tr h="535219">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36077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Water flow  throughout the year  and fills a20 liter container in less than 3min</a:t>
                      </a:r>
                    </a:p>
                    <a:p>
                      <a:r>
                        <a:rPr lang="en-US" dirty="0" smtClean="0"/>
                        <a:t> </a:t>
                      </a:r>
                      <a:r>
                        <a:rPr lang="en-US" baseline="0" dirty="0" smtClean="0"/>
                        <a:t>Drainage well maintained</a:t>
                      </a:r>
                    </a:p>
                    <a:p>
                      <a:r>
                        <a:rPr lang="en-US" baseline="0" dirty="0" smtClean="0"/>
                        <a:t>Pipe worn-out needs replacement.</a:t>
                      </a:r>
                    </a:p>
                    <a:p>
                      <a:r>
                        <a:rPr lang="en-US" baseline="0" dirty="0" smtClean="0"/>
                        <a:t>The spring never dries up.</a:t>
                      </a:r>
                    </a:p>
                    <a:p>
                      <a:endParaRPr lang="en-US" dirty="0"/>
                    </a:p>
                  </a:txBody>
                  <a:tcPr/>
                </a:tc>
              </a:tr>
              <a:tr h="923802">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not there, fencing posts eaten by ants and fallen.</a:t>
                      </a:r>
                      <a:endParaRPr lang="en-US" dirty="0"/>
                    </a:p>
                  </a:txBody>
                  <a:tcPr/>
                </a:tc>
              </a:tr>
              <a:tr h="535219">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23802">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a:t>
                      </a:r>
                      <a:endParaRPr lang="en-US" dirty="0"/>
                    </a:p>
                  </a:txBody>
                  <a:tcPr/>
                </a:tc>
              </a:tr>
              <a:tr h="923802">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For future follow-up.</a:t>
                      </a:r>
                    </a:p>
                  </a:txBody>
                  <a:tcPr/>
                </a:tc>
              </a:tr>
            </a:tbl>
          </a:graphicData>
        </a:graphic>
      </p:graphicFrame>
    </p:spTree>
    <p:extLst>
      <p:ext uri="{BB962C8B-B14F-4D97-AF65-F5344CB8AC3E}">
        <p14:creationId xmlns:p14="http://schemas.microsoft.com/office/powerpoint/2010/main" val="3684522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FOLLOWING WATER PROJECT HAS BEEN SUPPORTED BY YOUR CLUB</a:t>
            </a:r>
            <a:endParaRPr lang="en-US" dirty="0"/>
          </a:p>
        </p:txBody>
      </p:sp>
      <p:sp>
        <p:nvSpPr>
          <p:cNvPr id="3" name="Content Placeholder 2"/>
          <p:cNvSpPr>
            <a:spLocks noGrp="1"/>
          </p:cNvSpPr>
          <p:nvPr>
            <p:ph sz="quarter" idx="1"/>
          </p:nvPr>
        </p:nvSpPr>
        <p:spPr/>
        <p:txBody>
          <a:bodyPr>
            <a:normAutofit lnSpcReduction="10000"/>
          </a:bodyPr>
          <a:lstStyle/>
          <a:p>
            <a:endParaRPr lang="en-US" dirty="0" smtClean="0"/>
          </a:p>
          <a:p>
            <a:pPr marL="0" indent="0">
              <a:buNone/>
            </a:pPr>
            <a:r>
              <a:rPr lang="en-US" dirty="0" smtClean="0"/>
              <a:t>  </a:t>
            </a:r>
          </a:p>
          <a:p>
            <a:r>
              <a:rPr lang="en-US" dirty="0" smtClean="0"/>
              <a:t>KOMALA COMMUNITY SPRING</a:t>
            </a:r>
          </a:p>
          <a:p>
            <a:r>
              <a:rPr lang="en-US" dirty="0" smtClean="0"/>
              <a:t>KURESOI COMMUNITY SPRING.</a:t>
            </a:r>
          </a:p>
          <a:p>
            <a:r>
              <a:rPr lang="en-US" dirty="0" smtClean="0"/>
              <a:t>MUGANDA COMMUNITY SPRING</a:t>
            </a:r>
          </a:p>
          <a:p>
            <a:r>
              <a:rPr lang="en-US" dirty="0" smtClean="0"/>
              <a:t>OKACHO COMMUNITY SPRING</a:t>
            </a:r>
          </a:p>
          <a:p>
            <a:r>
              <a:rPr lang="en-US" dirty="0" smtClean="0"/>
              <a:t>SHAHAYA COMMUNITY SPRING</a:t>
            </a:r>
          </a:p>
          <a:p>
            <a:r>
              <a:rPr lang="en-US" dirty="0" smtClean="0"/>
              <a:t>EMUTANGUCOMMUNITY SPRING</a:t>
            </a:r>
          </a:p>
          <a:p>
            <a:r>
              <a:rPr lang="en-US" dirty="0" smtClean="0"/>
              <a:t>KOBIERO COMMUNITY SPRING</a:t>
            </a:r>
          </a:p>
          <a:p>
            <a:r>
              <a:rPr lang="en-US" dirty="0" smtClean="0"/>
              <a:t>KABINGA COMMUNITY SPRING</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573654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39762"/>
          </a:xfrm>
        </p:spPr>
        <p:txBody>
          <a:bodyPr>
            <a:normAutofit fontScale="90000"/>
          </a:bodyPr>
          <a:lstStyle/>
          <a:p>
            <a:pPr algn="ctr"/>
            <a:r>
              <a:rPr lang="en-US" b="1" dirty="0" smtClean="0">
                <a:latin typeface="Agency FB" pitchFamily="34" charset="0"/>
              </a:rPr>
              <a:t>Status of </a:t>
            </a:r>
            <a:r>
              <a:rPr lang="en-US" b="1" dirty="0" err="1" smtClean="0">
                <a:latin typeface="Agency FB" pitchFamily="34" charset="0"/>
              </a:rPr>
              <a:t>Kabinga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68014" y="961697"/>
            <a:ext cx="6022427" cy="567558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873" y="961697"/>
            <a:ext cx="5507685" cy="5675586"/>
          </a:xfrm>
          <a:prstGeom prst="rect">
            <a:avLst/>
          </a:prstGeom>
        </p:spPr>
      </p:pic>
    </p:spTree>
    <p:extLst>
      <p:ext uri="{BB962C8B-B14F-4D97-AF65-F5344CB8AC3E}">
        <p14:creationId xmlns:p14="http://schemas.microsoft.com/office/powerpoint/2010/main" val="3329795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923541"/>
          </a:xfrm>
        </p:spPr>
        <p:txBody>
          <a:bodyPr/>
          <a:lstStyle/>
          <a:p>
            <a:pPr algn="ctr"/>
            <a:r>
              <a:rPr lang="en-US" b="1" dirty="0" smtClean="0">
                <a:latin typeface="Agency FB" pitchFamily="34" charset="0"/>
              </a:rPr>
              <a:t>ABUTI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p>
          <a:p>
            <a:pPr marL="0" indent="0" algn="ctr">
              <a:buNone/>
            </a:pPr>
            <a:r>
              <a:rPr lang="en-US" b="1" dirty="0" smtClean="0"/>
              <a:t>JAN/FEB 2016</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4YRS and 7M</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100 Households</a:t>
            </a:r>
            <a:r>
              <a:rPr lang="en-US" b="1" dirty="0"/>
              <a:t>, </a:t>
            </a:r>
            <a:r>
              <a:rPr lang="en-US" b="1" dirty="0" smtClean="0"/>
              <a:t>approximately almost </a:t>
            </a:r>
            <a:r>
              <a:rPr lang="en-US" b="1" dirty="0"/>
              <a:t>6</a:t>
            </a:r>
            <a:r>
              <a:rPr lang="en-US" b="1" dirty="0" smtClean="0"/>
              <a:t>00 </a:t>
            </a:r>
            <a:r>
              <a:rPr lang="en-US" b="1" dirty="0"/>
              <a:t>persons.</a:t>
            </a:r>
            <a:endParaRPr lang="en-US" dirty="0"/>
          </a:p>
          <a:p>
            <a:endParaRPr lang="en-US" dirty="0"/>
          </a:p>
        </p:txBody>
      </p:sp>
    </p:spTree>
    <p:extLst>
      <p:ext uri="{BB962C8B-B14F-4D97-AF65-F5344CB8AC3E}">
        <p14:creationId xmlns:p14="http://schemas.microsoft.com/office/powerpoint/2010/main" val="990147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87059"/>
          </a:xfrm>
        </p:spPr>
        <p:txBody>
          <a:bodyPr>
            <a:normAutofit fontScale="90000"/>
          </a:bodyPr>
          <a:lstStyle/>
          <a:p>
            <a:pPr algn="ctr"/>
            <a:r>
              <a:rPr lang="en-US" b="1" dirty="0" smtClean="0">
                <a:latin typeface="Agency FB" pitchFamily="34" charset="0"/>
              </a:rPr>
              <a:t>ABUTI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945242871"/>
              </p:ext>
            </p:extLst>
          </p:nvPr>
        </p:nvGraphicFramePr>
        <p:xfrm>
          <a:off x="220717" y="1135117"/>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Water flow  throughout the year  and fills a 20 little container in less than 10sec</a:t>
                      </a:r>
                    </a:p>
                    <a:p>
                      <a:r>
                        <a:rPr lang="en-US" dirty="0" smtClean="0"/>
                        <a:t> </a:t>
                      </a:r>
                      <a:r>
                        <a:rPr lang="en-US" baseline="0" dirty="0" smtClean="0"/>
                        <a:t>Drainage well maintained</a:t>
                      </a:r>
                    </a:p>
                    <a:p>
                      <a:r>
                        <a:rPr lang="en-US" baseline="0" dirty="0" smtClean="0"/>
                        <a:t>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not there, fencing posts eaten by ants and fallen.</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Heavily used by the community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For future follow-up.</a:t>
                      </a:r>
                    </a:p>
                  </a:txBody>
                  <a:tcPr/>
                </a:tc>
              </a:tr>
            </a:tbl>
          </a:graphicData>
        </a:graphic>
      </p:graphicFrame>
    </p:spTree>
    <p:extLst>
      <p:ext uri="{BB962C8B-B14F-4D97-AF65-F5344CB8AC3E}">
        <p14:creationId xmlns:p14="http://schemas.microsoft.com/office/powerpoint/2010/main" val="2915725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gency FB" pitchFamily="34" charset="0"/>
              </a:rPr>
              <a:t>Status of the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517037" y="1308538"/>
            <a:ext cx="5480522" cy="532874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83" y="1308538"/>
            <a:ext cx="6147205" cy="5297214"/>
          </a:xfrm>
          <a:prstGeom prst="rect">
            <a:avLst/>
          </a:prstGeom>
        </p:spPr>
      </p:pic>
    </p:spTree>
    <p:extLst>
      <p:ext uri="{BB962C8B-B14F-4D97-AF65-F5344CB8AC3E}">
        <p14:creationId xmlns:p14="http://schemas.microsoft.com/office/powerpoint/2010/main" val="2090111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57655" y="252248"/>
            <a:ext cx="5612523" cy="625891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1946" y="252248"/>
            <a:ext cx="6037143" cy="6258911"/>
          </a:xfrm>
          <a:prstGeom prst="rect">
            <a:avLst/>
          </a:prstGeom>
        </p:spPr>
      </p:pic>
    </p:spTree>
    <p:extLst>
      <p:ext uri="{BB962C8B-B14F-4D97-AF65-F5344CB8AC3E}">
        <p14:creationId xmlns:p14="http://schemas.microsoft.com/office/powerpoint/2010/main" val="3736619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28948"/>
          </a:xfrm>
        </p:spPr>
        <p:txBody>
          <a:bodyPr/>
          <a:lstStyle/>
          <a:p>
            <a:pPr algn="ctr"/>
            <a:r>
              <a:rPr lang="en-US" b="1" dirty="0" smtClean="0">
                <a:latin typeface="Agency FB" pitchFamily="34" charset="0"/>
              </a:rPr>
              <a:t>NAUTOKOMA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p>
          <a:p>
            <a:pPr marL="0" indent="0" algn="ctr">
              <a:buNone/>
            </a:pPr>
            <a:r>
              <a:rPr lang="en-US" b="1" dirty="0" smtClean="0"/>
              <a:t>OCT 2018</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4YRS and 7M</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10</a:t>
            </a:r>
            <a:r>
              <a:rPr lang="en-US" b="1" dirty="0"/>
              <a:t>7</a:t>
            </a:r>
            <a:r>
              <a:rPr lang="en-US" b="1" dirty="0" smtClean="0"/>
              <a:t> Households</a:t>
            </a:r>
            <a:r>
              <a:rPr lang="en-US" b="1" dirty="0"/>
              <a:t>, </a:t>
            </a:r>
            <a:r>
              <a:rPr lang="en-US" b="1" dirty="0" smtClean="0"/>
              <a:t>approximately almost 642 </a:t>
            </a:r>
            <a:r>
              <a:rPr lang="en-US" b="1" dirty="0"/>
              <a:t>persons.</a:t>
            </a:r>
            <a:endParaRPr lang="en-US" dirty="0"/>
          </a:p>
          <a:p>
            <a:endParaRPr lang="en-US" dirty="0"/>
          </a:p>
        </p:txBody>
      </p:sp>
    </p:spTree>
    <p:extLst>
      <p:ext uri="{BB962C8B-B14F-4D97-AF65-F5344CB8AC3E}">
        <p14:creationId xmlns:p14="http://schemas.microsoft.com/office/powerpoint/2010/main" val="3587542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NAUTOKOMA SPRING  </a:t>
            </a:r>
            <a:r>
              <a:rPr lang="en-US" b="1" dirty="0"/>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700659077"/>
              </p:ext>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Water flow  throughout the year  and fills a 20 litter container in less than 30sec</a:t>
                      </a:r>
                    </a:p>
                    <a:p>
                      <a:r>
                        <a:rPr lang="en-US" dirty="0" smtClean="0"/>
                        <a:t> </a:t>
                      </a:r>
                      <a:r>
                        <a:rPr lang="en-US" baseline="0" dirty="0" smtClean="0"/>
                        <a:t>Drainage well maintained</a:t>
                      </a:r>
                    </a:p>
                    <a:p>
                      <a:r>
                        <a:rPr lang="en-US" baseline="0" dirty="0" smtClean="0"/>
                        <a:t>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not there, fencing posts eaten by ants and fallen.</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Heavily used by the community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For future follow-up.</a:t>
                      </a:r>
                    </a:p>
                  </a:txBody>
                  <a:tcPr/>
                </a:tc>
              </a:tr>
            </a:tbl>
          </a:graphicData>
        </a:graphic>
      </p:graphicFrame>
    </p:spTree>
    <p:extLst>
      <p:ext uri="{BB962C8B-B14F-4D97-AF65-F5344CB8AC3E}">
        <p14:creationId xmlns:p14="http://schemas.microsoft.com/office/powerpoint/2010/main" val="1512647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92465"/>
          </a:xfrm>
        </p:spPr>
        <p:txBody>
          <a:bodyPr>
            <a:normAutofit fontScale="90000"/>
          </a:bodyPr>
          <a:lstStyle/>
          <a:p>
            <a:pPr algn="ctr"/>
            <a:r>
              <a:rPr lang="en-US" b="1" dirty="0" smtClean="0">
                <a:latin typeface="Agency FB" pitchFamily="34" charset="0"/>
              </a:rPr>
              <a:t>Status of the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57655" y="835572"/>
            <a:ext cx="6227379" cy="577018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639" y="835572"/>
            <a:ext cx="5381920" cy="5770180"/>
          </a:xfrm>
          <a:prstGeom prst="rect">
            <a:avLst/>
          </a:prstGeom>
        </p:spPr>
      </p:pic>
    </p:spTree>
    <p:extLst>
      <p:ext uri="{BB962C8B-B14F-4D97-AF65-F5344CB8AC3E}">
        <p14:creationId xmlns:p14="http://schemas.microsoft.com/office/powerpoint/2010/main" val="1953543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50121"/>
          </a:xfrm>
        </p:spPr>
        <p:txBody>
          <a:bodyPr/>
          <a:lstStyle/>
          <a:p>
            <a:pPr algn="ctr"/>
            <a:r>
              <a:rPr lang="en-US" b="1" dirty="0" smtClean="0">
                <a:latin typeface="Agency FB" pitchFamily="34" charset="0"/>
              </a:rPr>
              <a:t>PARANA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p>
          <a:p>
            <a:pPr marL="0" indent="0" algn="ctr">
              <a:buNone/>
            </a:pPr>
            <a:r>
              <a:rPr lang="en-US" b="1" dirty="0" smtClean="0"/>
              <a:t>MAY 2018</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a:t>2</a:t>
            </a:r>
            <a:r>
              <a:rPr lang="en-US" b="1" dirty="0" smtClean="0"/>
              <a:t>YRS and </a:t>
            </a:r>
            <a:r>
              <a:rPr lang="en-US" b="1" dirty="0"/>
              <a:t>2</a:t>
            </a:r>
            <a:r>
              <a:rPr lang="en-US" b="1" dirty="0" smtClean="0"/>
              <a:t>M</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100 Households</a:t>
            </a:r>
            <a:r>
              <a:rPr lang="en-US" b="1" dirty="0"/>
              <a:t>, </a:t>
            </a:r>
            <a:r>
              <a:rPr lang="en-US" b="1" dirty="0" smtClean="0"/>
              <a:t>approximately almost 600 </a:t>
            </a:r>
            <a:r>
              <a:rPr lang="en-US" b="1" dirty="0"/>
              <a:t>persons.</a:t>
            </a:r>
            <a:endParaRPr lang="en-US" dirty="0"/>
          </a:p>
          <a:p>
            <a:endParaRPr lang="en-US" dirty="0"/>
          </a:p>
        </p:txBody>
      </p:sp>
    </p:spTree>
    <p:extLst>
      <p:ext uri="{BB962C8B-B14F-4D97-AF65-F5344CB8AC3E}">
        <p14:creationId xmlns:p14="http://schemas.microsoft.com/office/powerpoint/2010/main" val="3014940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60479"/>
          </a:xfrm>
        </p:spPr>
        <p:txBody>
          <a:bodyPr/>
          <a:lstStyle/>
          <a:p>
            <a:pPr algn="ctr"/>
            <a:r>
              <a:rPr lang="en-US" b="1" dirty="0" smtClean="0">
                <a:latin typeface="Agency FB" pitchFamily="34" charset="0"/>
              </a:rPr>
              <a:t>PARANA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788319953"/>
              </p:ext>
            </p:extLst>
          </p:nvPr>
        </p:nvGraphicFramePr>
        <p:xfrm>
          <a:off x="268013" y="1387365"/>
          <a:ext cx="11650718" cy="5216450"/>
        </p:xfrm>
        <a:graphic>
          <a:graphicData uri="http://schemas.openxmlformats.org/drawingml/2006/table">
            <a:tbl>
              <a:tblPr firstRow="1" bandRow="1">
                <a:tableStyleId>{5C22544A-7EE6-4342-B048-85BDC9FD1C3A}</a:tableStyleId>
              </a:tblPr>
              <a:tblGrid>
                <a:gridCol w="984156"/>
                <a:gridCol w="3635435"/>
                <a:gridCol w="7031127"/>
              </a:tblGrid>
              <a:tr h="561115">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15912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Water flow  throughout the year  and fills a 20 litter container in less than 5MIN</a:t>
                      </a:r>
                    </a:p>
                    <a:p>
                      <a:r>
                        <a:rPr lang="en-US" dirty="0" smtClean="0"/>
                        <a:t> </a:t>
                      </a:r>
                      <a:r>
                        <a:rPr lang="en-US" baseline="0" dirty="0" smtClean="0"/>
                        <a:t>Drainage well maintained</a:t>
                      </a:r>
                    </a:p>
                    <a:p>
                      <a:r>
                        <a:rPr lang="en-US" baseline="0" dirty="0" smtClean="0"/>
                        <a:t>The spring never dries up.</a:t>
                      </a:r>
                    </a:p>
                    <a:p>
                      <a:endParaRPr lang="en-US" dirty="0"/>
                    </a:p>
                  </a:txBody>
                  <a:tcPr/>
                </a:tc>
              </a:tr>
              <a:tr h="968500">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a:t>
                      </a:r>
                      <a:endParaRPr lang="en-US" dirty="0"/>
                    </a:p>
                  </a:txBody>
                  <a:tcPr/>
                </a:tc>
              </a:tr>
              <a:tr h="561115">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685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Heavily used by the community for drinking, cooking, washing and laundry and for animals.</a:t>
                      </a:r>
                      <a:endParaRPr lang="en-US" dirty="0"/>
                    </a:p>
                  </a:txBody>
                  <a:tcPr/>
                </a:tc>
              </a:tr>
              <a:tr h="9685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For future follow-up.</a:t>
                      </a:r>
                    </a:p>
                  </a:txBody>
                  <a:tcPr/>
                </a:tc>
              </a:tr>
            </a:tbl>
          </a:graphicData>
        </a:graphic>
      </p:graphicFrame>
    </p:spTree>
    <p:extLst>
      <p:ext uri="{BB962C8B-B14F-4D97-AF65-F5344CB8AC3E}">
        <p14:creationId xmlns:p14="http://schemas.microsoft.com/office/powerpoint/2010/main" val="4115918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SPRINGS SPONSORED BY YOUR CLUBS</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KAKETCH COMMUNITY SPRING</a:t>
            </a:r>
          </a:p>
          <a:p>
            <a:r>
              <a:rPr lang="en-US" dirty="0" smtClean="0"/>
              <a:t>ABUTI COMMUNITY SPRING</a:t>
            </a:r>
          </a:p>
          <a:p>
            <a:r>
              <a:rPr lang="en-US" dirty="0" smtClean="0"/>
              <a:t>NAUTOKOMA COMMUNITY SPRING</a:t>
            </a:r>
          </a:p>
          <a:p>
            <a:r>
              <a:rPr lang="en-US" dirty="0" smtClean="0"/>
              <a:t>PARANA COMMUNITY SPRING</a:t>
            </a:r>
          </a:p>
          <a:p>
            <a:r>
              <a:rPr lang="en-US" dirty="0" smtClean="0"/>
              <a:t>MANGONGO COMMUNITY SPRING</a:t>
            </a:r>
          </a:p>
          <a:p>
            <a:r>
              <a:rPr lang="en-US" dirty="0" smtClean="0"/>
              <a:t>NJEREMANI COMMUNITY SPRING</a:t>
            </a:r>
          </a:p>
          <a:p>
            <a:r>
              <a:rPr lang="en-US" dirty="0" smtClean="0"/>
              <a:t>WAMANYA COMMUNITY SPRING</a:t>
            </a:r>
          </a:p>
          <a:p>
            <a:r>
              <a:rPr lang="en-US" dirty="0" smtClean="0"/>
              <a:t>EBUSHIKAMMI COMMUNITY SPRING</a:t>
            </a:r>
          </a:p>
          <a:p>
            <a:r>
              <a:rPr lang="en-US" dirty="0" smtClean="0"/>
              <a:t>ESHIKHUIRO COMMUNITY SPRING</a:t>
            </a:r>
          </a:p>
          <a:p>
            <a:r>
              <a:rPr lang="en-US" dirty="0" smtClean="0"/>
              <a:t>KHENDWA COMMUNITY SPRING</a:t>
            </a:r>
            <a:endParaRPr lang="en-US" dirty="0"/>
          </a:p>
        </p:txBody>
      </p:sp>
    </p:spTree>
    <p:extLst>
      <p:ext uri="{BB962C8B-B14F-4D97-AF65-F5344CB8AC3E}">
        <p14:creationId xmlns:p14="http://schemas.microsoft.com/office/powerpoint/2010/main" val="3384415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13638"/>
          </a:xfrm>
        </p:spPr>
        <p:txBody>
          <a:bodyPr>
            <a:normAutofit fontScale="90000"/>
          </a:bodyPr>
          <a:lstStyle/>
          <a:p>
            <a:pPr algn="ctr"/>
            <a:r>
              <a:rPr lang="en-US" b="1" dirty="0" smtClean="0">
                <a:latin typeface="Agency FB" pitchFamily="34" charset="0"/>
              </a:rPr>
              <a:t>Status </a:t>
            </a:r>
            <a:r>
              <a:rPr lang="en-US" b="1" dirty="0" err="1" smtClean="0">
                <a:latin typeface="Agency FB" pitchFamily="34" charset="0"/>
              </a:rPr>
              <a:t>parana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446494" y="804041"/>
            <a:ext cx="5551065" cy="581747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86" y="788276"/>
            <a:ext cx="6117021" cy="5833241"/>
          </a:xfrm>
          <a:prstGeom prst="rect">
            <a:avLst/>
          </a:prstGeom>
        </p:spPr>
      </p:pic>
    </p:spTree>
    <p:extLst>
      <p:ext uri="{BB962C8B-B14F-4D97-AF65-F5344CB8AC3E}">
        <p14:creationId xmlns:p14="http://schemas.microsoft.com/office/powerpoint/2010/main" val="1509885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08231"/>
          </a:xfrm>
        </p:spPr>
        <p:txBody>
          <a:bodyPr>
            <a:normAutofit fontScale="90000"/>
          </a:bodyPr>
          <a:lstStyle/>
          <a:p>
            <a:pPr algn="ctr"/>
            <a:r>
              <a:rPr lang="en-US" b="1" dirty="0" smtClean="0">
                <a:latin typeface="Agency FB" pitchFamily="34" charset="0"/>
              </a:rPr>
              <a:t>Status </a:t>
            </a:r>
            <a:r>
              <a:rPr lang="en-US" b="1" dirty="0" err="1" smtClean="0">
                <a:latin typeface="Agency FB" pitchFamily="34" charset="0"/>
              </a:rPr>
              <a:t>parana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51339" y="756745"/>
            <a:ext cx="10279116" cy="5912069"/>
          </a:xfrm>
        </p:spPr>
      </p:pic>
    </p:spTree>
    <p:extLst>
      <p:ext uri="{BB962C8B-B14F-4D97-AF65-F5344CB8AC3E}">
        <p14:creationId xmlns:p14="http://schemas.microsoft.com/office/powerpoint/2010/main" val="400401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13183"/>
          </a:xfrm>
        </p:spPr>
        <p:txBody>
          <a:bodyPr/>
          <a:lstStyle/>
          <a:p>
            <a:pPr algn="ctr"/>
            <a:r>
              <a:rPr lang="en-US" b="1" dirty="0" smtClean="0">
                <a:latin typeface="Agency FB" pitchFamily="34" charset="0"/>
              </a:rPr>
              <a:t>MANGONGO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p>
          <a:p>
            <a:pPr marL="0" indent="0" algn="ctr">
              <a:buNone/>
            </a:pPr>
            <a:r>
              <a:rPr lang="en-US" b="1" dirty="0" smtClean="0"/>
              <a:t>FEB/MARC 2018</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a:t>2</a:t>
            </a:r>
            <a:r>
              <a:rPr lang="en-US" b="1" dirty="0" smtClean="0"/>
              <a:t>YRS and </a:t>
            </a:r>
            <a:r>
              <a:rPr lang="en-US" b="1" dirty="0"/>
              <a:t>2</a:t>
            </a:r>
            <a:r>
              <a:rPr lang="en-US" b="1" dirty="0" smtClean="0"/>
              <a:t>M</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133 Households</a:t>
            </a:r>
            <a:r>
              <a:rPr lang="en-US" b="1" dirty="0"/>
              <a:t>, </a:t>
            </a:r>
            <a:r>
              <a:rPr lang="en-US" b="1" dirty="0" smtClean="0"/>
              <a:t>approximately almost 700 </a:t>
            </a:r>
            <a:r>
              <a:rPr lang="en-US" b="1" dirty="0"/>
              <a:t>persons.</a:t>
            </a:r>
            <a:endParaRPr lang="en-US" dirty="0"/>
          </a:p>
          <a:p>
            <a:endParaRPr lang="en-US" dirty="0"/>
          </a:p>
        </p:txBody>
      </p:sp>
    </p:spTree>
    <p:extLst>
      <p:ext uri="{BB962C8B-B14F-4D97-AF65-F5344CB8AC3E}">
        <p14:creationId xmlns:p14="http://schemas.microsoft.com/office/powerpoint/2010/main" val="1440869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18590"/>
          </a:xfrm>
        </p:spPr>
        <p:txBody>
          <a:bodyPr>
            <a:normAutofit fontScale="90000"/>
          </a:bodyPr>
          <a:lstStyle/>
          <a:p>
            <a:pPr algn="ctr"/>
            <a:r>
              <a:rPr lang="en-US" b="1" dirty="0" smtClean="0">
                <a:latin typeface="Agency FB" pitchFamily="34" charset="0"/>
              </a:rPr>
              <a:t>MANGONGO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356242355"/>
              </p:ext>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Water flow  throughout the year  and fills a 20 litter container in less than 3min</a:t>
                      </a:r>
                    </a:p>
                    <a:p>
                      <a:r>
                        <a:rPr lang="en-US" dirty="0" smtClean="0"/>
                        <a:t> </a:t>
                      </a:r>
                      <a:r>
                        <a:rPr lang="en-US" baseline="0" dirty="0" smtClean="0"/>
                        <a:t>Drainage well maintained</a:t>
                      </a:r>
                    </a:p>
                    <a:p>
                      <a:r>
                        <a:rPr lang="en-US" baseline="0" dirty="0" smtClean="0"/>
                        <a:t>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overgrown shrubs to protect the water source</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Heavily used by the community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For future follow-up.</a:t>
                      </a:r>
                    </a:p>
                  </a:txBody>
                  <a:tcPr/>
                </a:tc>
              </a:tr>
            </a:tbl>
          </a:graphicData>
        </a:graphic>
      </p:graphicFrame>
    </p:spTree>
    <p:extLst>
      <p:ext uri="{BB962C8B-B14F-4D97-AF65-F5344CB8AC3E}">
        <p14:creationId xmlns:p14="http://schemas.microsoft.com/office/powerpoint/2010/main" val="909997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23996"/>
          </a:xfrm>
        </p:spPr>
        <p:txBody>
          <a:bodyPr>
            <a:normAutofit fontScale="90000"/>
          </a:bodyPr>
          <a:lstStyle/>
          <a:p>
            <a:pPr algn="ctr"/>
            <a:r>
              <a:rPr lang="en-US" b="1" dirty="0" smtClean="0">
                <a:latin typeface="Agency FB" pitchFamily="34" charset="0"/>
              </a:rPr>
              <a:t>Status of the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89187" y="930166"/>
            <a:ext cx="6132786" cy="569135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5392" y="930166"/>
            <a:ext cx="5517932" cy="5691351"/>
          </a:xfrm>
          <a:prstGeom prst="rect">
            <a:avLst/>
          </a:prstGeom>
        </p:spPr>
      </p:pic>
    </p:spTree>
    <p:extLst>
      <p:ext uri="{BB962C8B-B14F-4D97-AF65-F5344CB8AC3E}">
        <p14:creationId xmlns:p14="http://schemas.microsoft.com/office/powerpoint/2010/main" val="249117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353503" y="236485"/>
            <a:ext cx="5675587" cy="636926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17" y="236484"/>
            <a:ext cx="5975131" cy="6369268"/>
          </a:xfrm>
          <a:prstGeom prst="rect">
            <a:avLst/>
          </a:prstGeom>
        </p:spPr>
      </p:pic>
    </p:spTree>
    <p:extLst>
      <p:ext uri="{BB962C8B-B14F-4D97-AF65-F5344CB8AC3E}">
        <p14:creationId xmlns:p14="http://schemas.microsoft.com/office/powerpoint/2010/main" val="3678923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18590"/>
          </a:xfrm>
        </p:spPr>
        <p:txBody>
          <a:bodyPr>
            <a:normAutofit fontScale="90000"/>
          </a:bodyPr>
          <a:lstStyle/>
          <a:p>
            <a:pPr algn="ctr"/>
            <a:r>
              <a:rPr lang="en-US" b="1" dirty="0" smtClean="0">
                <a:latin typeface="Agency FB" pitchFamily="34" charset="0"/>
              </a:rPr>
              <a:t>NJEREMANI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p>
          <a:p>
            <a:pPr marL="0" indent="0" algn="ctr">
              <a:buNone/>
            </a:pPr>
            <a:r>
              <a:rPr lang="en-US" b="1" dirty="0" smtClean="0"/>
              <a:t>FEB/MARC 2018</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a:t>2</a:t>
            </a:r>
            <a:r>
              <a:rPr lang="en-US" b="1" dirty="0" smtClean="0"/>
              <a:t>YRS and </a:t>
            </a:r>
            <a:r>
              <a:rPr lang="en-US" b="1" dirty="0"/>
              <a:t>2</a:t>
            </a:r>
            <a:r>
              <a:rPr lang="en-US" b="1" dirty="0" smtClean="0"/>
              <a:t>M</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55 Households</a:t>
            </a:r>
            <a:r>
              <a:rPr lang="en-US" b="1" dirty="0"/>
              <a:t>, </a:t>
            </a:r>
            <a:r>
              <a:rPr lang="en-US" b="1" dirty="0" smtClean="0"/>
              <a:t>approximately almost 330 persons</a:t>
            </a:r>
            <a:r>
              <a:rPr lang="en-US" b="1" dirty="0"/>
              <a:t>.</a:t>
            </a:r>
            <a:endParaRPr lang="en-US" dirty="0"/>
          </a:p>
          <a:p>
            <a:endParaRPr lang="en-US" dirty="0"/>
          </a:p>
        </p:txBody>
      </p:sp>
    </p:spTree>
    <p:extLst>
      <p:ext uri="{BB962C8B-B14F-4D97-AF65-F5344CB8AC3E}">
        <p14:creationId xmlns:p14="http://schemas.microsoft.com/office/powerpoint/2010/main" val="2220515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81652"/>
          </a:xfrm>
        </p:spPr>
        <p:txBody>
          <a:bodyPr/>
          <a:lstStyle/>
          <a:p>
            <a:pPr algn="ctr"/>
            <a:r>
              <a:rPr lang="en-US" b="1" dirty="0" smtClean="0">
                <a:latin typeface="Agency FB" pitchFamily="34" charset="0"/>
              </a:rPr>
              <a:t>NJEREMANI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472973929"/>
              </p:ext>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Slightly not heavy water flow  and fills a 20 litter container in less than 5min</a:t>
                      </a:r>
                    </a:p>
                    <a:p>
                      <a:r>
                        <a:rPr lang="en-US" dirty="0" smtClean="0"/>
                        <a:t> </a:t>
                      </a:r>
                      <a:r>
                        <a:rPr lang="en-US" baseline="0" dirty="0" smtClean="0"/>
                        <a:t>Drainage well maintained</a:t>
                      </a:r>
                    </a:p>
                    <a:p>
                      <a:r>
                        <a:rPr lang="en-US" baseline="0" dirty="0" smtClean="0"/>
                        <a:t>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For future follow-up.</a:t>
                      </a:r>
                    </a:p>
                  </a:txBody>
                  <a:tcPr/>
                </a:tc>
              </a:tr>
            </a:tbl>
          </a:graphicData>
        </a:graphic>
      </p:graphicFrame>
    </p:spTree>
    <p:extLst>
      <p:ext uri="{BB962C8B-B14F-4D97-AF65-F5344CB8AC3E}">
        <p14:creationId xmlns:p14="http://schemas.microsoft.com/office/powerpoint/2010/main" val="1652345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34355"/>
          </a:xfrm>
        </p:spPr>
        <p:txBody>
          <a:bodyPr>
            <a:normAutofit fontScale="90000"/>
          </a:bodyPr>
          <a:lstStyle/>
          <a:p>
            <a:pPr algn="ctr"/>
            <a:r>
              <a:rPr lang="en-US" b="1" dirty="0" smtClean="0">
                <a:latin typeface="Agency FB" pitchFamily="34" charset="0"/>
              </a:rPr>
              <a:t>Status of the spring </a:t>
            </a:r>
            <a:r>
              <a:rPr lang="en-US" b="1" dirty="0" err="1" smtClean="0">
                <a:latin typeface="Agency FB" pitchFamily="34" charset="0"/>
              </a:rPr>
              <a:t>njeremani</a:t>
            </a:r>
            <a:r>
              <a:rPr lang="en-US" b="1" dirty="0" smtClean="0">
                <a:latin typeface="Agency FB" pitchFamily="34" charset="0"/>
              </a:rPr>
              <a:t> </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68015" y="1040524"/>
            <a:ext cx="6038192" cy="550216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4419" y="1040524"/>
            <a:ext cx="5528905" cy="5502165"/>
          </a:xfrm>
          <a:prstGeom prst="rect">
            <a:avLst/>
          </a:prstGeom>
        </p:spPr>
      </p:pic>
    </p:spTree>
    <p:extLst>
      <p:ext uri="{BB962C8B-B14F-4D97-AF65-F5344CB8AC3E}">
        <p14:creationId xmlns:p14="http://schemas.microsoft.com/office/powerpoint/2010/main" val="1995511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65886"/>
          </a:xfrm>
        </p:spPr>
        <p:txBody>
          <a:bodyPr/>
          <a:lstStyle/>
          <a:p>
            <a:pPr algn="ctr"/>
            <a:r>
              <a:rPr lang="en-US" b="1" dirty="0" smtClean="0">
                <a:latin typeface="Agency FB" pitchFamily="34" charset="0"/>
              </a:rPr>
              <a:t>WAMANYA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p>
          <a:p>
            <a:pPr marL="0" indent="0" algn="ctr">
              <a:buNone/>
            </a:pPr>
            <a:r>
              <a:rPr lang="en-US" b="1" dirty="0" smtClean="0"/>
              <a:t>FEB/MARC 2018</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a:t>2</a:t>
            </a:r>
            <a:r>
              <a:rPr lang="en-US" b="1" dirty="0" smtClean="0"/>
              <a:t>YRS and </a:t>
            </a:r>
            <a:r>
              <a:rPr lang="en-US" b="1" dirty="0"/>
              <a:t>2</a:t>
            </a:r>
            <a:r>
              <a:rPr lang="en-US" b="1" dirty="0" smtClean="0"/>
              <a:t>M</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98 Households</a:t>
            </a:r>
            <a:r>
              <a:rPr lang="en-US" b="1" dirty="0"/>
              <a:t>, </a:t>
            </a:r>
            <a:r>
              <a:rPr lang="en-US" b="1" dirty="0" smtClean="0"/>
              <a:t>approximately almost 588 persons</a:t>
            </a:r>
            <a:r>
              <a:rPr lang="en-US" b="1" dirty="0"/>
              <a:t>.</a:t>
            </a:r>
            <a:endParaRPr lang="en-US" dirty="0"/>
          </a:p>
          <a:p>
            <a:endParaRPr lang="en-US" dirty="0"/>
          </a:p>
        </p:txBody>
      </p:sp>
    </p:spTree>
    <p:extLst>
      <p:ext uri="{BB962C8B-B14F-4D97-AF65-F5344CB8AC3E}">
        <p14:creationId xmlns:p14="http://schemas.microsoft.com/office/powerpoint/2010/main" val="948856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SPRINGS SPONSORED BY YOUR CLUBS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KHULUTHA COMMUNITY SPRING</a:t>
            </a:r>
          </a:p>
          <a:p>
            <a:r>
              <a:rPr lang="en-US" dirty="0" smtClean="0"/>
              <a:t>KISAR MUNITY SPRING</a:t>
            </a:r>
          </a:p>
          <a:p>
            <a:r>
              <a:rPr lang="en-US" dirty="0" smtClean="0"/>
              <a:t>NAMBAKA COMMUNITY SPRING</a:t>
            </a:r>
          </a:p>
          <a:p>
            <a:r>
              <a:rPr lang="en-US" dirty="0" smtClean="0"/>
              <a:t>USHITENDE COMMUNITY SPRING</a:t>
            </a:r>
          </a:p>
          <a:p>
            <a:r>
              <a:rPr lang="en-US" dirty="0" smtClean="0"/>
              <a:t>KAMNARA COMMUNITY SPRING</a:t>
            </a:r>
          </a:p>
          <a:p>
            <a:r>
              <a:rPr lang="en-US" dirty="0" smtClean="0"/>
              <a:t>KADUNYA COMMUNITY SPRING</a:t>
            </a:r>
          </a:p>
          <a:p>
            <a:r>
              <a:rPr lang="en-US" dirty="0" smtClean="0"/>
              <a:t>MAPAO COMMUNITY SPRING</a:t>
            </a:r>
          </a:p>
          <a:p>
            <a:r>
              <a:rPr lang="en-US" dirty="0" smtClean="0"/>
              <a:t>MUSENDA COMMUNITY SPRING</a:t>
            </a:r>
          </a:p>
          <a:p>
            <a:r>
              <a:rPr lang="en-US" dirty="0" smtClean="0"/>
              <a:t>EMKWEN COMMUNITY SHALLOW WELL </a:t>
            </a:r>
          </a:p>
          <a:p>
            <a:r>
              <a:rPr lang="en-US" dirty="0" smtClean="0"/>
              <a:t>UMALA  GUL COMMUNITY  SHALLOW WELL</a:t>
            </a:r>
          </a:p>
          <a:p>
            <a:r>
              <a:rPr lang="en-US" dirty="0" smtClean="0"/>
              <a:t>KUNYU COMMUNITY SPRING</a:t>
            </a:r>
            <a:endParaRPr lang="en-US" dirty="0"/>
          </a:p>
        </p:txBody>
      </p:sp>
    </p:spTree>
    <p:extLst>
      <p:ext uri="{BB962C8B-B14F-4D97-AF65-F5344CB8AC3E}">
        <p14:creationId xmlns:p14="http://schemas.microsoft.com/office/powerpoint/2010/main" val="1032297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60479"/>
          </a:xfrm>
        </p:spPr>
        <p:txBody>
          <a:bodyPr/>
          <a:lstStyle/>
          <a:p>
            <a:pPr algn="ctr"/>
            <a:r>
              <a:rPr lang="en-US" b="1" dirty="0" smtClean="0">
                <a:latin typeface="Agency FB" pitchFamily="34" charset="0"/>
              </a:rPr>
              <a:t>WAMANYA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Slightly not heavy water flow  and fills a 20 litter container in less than 5min</a:t>
                      </a:r>
                    </a:p>
                    <a:p>
                      <a:r>
                        <a:rPr lang="en-US" dirty="0" smtClean="0"/>
                        <a:t> </a:t>
                      </a:r>
                      <a:r>
                        <a:rPr lang="en-US" baseline="0" dirty="0" smtClean="0"/>
                        <a:t>Drainage well maintained</a:t>
                      </a:r>
                    </a:p>
                    <a:p>
                      <a:r>
                        <a:rPr lang="en-US" baseline="0" dirty="0" smtClean="0"/>
                        <a:t>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For future follow-up.</a:t>
                      </a:r>
                    </a:p>
                  </a:txBody>
                  <a:tcPr/>
                </a:tc>
              </a:tr>
            </a:tbl>
          </a:graphicData>
        </a:graphic>
      </p:graphicFrame>
    </p:spTree>
    <p:extLst>
      <p:ext uri="{BB962C8B-B14F-4D97-AF65-F5344CB8AC3E}">
        <p14:creationId xmlns:p14="http://schemas.microsoft.com/office/powerpoint/2010/main" val="2088225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76700"/>
          </a:xfrm>
        </p:spPr>
        <p:txBody>
          <a:bodyPr>
            <a:normAutofit fontScale="90000"/>
          </a:bodyPr>
          <a:lstStyle/>
          <a:p>
            <a:pPr algn="ctr"/>
            <a:r>
              <a:rPr lang="en-US" b="1" dirty="0" smtClean="0">
                <a:latin typeface="Agency FB" pitchFamily="34" charset="0"/>
              </a:rPr>
              <a:t>Status </a:t>
            </a:r>
            <a:r>
              <a:rPr lang="en-US" b="1" dirty="0" err="1" smtClean="0">
                <a:latin typeface="Agency FB" pitchFamily="34" charset="0"/>
              </a:rPr>
              <a:t>wamanya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52248" y="882869"/>
            <a:ext cx="5975131" cy="575441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8858" y="882869"/>
            <a:ext cx="5537170" cy="5754414"/>
          </a:xfrm>
          <a:prstGeom prst="rect">
            <a:avLst/>
          </a:prstGeom>
        </p:spPr>
      </p:pic>
    </p:spTree>
    <p:extLst>
      <p:ext uri="{BB962C8B-B14F-4D97-AF65-F5344CB8AC3E}">
        <p14:creationId xmlns:p14="http://schemas.microsoft.com/office/powerpoint/2010/main" val="2677018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81652"/>
          </a:xfrm>
        </p:spPr>
        <p:txBody>
          <a:bodyPr/>
          <a:lstStyle/>
          <a:p>
            <a:pPr algn="ctr"/>
            <a:r>
              <a:rPr lang="en-US" b="1" dirty="0" smtClean="0">
                <a:latin typeface="Agency FB" pitchFamily="34" charset="0"/>
              </a:rPr>
              <a:t>EBUSHIKAMI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endParaRPr lang="en-US" dirty="0" smtClean="0"/>
          </a:p>
          <a:p>
            <a:pPr marL="0" indent="0" algn="ctr">
              <a:buNone/>
            </a:pPr>
            <a:r>
              <a:rPr lang="en-US" b="1" dirty="0" smtClean="0"/>
              <a:t>April/May 2019</a:t>
            </a:r>
            <a:endParaRPr lang="en-US" b="1" dirty="0"/>
          </a:p>
          <a:p>
            <a:pPr marL="0" indent="0" algn="ctr">
              <a:buNone/>
            </a:pPr>
            <a:endParaRPr lang="en-US" b="1" dirty="0"/>
          </a:p>
          <a:p>
            <a:pPr marL="0" indent="0" algn="ctr">
              <a:buNone/>
            </a:pPr>
            <a:r>
              <a:rPr lang="en-US" b="1" u="sng" dirty="0">
                <a:latin typeface="Arial Black" pitchFamily="34" charset="0"/>
              </a:rPr>
              <a:t>AGE: </a:t>
            </a:r>
            <a:endParaRPr lang="en-US" b="1" u="sng" dirty="0" smtClean="0">
              <a:latin typeface="Arial Black" pitchFamily="34" charset="0"/>
            </a:endParaRPr>
          </a:p>
          <a:p>
            <a:pPr marL="0" indent="0" algn="ctr">
              <a:buNone/>
            </a:pPr>
            <a:r>
              <a:rPr lang="en-US" b="1" dirty="0" smtClean="0"/>
              <a:t>1yr and 2M</a:t>
            </a:r>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a:t>6</a:t>
            </a:r>
            <a:r>
              <a:rPr lang="en-US" b="1" dirty="0" smtClean="0"/>
              <a:t>8 Households</a:t>
            </a:r>
            <a:r>
              <a:rPr lang="en-US" b="1" dirty="0"/>
              <a:t>, </a:t>
            </a:r>
            <a:r>
              <a:rPr lang="en-US" b="1" dirty="0" smtClean="0"/>
              <a:t>approximately almost 340 persons</a:t>
            </a:r>
            <a:r>
              <a:rPr lang="en-US" b="1" dirty="0"/>
              <a:t>.</a:t>
            </a:r>
            <a:endParaRPr lang="en-US" dirty="0"/>
          </a:p>
          <a:p>
            <a:endParaRPr lang="en-US" dirty="0"/>
          </a:p>
        </p:txBody>
      </p:sp>
    </p:spTree>
    <p:extLst>
      <p:ext uri="{BB962C8B-B14F-4D97-AF65-F5344CB8AC3E}">
        <p14:creationId xmlns:p14="http://schemas.microsoft.com/office/powerpoint/2010/main" val="510783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65886"/>
          </a:xfrm>
        </p:spPr>
        <p:txBody>
          <a:bodyPr/>
          <a:lstStyle/>
          <a:p>
            <a:pPr algn="ctr"/>
            <a:r>
              <a:rPr lang="en-US" b="1" dirty="0" smtClean="0">
                <a:latin typeface="Agency FB" pitchFamily="34" charset="0"/>
              </a:rPr>
              <a:t>EBUSHIKAMI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Slightly not heavy water flow  and fills a 20 litter container in less than 5min</a:t>
                      </a:r>
                    </a:p>
                    <a:p>
                      <a:r>
                        <a:rPr lang="en-US" dirty="0" smtClean="0"/>
                        <a:t> </a:t>
                      </a:r>
                      <a:r>
                        <a:rPr lang="en-US" baseline="0" dirty="0" smtClean="0"/>
                        <a:t>Drainage well maintained</a:t>
                      </a:r>
                    </a:p>
                    <a:p>
                      <a:r>
                        <a:rPr lang="en-US" baseline="0" dirty="0" smtClean="0"/>
                        <a:t>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For future follow-up.</a:t>
                      </a:r>
                    </a:p>
                  </a:txBody>
                  <a:tcPr/>
                </a:tc>
              </a:tr>
            </a:tbl>
          </a:graphicData>
        </a:graphic>
      </p:graphicFrame>
    </p:spTree>
    <p:extLst>
      <p:ext uri="{BB962C8B-B14F-4D97-AF65-F5344CB8AC3E}">
        <p14:creationId xmlns:p14="http://schemas.microsoft.com/office/powerpoint/2010/main" val="2420666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13183"/>
          </a:xfrm>
        </p:spPr>
        <p:txBody>
          <a:bodyPr/>
          <a:lstStyle/>
          <a:p>
            <a:pPr algn="ctr"/>
            <a:r>
              <a:rPr lang="en-US" b="1" dirty="0" smtClean="0">
                <a:latin typeface="Agency FB" pitchFamily="34" charset="0"/>
              </a:rPr>
              <a:t>Status of </a:t>
            </a:r>
            <a:r>
              <a:rPr lang="en-US" b="1" dirty="0" err="1" smtClean="0">
                <a:latin typeface="Agency FB" pitchFamily="34" charset="0"/>
              </a:rPr>
              <a:t>Ebushikami</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52249" y="1119352"/>
            <a:ext cx="6101254" cy="550216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159" y="1119352"/>
            <a:ext cx="5502165" cy="5502165"/>
          </a:xfrm>
          <a:prstGeom prst="rect">
            <a:avLst/>
          </a:prstGeom>
        </p:spPr>
      </p:pic>
    </p:spTree>
    <p:extLst>
      <p:ext uri="{BB962C8B-B14F-4D97-AF65-F5344CB8AC3E}">
        <p14:creationId xmlns:p14="http://schemas.microsoft.com/office/powerpoint/2010/main" val="2265675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89186" y="252248"/>
            <a:ext cx="5917146" cy="638503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252248"/>
            <a:ext cx="5596759" cy="6385035"/>
          </a:xfrm>
          <a:prstGeom prst="rect">
            <a:avLst/>
          </a:prstGeom>
        </p:spPr>
      </p:pic>
    </p:spTree>
    <p:extLst>
      <p:ext uri="{BB962C8B-B14F-4D97-AF65-F5344CB8AC3E}">
        <p14:creationId xmlns:p14="http://schemas.microsoft.com/office/powerpoint/2010/main" val="1947533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60479"/>
          </a:xfrm>
        </p:spPr>
        <p:txBody>
          <a:bodyPr/>
          <a:lstStyle/>
          <a:p>
            <a:pPr algn="ctr"/>
            <a:r>
              <a:rPr lang="en-US" b="1" dirty="0" smtClean="0">
                <a:latin typeface="Agency FB" pitchFamily="34" charset="0"/>
              </a:rPr>
              <a:t>KHENDWA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endParaRPr lang="en-US" dirty="0" smtClean="0"/>
          </a:p>
          <a:p>
            <a:pPr marL="0" indent="0" algn="ctr">
              <a:buNone/>
            </a:pPr>
            <a:r>
              <a:rPr lang="en-US" b="1" dirty="0" smtClean="0"/>
              <a:t>Oct /Nov 2019</a:t>
            </a:r>
          </a:p>
          <a:p>
            <a:pPr marL="0" indent="0" algn="ctr">
              <a:buNone/>
            </a:pPr>
            <a:endParaRPr lang="en-US" b="1" dirty="0"/>
          </a:p>
          <a:p>
            <a:pPr marL="0" indent="0" algn="ctr">
              <a:buNone/>
            </a:pPr>
            <a:r>
              <a:rPr lang="en-US" b="1" u="sng" dirty="0">
                <a:latin typeface="Arial Black" pitchFamily="34" charset="0"/>
              </a:rPr>
              <a:t>AGE: </a:t>
            </a:r>
            <a:endParaRPr lang="en-US" b="1" u="sng" dirty="0" smtClean="0">
              <a:latin typeface="Arial Black" pitchFamily="34" charset="0"/>
            </a:endParaRPr>
          </a:p>
          <a:p>
            <a:pPr marL="0" indent="0" algn="ctr">
              <a:buNone/>
            </a:pPr>
            <a:r>
              <a:rPr lang="en-US" b="1" dirty="0" smtClean="0"/>
              <a:t> 9Months</a:t>
            </a:r>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120 Households</a:t>
            </a:r>
            <a:r>
              <a:rPr lang="en-US" b="1" dirty="0"/>
              <a:t>, </a:t>
            </a:r>
            <a:r>
              <a:rPr lang="en-US" b="1" dirty="0" smtClean="0"/>
              <a:t>approximately almost 720 persons</a:t>
            </a:r>
            <a:r>
              <a:rPr lang="en-US" b="1" dirty="0"/>
              <a:t>.</a:t>
            </a:r>
            <a:endParaRPr lang="en-US" dirty="0"/>
          </a:p>
          <a:p>
            <a:endParaRPr lang="en-US" dirty="0"/>
          </a:p>
        </p:txBody>
      </p:sp>
    </p:spTree>
    <p:extLst>
      <p:ext uri="{BB962C8B-B14F-4D97-AF65-F5344CB8AC3E}">
        <p14:creationId xmlns:p14="http://schemas.microsoft.com/office/powerpoint/2010/main" val="2584169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23996"/>
          </a:xfrm>
        </p:spPr>
        <p:txBody>
          <a:bodyPr>
            <a:normAutofit fontScale="90000"/>
          </a:bodyPr>
          <a:lstStyle/>
          <a:p>
            <a:pPr algn="ctr"/>
            <a:r>
              <a:rPr lang="en-US" b="1" dirty="0" smtClean="0">
                <a:latin typeface="Agency FB" pitchFamily="34" charset="0"/>
              </a:rPr>
              <a:t>KHENDWA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617873464"/>
              </p:ext>
            </p:extLst>
          </p:nvPr>
        </p:nvGraphicFramePr>
        <p:xfrm>
          <a:off x="220717" y="1387365"/>
          <a:ext cx="11698014" cy="5292348"/>
        </p:xfrm>
        <a:graphic>
          <a:graphicData uri="http://schemas.openxmlformats.org/drawingml/2006/table">
            <a:tbl>
              <a:tblPr firstRow="1" bandRow="1">
                <a:tableStyleId>{5C22544A-7EE6-4342-B048-85BDC9FD1C3A}</a:tableStyleId>
              </a:tblPr>
              <a:tblGrid>
                <a:gridCol w="988151"/>
                <a:gridCol w="3650193"/>
                <a:gridCol w="7059670"/>
              </a:tblGrid>
              <a:tr h="534644">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104442">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Good water flow  and fills a 20 litter container in less than 5 sec</a:t>
                      </a:r>
                    </a:p>
                    <a:p>
                      <a:r>
                        <a:rPr lang="en-US" dirty="0" smtClean="0"/>
                        <a:t>  </a:t>
                      </a:r>
                      <a:r>
                        <a:rPr lang="en-US" baseline="0" dirty="0" smtClean="0"/>
                        <a:t>Drainage  well maintained</a:t>
                      </a:r>
                    </a:p>
                    <a:p>
                      <a:r>
                        <a:rPr lang="en-US" baseline="0" dirty="0" smtClean="0"/>
                        <a:t>  The spring never dries up.</a:t>
                      </a:r>
                    </a:p>
                    <a:p>
                      <a:endParaRPr lang="en-US" dirty="0"/>
                    </a:p>
                  </a:txBody>
                  <a:tcPr/>
                </a:tc>
              </a:tr>
              <a:tr h="922810">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34644">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2281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a:t>
                      </a:r>
                      <a:endParaRPr lang="en-US" dirty="0"/>
                    </a:p>
                  </a:txBody>
                  <a:tcPr/>
                </a:tc>
              </a:tr>
              <a:tr h="1104442">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Some members of the community using the fence as cloth line, it was discussed that should stop.</a:t>
                      </a:r>
                    </a:p>
                    <a:p>
                      <a:r>
                        <a:rPr lang="en-US" baseline="0" dirty="0" smtClean="0"/>
                        <a:t>Still very new ,For future follow-up.</a:t>
                      </a:r>
                    </a:p>
                  </a:txBody>
                  <a:tcPr/>
                </a:tc>
              </a:tr>
            </a:tbl>
          </a:graphicData>
        </a:graphic>
      </p:graphicFrame>
    </p:spTree>
    <p:extLst>
      <p:ext uri="{BB962C8B-B14F-4D97-AF65-F5344CB8AC3E}">
        <p14:creationId xmlns:p14="http://schemas.microsoft.com/office/powerpoint/2010/main" val="778842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71293"/>
          </a:xfrm>
        </p:spPr>
        <p:txBody>
          <a:bodyPr>
            <a:normAutofit fontScale="90000"/>
          </a:bodyPr>
          <a:lstStyle/>
          <a:p>
            <a:pPr algn="ctr"/>
            <a:r>
              <a:rPr lang="en-US" b="1" dirty="0" smtClean="0">
                <a:latin typeface="Agency FB" pitchFamily="34" charset="0"/>
              </a:rPr>
              <a:t>Status of </a:t>
            </a:r>
            <a:r>
              <a:rPr lang="en-US" b="1" dirty="0" err="1" smtClean="0">
                <a:latin typeface="Agency FB" pitchFamily="34" charset="0"/>
              </a:rPr>
              <a:t>Khendwa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306207" y="882870"/>
            <a:ext cx="5659821" cy="577017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87" y="882870"/>
            <a:ext cx="6001504" cy="5770178"/>
          </a:xfrm>
          <a:prstGeom prst="rect">
            <a:avLst/>
          </a:prstGeom>
        </p:spPr>
      </p:pic>
    </p:spTree>
    <p:extLst>
      <p:ext uri="{BB962C8B-B14F-4D97-AF65-F5344CB8AC3E}">
        <p14:creationId xmlns:p14="http://schemas.microsoft.com/office/powerpoint/2010/main" val="3682687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81652"/>
          </a:xfrm>
        </p:spPr>
        <p:txBody>
          <a:bodyPr/>
          <a:lstStyle/>
          <a:p>
            <a:pPr algn="ctr"/>
            <a:r>
              <a:rPr lang="en-US" b="1" dirty="0" smtClean="0">
                <a:latin typeface="Agency FB" pitchFamily="34" charset="0"/>
              </a:rPr>
              <a:t>KHULUTHA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endParaRPr lang="en-US" dirty="0" smtClean="0"/>
          </a:p>
          <a:p>
            <a:pPr marL="0" indent="0" algn="ctr">
              <a:buNone/>
            </a:pPr>
            <a:r>
              <a:rPr lang="en-US" b="1" dirty="0" smtClean="0"/>
              <a:t>April/May 2019</a:t>
            </a:r>
          </a:p>
          <a:p>
            <a:pPr marL="0" indent="0" algn="ctr">
              <a:buNone/>
            </a:pPr>
            <a:endParaRPr lang="en-US" b="1" dirty="0"/>
          </a:p>
          <a:p>
            <a:pPr marL="0" indent="0" algn="ctr">
              <a:buNone/>
            </a:pPr>
            <a:r>
              <a:rPr lang="en-US" b="1" u="sng" dirty="0">
                <a:latin typeface="Arial Black" pitchFamily="34" charset="0"/>
              </a:rPr>
              <a:t>AGE: </a:t>
            </a:r>
            <a:endParaRPr lang="en-US" b="1" u="sng" dirty="0" smtClean="0">
              <a:latin typeface="Arial Black" pitchFamily="34" charset="0"/>
            </a:endParaRPr>
          </a:p>
          <a:p>
            <a:pPr marL="0" indent="0" algn="ctr">
              <a:buNone/>
            </a:pPr>
            <a:r>
              <a:rPr lang="en-US" b="1" dirty="0" smtClean="0"/>
              <a:t>1Yr 2Months</a:t>
            </a:r>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180 Households</a:t>
            </a:r>
            <a:r>
              <a:rPr lang="en-US" b="1" dirty="0"/>
              <a:t>, </a:t>
            </a:r>
            <a:r>
              <a:rPr lang="en-US" b="1" dirty="0" smtClean="0"/>
              <a:t>approximately almost 720 persons</a:t>
            </a:r>
            <a:r>
              <a:rPr lang="en-US" b="1" dirty="0"/>
              <a:t>.</a:t>
            </a:r>
            <a:endParaRPr lang="en-US" dirty="0"/>
          </a:p>
          <a:p>
            <a:endParaRPr lang="en-US" dirty="0"/>
          </a:p>
        </p:txBody>
      </p:sp>
    </p:spTree>
    <p:extLst>
      <p:ext uri="{BB962C8B-B14F-4D97-AF65-F5344CB8AC3E}">
        <p14:creationId xmlns:p14="http://schemas.microsoft.com/office/powerpoint/2010/main" val="1007134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28948"/>
          </a:xfrm>
        </p:spPr>
        <p:txBody>
          <a:bodyPr/>
          <a:lstStyle/>
          <a:p>
            <a:pPr algn="ctr"/>
            <a:r>
              <a:rPr lang="en-US" b="1" dirty="0" smtClean="0">
                <a:latin typeface="Agency FB" pitchFamily="34" charset="0"/>
              </a:rPr>
              <a:t>KOMALA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a:t>
            </a:r>
            <a:r>
              <a:rPr lang="en-US" b="1" u="sng" dirty="0" smtClean="0">
                <a:latin typeface="Arial Black" pitchFamily="34" charset="0"/>
              </a:rPr>
              <a:t>PROTECTED</a:t>
            </a:r>
            <a:r>
              <a:rPr lang="en-US" dirty="0" smtClean="0"/>
              <a:t>: </a:t>
            </a:r>
            <a:endParaRPr lang="en-US" dirty="0"/>
          </a:p>
          <a:p>
            <a:pPr marL="0" indent="0" algn="ctr">
              <a:buNone/>
            </a:pPr>
            <a:r>
              <a:rPr lang="en-US" b="1" dirty="0" smtClean="0"/>
              <a:t>NOV2015</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a:t>4</a:t>
            </a:r>
            <a:r>
              <a:rPr lang="en-US" b="1" dirty="0" smtClean="0"/>
              <a:t>years and 8months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200 </a:t>
            </a:r>
            <a:r>
              <a:rPr lang="en-US" b="1" dirty="0"/>
              <a:t>Households, approximately </a:t>
            </a:r>
            <a:r>
              <a:rPr lang="en-US" b="1" dirty="0" smtClean="0"/>
              <a:t>1200persons</a:t>
            </a:r>
            <a:r>
              <a:rPr lang="en-US" b="1" dirty="0"/>
              <a:t>.</a:t>
            </a:r>
            <a:endParaRPr lang="en-US" dirty="0"/>
          </a:p>
        </p:txBody>
      </p:sp>
    </p:spTree>
    <p:extLst>
      <p:ext uri="{BB962C8B-B14F-4D97-AF65-F5344CB8AC3E}">
        <p14:creationId xmlns:p14="http://schemas.microsoft.com/office/powerpoint/2010/main" val="1571798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02824"/>
          </a:xfrm>
        </p:spPr>
        <p:txBody>
          <a:bodyPr>
            <a:normAutofit fontScale="90000"/>
          </a:bodyPr>
          <a:lstStyle/>
          <a:p>
            <a:pPr algn="ctr"/>
            <a:r>
              <a:rPr lang="en-US" b="1" dirty="0" smtClean="0">
                <a:latin typeface="Agency FB" pitchFamily="34" charset="0"/>
              </a:rPr>
              <a:t>KHULUTHA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550972240"/>
              </p:ext>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Good water flow </a:t>
                      </a:r>
                    </a:p>
                    <a:p>
                      <a:r>
                        <a:rPr lang="en-US" dirty="0" smtClean="0"/>
                        <a:t>  </a:t>
                      </a:r>
                      <a:r>
                        <a:rPr lang="en-US" baseline="0" dirty="0" smtClean="0"/>
                        <a:t>Drainage  well maintained</a:t>
                      </a:r>
                    </a:p>
                    <a:p>
                      <a:r>
                        <a:rPr lang="en-US" baseline="0" dirty="0" smtClean="0"/>
                        <a:t>  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 though at the time of visit we didn’t get anyone fetching. Wrong timing!</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endParaRPr lang="en-US" baseline="0" dirty="0" smtClean="0"/>
                    </a:p>
                    <a:p>
                      <a:r>
                        <a:rPr lang="en-US" baseline="0" dirty="0" smtClean="0"/>
                        <a:t>Still very new ,For future follow-up.</a:t>
                      </a:r>
                    </a:p>
                  </a:txBody>
                  <a:tcPr/>
                </a:tc>
              </a:tr>
            </a:tbl>
          </a:graphicData>
        </a:graphic>
      </p:graphicFrame>
    </p:spTree>
    <p:extLst>
      <p:ext uri="{BB962C8B-B14F-4D97-AF65-F5344CB8AC3E}">
        <p14:creationId xmlns:p14="http://schemas.microsoft.com/office/powerpoint/2010/main" val="2979727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39762"/>
          </a:xfrm>
        </p:spPr>
        <p:txBody>
          <a:bodyPr>
            <a:normAutofit fontScale="90000"/>
          </a:bodyPr>
          <a:lstStyle/>
          <a:p>
            <a:pPr algn="ctr"/>
            <a:r>
              <a:rPr lang="en-US" b="1" dirty="0" smtClean="0">
                <a:latin typeface="Agency FB" pitchFamily="34" charset="0"/>
              </a:rPr>
              <a:t>Status </a:t>
            </a:r>
            <a:r>
              <a:rPr lang="en-US" b="1" dirty="0" err="1" smtClean="0">
                <a:latin typeface="Agency FB" pitchFamily="34" charset="0"/>
              </a:rPr>
              <a:t>Khulutha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511159" y="1024759"/>
            <a:ext cx="5454869" cy="559675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14" y="1040524"/>
            <a:ext cx="6070793" cy="5565228"/>
          </a:xfrm>
          <a:prstGeom prst="rect">
            <a:avLst/>
          </a:prstGeom>
        </p:spPr>
      </p:pic>
    </p:spTree>
    <p:extLst>
      <p:ext uri="{BB962C8B-B14F-4D97-AF65-F5344CB8AC3E}">
        <p14:creationId xmlns:p14="http://schemas.microsoft.com/office/powerpoint/2010/main" val="3825989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92010"/>
          </a:xfrm>
        </p:spPr>
        <p:txBody>
          <a:bodyPr/>
          <a:lstStyle/>
          <a:p>
            <a:pPr algn="ctr"/>
            <a:r>
              <a:rPr lang="en-US" b="1" dirty="0" smtClean="0">
                <a:latin typeface="Agency FB" pitchFamily="34" charset="0"/>
              </a:rPr>
              <a:t>KISAR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endParaRPr lang="en-US" dirty="0" smtClean="0"/>
          </a:p>
          <a:p>
            <a:pPr marL="0" indent="0" algn="ctr">
              <a:buNone/>
            </a:pPr>
            <a:r>
              <a:rPr lang="en-US" b="1" dirty="0" smtClean="0"/>
              <a:t>JAN/FEB 2019</a:t>
            </a:r>
          </a:p>
          <a:p>
            <a:pPr marL="0" indent="0" algn="ctr">
              <a:buNone/>
            </a:pPr>
            <a:endParaRPr lang="en-US" b="1" dirty="0"/>
          </a:p>
          <a:p>
            <a:pPr marL="0" indent="0" algn="ctr">
              <a:buNone/>
            </a:pPr>
            <a:r>
              <a:rPr lang="en-US" b="1" u="sng" dirty="0">
                <a:latin typeface="Arial Black" pitchFamily="34" charset="0"/>
              </a:rPr>
              <a:t>AGE: </a:t>
            </a:r>
            <a:endParaRPr lang="en-US" b="1" u="sng" dirty="0" smtClean="0">
              <a:latin typeface="Arial Black" pitchFamily="34" charset="0"/>
            </a:endParaRPr>
          </a:p>
          <a:p>
            <a:pPr marL="0" indent="0" algn="ctr">
              <a:buNone/>
            </a:pPr>
            <a:r>
              <a:rPr lang="en-US" b="1" dirty="0" smtClean="0"/>
              <a:t>1Yr 5Months</a:t>
            </a:r>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80 Households</a:t>
            </a:r>
            <a:r>
              <a:rPr lang="en-US" b="1" dirty="0"/>
              <a:t>, </a:t>
            </a:r>
            <a:r>
              <a:rPr lang="en-US" b="1" dirty="0" smtClean="0"/>
              <a:t>approximately almost 420 persons</a:t>
            </a:r>
            <a:r>
              <a:rPr lang="en-US" b="1" dirty="0"/>
              <a:t>.</a:t>
            </a:r>
            <a:endParaRPr lang="en-US" dirty="0"/>
          </a:p>
          <a:p>
            <a:endParaRPr lang="en-US" dirty="0"/>
          </a:p>
        </p:txBody>
      </p:sp>
    </p:spTree>
    <p:extLst>
      <p:ext uri="{BB962C8B-B14F-4D97-AF65-F5344CB8AC3E}">
        <p14:creationId xmlns:p14="http://schemas.microsoft.com/office/powerpoint/2010/main" val="4177578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81652"/>
          </a:xfrm>
        </p:spPr>
        <p:txBody>
          <a:bodyPr/>
          <a:lstStyle/>
          <a:p>
            <a:pPr algn="ctr"/>
            <a:r>
              <a:rPr lang="en-US" b="1" dirty="0" smtClean="0">
                <a:latin typeface="Agency FB" pitchFamily="34" charset="0"/>
              </a:rPr>
              <a:t>KISAR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627036749"/>
              </p:ext>
            </p:extLst>
          </p:nvPr>
        </p:nvGraphicFramePr>
        <p:xfrm>
          <a:off x="220717" y="1387365"/>
          <a:ext cx="11698014" cy="5228694"/>
        </p:xfrm>
        <a:graphic>
          <a:graphicData uri="http://schemas.openxmlformats.org/drawingml/2006/table">
            <a:tbl>
              <a:tblPr firstRow="1" bandRow="1">
                <a:tableStyleId>{5C22544A-7EE6-4342-B048-85BDC9FD1C3A}</a:tableStyleId>
              </a:tblPr>
              <a:tblGrid>
                <a:gridCol w="988151"/>
                <a:gridCol w="3650193"/>
                <a:gridCol w="7059670"/>
              </a:tblGrid>
              <a:tr h="562821">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16264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Good water flow </a:t>
                      </a:r>
                    </a:p>
                    <a:p>
                      <a:r>
                        <a:rPr lang="en-US" dirty="0" smtClean="0"/>
                        <a:t>  </a:t>
                      </a:r>
                      <a:r>
                        <a:rPr lang="en-US" baseline="0" dirty="0" smtClean="0"/>
                        <a:t>Drainage  well maintained</a:t>
                      </a:r>
                    </a:p>
                    <a:p>
                      <a:r>
                        <a:rPr lang="en-US" baseline="0" dirty="0" smtClean="0"/>
                        <a:t>  The spring never dries up.</a:t>
                      </a:r>
                    </a:p>
                    <a:p>
                      <a:endParaRPr lang="en-US" dirty="0"/>
                    </a:p>
                  </a:txBody>
                  <a:tcPr/>
                </a:tc>
              </a:tr>
              <a:tr h="971444">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62821">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71444">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 though at the time of visit we didn’t get anyone fetching. Wrong timing!</a:t>
                      </a:r>
                      <a:endParaRPr lang="en-US" dirty="0"/>
                    </a:p>
                  </a:txBody>
                  <a:tcPr/>
                </a:tc>
              </a:tr>
              <a:tr h="971444">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endParaRPr lang="en-US" baseline="0" dirty="0" smtClean="0"/>
                    </a:p>
                    <a:p>
                      <a:r>
                        <a:rPr lang="en-US" baseline="0" dirty="0" smtClean="0"/>
                        <a:t>Still very new ,For future follow-up.</a:t>
                      </a:r>
                    </a:p>
                  </a:txBody>
                  <a:tcPr/>
                </a:tc>
              </a:tr>
            </a:tbl>
          </a:graphicData>
        </a:graphic>
      </p:graphicFrame>
    </p:spTree>
    <p:extLst>
      <p:ext uri="{BB962C8B-B14F-4D97-AF65-F5344CB8AC3E}">
        <p14:creationId xmlns:p14="http://schemas.microsoft.com/office/powerpoint/2010/main" val="3948370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50121"/>
          </a:xfrm>
        </p:spPr>
        <p:txBody>
          <a:bodyPr/>
          <a:lstStyle/>
          <a:p>
            <a:pPr algn="ctr"/>
            <a:r>
              <a:rPr lang="en-US" b="1" dirty="0" smtClean="0">
                <a:latin typeface="Agency FB" pitchFamily="34" charset="0"/>
              </a:rPr>
              <a:t>Status of </a:t>
            </a:r>
            <a:r>
              <a:rPr lang="en-US" b="1" dirty="0" err="1" smtClean="0">
                <a:latin typeface="Agency FB" pitchFamily="34" charset="0"/>
              </a:rPr>
              <a:t>Kisar</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511159" y="993228"/>
            <a:ext cx="5486400" cy="565982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49" y="993227"/>
            <a:ext cx="6148552" cy="5644055"/>
          </a:xfrm>
          <a:prstGeom prst="rect">
            <a:avLst/>
          </a:prstGeom>
        </p:spPr>
      </p:pic>
    </p:spTree>
    <p:extLst>
      <p:ext uri="{BB962C8B-B14F-4D97-AF65-F5344CB8AC3E}">
        <p14:creationId xmlns:p14="http://schemas.microsoft.com/office/powerpoint/2010/main" val="4648493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89186" y="268014"/>
            <a:ext cx="5785945" cy="627467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553" y="268014"/>
            <a:ext cx="5833240" cy="6274676"/>
          </a:xfrm>
          <a:prstGeom prst="rect">
            <a:avLst/>
          </a:prstGeom>
        </p:spPr>
      </p:pic>
    </p:spTree>
    <p:extLst>
      <p:ext uri="{BB962C8B-B14F-4D97-AF65-F5344CB8AC3E}">
        <p14:creationId xmlns:p14="http://schemas.microsoft.com/office/powerpoint/2010/main" val="33090373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71293"/>
          </a:xfrm>
        </p:spPr>
        <p:txBody>
          <a:bodyPr>
            <a:normAutofit fontScale="90000"/>
          </a:bodyPr>
          <a:lstStyle/>
          <a:p>
            <a:pPr algn="ctr"/>
            <a:r>
              <a:rPr lang="en-US" b="1" dirty="0" smtClean="0">
                <a:latin typeface="Agency FB" pitchFamily="34" charset="0"/>
              </a:rPr>
              <a:t>NAMBAKA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endParaRPr lang="en-US" dirty="0" smtClean="0"/>
          </a:p>
          <a:p>
            <a:pPr marL="0" indent="0" algn="ctr">
              <a:buNone/>
            </a:pPr>
            <a:r>
              <a:rPr lang="en-US" b="1" dirty="0" smtClean="0"/>
              <a:t>Oct/Nov 2019</a:t>
            </a:r>
          </a:p>
          <a:p>
            <a:pPr marL="0" indent="0" algn="ctr">
              <a:buNone/>
            </a:pPr>
            <a:endParaRPr lang="en-US" b="1" dirty="0"/>
          </a:p>
          <a:p>
            <a:pPr marL="0" indent="0" algn="ctr">
              <a:buNone/>
            </a:pPr>
            <a:r>
              <a:rPr lang="en-US" b="1" u="sng" dirty="0">
                <a:latin typeface="Arial Black" pitchFamily="34" charset="0"/>
              </a:rPr>
              <a:t>AGE: </a:t>
            </a:r>
            <a:endParaRPr lang="en-US" b="1" u="sng" dirty="0" smtClean="0">
              <a:latin typeface="Arial Black" pitchFamily="34" charset="0"/>
            </a:endParaRPr>
          </a:p>
          <a:p>
            <a:pPr marL="0" indent="0" algn="ctr">
              <a:buNone/>
            </a:pPr>
            <a:r>
              <a:rPr lang="en-US" b="1" dirty="0" smtClean="0"/>
              <a:t>10Months</a:t>
            </a:r>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59 Households</a:t>
            </a:r>
            <a:r>
              <a:rPr lang="en-US" b="1" dirty="0"/>
              <a:t>, </a:t>
            </a:r>
            <a:r>
              <a:rPr lang="en-US" b="1" dirty="0" smtClean="0"/>
              <a:t>approximately almost 356 persons</a:t>
            </a:r>
            <a:r>
              <a:rPr lang="en-US" b="1" dirty="0"/>
              <a:t>.</a:t>
            </a:r>
            <a:endParaRPr lang="en-US" dirty="0"/>
          </a:p>
          <a:p>
            <a:endParaRPr lang="en-US" dirty="0"/>
          </a:p>
        </p:txBody>
      </p:sp>
    </p:spTree>
    <p:extLst>
      <p:ext uri="{BB962C8B-B14F-4D97-AF65-F5344CB8AC3E}">
        <p14:creationId xmlns:p14="http://schemas.microsoft.com/office/powerpoint/2010/main" val="2132369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23996"/>
          </a:xfrm>
        </p:spPr>
        <p:txBody>
          <a:bodyPr>
            <a:normAutofit fontScale="90000"/>
          </a:bodyPr>
          <a:lstStyle/>
          <a:p>
            <a:pPr algn="ctr"/>
            <a:r>
              <a:rPr lang="en-US" b="1" dirty="0" smtClean="0">
                <a:latin typeface="Agency FB" pitchFamily="34" charset="0"/>
              </a:rPr>
              <a:t>NAMBAKA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Good water flow </a:t>
                      </a:r>
                    </a:p>
                    <a:p>
                      <a:r>
                        <a:rPr lang="en-US" dirty="0" smtClean="0"/>
                        <a:t>  </a:t>
                      </a:r>
                      <a:r>
                        <a:rPr lang="en-US" baseline="0" dirty="0" smtClean="0"/>
                        <a:t>Drainage  well maintained</a:t>
                      </a:r>
                    </a:p>
                    <a:p>
                      <a:r>
                        <a:rPr lang="en-US" baseline="0" dirty="0" smtClean="0"/>
                        <a:t>  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 though at the time of visit we didn’t get anyone fetching. Wrong timing!</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endParaRPr lang="en-US" baseline="0" dirty="0" smtClean="0"/>
                    </a:p>
                    <a:p>
                      <a:r>
                        <a:rPr lang="en-US" baseline="0" dirty="0" smtClean="0"/>
                        <a:t>Still very new ,For future follow-up.</a:t>
                      </a:r>
                    </a:p>
                  </a:txBody>
                  <a:tcPr/>
                </a:tc>
              </a:tr>
            </a:tbl>
          </a:graphicData>
        </a:graphic>
      </p:graphicFrame>
    </p:spTree>
    <p:extLst>
      <p:ext uri="{BB962C8B-B14F-4D97-AF65-F5344CB8AC3E}">
        <p14:creationId xmlns:p14="http://schemas.microsoft.com/office/powerpoint/2010/main" val="1473692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76700"/>
          </a:xfrm>
        </p:spPr>
        <p:txBody>
          <a:bodyPr>
            <a:normAutofit fontScale="90000"/>
          </a:bodyPr>
          <a:lstStyle/>
          <a:p>
            <a:pPr algn="ctr"/>
            <a:r>
              <a:rPr lang="en-US" b="1" dirty="0" smtClean="0">
                <a:latin typeface="Agency FB" pitchFamily="34" charset="0"/>
              </a:rPr>
              <a:t>Status of </a:t>
            </a:r>
            <a:r>
              <a:rPr lang="en-US" b="1" dirty="0" err="1" smtClean="0">
                <a:latin typeface="Agency FB" pitchFamily="34" charset="0"/>
              </a:rPr>
              <a:t>Nambaka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25669" y="867103"/>
            <a:ext cx="11366937" cy="5722883"/>
          </a:xfrm>
        </p:spPr>
      </p:pic>
    </p:spTree>
    <p:extLst>
      <p:ext uri="{BB962C8B-B14F-4D97-AF65-F5344CB8AC3E}">
        <p14:creationId xmlns:p14="http://schemas.microsoft.com/office/powerpoint/2010/main" val="19622300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76245"/>
          </a:xfrm>
        </p:spPr>
        <p:txBody>
          <a:bodyPr/>
          <a:lstStyle/>
          <a:p>
            <a:pPr algn="ctr"/>
            <a:r>
              <a:rPr lang="en-US" b="1" dirty="0" smtClean="0">
                <a:latin typeface="Agency FB" pitchFamily="34" charset="0"/>
              </a:rPr>
              <a:t>USHITENDE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endParaRPr lang="en-US" dirty="0" smtClean="0"/>
          </a:p>
          <a:p>
            <a:pPr marL="0" indent="0" algn="ctr">
              <a:buNone/>
            </a:pPr>
            <a:r>
              <a:rPr lang="en-US" b="1" dirty="0" smtClean="0"/>
              <a:t>April/May 2019</a:t>
            </a:r>
          </a:p>
          <a:p>
            <a:pPr marL="0" indent="0" algn="ctr">
              <a:buNone/>
            </a:pPr>
            <a:endParaRPr lang="en-US" b="1" dirty="0"/>
          </a:p>
          <a:p>
            <a:pPr marL="0" indent="0" algn="ctr">
              <a:buNone/>
            </a:pPr>
            <a:r>
              <a:rPr lang="en-US" b="1" u="sng" dirty="0">
                <a:latin typeface="Arial Black" pitchFamily="34" charset="0"/>
              </a:rPr>
              <a:t>AGE: </a:t>
            </a:r>
            <a:endParaRPr lang="en-US" b="1" u="sng" dirty="0" smtClean="0">
              <a:latin typeface="Arial Black" pitchFamily="34" charset="0"/>
            </a:endParaRPr>
          </a:p>
          <a:p>
            <a:pPr marL="0" indent="0" algn="ctr">
              <a:buNone/>
            </a:pPr>
            <a:r>
              <a:rPr lang="en-US" b="1" dirty="0" smtClean="0"/>
              <a:t>1Yr 2Months</a:t>
            </a:r>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78 Households</a:t>
            </a:r>
            <a:r>
              <a:rPr lang="en-US" b="1" dirty="0"/>
              <a:t>, </a:t>
            </a:r>
            <a:r>
              <a:rPr lang="en-US" b="1" dirty="0" smtClean="0"/>
              <a:t>approximately almost 468 persons</a:t>
            </a:r>
            <a:r>
              <a:rPr lang="en-US" b="1" dirty="0"/>
              <a:t>.</a:t>
            </a:r>
            <a:endParaRPr lang="en-US" dirty="0"/>
          </a:p>
          <a:p>
            <a:endParaRPr lang="en-US" dirty="0"/>
          </a:p>
        </p:txBody>
      </p:sp>
    </p:spTree>
    <p:extLst>
      <p:ext uri="{BB962C8B-B14F-4D97-AF65-F5344CB8AC3E}">
        <p14:creationId xmlns:p14="http://schemas.microsoft.com/office/powerpoint/2010/main" val="1352825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50121"/>
          </a:xfrm>
        </p:spPr>
        <p:txBody>
          <a:bodyPr/>
          <a:lstStyle/>
          <a:p>
            <a:pPr algn="ctr"/>
            <a:r>
              <a:rPr lang="en-US" b="1" dirty="0" smtClean="0">
                <a:latin typeface="Agency FB" pitchFamily="34" charset="0"/>
              </a:rPr>
              <a:t>KOMALA SPRING REVIEW REPORT</a:t>
            </a:r>
            <a:endParaRPr lang="en-US" b="1" dirty="0">
              <a:latin typeface="Agency FB" pitchFamily="34" charset="0"/>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705821297"/>
              </p:ext>
            </p:extLst>
          </p:nvPr>
        </p:nvGraphicFramePr>
        <p:xfrm>
          <a:off x="220717" y="1623845"/>
          <a:ext cx="11666483" cy="5079125"/>
        </p:xfrm>
        <a:graphic>
          <a:graphicData uri="http://schemas.openxmlformats.org/drawingml/2006/table">
            <a:tbl>
              <a:tblPr firstRow="1" bandRow="1">
                <a:tableStyleId>{5C22544A-7EE6-4342-B048-85BDC9FD1C3A}</a:tableStyleId>
              </a:tblPr>
              <a:tblGrid>
                <a:gridCol w="713029"/>
                <a:gridCol w="3919164"/>
                <a:gridCol w="7034290"/>
              </a:tblGrid>
              <a:tr h="832945">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83294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Good water flow good  can take less than 2 min  to fill a 20 water bucket .</a:t>
                      </a:r>
                    </a:p>
                    <a:p>
                      <a:r>
                        <a:rPr lang="en-US" baseline="0" dirty="0" smtClean="0"/>
                        <a:t> Drainage well maintained</a:t>
                      </a:r>
                    </a:p>
                    <a:p>
                      <a:r>
                        <a:rPr lang="en-US" baseline="0" dirty="0" smtClean="0"/>
                        <a:t>The spring never dries up.</a:t>
                      </a:r>
                      <a:endParaRPr lang="en-US" dirty="0"/>
                    </a:p>
                  </a:txBody>
                  <a:tcPr/>
                </a:tc>
              </a:tr>
              <a:tr h="832945">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baseline="0" dirty="0" smtClean="0"/>
                        <a:t>Destroyed, post eaten by termites.</a:t>
                      </a:r>
                      <a:r>
                        <a:rPr lang="en-US" dirty="0" smtClean="0"/>
                        <a:t>.</a:t>
                      </a:r>
                      <a:endParaRPr lang="en-US" dirty="0"/>
                    </a:p>
                  </a:txBody>
                  <a:tcPr/>
                </a:tc>
              </a:tr>
              <a:tr h="832945">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Was</a:t>
                      </a:r>
                      <a:r>
                        <a:rPr lang="en-US" baseline="0" dirty="0" smtClean="0"/>
                        <a:t> rusted and not readable and was taken away.</a:t>
                      </a:r>
                      <a:endParaRPr lang="en-US" dirty="0"/>
                    </a:p>
                  </a:txBody>
                  <a:tcPr/>
                </a:tc>
              </a:tr>
              <a:tr h="832945">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Used by lots of community members</a:t>
                      </a:r>
                      <a:endParaRPr lang="en-US" dirty="0"/>
                    </a:p>
                  </a:txBody>
                  <a:tcPr/>
                </a:tc>
              </a:tr>
              <a:tr h="832945">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 encouraged to repair the fence.</a:t>
                      </a:r>
                    </a:p>
                    <a:p>
                      <a:r>
                        <a:rPr lang="en-US" baseline="0" dirty="0" smtClean="0"/>
                        <a:t>For future follow-up.</a:t>
                      </a:r>
                      <a:endParaRPr lang="en-US" dirty="0"/>
                    </a:p>
                  </a:txBody>
                  <a:tcPr/>
                </a:tc>
              </a:tr>
            </a:tbl>
          </a:graphicData>
        </a:graphic>
      </p:graphicFrame>
    </p:spTree>
    <p:extLst>
      <p:ext uri="{BB962C8B-B14F-4D97-AF65-F5344CB8AC3E}">
        <p14:creationId xmlns:p14="http://schemas.microsoft.com/office/powerpoint/2010/main" val="14468573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60479"/>
          </a:xfrm>
        </p:spPr>
        <p:txBody>
          <a:bodyPr/>
          <a:lstStyle/>
          <a:p>
            <a:pPr algn="ctr"/>
            <a:r>
              <a:rPr lang="en-US" b="1" dirty="0" smtClean="0">
                <a:latin typeface="Agency FB" pitchFamily="34" charset="0"/>
              </a:rPr>
              <a:t>USHITENDE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nvPr>
        </p:nvGraphicFramePr>
        <p:xfrm>
          <a:off x="220717" y="1387365"/>
          <a:ext cx="11698014" cy="5319288"/>
        </p:xfrm>
        <a:graphic>
          <a:graphicData uri="http://schemas.openxmlformats.org/drawingml/2006/table">
            <a:tbl>
              <a:tblPr firstRow="1" bandRow="1">
                <a:tableStyleId>{5C22544A-7EE6-4342-B048-85BDC9FD1C3A}</a:tableStyleId>
              </a:tblPr>
              <a:tblGrid>
                <a:gridCol w="988151"/>
                <a:gridCol w="365019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Good water flow </a:t>
                      </a:r>
                    </a:p>
                    <a:p>
                      <a:r>
                        <a:rPr lang="en-US" dirty="0" smtClean="0"/>
                        <a:t>  </a:t>
                      </a:r>
                      <a:r>
                        <a:rPr lang="en-US" baseline="0" dirty="0" smtClean="0"/>
                        <a:t>Drainage  well maintained</a:t>
                      </a:r>
                    </a:p>
                    <a:p>
                      <a:r>
                        <a:rPr lang="en-US" baseline="0" dirty="0" smtClean="0"/>
                        <a:t>  The spring never dries up.</a:t>
                      </a:r>
                    </a:p>
                    <a:p>
                      <a:endParaRPr lang="en-US" dirty="0"/>
                    </a:p>
                  </a:txBody>
                  <a:tcPr/>
                </a:tc>
              </a:tr>
              <a:tr h="993228">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 though at the time of visit we didn’t get anyone fetching. Wrong timing!</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endParaRPr lang="en-US" baseline="0" dirty="0" smtClean="0"/>
                    </a:p>
                    <a:p>
                      <a:r>
                        <a:rPr lang="en-US" baseline="0" dirty="0" smtClean="0"/>
                        <a:t>Still very new ,For future follow-up.</a:t>
                      </a:r>
                    </a:p>
                  </a:txBody>
                  <a:tcPr/>
                </a:tc>
              </a:tr>
            </a:tbl>
          </a:graphicData>
        </a:graphic>
      </p:graphicFrame>
    </p:spTree>
    <p:extLst>
      <p:ext uri="{BB962C8B-B14F-4D97-AF65-F5344CB8AC3E}">
        <p14:creationId xmlns:p14="http://schemas.microsoft.com/office/powerpoint/2010/main" val="1882139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13638"/>
          </a:xfrm>
        </p:spPr>
        <p:txBody>
          <a:bodyPr>
            <a:normAutofit fontScale="90000"/>
          </a:bodyPr>
          <a:lstStyle/>
          <a:p>
            <a:pPr algn="ctr"/>
            <a:r>
              <a:rPr lang="en-US" b="1" dirty="0" smtClean="0">
                <a:latin typeface="Agency FB" pitchFamily="34" charset="0"/>
              </a:rPr>
              <a:t>Status of </a:t>
            </a:r>
            <a:r>
              <a:rPr lang="en-US" b="1" dirty="0" err="1" smtClean="0">
                <a:latin typeface="Agency FB" pitchFamily="34" charset="0"/>
              </a:rPr>
              <a:t>ushitende</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46841" y="772511"/>
            <a:ext cx="5990897" cy="580171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3862" y="772510"/>
            <a:ext cx="5470635" cy="5801711"/>
          </a:xfrm>
          <a:prstGeom prst="rect">
            <a:avLst/>
          </a:prstGeom>
        </p:spPr>
      </p:pic>
    </p:spTree>
    <p:extLst>
      <p:ext uri="{BB962C8B-B14F-4D97-AF65-F5344CB8AC3E}">
        <p14:creationId xmlns:p14="http://schemas.microsoft.com/office/powerpoint/2010/main" val="3724784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28948"/>
          </a:xfrm>
        </p:spPr>
        <p:txBody>
          <a:bodyPr/>
          <a:lstStyle/>
          <a:p>
            <a:pPr algn="ctr"/>
            <a:r>
              <a:rPr lang="en-US" b="1" dirty="0" smtClean="0">
                <a:latin typeface="Agency FB" pitchFamily="34" charset="0"/>
              </a:rPr>
              <a:t>KAMNARA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endParaRPr lang="en-US" dirty="0" smtClean="0"/>
          </a:p>
          <a:p>
            <a:pPr marL="0" indent="0" algn="ctr">
              <a:buNone/>
            </a:pPr>
            <a:r>
              <a:rPr lang="en-US" b="1" dirty="0" smtClean="0"/>
              <a:t>Oct  2017</a:t>
            </a:r>
          </a:p>
          <a:p>
            <a:pPr marL="0" indent="0" algn="ctr">
              <a:buNone/>
            </a:pPr>
            <a:endParaRPr lang="en-US" b="1" dirty="0"/>
          </a:p>
          <a:p>
            <a:pPr marL="0" indent="0" algn="ctr">
              <a:buNone/>
            </a:pPr>
            <a:r>
              <a:rPr lang="en-US" b="1" u="sng" dirty="0">
                <a:latin typeface="Arial Black" pitchFamily="34" charset="0"/>
              </a:rPr>
              <a:t>AGE: </a:t>
            </a:r>
            <a:endParaRPr lang="en-US" b="1" u="sng" dirty="0" smtClean="0">
              <a:latin typeface="Arial Black" pitchFamily="34" charset="0"/>
            </a:endParaRPr>
          </a:p>
          <a:p>
            <a:pPr marL="0" indent="0" algn="ctr">
              <a:buNone/>
            </a:pPr>
            <a:r>
              <a:rPr lang="en-US" b="1" dirty="0" smtClean="0"/>
              <a:t>2 </a:t>
            </a:r>
            <a:r>
              <a:rPr lang="en-US" b="1" dirty="0" err="1" smtClean="0"/>
              <a:t>yrs</a:t>
            </a:r>
            <a:r>
              <a:rPr lang="en-US" b="1" dirty="0" smtClean="0"/>
              <a:t> 10Months</a:t>
            </a:r>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150 Households</a:t>
            </a:r>
            <a:r>
              <a:rPr lang="en-US" b="1" dirty="0"/>
              <a:t>, </a:t>
            </a:r>
            <a:r>
              <a:rPr lang="en-US" b="1" dirty="0" smtClean="0"/>
              <a:t>approximately almost 900 persons</a:t>
            </a:r>
            <a:r>
              <a:rPr lang="en-US" b="1" dirty="0"/>
              <a:t>.</a:t>
            </a:r>
            <a:endParaRPr lang="en-US" dirty="0"/>
          </a:p>
          <a:p>
            <a:endParaRPr lang="en-US" dirty="0"/>
          </a:p>
        </p:txBody>
      </p:sp>
    </p:spTree>
    <p:extLst>
      <p:ext uri="{BB962C8B-B14F-4D97-AF65-F5344CB8AC3E}">
        <p14:creationId xmlns:p14="http://schemas.microsoft.com/office/powerpoint/2010/main" val="9080954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939307"/>
          </a:xfrm>
        </p:spPr>
        <p:txBody>
          <a:bodyPr/>
          <a:lstStyle/>
          <a:p>
            <a:pPr algn="ctr"/>
            <a:r>
              <a:rPr lang="en-US" b="1" dirty="0" smtClean="0">
                <a:latin typeface="Agency FB" pitchFamily="34" charset="0"/>
              </a:rPr>
              <a:t>KAMNARA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95170951"/>
              </p:ext>
            </p:extLst>
          </p:nvPr>
        </p:nvGraphicFramePr>
        <p:xfrm>
          <a:off x="220717" y="1387365"/>
          <a:ext cx="11698014" cy="5179725"/>
        </p:xfrm>
        <a:graphic>
          <a:graphicData uri="http://schemas.openxmlformats.org/drawingml/2006/table">
            <a:tbl>
              <a:tblPr firstRow="1" bandRow="1">
                <a:tableStyleId>{5C22544A-7EE6-4342-B048-85BDC9FD1C3A}</a:tableStyleId>
              </a:tblPr>
              <a:tblGrid>
                <a:gridCol w="988151"/>
                <a:gridCol w="3650193"/>
                <a:gridCol w="7059670"/>
              </a:tblGrid>
              <a:tr h="555999">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14855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Good water flow </a:t>
                      </a:r>
                    </a:p>
                    <a:p>
                      <a:r>
                        <a:rPr lang="en-US" dirty="0" smtClean="0"/>
                        <a:t>  </a:t>
                      </a:r>
                      <a:r>
                        <a:rPr lang="en-US" baseline="0" dirty="0" smtClean="0"/>
                        <a:t>Drainage  well maintained</a:t>
                      </a:r>
                    </a:p>
                    <a:p>
                      <a:r>
                        <a:rPr lang="en-US" baseline="0" dirty="0" smtClean="0"/>
                        <a:t>  The spring never dries up.</a:t>
                      </a:r>
                    </a:p>
                    <a:p>
                      <a:endParaRPr lang="en-US" dirty="0"/>
                    </a:p>
                  </a:txBody>
                  <a:tcPr/>
                </a:tc>
              </a:tr>
              <a:tr h="959669">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55999">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59669">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 though at the time of visit we didn’t get anyone fetching. Wrong timing!</a:t>
                      </a:r>
                      <a:endParaRPr lang="en-US" dirty="0"/>
                    </a:p>
                  </a:txBody>
                  <a:tcPr/>
                </a:tc>
              </a:tr>
              <a:tr h="959669">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endParaRPr lang="en-US" baseline="0" dirty="0" smtClean="0"/>
                    </a:p>
                    <a:p>
                      <a:r>
                        <a:rPr lang="en-US" baseline="0" dirty="0" smtClean="0"/>
                        <a:t>Still very new ,For future follow-up.</a:t>
                      </a:r>
                    </a:p>
                  </a:txBody>
                  <a:tcPr/>
                </a:tc>
              </a:tr>
            </a:tbl>
          </a:graphicData>
        </a:graphic>
      </p:graphicFrame>
    </p:spTree>
    <p:extLst>
      <p:ext uri="{BB962C8B-B14F-4D97-AF65-F5344CB8AC3E}">
        <p14:creationId xmlns:p14="http://schemas.microsoft.com/office/powerpoint/2010/main" val="10707922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02824"/>
          </a:xfrm>
        </p:spPr>
        <p:txBody>
          <a:bodyPr>
            <a:normAutofit fontScale="90000"/>
          </a:bodyPr>
          <a:lstStyle/>
          <a:p>
            <a:pPr algn="ctr"/>
            <a:r>
              <a:rPr lang="en-US" b="1" dirty="0" smtClean="0">
                <a:latin typeface="Agency FB" pitchFamily="34" charset="0"/>
              </a:rPr>
              <a:t>Status of </a:t>
            </a:r>
            <a:r>
              <a:rPr lang="en-US" b="1" dirty="0" err="1" smtClean="0">
                <a:latin typeface="Agency FB" pitchFamily="34" charset="0"/>
              </a:rPr>
              <a:t>Kamnara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6124" y="945931"/>
            <a:ext cx="11902966" cy="5707117"/>
          </a:xfrm>
        </p:spPr>
      </p:pic>
    </p:spTree>
    <p:extLst>
      <p:ext uri="{BB962C8B-B14F-4D97-AF65-F5344CB8AC3E}">
        <p14:creationId xmlns:p14="http://schemas.microsoft.com/office/powerpoint/2010/main" val="11015323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60479"/>
          </a:xfrm>
        </p:spPr>
        <p:txBody>
          <a:bodyPr/>
          <a:lstStyle/>
          <a:p>
            <a:pPr algn="ctr"/>
            <a:r>
              <a:rPr lang="en-US" b="1" dirty="0" smtClean="0">
                <a:latin typeface="Agency FB" pitchFamily="34" charset="0"/>
              </a:rPr>
              <a:t>KADUNYA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endParaRPr lang="en-US" dirty="0" smtClean="0"/>
          </a:p>
          <a:p>
            <a:pPr marL="0" indent="0" algn="ctr">
              <a:buNone/>
            </a:pPr>
            <a:r>
              <a:rPr lang="en-US" b="1" dirty="0" smtClean="0"/>
              <a:t>Sept 2017</a:t>
            </a:r>
          </a:p>
          <a:p>
            <a:pPr marL="0" indent="0" algn="ctr">
              <a:buNone/>
            </a:pPr>
            <a:endParaRPr lang="en-US" b="1" dirty="0"/>
          </a:p>
          <a:p>
            <a:pPr marL="0" indent="0" algn="ctr">
              <a:buNone/>
            </a:pPr>
            <a:r>
              <a:rPr lang="en-US" b="1" u="sng" dirty="0">
                <a:latin typeface="Arial Black" pitchFamily="34" charset="0"/>
              </a:rPr>
              <a:t>AGE: </a:t>
            </a:r>
            <a:endParaRPr lang="en-US" b="1" u="sng" dirty="0" smtClean="0">
              <a:latin typeface="Arial Black" pitchFamily="34" charset="0"/>
            </a:endParaRPr>
          </a:p>
          <a:p>
            <a:pPr marL="0" indent="0" algn="ctr">
              <a:buNone/>
            </a:pPr>
            <a:r>
              <a:rPr lang="en-US" b="1" dirty="0" smtClean="0"/>
              <a:t>2Yrs 11months</a:t>
            </a:r>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105 Households</a:t>
            </a:r>
            <a:r>
              <a:rPr lang="en-US" b="1" dirty="0"/>
              <a:t>, </a:t>
            </a:r>
            <a:r>
              <a:rPr lang="en-US" b="1" dirty="0" smtClean="0"/>
              <a:t>approximately almost 630 persons</a:t>
            </a:r>
            <a:r>
              <a:rPr lang="en-US" b="1" dirty="0"/>
              <a:t>.</a:t>
            </a:r>
            <a:endParaRPr lang="en-US" dirty="0"/>
          </a:p>
          <a:p>
            <a:endParaRPr lang="en-US" dirty="0"/>
          </a:p>
        </p:txBody>
      </p:sp>
    </p:spTree>
    <p:extLst>
      <p:ext uri="{BB962C8B-B14F-4D97-AF65-F5344CB8AC3E}">
        <p14:creationId xmlns:p14="http://schemas.microsoft.com/office/powerpoint/2010/main" val="41407441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23996"/>
          </a:xfrm>
        </p:spPr>
        <p:txBody>
          <a:bodyPr>
            <a:normAutofit fontScale="90000"/>
          </a:bodyPr>
          <a:lstStyle/>
          <a:p>
            <a:pPr algn="ctr"/>
            <a:r>
              <a:rPr lang="en-US" b="1" dirty="0" smtClean="0">
                <a:latin typeface="Agency FB" pitchFamily="34" charset="0"/>
              </a:rPr>
              <a:t>KADUNYA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045045114"/>
              </p:ext>
            </p:extLst>
          </p:nvPr>
        </p:nvGraphicFramePr>
        <p:xfrm>
          <a:off x="220717" y="1387365"/>
          <a:ext cx="11698014" cy="4939184"/>
        </p:xfrm>
        <a:graphic>
          <a:graphicData uri="http://schemas.openxmlformats.org/drawingml/2006/table">
            <a:tbl>
              <a:tblPr firstRow="1" bandRow="1">
                <a:tableStyleId>{5C22544A-7EE6-4342-B048-85BDC9FD1C3A}</a:tableStyleId>
              </a:tblPr>
              <a:tblGrid>
                <a:gridCol w="988151"/>
                <a:gridCol w="3650193"/>
                <a:gridCol w="7059670"/>
              </a:tblGrid>
              <a:tr h="520183">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074569">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Good water flow </a:t>
                      </a:r>
                    </a:p>
                    <a:p>
                      <a:r>
                        <a:rPr lang="en-US" dirty="0" smtClean="0"/>
                        <a:t>  </a:t>
                      </a:r>
                      <a:r>
                        <a:rPr lang="en-US" baseline="0" dirty="0" smtClean="0"/>
                        <a:t>Drainage  well maintained</a:t>
                      </a:r>
                    </a:p>
                    <a:p>
                      <a:r>
                        <a:rPr lang="en-US" baseline="0" dirty="0" smtClean="0"/>
                        <a:t>  The spring never dries up.</a:t>
                      </a:r>
                    </a:p>
                    <a:p>
                      <a:endParaRPr lang="en-US" dirty="0"/>
                    </a:p>
                  </a:txBody>
                  <a:tcPr/>
                </a:tc>
              </a:tr>
              <a:tr h="897849">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20183">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897849">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 though at the time of visit we didn’t get anyone fetching. Wrong timing!</a:t>
                      </a:r>
                      <a:endParaRPr lang="en-US" dirty="0"/>
                    </a:p>
                  </a:txBody>
                  <a:tcPr/>
                </a:tc>
              </a:tr>
              <a:tr h="897849">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endParaRPr lang="en-US" baseline="0" dirty="0" smtClean="0"/>
                    </a:p>
                    <a:p>
                      <a:endParaRPr lang="en-US" baseline="0" dirty="0" smtClean="0"/>
                    </a:p>
                  </a:txBody>
                  <a:tcPr/>
                </a:tc>
              </a:tr>
            </a:tbl>
          </a:graphicData>
        </a:graphic>
      </p:graphicFrame>
    </p:spTree>
    <p:extLst>
      <p:ext uri="{BB962C8B-B14F-4D97-AF65-F5344CB8AC3E}">
        <p14:creationId xmlns:p14="http://schemas.microsoft.com/office/powerpoint/2010/main" val="1703554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87059"/>
          </a:xfrm>
        </p:spPr>
        <p:txBody>
          <a:bodyPr>
            <a:normAutofit fontScale="90000"/>
          </a:bodyPr>
          <a:lstStyle/>
          <a:p>
            <a:pPr algn="ctr"/>
            <a:r>
              <a:rPr lang="en-US" b="1" dirty="0" smtClean="0">
                <a:latin typeface="Agency FB" pitchFamily="34" charset="0"/>
              </a:rPr>
              <a:t>Status </a:t>
            </a:r>
            <a:r>
              <a:rPr lang="en-US" b="1" dirty="0" err="1" smtClean="0">
                <a:latin typeface="Agency FB" pitchFamily="34" charset="0"/>
              </a:rPr>
              <a:t>Kadunya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353503" y="930166"/>
            <a:ext cx="5612526" cy="578594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17" y="930166"/>
            <a:ext cx="5912069" cy="5785944"/>
          </a:xfrm>
          <a:prstGeom prst="rect">
            <a:avLst/>
          </a:prstGeom>
        </p:spPr>
      </p:pic>
    </p:spTree>
    <p:extLst>
      <p:ext uri="{BB962C8B-B14F-4D97-AF65-F5344CB8AC3E}">
        <p14:creationId xmlns:p14="http://schemas.microsoft.com/office/powerpoint/2010/main" val="4137186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81652"/>
          </a:xfrm>
        </p:spPr>
        <p:txBody>
          <a:bodyPr/>
          <a:lstStyle/>
          <a:p>
            <a:pPr algn="ctr"/>
            <a:r>
              <a:rPr lang="en-US" b="1" dirty="0" smtClean="0">
                <a:latin typeface="Agency FB" pitchFamily="34" charset="0"/>
              </a:rPr>
              <a:t>MAPAO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endParaRPr lang="en-US" dirty="0" smtClean="0"/>
          </a:p>
          <a:p>
            <a:pPr marL="0" indent="0" algn="ctr">
              <a:buNone/>
            </a:pPr>
            <a:r>
              <a:rPr lang="en-US" b="1" dirty="0" smtClean="0"/>
              <a:t>April2017</a:t>
            </a:r>
          </a:p>
          <a:p>
            <a:pPr marL="0" indent="0" algn="ctr">
              <a:buNone/>
            </a:pPr>
            <a:endParaRPr lang="en-US" b="1" dirty="0"/>
          </a:p>
          <a:p>
            <a:pPr marL="0" indent="0" algn="ctr">
              <a:buNone/>
            </a:pPr>
            <a:r>
              <a:rPr lang="en-US" b="1" u="sng" dirty="0">
                <a:latin typeface="Arial Black" pitchFamily="34" charset="0"/>
              </a:rPr>
              <a:t>AGE: </a:t>
            </a:r>
            <a:endParaRPr lang="en-US" b="1" u="sng" dirty="0" smtClean="0">
              <a:latin typeface="Arial Black" pitchFamily="34" charset="0"/>
            </a:endParaRPr>
          </a:p>
          <a:p>
            <a:pPr marL="0" indent="0" algn="ctr">
              <a:buNone/>
            </a:pPr>
            <a:r>
              <a:rPr lang="en-US" b="1" dirty="0" smtClean="0"/>
              <a:t>2Yrs 11months</a:t>
            </a:r>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303 Households</a:t>
            </a:r>
            <a:r>
              <a:rPr lang="en-US" b="1" dirty="0"/>
              <a:t>, </a:t>
            </a:r>
            <a:r>
              <a:rPr lang="en-US" b="1" dirty="0" smtClean="0"/>
              <a:t>approximately almost 1800 persons</a:t>
            </a:r>
            <a:r>
              <a:rPr lang="en-US" b="1" dirty="0"/>
              <a:t>.</a:t>
            </a:r>
            <a:endParaRPr lang="en-US" dirty="0"/>
          </a:p>
          <a:p>
            <a:endParaRPr lang="en-US" dirty="0"/>
          </a:p>
        </p:txBody>
      </p:sp>
    </p:spTree>
    <p:extLst>
      <p:ext uri="{BB962C8B-B14F-4D97-AF65-F5344CB8AC3E}">
        <p14:creationId xmlns:p14="http://schemas.microsoft.com/office/powerpoint/2010/main" val="2989363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18590"/>
          </a:xfrm>
        </p:spPr>
        <p:txBody>
          <a:bodyPr>
            <a:normAutofit fontScale="90000"/>
          </a:bodyPr>
          <a:lstStyle/>
          <a:p>
            <a:pPr algn="ctr"/>
            <a:r>
              <a:rPr lang="en-US" b="1" dirty="0" smtClean="0">
                <a:latin typeface="Agency FB" pitchFamily="34" charset="0"/>
              </a:rPr>
              <a:t>MAPAO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088767724"/>
              </p:ext>
            </p:extLst>
          </p:nvPr>
        </p:nvGraphicFramePr>
        <p:xfrm>
          <a:off x="220717" y="1387365"/>
          <a:ext cx="11698014" cy="5118512"/>
        </p:xfrm>
        <a:graphic>
          <a:graphicData uri="http://schemas.openxmlformats.org/drawingml/2006/table">
            <a:tbl>
              <a:tblPr firstRow="1" bandRow="1">
                <a:tableStyleId>{5C22544A-7EE6-4342-B048-85BDC9FD1C3A}</a:tableStyleId>
              </a:tblPr>
              <a:tblGrid>
                <a:gridCol w="988151"/>
                <a:gridCol w="3650193"/>
                <a:gridCol w="7059670"/>
              </a:tblGrid>
              <a:tr h="547471">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13094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Good water flow </a:t>
                      </a:r>
                    </a:p>
                    <a:p>
                      <a:r>
                        <a:rPr lang="en-US" dirty="0" smtClean="0"/>
                        <a:t>  </a:t>
                      </a:r>
                      <a:r>
                        <a:rPr lang="en-US" baseline="0" dirty="0" smtClean="0"/>
                        <a:t>Drainage  slightly blocked</a:t>
                      </a:r>
                    </a:p>
                    <a:p>
                      <a:r>
                        <a:rPr lang="en-US" baseline="0" dirty="0" smtClean="0"/>
                        <a:t>  The spring never dries up.</a:t>
                      </a:r>
                    </a:p>
                    <a:p>
                      <a:endParaRPr lang="en-US" dirty="0"/>
                    </a:p>
                  </a:txBody>
                  <a:tcPr/>
                </a:tc>
              </a:tr>
              <a:tr h="944950">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47471">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4495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 though at the time of visit we didn’t get anyone fetching. Wrong timing!</a:t>
                      </a:r>
                      <a:endParaRPr lang="en-US" dirty="0"/>
                    </a:p>
                  </a:txBody>
                  <a:tcPr/>
                </a:tc>
              </a:tr>
              <a:tr h="94495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The committee encouraged to maintain the spring</a:t>
                      </a:r>
                    </a:p>
                    <a:p>
                      <a:endParaRPr lang="en-US" baseline="0" dirty="0" smtClean="0"/>
                    </a:p>
                  </a:txBody>
                  <a:tcPr/>
                </a:tc>
              </a:tr>
            </a:tbl>
          </a:graphicData>
        </a:graphic>
      </p:graphicFrame>
    </p:spTree>
    <p:extLst>
      <p:ext uri="{BB962C8B-B14F-4D97-AF65-F5344CB8AC3E}">
        <p14:creationId xmlns:p14="http://schemas.microsoft.com/office/powerpoint/2010/main" val="135349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71293"/>
          </a:xfrm>
        </p:spPr>
        <p:txBody>
          <a:bodyPr>
            <a:normAutofit fontScale="90000"/>
          </a:bodyPr>
          <a:lstStyle/>
          <a:p>
            <a:pPr algn="ctr"/>
            <a:r>
              <a:rPr lang="en-US" b="1" dirty="0" smtClean="0">
                <a:latin typeface="Agency FB" pitchFamily="34" charset="0"/>
              </a:rPr>
              <a:t>Status </a:t>
            </a:r>
            <a:r>
              <a:rPr lang="en-US" b="1" dirty="0" err="1" smtClean="0">
                <a:latin typeface="Agency FB" pitchFamily="34" charset="0"/>
              </a:rPr>
              <a:t>Komala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416566" y="882869"/>
            <a:ext cx="5549461" cy="577017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18" y="882869"/>
            <a:ext cx="6069724" cy="5770179"/>
          </a:xfrm>
          <a:prstGeom prst="rect">
            <a:avLst/>
          </a:prstGeom>
        </p:spPr>
      </p:pic>
    </p:spTree>
    <p:extLst>
      <p:ext uri="{BB962C8B-B14F-4D97-AF65-F5344CB8AC3E}">
        <p14:creationId xmlns:p14="http://schemas.microsoft.com/office/powerpoint/2010/main" val="29401676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87059"/>
          </a:xfrm>
        </p:spPr>
        <p:txBody>
          <a:bodyPr>
            <a:normAutofit fontScale="90000"/>
          </a:bodyPr>
          <a:lstStyle/>
          <a:p>
            <a:pPr algn="ctr"/>
            <a:r>
              <a:rPr lang="en-US" b="1" dirty="0" smtClean="0">
                <a:latin typeface="Agency FB" pitchFamily="34" charset="0"/>
              </a:rPr>
              <a:t>Status of </a:t>
            </a:r>
            <a:r>
              <a:rPr lang="en-US" b="1" dirty="0" err="1" smtClean="0">
                <a:latin typeface="Agency FB" pitchFamily="34" charset="0"/>
              </a:rPr>
              <a:t>Mapao</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20717" y="961697"/>
            <a:ext cx="5975131" cy="567558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509" y="961697"/>
            <a:ext cx="5602283" cy="5675586"/>
          </a:xfrm>
          <a:prstGeom prst="rect">
            <a:avLst/>
          </a:prstGeom>
        </p:spPr>
      </p:pic>
    </p:spTree>
    <p:extLst>
      <p:ext uri="{BB962C8B-B14F-4D97-AF65-F5344CB8AC3E}">
        <p14:creationId xmlns:p14="http://schemas.microsoft.com/office/powerpoint/2010/main" val="9995340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258911" y="409903"/>
            <a:ext cx="5675586" cy="616431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49" y="409903"/>
            <a:ext cx="5964727" cy="6164317"/>
          </a:xfrm>
          <a:prstGeom prst="rect">
            <a:avLst/>
          </a:prstGeom>
        </p:spPr>
      </p:pic>
    </p:spTree>
    <p:extLst>
      <p:ext uri="{BB962C8B-B14F-4D97-AF65-F5344CB8AC3E}">
        <p14:creationId xmlns:p14="http://schemas.microsoft.com/office/powerpoint/2010/main" val="1758780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87059"/>
          </a:xfrm>
        </p:spPr>
        <p:txBody>
          <a:bodyPr>
            <a:normAutofit fontScale="90000"/>
          </a:bodyPr>
          <a:lstStyle/>
          <a:p>
            <a:pPr algn="ctr"/>
            <a:r>
              <a:rPr lang="en-US" b="1" dirty="0" smtClean="0">
                <a:latin typeface="Agency FB" pitchFamily="34" charset="0"/>
              </a:rPr>
              <a:t>MUSENDA COMMUNITY SPRING</a:t>
            </a:r>
            <a:endParaRPr lang="en-US" b="1" dirty="0">
              <a:latin typeface="Agency FB" pitchFamily="34" charset="0"/>
            </a:endParaRPr>
          </a:p>
        </p:txBody>
      </p:sp>
      <p:sp>
        <p:nvSpPr>
          <p:cNvPr id="3" name="Content Placeholder 2"/>
          <p:cNvSpPr>
            <a:spLocks noGrp="1"/>
          </p:cNvSpPr>
          <p:nvPr>
            <p:ph sz="quarter" idx="1"/>
          </p:nvPr>
        </p:nvSpPr>
        <p:spPr/>
        <p:txBody>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endParaRPr lang="en-US" dirty="0" smtClean="0"/>
          </a:p>
          <a:p>
            <a:pPr marL="0" indent="0" algn="ctr">
              <a:buNone/>
            </a:pPr>
            <a:r>
              <a:rPr lang="en-US" b="1" dirty="0" smtClean="0"/>
              <a:t>Feb2017</a:t>
            </a:r>
          </a:p>
          <a:p>
            <a:pPr marL="0" indent="0" algn="ctr">
              <a:buNone/>
            </a:pPr>
            <a:endParaRPr lang="en-US" b="1" dirty="0"/>
          </a:p>
          <a:p>
            <a:pPr marL="0" indent="0" algn="ctr">
              <a:buNone/>
            </a:pPr>
            <a:r>
              <a:rPr lang="en-US" b="1" u="sng" dirty="0">
                <a:latin typeface="Arial Black" pitchFamily="34" charset="0"/>
              </a:rPr>
              <a:t>AGE: </a:t>
            </a:r>
            <a:endParaRPr lang="en-US" b="1" u="sng" dirty="0" smtClean="0">
              <a:latin typeface="Arial Black" pitchFamily="34" charset="0"/>
            </a:endParaRPr>
          </a:p>
          <a:p>
            <a:pPr marL="0" indent="0" algn="ctr">
              <a:buNone/>
            </a:pPr>
            <a:r>
              <a:rPr lang="en-US" b="1" dirty="0" smtClean="0"/>
              <a:t>2Yrs 11months</a:t>
            </a:r>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265 Households</a:t>
            </a:r>
            <a:r>
              <a:rPr lang="en-US" b="1" dirty="0"/>
              <a:t>, </a:t>
            </a:r>
            <a:r>
              <a:rPr lang="en-US" b="1" dirty="0" smtClean="0"/>
              <a:t>approximately almost 1700persons</a:t>
            </a:r>
            <a:r>
              <a:rPr lang="en-US" b="1" dirty="0"/>
              <a:t>.</a:t>
            </a:r>
            <a:endParaRPr lang="en-US" dirty="0"/>
          </a:p>
          <a:p>
            <a:endParaRPr lang="en-US" dirty="0"/>
          </a:p>
        </p:txBody>
      </p:sp>
    </p:spTree>
    <p:extLst>
      <p:ext uri="{BB962C8B-B14F-4D97-AF65-F5344CB8AC3E}">
        <p14:creationId xmlns:p14="http://schemas.microsoft.com/office/powerpoint/2010/main" val="40261324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18590"/>
          </a:xfrm>
        </p:spPr>
        <p:txBody>
          <a:bodyPr>
            <a:normAutofit fontScale="90000"/>
          </a:bodyPr>
          <a:lstStyle/>
          <a:p>
            <a:pPr algn="ctr"/>
            <a:r>
              <a:rPr lang="en-US" b="1" dirty="0" smtClean="0">
                <a:latin typeface="Agency FB" pitchFamily="34" charset="0"/>
              </a:rPr>
              <a:t>MUSENDA SPRING  </a:t>
            </a:r>
            <a:r>
              <a:rPr lang="en-US" b="1" dirty="0">
                <a:latin typeface="Agency FB" pitchFamily="34" charset="0"/>
              </a:rPr>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614967146"/>
              </p:ext>
            </p:extLst>
          </p:nvPr>
        </p:nvGraphicFramePr>
        <p:xfrm>
          <a:off x="220717" y="1387365"/>
          <a:ext cx="11698014" cy="5106270"/>
        </p:xfrm>
        <a:graphic>
          <a:graphicData uri="http://schemas.openxmlformats.org/drawingml/2006/table">
            <a:tbl>
              <a:tblPr firstRow="1" bandRow="1">
                <a:tableStyleId>{5C22544A-7EE6-4342-B048-85BDC9FD1C3A}</a:tableStyleId>
              </a:tblPr>
              <a:tblGrid>
                <a:gridCol w="988151"/>
                <a:gridCol w="3650193"/>
                <a:gridCol w="7059670"/>
              </a:tblGrid>
              <a:tr h="545766">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127416">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  Good water flow </a:t>
                      </a:r>
                    </a:p>
                    <a:p>
                      <a:r>
                        <a:rPr lang="en-US" dirty="0" smtClean="0"/>
                        <a:t>  </a:t>
                      </a:r>
                      <a:r>
                        <a:rPr lang="en-US" baseline="0" dirty="0" smtClean="0"/>
                        <a:t>Drainage  well maintained</a:t>
                      </a:r>
                    </a:p>
                    <a:p>
                      <a:r>
                        <a:rPr lang="en-US" baseline="0" dirty="0" smtClean="0"/>
                        <a:t>  The spring never dries up.</a:t>
                      </a:r>
                    </a:p>
                    <a:p>
                      <a:endParaRPr lang="en-US" dirty="0"/>
                    </a:p>
                  </a:txBody>
                  <a:tcPr/>
                </a:tc>
              </a:tr>
              <a:tr h="942006">
                <a:tc>
                  <a:txBody>
                    <a:bodyPr/>
                    <a:lstStyle/>
                    <a:p>
                      <a:r>
                        <a:rPr lang="en-US" dirty="0" smtClean="0"/>
                        <a:t>2</a:t>
                      </a:r>
                      <a:endParaRPr lang="en-US" dirty="0"/>
                    </a:p>
                  </a:txBody>
                  <a:tcPr/>
                </a:tc>
                <a:tc>
                  <a:txBody>
                    <a:bodyPr/>
                    <a:lstStyle/>
                    <a:p>
                      <a:r>
                        <a:rPr lang="en-US" dirty="0" smtClean="0"/>
                        <a:t>FENCE AND DRAINAGE</a:t>
                      </a:r>
                      <a:endParaRPr lang="en-US" dirty="0"/>
                    </a:p>
                  </a:txBody>
                  <a:tcPr/>
                </a:tc>
                <a:tc>
                  <a:txBody>
                    <a:bodyPr/>
                    <a:lstStyle/>
                    <a:p>
                      <a:r>
                        <a:rPr lang="en-US" baseline="0" dirty="0" smtClean="0"/>
                        <a:t>Fence still there and shrubs  growing well to protect the water source</a:t>
                      </a:r>
                      <a:endParaRPr lang="en-US" dirty="0"/>
                    </a:p>
                  </a:txBody>
                  <a:tcPr/>
                </a:tc>
              </a:tr>
              <a:tr h="545766">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baseline="0" dirty="0" smtClean="0"/>
                        <a:t>Standing and readable</a:t>
                      </a:r>
                      <a:endParaRPr lang="en-US" dirty="0"/>
                    </a:p>
                  </a:txBody>
                  <a:tcPr/>
                </a:tc>
              </a:tr>
              <a:tr h="942006">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baseline="0" dirty="0" smtClean="0"/>
                        <a:t>Well  used by the community for drinking, cooking, washing and laundry and for animals though at the time of visit we didn’t get anyone fetching. Wrong timing!</a:t>
                      </a:r>
                      <a:endParaRPr lang="en-US" dirty="0"/>
                    </a:p>
                  </a:txBody>
                  <a:tcPr/>
                </a:tc>
              </a:tr>
              <a:tr h="942006">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The</a:t>
                      </a:r>
                      <a:r>
                        <a:rPr lang="en-US" baseline="0" dirty="0" smtClean="0"/>
                        <a:t> committee still functional.</a:t>
                      </a:r>
                    </a:p>
                    <a:p>
                      <a:r>
                        <a:rPr lang="en-US" baseline="0" dirty="0" smtClean="0"/>
                        <a:t>The committee encouraged to maintain the spring</a:t>
                      </a:r>
                    </a:p>
                    <a:p>
                      <a:endParaRPr lang="en-US" baseline="0" dirty="0" smtClean="0"/>
                    </a:p>
                  </a:txBody>
                  <a:tcPr/>
                </a:tc>
              </a:tr>
            </a:tbl>
          </a:graphicData>
        </a:graphic>
      </p:graphicFrame>
    </p:spTree>
    <p:extLst>
      <p:ext uri="{BB962C8B-B14F-4D97-AF65-F5344CB8AC3E}">
        <p14:creationId xmlns:p14="http://schemas.microsoft.com/office/powerpoint/2010/main" val="41272730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18590"/>
          </a:xfrm>
        </p:spPr>
        <p:txBody>
          <a:bodyPr>
            <a:normAutofit fontScale="90000"/>
          </a:bodyPr>
          <a:lstStyle/>
          <a:p>
            <a:pPr algn="ctr"/>
            <a:r>
              <a:rPr lang="en-US" b="1" dirty="0" smtClean="0">
                <a:latin typeface="Agency FB" pitchFamily="34" charset="0"/>
              </a:rPr>
              <a:t>Status </a:t>
            </a:r>
            <a:r>
              <a:rPr lang="en-US" b="1" dirty="0" err="1" smtClean="0">
                <a:latin typeface="Agency FB" pitchFamily="34" charset="0"/>
              </a:rPr>
              <a:t>Musenda</a:t>
            </a:r>
            <a:r>
              <a:rPr lang="en-US" b="1" dirty="0" smtClean="0">
                <a:latin typeface="Agency FB" pitchFamily="34" charset="0"/>
              </a:rPr>
              <a:t> spring</a:t>
            </a:r>
            <a:endParaRPr lang="en-US" b="1" dirty="0">
              <a:latin typeface="Agency FB" pitchFamily="34" charset="0"/>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462793" y="1008993"/>
            <a:ext cx="5518999" cy="561252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17" y="993228"/>
            <a:ext cx="6085490" cy="5596758"/>
          </a:xfrm>
          <a:prstGeom prst="rect">
            <a:avLst/>
          </a:prstGeom>
        </p:spPr>
      </p:pic>
    </p:spTree>
    <p:extLst>
      <p:ext uri="{BB962C8B-B14F-4D97-AF65-F5344CB8AC3E}">
        <p14:creationId xmlns:p14="http://schemas.microsoft.com/office/powerpoint/2010/main" val="3918861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04952" y="141890"/>
            <a:ext cx="11761076" cy="6526924"/>
          </a:xfrm>
        </p:spPr>
      </p:pic>
    </p:spTree>
    <p:extLst>
      <p:ext uri="{BB962C8B-B14F-4D97-AF65-F5344CB8AC3E}">
        <p14:creationId xmlns:p14="http://schemas.microsoft.com/office/powerpoint/2010/main" val="26023231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latin typeface="Agency FB" pitchFamily="34" charset="0"/>
              </a:rPr>
              <a:t>COMMENTS</a:t>
            </a:r>
            <a:endParaRPr lang="en-US" b="1" u="sng" dirty="0">
              <a:latin typeface="Agency FB" pitchFamily="34" charset="0"/>
            </a:endParaRPr>
          </a:p>
        </p:txBody>
      </p:sp>
      <p:sp>
        <p:nvSpPr>
          <p:cNvPr id="3" name="Content Placeholder 2"/>
          <p:cNvSpPr>
            <a:spLocks noGrp="1"/>
          </p:cNvSpPr>
          <p:nvPr>
            <p:ph sz="quarter" idx="1"/>
          </p:nvPr>
        </p:nvSpPr>
        <p:spPr>
          <a:xfrm>
            <a:off x="838199" y="1545022"/>
            <a:ext cx="10544503" cy="5312978"/>
          </a:xfrm>
        </p:spPr>
        <p:txBody>
          <a:bodyPr>
            <a:noAutofit/>
          </a:bodyPr>
          <a:lstStyle/>
          <a:p>
            <a:pPr algn="ctr"/>
            <a:r>
              <a:rPr lang="en-US" sz="3200" b="1" dirty="0" smtClean="0"/>
              <a:t>The springs visited are doing well .</a:t>
            </a:r>
          </a:p>
          <a:p>
            <a:pPr algn="ctr"/>
            <a:r>
              <a:rPr lang="en-US" sz="3200" b="1" dirty="0" smtClean="0"/>
              <a:t>The main challenge is fallen fencing posts in some spring.</a:t>
            </a:r>
            <a:endParaRPr lang="en-US" sz="3200" b="1" dirty="0"/>
          </a:p>
          <a:p>
            <a:pPr algn="ctr"/>
            <a:r>
              <a:rPr lang="en-US" sz="3200" b="1" dirty="0" smtClean="0"/>
              <a:t>Four projects have not been visited and once I visit them I will update the club, they includes: </a:t>
            </a:r>
            <a:r>
              <a:rPr lang="en-US" sz="3200" b="1" dirty="0" err="1" smtClean="0"/>
              <a:t>Eshikwiro</a:t>
            </a:r>
            <a:r>
              <a:rPr lang="en-US" sz="3200" b="1" dirty="0" smtClean="0"/>
              <a:t>, </a:t>
            </a:r>
            <a:r>
              <a:rPr lang="en-US" sz="3200" b="1" dirty="0" err="1" smtClean="0"/>
              <a:t>Kunyu</a:t>
            </a:r>
            <a:r>
              <a:rPr lang="en-US" sz="3200" b="1" dirty="0" smtClean="0"/>
              <a:t>, </a:t>
            </a:r>
            <a:r>
              <a:rPr lang="en-US" sz="3200" b="1" dirty="0" err="1" smtClean="0"/>
              <a:t>Kaketch</a:t>
            </a:r>
            <a:r>
              <a:rPr lang="en-US" sz="3200" b="1" dirty="0" smtClean="0"/>
              <a:t> </a:t>
            </a:r>
            <a:r>
              <a:rPr lang="en-US" sz="3200" b="1" dirty="0" smtClean="0"/>
              <a:t>community springs and </a:t>
            </a:r>
            <a:r>
              <a:rPr lang="en-US" sz="3200" b="1" dirty="0" err="1"/>
              <a:t>E</a:t>
            </a:r>
            <a:r>
              <a:rPr lang="en-US" sz="3200" b="1" dirty="0" err="1" smtClean="0"/>
              <a:t>mkwen</a:t>
            </a:r>
            <a:r>
              <a:rPr lang="en-US" sz="3200" b="1" dirty="0" smtClean="0"/>
              <a:t> </a:t>
            </a:r>
            <a:r>
              <a:rPr lang="en-US" sz="3200" b="1" dirty="0" smtClean="0"/>
              <a:t>and </a:t>
            </a:r>
            <a:r>
              <a:rPr lang="en-US" sz="3200" b="1" dirty="0" err="1" smtClean="0"/>
              <a:t>Umala</a:t>
            </a:r>
            <a:r>
              <a:rPr lang="en-US" sz="3200" b="1" dirty="0" smtClean="0"/>
              <a:t> </a:t>
            </a:r>
            <a:r>
              <a:rPr lang="en-US" sz="3200" b="1" dirty="0" err="1" smtClean="0"/>
              <a:t>gul</a:t>
            </a:r>
            <a:r>
              <a:rPr lang="en-US" sz="3200" b="1" dirty="0" smtClean="0"/>
              <a:t> </a:t>
            </a:r>
            <a:r>
              <a:rPr lang="en-US" sz="3200" b="1" dirty="0" err="1" smtClean="0"/>
              <a:t>togo</a:t>
            </a:r>
            <a:r>
              <a:rPr lang="en-US" sz="3200" b="1" dirty="0" smtClean="0"/>
              <a:t> community shallow wells.</a:t>
            </a:r>
          </a:p>
          <a:p>
            <a:pPr algn="ctr"/>
            <a:r>
              <a:rPr lang="en-US" sz="3200" b="1" dirty="0" smtClean="0"/>
              <a:t>It was encouraging to see most of the projects are doing well, the community is committed to maintaining them and using them.</a:t>
            </a:r>
          </a:p>
          <a:p>
            <a:pPr marL="0" indent="0" algn="ctr">
              <a:buNone/>
            </a:pPr>
            <a:endParaRPr lang="en-US" sz="3200" b="1" dirty="0" smtClean="0"/>
          </a:p>
          <a:p>
            <a:pPr marL="0" indent="0" algn="ctr">
              <a:buNone/>
            </a:pPr>
            <a:endParaRPr lang="en-US" sz="3200" b="1" dirty="0" smtClean="0"/>
          </a:p>
          <a:p>
            <a:pPr marL="0" indent="0" algn="ctr">
              <a:buNone/>
            </a:pPr>
            <a:r>
              <a:rPr lang="en-US" sz="3200" b="1" dirty="0"/>
              <a:t> </a:t>
            </a:r>
            <a:r>
              <a:rPr lang="en-US" sz="3200" b="1" dirty="0" smtClean="0"/>
              <a:t>                         </a:t>
            </a:r>
            <a:endParaRPr lang="en-US" sz="3200" b="1" dirty="0"/>
          </a:p>
        </p:txBody>
      </p:sp>
    </p:spTree>
    <p:extLst>
      <p:ext uri="{BB962C8B-B14F-4D97-AF65-F5344CB8AC3E}">
        <p14:creationId xmlns:p14="http://schemas.microsoft.com/office/powerpoint/2010/main" val="6434980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latin typeface="Agency FB" pitchFamily="34" charset="0"/>
              </a:rPr>
              <a:t>VOTE OF THANKS</a:t>
            </a:r>
            <a:endParaRPr lang="en-US" b="1" u="sng" dirty="0">
              <a:latin typeface="Agency FB" pitchFamily="34" charset="0"/>
            </a:endParaRPr>
          </a:p>
        </p:txBody>
      </p:sp>
      <p:sp>
        <p:nvSpPr>
          <p:cNvPr id="3" name="Content Placeholder 2"/>
          <p:cNvSpPr>
            <a:spLocks noGrp="1"/>
          </p:cNvSpPr>
          <p:nvPr>
            <p:ph sz="quarter" idx="1"/>
          </p:nvPr>
        </p:nvSpPr>
        <p:spPr/>
        <p:txBody>
          <a:bodyPr>
            <a:normAutofit fontScale="92500" lnSpcReduction="20000"/>
          </a:bodyPr>
          <a:lstStyle/>
          <a:p>
            <a:pPr marL="0" indent="0" algn="ctr">
              <a:buNone/>
            </a:pPr>
            <a:r>
              <a:rPr lang="en-US" sz="3200" b="1" dirty="0" smtClean="0"/>
              <a:t>To  </a:t>
            </a:r>
            <a:r>
              <a:rPr lang="en-US" sz="3200" b="1" dirty="0" err="1" smtClean="0"/>
              <a:t>Falkenberg</a:t>
            </a:r>
            <a:r>
              <a:rPr lang="en-US" sz="3200" b="1" smtClean="0"/>
              <a:t> RC </a:t>
            </a:r>
            <a:r>
              <a:rPr lang="en-US" sz="3200" b="1" dirty="0" smtClean="0"/>
              <a:t>Sweden, on behalf of the Community, The Rotary Doctors Sweden and the Community Nursing Services. Thank you so much for this support and you can see how you have transformed the health of many in the community through safe drinking water!</a:t>
            </a:r>
          </a:p>
          <a:p>
            <a:pPr marL="0" indent="0">
              <a:buNone/>
            </a:pPr>
            <a:endParaRPr lang="en-US" sz="3200" b="1" dirty="0" smtClean="0"/>
          </a:p>
          <a:p>
            <a:pPr marL="0" indent="0">
              <a:buNone/>
            </a:pPr>
            <a:endParaRPr lang="en-US" sz="3200" b="1" dirty="0"/>
          </a:p>
          <a:p>
            <a:pPr marL="0" indent="0" algn="ctr">
              <a:buNone/>
            </a:pPr>
            <a:r>
              <a:rPr lang="en-US" sz="3200" b="1" dirty="0" smtClean="0"/>
              <a:t>THANK YOU and STAY SAFE FROM CORONA</a:t>
            </a:r>
          </a:p>
          <a:p>
            <a:pPr marL="0" indent="0" algn="ctr">
              <a:buNone/>
            </a:pPr>
            <a:endParaRPr lang="en-US" sz="3200" b="1" dirty="0" smtClean="0"/>
          </a:p>
          <a:p>
            <a:pPr marL="0" indent="0" algn="ctr">
              <a:buNone/>
            </a:pPr>
            <a:r>
              <a:rPr lang="en-US" sz="3200" b="1" dirty="0" smtClean="0"/>
              <a:t>JACINTA K. NICASIO</a:t>
            </a:r>
            <a:endParaRPr lang="en-US" sz="3200" b="1" dirty="0"/>
          </a:p>
        </p:txBody>
      </p:sp>
    </p:spTree>
    <p:extLst>
      <p:ext uri="{BB962C8B-B14F-4D97-AF65-F5344CB8AC3E}">
        <p14:creationId xmlns:p14="http://schemas.microsoft.com/office/powerpoint/2010/main" val="161895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18590"/>
          </a:xfrm>
        </p:spPr>
        <p:txBody>
          <a:bodyPr>
            <a:normAutofit fontScale="90000"/>
          </a:bodyPr>
          <a:lstStyle/>
          <a:p>
            <a:pPr algn="ctr"/>
            <a:r>
              <a:rPr lang="en-US" b="1" dirty="0" smtClean="0">
                <a:latin typeface="Agency FB" pitchFamily="34" charset="0"/>
              </a:rPr>
              <a:t>KURESOI  COMMUNITY SPRING</a:t>
            </a:r>
            <a:endParaRPr lang="en-US" b="1" dirty="0">
              <a:latin typeface="Agency FB" pitchFamily="34" charset="0"/>
            </a:endParaRPr>
          </a:p>
        </p:txBody>
      </p:sp>
      <p:sp>
        <p:nvSpPr>
          <p:cNvPr id="3" name="Content Placeholder 2"/>
          <p:cNvSpPr>
            <a:spLocks noGrp="1"/>
          </p:cNvSpPr>
          <p:nvPr>
            <p:ph sz="quarter" idx="1"/>
          </p:nvPr>
        </p:nvSpPr>
        <p:spPr/>
        <p:txBody>
          <a:bodyPr>
            <a:normAutofit/>
          </a:bodyPr>
          <a:lstStyle/>
          <a:p>
            <a:pPr marL="0" indent="0" algn="ctr">
              <a:buNone/>
            </a:pPr>
            <a:r>
              <a:rPr lang="en-US" b="1" u="sng" dirty="0" smtClean="0">
                <a:latin typeface="Arial Black" pitchFamily="34" charset="0"/>
              </a:rPr>
              <a:t>PERIOD </a:t>
            </a:r>
            <a:r>
              <a:rPr lang="en-US" b="1" u="sng" dirty="0">
                <a:latin typeface="Arial Black" pitchFamily="34" charset="0"/>
              </a:rPr>
              <a:t>PROTECTED</a:t>
            </a:r>
            <a:r>
              <a:rPr lang="en-US" dirty="0"/>
              <a:t>: </a:t>
            </a:r>
            <a:endParaRPr lang="en-US" dirty="0" smtClean="0"/>
          </a:p>
          <a:p>
            <a:pPr marL="0" indent="0" algn="ctr">
              <a:buNone/>
            </a:pPr>
            <a:r>
              <a:rPr lang="en-US" b="1" dirty="0" smtClean="0"/>
              <a:t>SEP/OCT 2015</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4yrs 10 months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140Households</a:t>
            </a:r>
            <a:r>
              <a:rPr lang="en-US" b="1" dirty="0"/>
              <a:t>, approximately </a:t>
            </a:r>
            <a:r>
              <a:rPr lang="en-US" b="1" dirty="0" smtClean="0"/>
              <a:t>840persons</a:t>
            </a:r>
            <a:r>
              <a:rPr lang="en-US" b="1" dirty="0"/>
              <a:t>.</a:t>
            </a:r>
            <a:endParaRPr lang="en-US" dirty="0"/>
          </a:p>
          <a:p>
            <a:endParaRPr lang="en-US" dirty="0"/>
          </a:p>
        </p:txBody>
      </p:sp>
    </p:spTree>
    <p:extLst>
      <p:ext uri="{BB962C8B-B14F-4D97-AF65-F5344CB8AC3E}">
        <p14:creationId xmlns:p14="http://schemas.microsoft.com/office/powerpoint/2010/main" val="31529089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1154</TotalTime>
  <Words>3242</Words>
  <Application>Microsoft Office PowerPoint</Application>
  <PresentationFormat>Widescreen</PresentationFormat>
  <Paragraphs>813</Paragraphs>
  <Slides>87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Agency FB</vt:lpstr>
      <vt:lpstr>Arial Black</vt:lpstr>
      <vt:lpstr>Calibri Light</vt:lpstr>
      <vt:lpstr>Franklin Gothic Book</vt:lpstr>
      <vt:lpstr>Perpetua</vt:lpstr>
      <vt:lpstr>Wingdings 2</vt:lpstr>
      <vt:lpstr>Equity</vt:lpstr>
      <vt:lpstr>REVIEW OF WATER PROJECTS SPONSORED </vt:lpstr>
      <vt:lpstr>INTRODUCTION</vt:lpstr>
      <vt:lpstr>THE FOLLOWING WATER PROJECT HAS BEEN SUPPORTED BY YOUR CLUB</vt:lpstr>
      <vt:lpstr>SPRINGS SPONSORED BY YOUR CLUBS</vt:lpstr>
      <vt:lpstr>SPRINGS SPONSORED BY YOUR CLUBS</vt:lpstr>
      <vt:lpstr>KOMALA COMMUNITY  SPRING</vt:lpstr>
      <vt:lpstr>KOMALA SPRING REVIEW REPORT</vt:lpstr>
      <vt:lpstr>Status Komala spring</vt:lpstr>
      <vt:lpstr>KURESOI  COMMUNITY SPRING</vt:lpstr>
      <vt:lpstr>KURESOI SPRING REVIEW REPORT  </vt:lpstr>
      <vt:lpstr>Status of Kuresoi spring</vt:lpstr>
      <vt:lpstr>Status of kuresoi spring 2018.</vt:lpstr>
      <vt:lpstr>MUGANDA COMMUNITY SPRING</vt:lpstr>
      <vt:lpstr>MUGANDA SPRING  REVIEW REPORT </vt:lpstr>
      <vt:lpstr>Status of muganda spring</vt:lpstr>
      <vt:lpstr>OKACHO COMMUNITY SPRING</vt:lpstr>
      <vt:lpstr>OKACHO SPRING  REVIEW REPORT </vt:lpstr>
      <vt:lpstr>Status Okacho spring</vt:lpstr>
      <vt:lpstr>SHAHAYA COMMUNITY SPRING</vt:lpstr>
      <vt:lpstr>SHAHAYA SPRING  REVIEW REPORT </vt:lpstr>
      <vt:lpstr>Status of Shahaya spring</vt:lpstr>
      <vt:lpstr>EMUTANGU COMMUNITY SPRING</vt:lpstr>
      <vt:lpstr>EMUTANGU’ SPRING  REVIEW REPORT </vt:lpstr>
      <vt:lpstr>Status Emutangu’ spring</vt:lpstr>
      <vt:lpstr>KOBIERO COMMUNITY SPRING</vt:lpstr>
      <vt:lpstr>KOBIERO SPRING  REVIEW REPORT </vt:lpstr>
      <vt:lpstr>Status of Kobiero spring</vt:lpstr>
      <vt:lpstr>KABINGA COMMUNITY SPRING</vt:lpstr>
      <vt:lpstr>KABINGA SPRING  REVIEW REPORT </vt:lpstr>
      <vt:lpstr>Status of Kabinga spring</vt:lpstr>
      <vt:lpstr>ABUTI COMMUNITY SPRING</vt:lpstr>
      <vt:lpstr>ABUTI SPRING  REVIEW REPORT </vt:lpstr>
      <vt:lpstr>Status of the spring</vt:lpstr>
      <vt:lpstr>PowerPoint Presentation</vt:lpstr>
      <vt:lpstr>NAUTOKOMA  COMMUNITY SPRING</vt:lpstr>
      <vt:lpstr>NAUTOKOMA SPRING  REVIEW REPORT </vt:lpstr>
      <vt:lpstr>Status of the spring</vt:lpstr>
      <vt:lpstr>PARANA  COMMUNITY SPRING</vt:lpstr>
      <vt:lpstr>PARANA SPRING  REVIEW REPORT </vt:lpstr>
      <vt:lpstr>Status parana spring</vt:lpstr>
      <vt:lpstr>Status parana spring</vt:lpstr>
      <vt:lpstr>MANGONGO COMMUNITY SPRING</vt:lpstr>
      <vt:lpstr>MANGONGO  SPRING  REVIEW REPORT </vt:lpstr>
      <vt:lpstr>Status of the spring</vt:lpstr>
      <vt:lpstr>PowerPoint Presentation</vt:lpstr>
      <vt:lpstr>NJEREMANI COMMUNITY SPRING</vt:lpstr>
      <vt:lpstr>NJEREMANI  SPRING  REVIEW REPORT </vt:lpstr>
      <vt:lpstr>Status of the spring njeremani </vt:lpstr>
      <vt:lpstr>WAMANYA COMMUNITY SPRING</vt:lpstr>
      <vt:lpstr>WAMANYA  SPRING  REVIEW REPORT </vt:lpstr>
      <vt:lpstr>Status wamanya spring</vt:lpstr>
      <vt:lpstr>EBUSHIKAMI COMMUNITY SPRING</vt:lpstr>
      <vt:lpstr>EBUSHIKAMI  SPRING  REVIEW REPORT </vt:lpstr>
      <vt:lpstr>Status of Ebushikami spring</vt:lpstr>
      <vt:lpstr>PowerPoint Presentation</vt:lpstr>
      <vt:lpstr>KHENDWA COMMUNITY SPRING</vt:lpstr>
      <vt:lpstr>KHENDWA SPRING  REVIEW REPORT </vt:lpstr>
      <vt:lpstr>Status of Khendwa spring</vt:lpstr>
      <vt:lpstr>KHULUTHA COMMUNITY SPRING</vt:lpstr>
      <vt:lpstr>KHULUTHA SPRING  REVIEW REPORT </vt:lpstr>
      <vt:lpstr>Status Khulutha spring</vt:lpstr>
      <vt:lpstr>KISAR COMMUNITY SPRING</vt:lpstr>
      <vt:lpstr>KISAR SPRING  REVIEW REPORT </vt:lpstr>
      <vt:lpstr>Status of Kisar spring</vt:lpstr>
      <vt:lpstr>PowerPoint Presentation</vt:lpstr>
      <vt:lpstr>NAMBAKA COMMUNITY SPRING</vt:lpstr>
      <vt:lpstr>NAMBAKA SPRING  REVIEW REPORT </vt:lpstr>
      <vt:lpstr>Status of Nambaka spring</vt:lpstr>
      <vt:lpstr>USHITENDE COMMUNITY SPRING</vt:lpstr>
      <vt:lpstr>USHITENDE SPRING  REVIEW REPORT </vt:lpstr>
      <vt:lpstr>Status of ushitende spring</vt:lpstr>
      <vt:lpstr>KAMNARA COMMUNITY SPRING</vt:lpstr>
      <vt:lpstr>KAMNARA SPRING  REVIEW REPORT </vt:lpstr>
      <vt:lpstr>Status of Kamnara spring</vt:lpstr>
      <vt:lpstr>KADUNYA COMMUNITY SPRING</vt:lpstr>
      <vt:lpstr>KADUNYA SPRING  REVIEW REPORT </vt:lpstr>
      <vt:lpstr>Status Kadunya spring</vt:lpstr>
      <vt:lpstr>MAPAO COMMUNITY SPRING</vt:lpstr>
      <vt:lpstr>MAPAO SPRING  REVIEW REPORT </vt:lpstr>
      <vt:lpstr>Status of Mapao spring</vt:lpstr>
      <vt:lpstr>PowerPoint Presentation</vt:lpstr>
      <vt:lpstr>MUSENDA COMMUNITY SPRING</vt:lpstr>
      <vt:lpstr>MUSENDA SPRING  REVIEW REPORT </vt:lpstr>
      <vt:lpstr>Status Musenda spring</vt:lpstr>
      <vt:lpstr>PowerPoint Presentation</vt:lpstr>
      <vt:lpstr>COMMENTS</vt:lpstr>
      <vt:lpstr>VOTE OF THANKS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WATER PROJECTS SPONSORED BY LJNGSKILE ,UFOUNDATION DISTRICT 2360</dc:title>
  <dc:creator>W</dc:creator>
  <cp:lastModifiedBy>W</cp:lastModifiedBy>
  <cp:revision>127</cp:revision>
  <dcterms:created xsi:type="dcterms:W3CDTF">2020-05-14T11:31:45Z</dcterms:created>
  <dcterms:modified xsi:type="dcterms:W3CDTF">2020-07-17T06:32:35Z</dcterms:modified>
</cp:coreProperties>
</file>