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87" r:id="rId4"/>
    <p:sldId id="288" r:id="rId5"/>
    <p:sldId id="289" r:id="rId6"/>
    <p:sldId id="319" r:id="rId7"/>
    <p:sldId id="320" r:id="rId8"/>
    <p:sldId id="257" r:id="rId9"/>
    <p:sldId id="322" r:id="rId10"/>
    <p:sldId id="323" r:id="rId11"/>
    <p:sldId id="294" r:id="rId12"/>
    <p:sldId id="324" r:id="rId13"/>
    <p:sldId id="325" r:id="rId14"/>
    <p:sldId id="326" r:id="rId15"/>
    <p:sldId id="263" r:id="rId16"/>
    <p:sldId id="327" r:id="rId17"/>
    <p:sldId id="328" r:id="rId18"/>
    <p:sldId id="329" r:id="rId19"/>
    <p:sldId id="330" r:id="rId20"/>
    <p:sldId id="331" r:id="rId21"/>
    <p:sldId id="332" r:id="rId22"/>
    <p:sldId id="333" r:id="rId23"/>
    <p:sldId id="334" r:id="rId24"/>
    <p:sldId id="335" r:id="rId25"/>
    <p:sldId id="338" r:id="rId26"/>
    <p:sldId id="336" r:id="rId27"/>
    <p:sldId id="337" r:id="rId28"/>
    <p:sldId id="339" r:id="rId29"/>
    <p:sldId id="340" r:id="rId30"/>
    <p:sldId id="341" r:id="rId31"/>
    <p:sldId id="345" r:id="rId32"/>
    <p:sldId id="342" r:id="rId33"/>
    <p:sldId id="343" r:id="rId34"/>
    <p:sldId id="346" r:id="rId35"/>
    <p:sldId id="347" r:id="rId36"/>
    <p:sldId id="283" r:id="rId37"/>
    <p:sldId id="315" r:id="rId38"/>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470" autoAdjust="0"/>
    <p:restoredTop sz="94660"/>
  </p:normalViewPr>
  <p:slideViewPr>
    <p:cSldViewPr snapToGrid="0">
      <p:cViewPr varScale="1">
        <p:scale>
          <a:sx n="53" d="100"/>
          <a:sy n="53" d="100"/>
        </p:scale>
        <p:origin x="102" y="54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A902869-99D4-411B-BAD5-D5979848B77C}" type="datetimeFigureOut">
              <a:rPr lang="en-US" smtClean="0"/>
              <a:t>7/21/2020</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AC4CF16F-AF4F-4309-A1A1-C9D5A2F3F601}" type="slidenum">
              <a:rPr lang="en-US" smtClean="0"/>
              <a:t>‹#›</a:t>
            </a:fld>
            <a:endParaRPr lang="en-US"/>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A902869-99D4-411B-BAD5-D5979848B77C}"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4CF16F-AF4F-4309-A1A1-C9D5A2F3F601}" type="slidenum">
              <a:rPr lang="en-US" smtClean="0"/>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A902869-99D4-411B-BAD5-D5979848B77C}" type="datetimeFigureOut">
              <a:rPr lang="en-US" smtClean="0"/>
              <a:t>7/21/2020</a:t>
            </a:fld>
            <a:endParaRPr lang="en-US"/>
          </a:p>
        </p:txBody>
      </p:sp>
      <p:sp>
        <p:nvSpPr>
          <p:cNvPr id="5" name="Footer Placeholder 4"/>
          <p:cNvSpPr>
            <a:spLocks noGrp="1"/>
          </p:cNvSpPr>
          <p:nvPr>
            <p:ph type="ftr" sz="quarter" idx="11"/>
          </p:nvPr>
        </p:nvSpPr>
        <p:spPr>
          <a:xfrm>
            <a:off x="1066800" y="6172200"/>
            <a:ext cx="5334000" cy="457200"/>
          </a:xfrm>
        </p:spPr>
        <p:txBody>
          <a:bodyPr/>
          <a:lstStyle/>
          <a:p>
            <a:endParaRPr lang="en-US"/>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95072" y="6208776"/>
            <a:ext cx="609600" cy="457200"/>
          </a:xfrm>
        </p:spPr>
        <p:txBody>
          <a:bodyPr/>
          <a:lstStyle/>
          <a:p>
            <a:fld id="{AC4CF16F-AF4F-4309-A1A1-C9D5A2F3F601}"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A902869-99D4-411B-BAD5-D5979848B77C}"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F16F-AF4F-4309-A1A1-C9D5A2F3F601}" type="slidenum">
              <a:rPr lang="en-US" smtClean="0"/>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A902869-99D4-411B-BAD5-D5979848B77C}" type="datetimeFigureOut">
              <a:rPr lang="en-US" smtClean="0"/>
              <a:t>7/21/2020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4CF16F-AF4F-4309-A1A1-C9D5A2F3F601}" type="slidenum">
              <a:rPr lang="en-US" smtClean="0"/>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A902869-99D4-411B-BAD5-D5979848B77C}" type="datetimeFigureOut">
              <a:rPr lang="en-US" smtClean="0"/>
              <a:t>7/21/2020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902869-99D4-411B-BAD5-D5979848B77C}" type="datetimeFigureOut">
              <a:rPr lang="en-US" smtClean="0"/>
              <a:t>7/21/2020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4CF16F-AF4F-4309-A1A1-C9D5A2F3F60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902869-99D4-411B-BAD5-D5979848B77C}"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4CF16F-AF4F-4309-A1A1-C9D5A2F3F601}" type="slidenum">
              <a:rPr lang="en-US" smtClean="0"/>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902869-99D4-411B-BAD5-D5979848B77C}" type="datetimeFigureOut">
              <a:rPr lang="en-US" smtClean="0"/>
              <a:t>7/21/2020</a:t>
            </a:fld>
            <a:endParaRPr lang="en-US"/>
          </a:p>
        </p:txBody>
      </p:sp>
      <p:sp>
        <p:nvSpPr>
          <p:cNvPr id="6" name="Footer Placeholder 5"/>
          <p:cNvSpPr>
            <a:spLocks noGrp="1"/>
          </p:cNvSpPr>
          <p:nvPr>
            <p:ph type="ftr" sz="quarter" idx="11"/>
          </p:nvPr>
        </p:nvSpPr>
        <p:spPr>
          <a:xfrm>
            <a:off x="1219200" y="6172200"/>
            <a:ext cx="5181600" cy="457200"/>
          </a:xfrm>
        </p:spPr>
        <p:txBody>
          <a:bodyPr/>
          <a:lstStyle/>
          <a:p>
            <a:endParaRPr lang="en-US"/>
          </a:p>
        </p:txBody>
      </p:sp>
      <p:sp>
        <p:nvSpPr>
          <p:cNvPr id="7" name="Slide Number Placeholder 6"/>
          <p:cNvSpPr>
            <a:spLocks noGrp="1"/>
          </p:cNvSpPr>
          <p:nvPr>
            <p:ph type="sldNum" sz="quarter" idx="12"/>
          </p:nvPr>
        </p:nvSpPr>
        <p:spPr>
          <a:xfrm>
            <a:off x="195072" y="6208776"/>
            <a:ext cx="609600" cy="457200"/>
          </a:xfrm>
        </p:spPr>
        <p:txBody>
          <a:bodyPr/>
          <a:lstStyle/>
          <a:p>
            <a:fld id="{AC4CF16F-AF4F-4309-A1A1-C9D5A2F3F601}" type="slidenum">
              <a:rPr lang="en-US" smtClean="0"/>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BA902869-99D4-411B-BAD5-D5979848B77C}" type="datetimeFigureOut">
              <a:rPr lang="en-US" smtClean="0"/>
              <a:t>7/21/2020</a:t>
            </a:fld>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AC4CF16F-AF4F-4309-A1A1-C9D5A2F3F60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62500" lnSpcReduction="20000"/>
          </a:bodyPr>
          <a:lstStyle/>
          <a:p>
            <a:r>
              <a:rPr lang="en-US" sz="5400" dirty="0">
                <a:solidFill>
                  <a:prstClr val="black"/>
                </a:solidFill>
                <a:latin typeface="Calibri Light"/>
                <a:ea typeface="+mj-ea"/>
                <a:cs typeface="+mj-cs"/>
              </a:rPr>
              <a:t>BY </a:t>
            </a:r>
            <a:r>
              <a:rPr lang="en-US" sz="5400" dirty="0" smtClean="0">
                <a:solidFill>
                  <a:prstClr val="black"/>
                </a:solidFill>
                <a:latin typeface="Calibri Light"/>
                <a:ea typeface="+mj-ea"/>
                <a:cs typeface="+mj-cs"/>
              </a:rPr>
              <a:t>HALMSTAD RC.</a:t>
            </a:r>
          </a:p>
          <a:p>
            <a:endParaRPr lang="en-US" sz="5400" dirty="0" smtClean="0">
              <a:solidFill>
                <a:prstClr val="black"/>
              </a:solidFill>
              <a:latin typeface="Calibri Light"/>
              <a:ea typeface="+mj-ea"/>
              <a:cs typeface="+mj-cs"/>
            </a:endParaRPr>
          </a:p>
          <a:p>
            <a:r>
              <a:rPr lang="en-US" sz="5400" dirty="0" smtClean="0">
                <a:solidFill>
                  <a:prstClr val="black"/>
                </a:solidFill>
                <a:latin typeface="Calibri Light"/>
                <a:ea typeface="+mj-ea"/>
                <a:cs typeface="+mj-cs"/>
              </a:rPr>
              <a:t>REVIEW BY: JACINTA K. NICASIO</a:t>
            </a:r>
            <a:endParaRPr lang="en-US" dirty="0"/>
          </a:p>
        </p:txBody>
      </p:sp>
      <p:sp>
        <p:nvSpPr>
          <p:cNvPr id="2" name="Title 1"/>
          <p:cNvSpPr>
            <a:spLocks noGrp="1"/>
          </p:cNvSpPr>
          <p:nvPr>
            <p:ph type="ctrTitle"/>
          </p:nvPr>
        </p:nvSpPr>
        <p:spPr/>
        <p:txBody>
          <a:bodyPr>
            <a:normAutofit/>
          </a:bodyPr>
          <a:lstStyle/>
          <a:p>
            <a:r>
              <a:rPr lang="en-US" dirty="0" smtClean="0"/>
              <a:t>REVIEW OF WATER PROJECTS SPONSORED</a:t>
            </a:r>
            <a:br>
              <a:rPr lang="en-US" dirty="0" smtClean="0"/>
            </a:br>
            <a:endParaRPr lang="en-US" dirty="0"/>
          </a:p>
        </p:txBody>
      </p:sp>
    </p:spTree>
    <p:extLst>
      <p:ext uri="{BB962C8B-B14F-4D97-AF65-F5344CB8AC3E}">
        <p14:creationId xmlns:p14="http://schemas.microsoft.com/office/powerpoint/2010/main" val="2902076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03186"/>
          </a:xfrm>
        </p:spPr>
        <p:txBody>
          <a:bodyPr>
            <a:normAutofit fontScale="90000"/>
          </a:bodyPr>
          <a:lstStyle/>
          <a:p>
            <a:pPr algn="ctr"/>
            <a:r>
              <a:rPr lang="en-US" dirty="0" smtClean="0"/>
              <a:t>Status </a:t>
            </a:r>
            <a:r>
              <a:rPr lang="en-US" dirty="0" err="1" smtClean="0"/>
              <a:t>ndalala</a:t>
            </a:r>
            <a:r>
              <a:rPr lang="en-US" dirty="0" smtClean="0"/>
              <a:t> community shallow well</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92240" y="822960"/>
            <a:ext cx="5208979" cy="577900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08" y="822960"/>
            <a:ext cx="6016751" cy="5779007"/>
          </a:xfrm>
          <a:prstGeom prst="rect">
            <a:avLst/>
          </a:prstGeom>
        </p:spPr>
      </p:pic>
    </p:spTree>
    <p:extLst>
      <p:ext uri="{BB962C8B-B14F-4D97-AF65-F5344CB8AC3E}">
        <p14:creationId xmlns:p14="http://schemas.microsoft.com/office/powerpoint/2010/main" val="2902192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ANGATIA COMMUNITY SHALLOW WELL</a:t>
            </a:r>
            <a:endParaRPr lang="en-US" b="1"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NOV 2017</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2years</a:t>
            </a:r>
            <a:r>
              <a:rPr lang="en-US" b="1" dirty="0"/>
              <a:t> </a:t>
            </a:r>
            <a:r>
              <a:rPr lang="en-US" b="1" dirty="0" smtClean="0"/>
              <a:t>&amp;10months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70 </a:t>
            </a:r>
            <a:r>
              <a:rPr lang="en-US" b="1" dirty="0"/>
              <a:t>Households, approximately </a:t>
            </a:r>
            <a:r>
              <a:rPr lang="en-US" b="1" dirty="0" smtClean="0"/>
              <a:t>420persons</a:t>
            </a:r>
            <a:r>
              <a:rPr lang="en-US" b="1" dirty="0"/>
              <a:t>.</a:t>
            </a:r>
            <a:endParaRPr lang="en-US" dirty="0"/>
          </a:p>
          <a:p>
            <a:endParaRPr lang="en-US" dirty="0"/>
          </a:p>
        </p:txBody>
      </p:sp>
    </p:spTree>
    <p:extLst>
      <p:ext uri="{BB962C8B-B14F-4D97-AF65-F5344CB8AC3E}">
        <p14:creationId xmlns:p14="http://schemas.microsoft.com/office/powerpoint/2010/main" val="52375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ANGATIA SHALLOW WELLREVIEW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846428496"/>
              </p:ext>
            </p:extLst>
          </p:nvPr>
        </p:nvGraphicFramePr>
        <p:xfrm>
          <a:off x="220717" y="1623845"/>
          <a:ext cx="11666483" cy="5210552"/>
        </p:xfrm>
        <a:graphic>
          <a:graphicData uri="http://schemas.openxmlformats.org/drawingml/2006/table">
            <a:tbl>
              <a:tblPr firstRow="1" bandRow="1">
                <a:tableStyleId>{5C22544A-7EE6-4342-B048-85BDC9FD1C3A}</a:tableStyleId>
              </a:tblPr>
              <a:tblGrid>
                <a:gridCol w="713029"/>
                <a:gridCol w="3919164"/>
                <a:gridCol w="7034290"/>
              </a:tblGrid>
              <a:tr h="96437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83294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Good, </a:t>
                      </a:r>
                    </a:p>
                    <a:p>
                      <a:r>
                        <a:rPr lang="en-US" baseline="0" dirty="0" smtClean="0"/>
                        <a:t>Pump working well.</a:t>
                      </a:r>
                    </a:p>
                    <a:p>
                      <a:r>
                        <a:rPr lang="en-US" baseline="0" dirty="0" smtClean="0"/>
                        <a:t>Never dries up even in dry seasons.</a:t>
                      </a:r>
                      <a:endParaRPr lang="en-US" dirty="0"/>
                    </a:p>
                  </a:txBody>
                  <a:tcPr/>
                </a:tc>
              </a:tr>
              <a:tr h="83294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Standing</a:t>
                      </a:r>
                      <a:r>
                        <a:rPr lang="en-US" baseline="0" dirty="0" smtClean="0"/>
                        <a:t> strong</a:t>
                      </a:r>
                      <a:endParaRPr lang="en-US" dirty="0"/>
                    </a:p>
                  </a:txBody>
                  <a:tcPr/>
                </a:tc>
              </a:tr>
              <a:tr h="83294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 </a:t>
                      </a:r>
                      <a:endParaRPr lang="en-US" dirty="0"/>
                    </a:p>
                  </a:txBody>
                  <a:tcPr/>
                </a:tc>
              </a:tr>
              <a:tr h="832945">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Well</a:t>
                      </a:r>
                      <a:r>
                        <a:rPr lang="en-US" baseline="0" dirty="0" smtClean="0"/>
                        <a:t> used by </a:t>
                      </a:r>
                      <a:r>
                        <a:rPr lang="en-US" dirty="0" smtClean="0"/>
                        <a:t>community members</a:t>
                      </a:r>
                      <a:endParaRPr lang="en-US" dirty="0"/>
                    </a:p>
                  </a:txBody>
                  <a:tcPr/>
                </a:tc>
              </a:tr>
              <a:tr h="832945">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a:t>
                      </a:r>
                      <a:endParaRPr lang="en-US" dirty="0"/>
                    </a:p>
                  </a:txBody>
                  <a:tcPr/>
                </a:tc>
              </a:tr>
            </a:tbl>
          </a:graphicData>
        </a:graphic>
      </p:graphicFrame>
    </p:spTree>
    <p:extLst>
      <p:ext uri="{BB962C8B-B14F-4D97-AF65-F5344CB8AC3E}">
        <p14:creationId xmlns:p14="http://schemas.microsoft.com/office/powerpoint/2010/main" val="33345508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66610"/>
          </a:xfrm>
        </p:spPr>
        <p:txBody>
          <a:bodyPr>
            <a:normAutofit fontScale="90000"/>
          </a:bodyPr>
          <a:lstStyle/>
          <a:p>
            <a:pPr algn="ctr"/>
            <a:r>
              <a:rPr lang="en-US" dirty="0" smtClean="0"/>
              <a:t>Status of the well </a:t>
            </a:r>
            <a:r>
              <a:rPr lang="en-US" dirty="0" err="1" smtClean="0"/>
              <a:t>Angatia</a:t>
            </a:r>
            <a:r>
              <a:rPr lang="en-US" dirty="0" smtClean="0"/>
              <a:t> community well</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19456" y="768096"/>
            <a:ext cx="5390929" cy="579729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9698" y="768096"/>
            <a:ext cx="6235518" cy="5797295"/>
          </a:xfrm>
          <a:prstGeom prst="rect">
            <a:avLst/>
          </a:prstGeom>
        </p:spPr>
      </p:pic>
    </p:spTree>
    <p:extLst>
      <p:ext uri="{BB962C8B-B14F-4D97-AF65-F5344CB8AC3E}">
        <p14:creationId xmlns:p14="http://schemas.microsoft.com/office/powerpoint/2010/main" val="1000924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042804" y="219456"/>
            <a:ext cx="5972412" cy="629107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032" y="219456"/>
            <a:ext cx="5577840" cy="6309359"/>
          </a:xfrm>
          <a:prstGeom prst="rect">
            <a:avLst/>
          </a:prstGeom>
        </p:spPr>
      </p:pic>
    </p:spTree>
    <p:extLst>
      <p:ext uri="{BB962C8B-B14F-4D97-AF65-F5344CB8AC3E}">
        <p14:creationId xmlns:p14="http://schemas.microsoft.com/office/powerpoint/2010/main" val="393325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4952"/>
            <a:ext cx="10515600" cy="882869"/>
          </a:xfrm>
        </p:spPr>
        <p:txBody>
          <a:bodyPr/>
          <a:lstStyle/>
          <a:p>
            <a:pPr algn="ctr"/>
            <a:r>
              <a:rPr lang="en-US" b="1" dirty="0" smtClean="0"/>
              <a:t> INGUSI COMMUNITY SHALLOW WELL</a:t>
            </a:r>
            <a:endParaRPr lang="en-US" b="1" dirty="0"/>
          </a:p>
        </p:txBody>
      </p:sp>
      <p:sp>
        <p:nvSpPr>
          <p:cNvPr id="3" name="Content Placeholder 2"/>
          <p:cNvSpPr>
            <a:spLocks noGrp="1"/>
          </p:cNvSpPr>
          <p:nvPr>
            <p:ph sz="quarter" idx="1"/>
          </p:nvPr>
        </p:nvSpPr>
        <p:spPr/>
        <p:txBody>
          <a:bodyPr/>
          <a:lstStyle/>
          <a:p>
            <a:endParaRPr lang="en-US" dirty="0"/>
          </a:p>
          <a:p>
            <a:endParaRPr lang="en-US" dirty="0"/>
          </a:p>
        </p:txBody>
      </p:sp>
      <p:sp>
        <p:nvSpPr>
          <p:cNvPr id="4" name="Rectangle 3"/>
          <p:cNvSpPr/>
          <p:nvPr/>
        </p:nvSpPr>
        <p:spPr>
          <a:xfrm>
            <a:off x="3048000" y="2274838"/>
            <a:ext cx="7325710" cy="3539430"/>
          </a:xfrm>
          <a:prstGeom prst="rect">
            <a:avLst/>
          </a:prstGeom>
        </p:spPr>
        <p:txBody>
          <a:bodyPr wrap="square">
            <a:spAutoFit/>
          </a:bodyPr>
          <a:lstStyle/>
          <a:p>
            <a:pPr algn="ctr"/>
            <a:r>
              <a:rPr lang="en-US" sz="2800" b="1" u="sng" dirty="0">
                <a:latin typeface="Arial Black" pitchFamily="34" charset="0"/>
              </a:rPr>
              <a:t>PERIOD OF PROTECTED</a:t>
            </a:r>
            <a:r>
              <a:rPr lang="en-US" sz="2800" dirty="0"/>
              <a:t>: </a:t>
            </a:r>
          </a:p>
          <a:p>
            <a:pPr algn="ctr"/>
            <a:r>
              <a:rPr lang="en-US" sz="2800" b="1" dirty="0" smtClean="0"/>
              <a:t>JULY/AUG 2017.</a:t>
            </a:r>
            <a:endParaRPr lang="en-US" sz="2800" b="1" dirty="0"/>
          </a:p>
          <a:p>
            <a:pPr algn="ctr"/>
            <a:endParaRPr lang="en-US" sz="2800" b="1" dirty="0"/>
          </a:p>
          <a:p>
            <a:pPr algn="ctr"/>
            <a:r>
              <a:rPr lang="en-US" sz="2800" b="1" u="sng" dirty="0">
                <a:latin typeface="Arial Black" pitchFamily="34" charset="0"/>
              </a:rPr>
              <a:t>AGE: </a:t>
            </a:r>
          </a:p>
          <a:p>
            <a:pPr algn="ctr"/>
            <a:r>
              <a:rPr lang="en-US" sz="2800" b="1" dirty="0"/>
              <a:t>3</a:t>
            </a:r>
            <a:r>
              <a:rPr lang="en-US" sz="2800" b="1" dirty="0" smtClean="0"/>
              <a:t> years</a:t>
            </a:r>
            <a:endParaRPr lang="en-US" sz="2800" b="1" dirty="0"/>
          </a:p>
          <a:p>
            <a:pPr algn="ctr"/>
            <a:endParaRPr lang="en-US" sz="2800" dirty="0"/>
          </a:p>
          <a:p>
            <a:pPr algn="ctr"/>
            <a:r>
              <a:rPr lang="en-US" sz="2800" b="1" u="sng" dirty="0">
                <a:latin typeface="Arial Black" pitchFamily="34" charset="0"/>
              </a:rPr>
              <a:t>CATCHMENT POPULATION</a:t>
            </a:r>
            <a:r>
              <a:rPr lang="en-US" sz="2800" b="1" dirty="0">
                <a:latin typeface="Arial Black" pitchFamily="34" charset="0"/>
              </a:rPr>
              <a:t>:</a:t>
            </a:r>
          </a:p>
          <a:p>
            <a:pPr algn="ctr"/>
            <a:r>
              <a:rPr lang="en-US" sz="2800" b="1" dirty="0" smtClean="0"/>
              <a:t>186 </a:t>
            </a:r>
            <a:r>
              <a:rPr lang="en-US" sz="2800" b="1" dirty="0"/>
              <a:t>Households, approximately </a:t>
            </a:r>
            <a:r>
              <a:rPr lang="en-US" sz="2800" b="1" dirty="0" smtClean="0"/>
              <a:t>1116 persons</a:t>
            </a:r>
            <a:r>
              <a:rPr lang="en-US" sz="2800" b="1" dirty="0"/>
              <a:t>.</a:t>
            </a:r>
            <a:endParaRPr lang="en-US" sz="2800" dirty="0"/>
          </a:p>
        </p:txBody>
      </p:sp>
    </p:spTree>
    <p:extLst>
      <p:ext uri="{BB962C8B-B14F-4D97-AF65-F5344CB8AC3E}">
        <p14:creationId xmlns:p14="http://schemas.microsoft.com/office/powerpoint/2010/main" val="2453753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INGUSI  SHALLOW WELLREVIEW REPORT</a:t>
            </a:r>
            <a:endParaRPr lang="en-US" dirty="0"/>
          </a:p>
        </p:txBody>
      </p:sp>
      <p:graphicFrame>
        <p:nvGraphicFramePr>
          <p:cNvPr id="4" name="Content Placeholder 3"/>
          <p:cNvGraphicFramePr>
            <a:graphicFrameLocks noGrp="1"/>
          </p:cNvGraphicFramePr>
          <p:nvPr>
            <p:ph sz="quarter" idx="1"/>
            <p:extLst/>
          </p:nvPr>
        </p:nvGraphicFramePr>
        <p:xfrm>
          <a:off x="220717" y="1623845"/>
          <a:ext cx="11666483" cy="5210552"/>
        </p:xfrm>
        <a:graphic>
          <a:graphicData uri="http://schemas.openxmlformats.org/drawingml/2006/table">
            <a:tbl>
              <a:tblPr firstRow="1" bandRow="1">
                <a:tableStyleId>{5C22544A-7EE6-4342-B048-85BDC9FD1C3A}</a:tableStyleId>
              </a:tblPr>
              <a:tblGrid>
                <a:gridCol w="713029"/>
                <a:gridCol w="3919164"/>
                <a:gridCol w="7034290"/>
              </a:tblGrid>
              <a:tr h="96437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83294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Good, </a:t>
                      </a:r>
                    </a:p>
                    <a:p>
                      <a:r>
                        <a:rPr lang="en-US" baseline="0" dirty="0" smtClean="0"/>
                        <a:t>Pump working well.</a:t>
                      </a:r>
                    </a:p>
                    <a:p>
                      <a:r>
                        <a:rPr lang="en-US" baseline="0" dirty="0" smtClean="0"/>
                        <a:t>Never dries up even in dry seasons.</a:t>
                      </a:r>
                      <a:endParaRPr lang="en-US" dirty="0"/>
                    </a:p>
                  </a:txBody>
                  <a:tcPr/>
                </a:tc>
              </a:tr>
              <a:tr h="83294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Standing</a:t>
                      </a:r>
                      <a:r>
                        <a:rPr lang="en-US" baseline="0" dirty="0" smtClean="0"/>
                        <a:t> strong</a:t>
                      </a:r>
                      <a:endParaRPr lang="en-US" dirty="0"/>
                    </a:p>
                  </a:txBody>
                  <a:tcPr/>
                </a:tc>
              </a:tr>
              <a:tr h="83294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 </a:t>
                      </a:r>
                      <a:endParaRPr lang="en-US" dirty="0"/>
                    </a:p>
                  </a:txBody>
                  <a:tcPr/>
                </a:tc>
              </a:tr>
              <a:tr h="832945">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Well</a:t>
                      </a:r>
                      <a:r>
                        <a:rPr lang="en-US" baseline="0" dirty="0" smtClean="0"/>
                        <a:t> used by </a:t>
                      </a:r>
                      <a:r>
                        <a:rPr lang="en-US" dirty="0" smtClean="0"/>
                        <a:t>community members</a:t>
                      </a:r>
                      <a:endParaRPr lang="en-US" dirty="0"/>
                    </a:p>
                  </a:txBody>
                  <a:tcPr/>
                </a:tc>
              </a:tr>
              <a:tr h="832945">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a:t>
                      </a:r>
                      <a:endParaRPr lang="en-US" dirty="0"/>
                    </a:p>
                  </a:txBody>
                  <a:tcPr/>
                </a:tc>
              </a:tr>
            </a:tbl>
          </a:graphicData>
        </a:graphic>
      </p:graphicFrame>
    </p:spTree>
    <p:extLst>
      <p:ext uri="{BB962C8B-B14F-4D97-AF65-F5344CB8AC3E}">
        <p14:creationId xmlns:p14="http://schemas.microsoft.com/office/powerpoint/2010/main" val="28453057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31202"/>
          </a:xfrm>
        </p:spPr>
        <p:txBody>
          <a:bodyPr>
            <a:normAutofit fontScale="90000"/>
          </a:bodyPr>
          <a:lstStyle/>
          <a:p>
            <a:pPr algn="ctr"/>
            <a:r>
              <a:rPr lang="en-US" dirty="0" smtClean="0"/>
              <a:t>Status </a:t>
            </a:r>
            <a:r>
              <a:rPr lang="en-US" dirty="0" err="1" smtClean="0"/>
              <a:t>Ingusi</a:t>
            </a:r>
            <a:r>
              <a:rPr lang="en-US" dirty="0" smtClean="0"/>
              <a:t> community well</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656832" y="950976"/>
            <a:ext cx="5303520" cy="570585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032" y="950976"/>
            <a:ext cx="6144768" cy="5705856"/>
          </a:xfrm>
          <a:prstGeom prst="rect">
            <a:avLst/>
          </a:prstGeom>
        </p:spPr>
      </p:pic>
    </p:spTree>
    <p:extLst>
      <p:ext uri="{BB962C8B-B14F-4D97-AF65-F5344CB8AC3E}">
        <p14:creationId xmlns:p14="http://schemas.microsoft.com/office/powerpoint/2010/main" val="223060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NYAPETA COMMUNITY SHALLOW WELL</a:t>
            </a:r>
            <a:endParaRPr lang="en-US" b="1"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FEB/APRIL 2017</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3years &amp;3months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70 </a:t>
            </a:r>
            <a:r>
              <a:rPr lang="en-US" b="1" dirty="0"/>
              <a:t>Households, approximately </a:t>
            </a:r>
            <a:r>
              <a:rPr lang="en-US" b="1" dirty="0" smtClean="0"/>
              <a:t>420persons</a:t>
            </a:r>
            <a:r>
              <a:rPr lang="en-US" b="1" dirty="0"/>
              <a:t>.</a:t>
            </a:r>
            <a:endParaRPr lang="en-US" dirty="0"/>
          </a:p>
          <a:p>
            <a:endParaRPr lang="en-US" dirty="0"/>
          </a:p>
        </p:txBody>
      </p:sp>
    </p:spTree>
    <p:extLst>
      <p:ext uri="{BB962C8B-B14F-4D97-AF65-F5344CB8AC3E}">
        <p14:creationId xmlns:p14="http://schemas.microsoft.com/office/powerpoint/2010/main" val="19664977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NYAPETA SHALLOW WELLREVIEW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379580436"/>
              </p:ext>
            </p:extLst>
          </p:nvPr>
        </p:nvGraphicFramePr>
        <p:xfrm>
          <a:off x="220717" y="1623845"/>
          <a:ext cx="11666483" cy="5210552"/>
        </p:xfrm>
        <a:graphic>
          <a:graphicData uri="http://schemas.openxmlformats.org/drawingml/2006/table">
            <a:tbl>
              <a:tblPr firstRow="1" bandRow="1">
                <a:tableStyleId>{5C22544A-7EE6-4342-B048-85BDC9FD1C3A}</a:tableStyleId>
              </a:tblPr>
              <a:tblGrid>
                <a:gridCol w="713029"/>
                <a:gridCol w="3919164"/>
                <a:gridCol w="7034290"/>
              </a:tblGrid>
              <a:tr h="96437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83294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Good, </a:t>
                      </a:r>
                    </a:p>
                    <a:p>
                      <a:r>
                        <a:rPr lang="en-US" baseline="0" dirty="0" smtClean="0"/>
                        <a:t>Pump working well.</a:t>
                      </a:r>
                    </a:p>
                    <a:p>
                      <a:r>
                        <a:rPr lang="en-US" baseline="0" dirty="0" smtClean="0"/>
                        <a:t>Never dries up even in dry seasons.</a:t>
                      </a:r>
                      <a:endParaRPr lang="en-US" dirty="0"/>
                    </a:p>
                  </a:txBody>
                  <a:tcPr/>
                </a:tc>
              </a:tr>
              <a:tr h="83294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Standing</a:t>
                      </a:r>
                      <a:r>
                        <a:rPr lang="en-US" baseline="0" dirty="0" smtClean="0"/>
                        <a:t> strong</a:t>
                      </a:r>
                      <a:endParaRPr lang="en-US" dirty="0"/>
                    </a:p>
                  </a:txBody>
                  <a:tcPr/>
                </a:tc>
              </a:tr>
              <a:tr h="83294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 </a:t>
                      </a:r>
                      <a:endParaRPr lang="en-US" dirty="0"/>
                    </a:p>
                  </a:txBody>
                  <a:tcPr/>
                </a:tc>
              </a:tr>
              <a:tr h="832945">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Serves</a:t>
                      </a:r>
                      <a:r>
                        <a:rPr lang="en-US" baseline="0" dirty="0" smtClean="0"/>
                        <a:t> the dispensary and the community well</a:t>
                      </a:r>
                      <a:endParaRPr lang="en-US" dirty="0"/>
                    </a:p>
                  </a:txBody>
                  <a:tcPr/>
                </a:tc>
              </a:tr>
              <a:tr h="832945">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a:t>
                      </a:r>
                      <a:endParaRPr lang="en-US" dirty="0"/>
                    </a:p>
                  </a:txBody>
                  <a:tcPr/>
                </a:tc>
              </a:tr>
            </a:tbl>
          </a:graphicData>
        </a:graphic>
      </p:graphicFrame>
    </p:spTree>
    <p:extLst>
      <p:ext uri="{BB962C8B-B14F-4D97-AF65-F5344CB8AC3E}">
        <p14:creationId xmlns:p14="http://schemas.microsoft.com/office/powerpoint/2010/main" val="4145437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sz="quarter" idx="1"/>
          </p:nvPr>
        </p:nvSpPr>
        <p:spPr/>
        <p:txBody>
          <a:bodyPr>
            <a:normAutofit/>
          </a:bodyPr>
          <a:lstStyle/>
          <a:p>
            <a:pPr lvl="0"/>
            <a:r>
              <a:rPr lang="en-US" b="1" dirty="0"/>
              <a:t>Water: important resource for sustaining life. Clean and safe drinking water, hygiene and sanitation is important part in maintaining good health. </a:t>
            </a:r>
          </a:p>
          <a:p>
            <a:pPr lvl="0"/>
            <a:endParaRPr lang="en-US" b="1" dirty="0"/>
          </a:p>
          <a:p>
            <a:pPr lvl="0"/>
            <a:r>
              <a:rPr lang="en-US" b="1" dirty="0"/>
              <a:t>Rotary Doctors Sweden has been able to support communities’ access clean water through support of various RCs.</a:t>
            </a:r>
          </a:p>
          <a:p>
            <a:pPr marL="0" lvl="0" indent="0">
              <a:buNone/>
            </a:pPr>
            <a:endParaRPr lang="en-US" b="1" dirty="0"/>
          </a:p>
          <a:p>
            <a:pPr lvl="0"/>
            <a:r>
              <a:rPr lang="en-US" b="1" dirty="0"/>
              <a:t>The Community makes request, form water project committee who oversee the </a:t>
            </a:r>
            <a:r>
              <a:rPr lang="en-US" b="1" dirty="0" smtClean="0"/>
              <a:t>protection of the spring, </a:t>
            </a:r>
            <a:r>
              <a:rPr lang="en-US" b="1" dirty="0"/>
              <a:t>use and maintenance for sustainability for the project.</a:t>
            </a:r>
          </a:p>
          <a:p>
            <a:pPr marL="0" indent="0">
              <a:buNone/>
            </a:pPr>
            <a:endParaRPr lang="en-US" dirty="0"/>
          </a:p>
          <a:p>
            <a:endParaRPr lang="en-US" dirty="0"/>
          </a:p>
        </p:txBody>
      </p:sp>
    </p:spTree>
    <p:extLst>
      <p:ext uri="{BB962C8B-B14F-4D97-AF65-F5344CB8AC3E}">
        <p14:creationId xmlns:p14="http://schemas.microsoft.com/office/powerpoint/2010/main" val="26644492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639762"/>
          </a:xfrm>
        </p:spPr>
        <p:txBody>
          <a:bodyPr>
            <a:normAutofit fontScale="90000"/>
          </a:bodyPr>
          <a:lstStyle/>
          <a:p>
            <a:pPr algn="ctr"/>
            <a:r>
              <a:rPr lang="en-US" dirty="0" smtClean="0"/>
              <a:t>Status </a:t>
            </a:r>
            <a:r>
              <a:rPr lang="en-US" dirty="0" err="1" smtClean="0"/>
              <a:t>nyapeta</a:t>
            </a:r>
            <a:r>
              <a:rPr lang="en-US" dirty="0" smtClean="0"/>
              <a:t> shallow well</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74320" y="841248"/>
            <a:ext cx="6016752" cy="5815584"/>
          </a:xfr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64224" y="841248"/>
            <a:ext cx="5626608" cy="585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3603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SOYMINING COMMUNITY SHALLOW WELL</a:t>
            </a:r>
            <a:endParaRPr lang="en-US" b="1"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MAY/JUN2018</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2years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80 &amp; 500 students </a:t>
            </a:r>
            <a:r>
              <a:rPr lang="en-US" b="1" dirty="0"/>
              <a:t>Households, approximately </a:t>
            </a:r>
            <a:r>
              <a:rPr lang="en-US" b="1" dirty="0" smtClean="0"/>
              <a:t>900persons</a:t>
            </a:r>
            <a:r>
              <a:rPr lang="en-US" b="1" dirty="0"/>
              <a:t>.</a:t>
            </a:r>
            <a:endParaRPr lang="en-US" dirty="0"/>
          </a:p>
          <a:p>
            <a:endParaRPr lang="en-US" dirty="0"/>
          </a:p>
        </p:txBody>
      </p:sp>
    </p:spTree>
    <p:extLst>
      <p:ext uri="{BB962C8B-B14F-4D97-AF65-F5344CB8AC3E}">
        <p14:creationId xmlns:p14="http://schemas.microsoft.com/office/powerpoint/2010/main" val="1910955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SOYMINING C&amp; SEC SCHOOL SHALLOW WELLREVIEW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308176290"/>
              </p:ext>
            </p:extLst>
          </p:nvPr>
        </p:nvGraphicFramePr>
        <p:xfrm>
          <a:off x="566928" y="1623845"/>
          <a:ext cx="11247120" cy="4751991"/>
        </p:xfrm>
        <a:graphic>
          <a:graphicData uri="http://schemas.openxmlformats.org/drawingml/2006/table">
            <a:tbl>
              <a:tblPr firstRow="1" bandRow="1">
                <a:tableStyleId>{5C22544A-7EE6-4342-B048-85BDC9FD1C3A}</a:tableStyleId>
              </a:tblPr>
              <a:tblGrid>
                <a:gridCol w="687398"/>
                <a:gridCol w="3778286"/>
                <a:gridCol w="6781436"/>
              </a:tblGrid>
              <a:tr h="799859">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77109">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Good, </a:t>
                      </a:r>
                    </a:p>
                    <a:p>
                      <a:r>
                        <a:rPr lang="en-US" baseline="0" dirty="0" smtClean="0"/>
                        <a:t>Pump working well.</a:t>
                      </a:r>
                    </a:p>
                    <a:p>
                      <a:r>
                        <a:rPr lang="en-US" baseline="0" dirty="0" smtClean="0"/>
                        <a:t>Never dries up even in dry seasons.</a:t>
                      </a:r>
                    </a:p>
                    <a:p>
                      <a:r>
                        <a:rPr lang="en-US" baseline="0" dirty="0" smtClean="0"/>
                        <a:t>Drainage slightly blocked.</a:t>
                      </a:r>
                      <a:endParaRPr lang="en-US" dirty="0"/>
                    </a:p>
                  </a:txBody>
                  <a:tcPr/>
                </a:tc>
              </a:tr>
              <a:tr h="690853">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Standing</a:t>
                      </a:r>
                      <a:r>
                        <a:rPr lang="en-US" baseline="0" dirty="0" smtClean="0"/>
                        <a:t> strong</a:t>
                      </a:r>
                      <a:endParaRPr lang="en-US" dirty="0"/>
                    </a:p>
                  </a:txBody>
                  <a:tcPr/>
                </a:tc>
              </a:tr>
              <a:tr h="690853">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 </a:t>
                      </a:r>
                      <a:endParaRPr lang="en-US" dirty="0"/>
                    </a:p>
                  </a:txBody>
                  <a:tcPr/>
                </a:tc>
              </a:tr>
              <a:tr h="690853">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Serves</a:t>
                      </a:r>
                      <a:r>
                        <a:rPr lang="en-US" baseline="0" dirty="0" smtClean="0"/>
                        <a:t> the secondary school and the community well</a:t>
                      </a:r>
                      <a:endParaRPr lang="en-US" dirty="0"/>
                    </a:p>
                  </a:txBody>
                  <a:tcPr/>
                </a:tc>
              </a:tr>
              <a:tr h="690853">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a:t>
                      </a:r>
                      <a:endParaRPr lang="en-US" dirty="0"/>
                    </a:p>
                  </a:txBody>
                  <a:tcPr/>
                </a:tc>
              </a:tr>
            </a:tbl>
          </a:graphicData>
        </a:graphic>
      </p:graphicFrame>
    </p:spTree>
    <p:extLst>
      <p:ext uri="{BB962C8B-B14F-4D97-AF65-F5344CB8AC3E}">
        <p14:creationId xmlns:p14="http://schemas.microsoft.com/office/powerpoint/2010/main" val="1738237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932370"/>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Status of </a:t>
            </a:r>
            <a:r>
              <a:rPr lang="en-US" dirty="0" err="1" smtClean="0"/>
              <a:t>Soymining</a:t>
            </a:r>
            <a:r>
              <a:rPr lang="en-US" dirty="0" smtClean="0"/>
              <a:t> community and secondary school well</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700784" y="1447800"/>
            <a:ext cx="8869680" cy="5209032"/>
          </a:xfrm>
        </p:spPr>
      </p:pic>
    </p:spTree>
    <p:extLst>
      <p:ext uri="{BB962C8B-B14F-4D97-AF65-F5344CB8AC3E}">
        <p14:creationId xmlns:p14="http://schemas.microsoft.com/office/powerpoint/2010/main" val="25154090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MAKHOKWE COMMUNITY SHALLOW WELL</a:t>
            </a:r>
            <a:endParaRPr lang="en-US" b="1"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NOV/DEC 2019</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7MONTHS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80  </a:t>
            </a:r>
            <a:r>
              <a:rPr lang="en-US" b="1" dirty="0"/>
              <a:t>Households, approximately </a:t>
            </a:r>
            <a:r>
              <a:rPr lang="en-US" b="1" dirty="0" smtClean="0"/>
              <a:t>480persons</a:t>
            </a:r>
            <a:r>
              <a:rPr lang="en-US" b="1" dirty="0"/>
              <a:t>.</a:t>
            </a:r>
            <a:endParaRPr lang="en-US" dirty="0"/>
          </a:p>
          <a:p>
            <a:endParaRPr lang="en-US" dirty="0"/>
          </a:p>
        </p:txBody>
      </p:sp>
    </p:spTree>
    <p:extLst>
      <p:ext uri="{BB962C8B-B14F-4D97-AF65-F5344CB8AC3E}">
        <p14:creationId xmlns:p14="http://schemas.microsoft.com/office/powerpoint/2010/main" val="15010473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MAKHOKWE SHALLOW WELLREVIEW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85923111"/>
              </p:ext>
            </p:extLst>
          </p:nvPr>
        </p:nvGraphicFramePr>
        <p:xfrm>
          <a:off x="566928" y="1623845"/>
          <a:ext cx="11247120" cy="4740380"/>
        </p:xfrm>
        <a:graphic>
          <a:graphicData uri="http://schemas.openxmlformats.org/drawingml/2006/table">
            <a:tbl>
              <a:tblPr firstRow="1" bandRow="1">
                <a:tableStyleId>{5C22544A-7EE6-4342-B048-85BDC9FD1C3A}</a:tableStyleId>
              </a:tblPr>
              <a:tblGrid>
                <a:gridCol w="687398"/>
                <a:gridCol w="3778286"/>
                <a:gridCol w="6781436"/>
              </a:tblGrid>
              <a:tr h="799859">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77109">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Good so far </a:t>
                      </a:r>
                    </a:p>
                    <a:p>
                      <a:r>
                        <a:rPr lang="en-US" baseline="0" dirty="0" smtClean="0"/>
                        <a:t>Pump working well.</a:t>
                      </a:r>
                    </a:p>
                    <a:p>
                      <a:r>
                        <a:rPr lang="en-US" baseline="0" dirty="0" smtClean="0"/>
                        <a:t>Never dries up even in dry seasons.</a:t>
                      </a:r>
                    </a:p>
                  </a:txBody>
                  <a:tcPr/>
                </a:tc>
              </a:tr>
              <a:tr h="690853">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Standing</a:t>
                      </a:r>
                      <a:r>
                        <a:rPr lang="en-US" baseline="0" dirty="0" smtClean="0"/>
                        <a:t> strong</a:t>
                      </a:r>
                      <a:endParaRPr lang="en-US" dirty="0"/>
                    </a:p>
                  </a:txBody>
                  <a:tcPr/>
                </a:tc>
              </a:tr>
              <a:tr h="690853">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 </a:t>
                      </a:r>
                      <a:endParaRPr lang="en-US" dirty="0"/>
                    </a:p>
                  </a:txBody>
                  <a:tcPr/>
                </a:tc>
              </a:tr>
              <a:tr h="690853">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Serves</a:t>
                      </a:r>
                      <a:r>
                        <a:rPr lang="en-US" baseline="0" dirty="0" smtClean="0"/>
                        <a:t> the community well</a:t>
                      </a:r>
                      <a:endParaRPr lang="en-US" dirty="0"/>
                    </a:p>
                  </a:txBody>
                  <a:tcPr/>
                </a:tc>
              </a:tr>
              <a:tr h="690853">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 ,Still very new .For future </a:t>
                      </a:r>
                      <a:r>
                        <a:rPr lang="en-US" baseline="0" dirty="0" err="1" smtClean="0"/>
                        <a:t>followup</a:t>
                      </a:r>
                      <a:r>
                        <a:rPr lang="en-US" baseline="0" dirty="0" smtClean="0"/>
                        <a:t>.</a:t>
                      </a:r>
                      <a:endParaRPr lang="en-US" dirty="0"/>
                    </a:p>
                  </a:txBody>
                  <a:tcPr/>
                </a:tc>
              </a:tr>
            </a:tbl>
          </a:graphicData>
        </a:graphic>
      </p:graphicFrame>
    </p:spTree>
    <p:extLst>
      <p:ext uri="{BB962C8B-B14F-4D97-AF65-F5344CB8AC3E}">
        <p14:creationId xmlns:p14="http://schemas.microsoft.com/office/powerpoint/2010/main" val="3993461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566610"/>
          </a:xfrm>
        </p:spPr>
        <p:txBody>
          <a:bodyPr>
            <a:normAutofit fontScale="90000"/>
          </a:bodyPr>
          <a:lstStyle/>
          <a:p>
            <a:pPr algn="ctr"/>
            <a:r>
              <a:rPr lang="en-US" dirty="0" smtClean="0"/>
              <a:t>Status </a:t>
            </a:r>
            <a:r>
              <a:rPr lang="en-US" dirty="0" err="1" smtClean="0"/>
              <a:t>Makhokwe</a:t>
            </a:r>
            <a:r>
              <a:rPr lang="en-US" dirty="0" smtClean="0"/>
              <a:t> community well</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528816" y="859536"/>
            <a:ext cx="5486400" cy="566928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456" y="859536"/>
            <a:ext cx="6016752" cy="5687568"/>
          </a:xfrm>
          <a:prstGeom prst="rect">
            <a:avLst/>
          </a:prstGeom>
        </p:spPr>
      </p:pic>
    </p:spTree>
    <p:extLst>
      <p:ext uri="{BB962C8B-B14F-4D97-AF65-F5344CB8AC3E}">
        <p14:creationId xmlns:p14="http://schemas.microsoft.com/office/powerpoint/2010/main" val="36850180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512064" y="164592"/>
            <a:ext cx="11064240" cy="6455664"/>
          </a:xfrm>
        </p:spPr>
      </p:pic>
    </p:spTree>
    <p:extLst>
      <p:ext uri="{BB962C8B-B14F-4D97-AF65-F5344CB8AC3E}">
        <p14:creationId xmlns:p14="http://schemas.microsoft.com/office/powerpoint/2010/main" val="2694093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NAMASANDA DISPENSARY&amp; COMMUNITY SHALLOW WELL</a:t>
            </a:r>
            <a:endParaRPr lang="en-US" b="1"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FEB/APRIL 2019</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1YEAR&amp; 3 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83  </a:t>
            </a:r>
            <a:r>
              <a:rPr lang="en-US" b="1" dirty="0"/>
              <a:t>Households, approximately </a:t>
            </a:r>
            <a:r>
              <a:rPr lang="en-US" b="1" dirty="0" smtClean="0"/>
              <a:t>498persons</a:t>
            </a:r>
            <a:r>
              <a:rPr lang="en-US" b="1" dirty="0"/>
              <a:t>.</a:t>
            </a:r>
            <a:endParaRPr lang="en-US" dirty="0"/>
          </a:p>
          <a:p>
            <a:endParaRPr lang="en-US" dirty="0"/>
          </a:p>
        </p:txBody>
      </p:sp>
    </p:spTree>
    <p:extLst>
      <p:ext uri="{BB962C8B-B14F-4D97-AF65-F5344CB8AC3E}">
        <p14:creationId xmlns:p14="http://schemas.microsoft.com/office/powerpoint/2010/main" val="3776199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NAMASANDA SHALLOW WELLREVIEW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356943873"/>
              </p:ext>
            </p:extLst>
          </p:nvPr>
        </p:nvGraphicFramePr>
        <p:xfrm>
          <a:off x="566928" y="1623845"/>
          <a:ext cx="11247120" cy="4884098"/>
        </p:xfrm>
        <a:graphic>
          <a:graphicData uri="http://schemas.openxmlformats.org/drawingml/2006/table">
            <a:tbl>
              <a:tblPr firstRow="1" bandRow="1">
                <a:tableStyleId>{5C22544A-7EE6-4342-B048-85BDC9FD1C3A}</a:tableStyleId>
              </a:tblPr>
              <a:tblGrid>
                <a:gridCol w="687398"/>
                <a:gridCol w="3778286"/>
                <a:gridCol w="6781436"/>
              </a:tblGrid>
              <a:tr h="799859">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77109">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sz="2400" baseline="0" dirty="0" smtClean="0"/>
                        <a:t>Good, </a:t>
                      </a:r>
                    </a:p>
                    <a:p>
                      <a:r>
                        <a:rPr lang="en-US" sz="2400" baseline="0" dirty="0" smtClean="0"/>
                        <a:t>Pump working well.</a:t>
                      </a:r>
                    </a:p>
                    <a:p>
                      <a:r>
                        <a:rPr lang="en-US" sz="2400" baseline="0" dirty="0" smtClean="0"/>
                        <a:t>Never dries up even in dry seasons.</a:t>
                      </a:r>
                    </a:p>
                  </a:txBody>
                  <a:tcPr/>
                </a:tc>
              </a:tr>
              <a:tr h="690853">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sz="2400" dirty="0" smtClean="0"/>
                        <a:t>Standing</a:t>
                      </a:r>
                      <a:r>
                        <a:rPr lang="en-US" sz="2400" baseline="0" dirty="0" smtClean="0"/>
                        <a:t> one side</a:t>
                      </a:r>
                      <a:endParaRPr lang="en-US" sz="2400" dirty="0"/>
                    </a:p>
                  </a:txBody>
                  <a:tcPr/>
                </a:tc>
              </a:tr>
              <a:tr h="690853">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sz="2400" dirty="0" smtClean="0"/>
                        <a:t>Still</a:t>
                      </a:r>
                      <a:r>
                        <a:rPr lang="en-US" sz="2400" baseline="0" dirty="0" smtClean="0"/>
                        <a:t> standing and readable </a:t>
                      </a:r>
                      <a:endParaRPr lang="en-US" sz="2400" dirty="0"/>
                    </a:p>
                  </a:txBody>
                  <a:tcPr/>
                </a:tc>
              </a:tr>
              <a:tr h="690853">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sz="2400" dirty="0" smtClean="0"/>
                        <a:t>Serves</a:t>
                      </a:r>
                      <a:r>
                        <a:rPr lang="en-US" sz="2400" baseline="0" dirty="0" smtClean="0"/>
                        <a:t> the community well and the dispensary.</a:t>
                      </a:r>
                      <a:endParaRPr lang="en-US" sz="2400" dirty="0"/>
                    </a:p>
                  </a:txBody>
                  <a:tcPr/>
                </a:tc>
              </a:tr>
              <a:tr h="690853">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sz="2400" dirty="0" smtClean="0"/>
                        <a:t>Functional</a:t>
                      </a:r>
                      <a:r>
                        <a:rPr lang="en-US" sz="2400" baseline="0" dirty="0" smtClean="0"/>
                        <a:t> committee. Very useful now with the running of the dispensary.</a:t>
                      </a:r>
                      <a:endParaRPr lang="en-US" sz="2400" dirty="0"/>
                    </a:p>
                  </a:txBody>
                  <a:tcPr/>
                </a:tc>
              </a:tr>
            </a:tbl>
          </a:graphicData>
        </a:graphic>
      </p:graphicFrame>
    </p:spTree>
    <p:extLst>
      <p:ext uri="{BB962C8B-B14F-4D97-AF65-F5344CB8AC3E}">
        <p14:creationId xmlns:p14="http://schemas.microsoft.com/office/powerpoint/2010/main" val="36584302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FOLLOWING WATER PROJECT HAS BEEN SUPPORTED BY YOUR CLUB</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YENGA COMMUNITY SHALLOW WELL</a:t>
            </a:r>
          </a:p>
          <a:p>
            <a:r>
              <a:rPr lang="en-US" dirty="0" smtClean="0"/>
              <a:t>NDALALA COMMUNITY SHALLOW WELL</a:t>
            </a:r>
          </a:p>
          <a:p>
            <a:r>
              <a:rPr lang="en-US" dirty="0" smtClean="0"/>
              <a:t>ANGATIA COMMUNITY SHALLOW WELL</a:t>
            </a:r>
          </a:p>
          <a:p>
            <a:r>
              <a:rPr lang="en-US" dirty="0" smtClean="0"/>
              <a:t>INGUSI  COMMUNITY SHALLOW WELL</a:t>
            </a:r>
          </a:p>
          <a:p>
            <a:r>
              <a:rPr lang="en-US" dirty="0" smtClean="0"/>
              <a:t>NYAPETA  COMMUNITY SHALLOW WELL</a:t>
            </a:r>
          </a:p>
          <a:p>
            <a:r>
              <a:rPr lang="en-US" dirty="0" smtClean="0"/>
              <a:t>SOYMINING COMMUNITY SHALLOW</a:t>
            </a:r>
          </a:p>
          <a:p>
            <a:r>
              <a:rPr lang="en-US" dirty="0" smtClean="0"/>
              <a:t>LUKA COMMUNITY SPRING</a:t>
            </a:r>
          </a:p>
          <a:p>
            <a:pPr marL="0" indent="0">
              <a:buNone/>
            </a:pPr>
            <a:endParaRPr lang="en-US" dirty="0"/>
          </a:p>
        </p:txBody>
      </p:sp>
    </p:spTree>
    <p:extLst>
      <p:ext uri="{BB962C8B-B14F-4D97-AF65-F5344CB8AC3E}">
        <p14:creationId xmlns:p14="http://schemas.microsoft.com/office/powerpoint/2010/main" val="1573654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216" y="0"/>
            <a:ext cx="10363200" cy="658368"/>
          </a:xfrm>
        </p:spPr>
        <p:txBody>
          <a:bodyPr>
            <a:normAutofit fontScale="90000"/>
          </a:bodyPr>
          <a:lstStyle/>
          <a:p>
            <a:pPr algn="ctr"/>
            <a:r>
              <a:rPr lang="en-US" dirty="0" smtClean="0"/>
              <a:t>Status of </a:t>
            </a:r>
            <a:r>
              <a:rPr lang="en-US" dirty="0" err="1" smtClean="0"/>
              <a:t>Namasanda</a:t>
            </a:r>
            <a:r>
              <a:rPr lang="en-US" dirty="0" smtClean="0"/>
              <a:t> </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6583680" y="512064"/>
            <a:ext cx="5449824" cy="618134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512064"/>
            <a:ext cx="6217920" cy="6181344"/>
          </a:xfrm>
          <a:prstGeom prst="rect">
            <a:avLst/>
          </a:prstGeom>
        </p:spPr>
      </p:pic>
    </p:spTree>
    <p:extLst>
      <p:ext uri="{BB962C8B-B14F-4D97-AF65-F5344CB8AC3E}">
        <p14:creationId xmlns:p14="http://schemas.microsoft.com/office/powerpoint/2010/main" val="22863818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92608" y="128016"/>
            <a:ext cx="11667744" cy="6547104"/>
          </a:xfrm>
        </p:spPr>
      </p:pic>
    </p:spTree>
    <p:extLst>
      <p:ext uri="{BB962C8B-B14F-4D97-AF65-F5344CB8AC3E}">
        <p14:creationId xmlns:p14="http://schemas.microsoft.com/office/powerpoint/2010/main" val="3461432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LUKA COMMUNITY SPRING </a:t>
            </a:r>
            <a:endParaRPr lang="en-US" b="1"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DEC 2017</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2</a:t>
            </a:r>
            <a:r>
              <a:rPr lang="en-US" b="1" dirty="0" smtClean="0"/>
              <a:t>YEAR&amp; 7 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78 </a:t>
            </a:r>
            <a:r>
              <a:rPr lang="en-US" b="1" dirty="0"/>
              <a:t>Households, approximately </a:t>
            </a:r>
            <a:r>
              <a:rPr lang="en-US" b="1" dirty="0" smtClean="0"/>
              <a:t>468 persons</a:t>
            </a:r>
            <a:r>
              <a:rPr lang="en-US" b="1" dirty="0"/>
              <a:t>.</a:t>
            </a:r>
            <a:endParaRPr lang="en-US" dirty="0"/>
          </a:p>
          <a:p>
            <a:endParaRPr lang="en-US" dirty="0"/>
          </a:p>
        </p:txBody>
      </p:sp>
    </p:spTree>
    <p:extLst>
      <p:ext uri="{BB962C8B-B14F-4D97-AF65-F5344CB8AC3E}">
        <p14:creationId xmlns:p14="http://schemas.microsoft.com/office/powerpoint/2010/main" val="32344720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LUKA SPRING 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77846846"/>
              </p:ext>
            </p:extLst>
          </p:nvPr>
        </p:nvGraphicFramePr>
        <p:xfrm>
          <a:off x="566928" y="1623845"/>
          <a:ext cx="11247120" cy="4740380"/>
        </p:xfrm>
        <a:graphic>
          <a:graphicData uri="http://schemas.openxmlformats.org/drawingml/2006/table">
            <a:tbl>
              <a:tblPr firstRow="1" bandRow="1">
                <a:tableStyleId>{5C22544A-7EE6-4342-B048-85BDC9FD1C3A}</a:tableStyleId>
              </a:tblPr>
              <a:tblGrid>
                <a:gridCol w="687398"/>
                <a:gridCol w="3778286"/>
                <a:gridCol w="6781436"/>
              </a:tblGrid>
              <a:tr h="799859">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1177109">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Water flow good,</a:t>
                      </a:r>
                    </a:p>
                    <a:p>
                      <a:r>
                        <a:rPr lang="en-US" baseline="0" dirty="0" smtClean="0"/>
                        <a:t>Never dries up even in dry seasons.</a:t>
                      </a:r>
                    </a:p>
                    <a:p>
                      <a:r>
                        <a:rPr lang="en-US" baseline="0" dirty="0" smtClean="0"/>
                        <a:t>Drainage well maintained.</a:t>
                      </a:r>
                    </a:p>
                  </a:txBody>
                  <a:tcPr/>
                </a:tc>
              </a:tr>
              <a:tr h="690853">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Standing</a:t>
                      </a:r>
                      <a:r>
                        <a:rPr lang="en-US" baseline="0" dirty="0" smtClean="0"/>
                        <a:t> strong</a:t>
                      </a:r>
                      <a:endParaRPr lang="en-US" dirty="0"/>
                    </a:p>
                  </a:txBody>
                  <a:tcPr/>
                </a:tc>
              </a:tr>
              <a:tr h="690853">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 </a:t>
                      </a:r>
                      <a:endParaRPr lang="en-US" dirty="0"/>
                    </a:p>
                  </a:txBody>
                  <a:tcPr/>
                </a:tc>
              </a:tr>
              <a:tr h="690853">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Serves</a:t>
                      </a:r>
                      <a:r>
                        <a:rPr lang="en-US" baseline="0" dirty="0" smtClean="0"/>
                        <a:t> the community well but unfortunately didn’t get someone fetching at the time of visit.</a:t>
                      </a:r>
                      <a:endParaRPr lang="en-US" dirty="0"/>
                    </a:p>
                  </a:txBody>
                  <a:tcPr/>
                </a:tc>
              </a:tr>
              <a:tr h="690853">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 For future </a:t>
                      </a:r>
                      <a:r>
                        <a:rPr lang="en-US" baseline="0" dirty="0" err="1" smtClean="0"/>
                        <a:t>followup</a:t>
                      </a:r>
                      <a:r>
                        <a:rPr lang="en-US" baseline="0" dirty="0" smtClean="0"/>
                        <a:t>.</a:t>
                      </a:r>
                      <a:endParaRPr lang="en-US" dirty="0"/>
                    </a:p>
                  </a:txBody>
                  <a:tcPr/>
                </a:tc>
              </a:tr>
            </a:tbl>
          </a:graphicData>
        </a:graphic>
      </p:graphicFrame>
    </p:spTree>
    <p:extLst>
      <p:ext uri="{BB962C8B-B14F-4D97-AF65-F5344CB8AC3E}">
        <p14:creationId xmlns:p14="http://schemas.microsoft.com/office/powerpoint/2010/main" val="16744770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a:t>
            </a:r>
            <a:r>
              <a:rPr lang="en-US" dirty="0" err="1" smtClean="0"/>
              <a:t>luka</a:t>
            </a:r>
            <a:r>
              <a:rPr lang="en-US" dirty="0" smtClean="0"/>
              <a:t> spring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1024128" y="1572768"/>
            <a:ext cx="5175504" cy="424281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272" y="1572768"/>
            <a:ext cx="4834128" cy="4242816"/>
          </a:xfrm>
          <a:prstGeom prst="rect">
            <a:avLst/>
          </a:prstGeom>
        </p:spPr>
      </p:pic>
    </p:spTree>
    <p:extLst>
      <p:ext uri="{BB962C8B-B14F-4D97-AF65-F5344CB8AC3E}">
        <p14:creationId xmlns:p14="http://schemas.microsoft.com/office/powerpoint/2010/main" val="1579830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Status of </a:t>
            </a:r>
            <a:r>
              <a:rPr lang="en-US" dirty="0" err="1" smtClean="0"/>
              <a:t>luka</a:t>
            </a:r>
            <a:r>
              <a:rPr lang="en-US" dirty="0" smtClean="0"/>
              <a:t> spring</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2468880" y="1722120"/>
            <a:ext cx="6012180" cy="4572000"/>
          </a:xfrm>
        </p:spPr>
      </p:pic>
    </p:spTree>
    <p:extLst>
      <p:ext uri="{BB962C8B-B14F-4D97-AF65-F5344CB8AC3E}">
        <p14:creationId xmlns:p14="http://schemas.microsoft.com/office/powerpoint/2010/main" val="21461806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COMMENTS</a:t>
            </a:r>
            <a:endParaRPr lang="en-US" b="1" u="sng" dirty="0"/>
          </a:p>
        </p:txBody>
      </p:sp>
      <p:sp>
        <p:nvSpPr>
          <p:cNvPr id="3" name="Content Placeholder 2"/>
          <p:cNvSpPr>
            <a:spLocks noGrp="1"/>
          </p:cNvSpPr>
          <p:nvPr>
            <p:ph sz="quarter" idx="1"/>
          </p:nvPr>
        </p:nvSpPr>
        <p:spPr>
          <a:xfrm>
            <a:off x="838199" y="1545022"/>
            <a:ext cx="10544503" cy="5312978"/>
          </a:xfrm>
        </p:spPr>
        <p:txBody>
          <a:bodyPr>
            <a:noAutofit/>
          </a:bodyPr>
          <a:lstStyle/>
          <a:p>
            <a:pPr algn="ctr"/>
            <a:r>
              <a:rPr lang="en-US" sz="3200" b="1" dirty="0" smtClean="0"/>
              <a:t>Most of the wells  visited are functioning well, the greater challenge is on the fence. The termites eats up and destroy the fence even after several community effort to replace them. Also some drainages were slightly  blocked.</a:t>
            </a:r>
          </a:p>
          <a:p>
            <a:pPr algn="ctr"/>
            <a:r>
              <a:rPr lang="en-US" sz="3200" b="1" dirty="0" smtClean="0"/>
              <a:t>There are three projects that am yet to visit and </a:t>
            </a:r>
            <a:r>
              <a:rPr lang="en-US" sz="3200" b="1" dirty="0" err="1" smtClean="0"/>
              <a:t>report,Ebulanda</a:t>
            </a:r>
            <a:r>
              <a:rPr lang="en-US" sz="3200" b="1" dirty="0" smtClean="0"/>
              <a:t> community shallow </a:t>
            </a:r>
            <a:r>
              <a:rPr lang="en-US" sz="3200" b="1" dirty="0" err="1" smtClean="0"/>
              <a:t>well,Bubala</a:t>
            </a:r>
            <a:r>
              <a:rPr lang="en-US" sz="3200" b="1" dirty="0" smtClean="0"/>
              <a:t> community shallow well and Pap </a:t>
            </a:r>
            <a:r>
              <a:rPr lang="en-US" sz="3200" b="1" dirty="0" err="1" smtClean="0"/>
              <a:t>gori</a:t>
            </a:r>
            <a:r>
              <a:rPr lang="en-US" sz="3200" b="1" dirty="0" smtClean="0"/>
              <a:t> community shallow well.</a:t>
            </a:r>
          </a:p>
          <a:p>
            <a:pPr marL="0" indent="0" algn="ctr">
              <a:buNone/>
            </a:pPr>
            <a:endParaRPr lang="en-US" sz="3200" b="1" dirty="0" smtClean="0"/>
          </a:p>
          <a:p>
            <a:pPr marL="0" indent="0" algn="ctr">
              <a:buNone/>
            </a:pPr>
            <a:endParaRPr lang="en-US" sz="3200" b="1" dirty="0" smtClean="0"/>
          </a:p>
          <a:p>
            <a:pPr marL="0" indent="0" algn="ctr">
              <a:buNone/>
            </a:pPr>
            <a:endParaRPr lang="en-US" sz="3200" b="1" dirty="0" smtClean="0"/>
          </a:p>
          <a:p>
            <a:pPr marL="0" indent="0" algn="ctr">
              <a:buNone/>
            </a:pPr>
            <a:endParaRPr lang="en-US" sz="3200" b="1" dirty="0" smtClean="0"/>
          </a:p>
          <a:p>
            <a:pPr marL="0" indent="0" algn="ctr">
              <a:buNone/>
            </a:pPr>
            <a:r>
              <a:rPr lang="en-US" sz="3200" b="1" dirty="0"/>
              <a:t> </a:t>
            </a:r>
            <a:r>
              <a:rPr lang="en-US" sz="3200" b="1" dirty="0" smtClean="0"/>
              <a:t>                         </a:t>
            </a:r>
            <a:endParaRPr lang="en-US" sz="3200" b="1" dirty="0"/>
          </a:p>
        </p:txBody>
      </p:sp>
    </p:spTree>
    <p:extLst>
      <p:ext uri="{BB962C8B-B14F-4D97-AF65-F5344CB8AC3E}">
        <p14:creationId xmlns:p14="http://schemas.microsoft.com/office/powerpoint/2010/main" val="6434980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u="sng" dirty="0" smtClean="0"/>
              <a:t>VOTE OF THANKS</a:t>
            </a:r>
            <a:endParaRPr lang="en-US" b="1" u="sng" dirty="0"/>
          </a:p>
        </p:txBody>
      </p:sp>
      <p:sp>
        <p:nvSpPr>
          <p:cNvPr id="3" name="Content Placeholder 2"/>
          <p:cNvSpPr>
            <a:spLocks noGrp="1"/>
          </p:cNvSpPr>
          <p:nvPr>
            <p:ph sz="quarter" idx="1"/>
          </p:nvPr>
        </p:nvSpPr>
        <p:spPr/>
        <p:txBody>
          <a:bodyPr>
            <a:normAutofit fontScale="92500" lnSpcReduction="20000"/>
          </a:bodyPr>
          <a:lstStyle/>
          <a:p>
            <a:pPr marL="0" indent="0" algn="ctr">
              <a:buNone/>
            </a:pPr>
            <a:r>
              <a:rPr lang="en-US" sz="3200" b="1" dirty="0" smtClean="0"/>
              <a:t>To </a:t>
            </a:r>
            <a:r>
              <a:rPr lang="en-US" sz="3200" b="1" dirty="0" err="1" smtClean="0"/>
              <a:t>Halmstad</a:t>
            </a:r>
            <a:r>
              <a:rPr lang="en-US" sz="3200" b="1" dirty="0" smtClean="0"/>
              <a:t> </a:t>
            </a:r>
            <a:r>
              <a:rPr lang="en-US" sz="3200" b="1" dirty="0" err="1" smtClean="0"/>
              <a:t>Rc</a:t>
            </a:r>
            <a:r>
              <a:rPr lang="en-US" sz="3200" b="1" dirty="0" smtClean="0"/>
              <a:t> of Sweden, on behalf of the Community, The Rotary Doctors Sweden and the Community Nursing Services. Thank you so much for this support and you can see how you have transformed the health of many in the community through safe drinking water!</a:t>
            </a:r>
          </a:p>
          <a:p>
            <a:pPr marL="0" indent="0">
              <a:buNone/>
            </a:pPr>
            <a:endParaRPr lang="en-US" sz="3200" b="1" dirty="0" smtClean="0"/>
          </a:p>
          <a:p>
            <a:pPr marL="0" indent="0">
              <a:buNone/>
            </a:pPr>
            <a:endParaRPr lang="en-US" sz="3200" b="1" dirty="0"/>
          </a:p>
          <a:p>
            <a:pPr marL="0" indent="0" algn="ctr">
              <a:buNone/>
            </a:pPr>
            <a:r>
              <a:rPr lang="en-US" sz="3200" b="1" dirty="0" smtClean="0"/>
              <a:t>THANK YOU and STAY SAFE FROM CORONA</a:t>
            </a:r>
          </a:p>
          <a:p>
            <a:pPr marL="0" indent="0" algn="ctr">
              <a:buNone/>
            </a:pPr>
            <a:endParaRPr lang="en-US" sz="3200" b="1" dirty="0" smtClean="0"/>
          </a:p>
          <a:p>
            <a:pPr marL="0" indent="0" algn="ctr">
              <a:buNone/>
            </a:pPr>
            <a:r>
              <a:rPr lang="en-US" sz="3200" b="1" dirty="0" smtClean="0"/>
              <a:t>JACINTA K. NICASIO</a:t>
            </a:r>
            <a:endParaRPr lang="en-US" sz="3200" b="1" dirty="0"/>
          </a:p>
        </p:txBody>
      </p:sp>
    </p:spTree>
    <p:extLst>
      <p:ext uri="{BB962C8B-B14F-4D97-AF65-F5344CB8AC3E}">
        <p14:creationId xmlns:p14="http://schemas.microsoft.com/office/powerpoint/2010/main" val="1618951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p:txBody>
          <a:bodyPr/>
          <a:lstStyle/>
          <a:p>
            <a:pPr marL="0" indent="0">
              <a:buNone/>
            </a:pPr>
            <a:endParaRPr lang="en-US" dirty="0" smtClean="0"/>
          </a:p>
          <a:p>
            <a:r>
              <a:rPr lang="en-US" dirty="0" smtClean="0"/>
              <a:t>MAKHOKWE COMMUNITY SHALLOW WELL</a:t>
            </a:r>
          </a:p>
          <a:p>
            <a:r>
              <a:rPr lang="en-US" dirty="0" smtClean="0"/>
              <a:t>PAPA GORI  COMMUNITY SHALLOW WELL</a:t>
            </a:r>
          </a:p>
          <a:p>
            <a:r>
              <a:rPr lang="en-US" dirty="0" smtClean="0"/>
              <a:t>NAMASANDA COMMUNITY SHALLOW WELL</a:t>
            </a:r>
          </a:p>
          <a:p>
            <a:r>
              <a:rPr lang="en-US" dirty="0" smtClean="0"/>
              <a:t>BUBALA COMMUNITY SHALLOW WELL</a:t>
            </a:r>
          </a:p>
          <a:p>
            <a:r>
              <a:rPr lang="en-US" dirty="0" smtClean="0"/>
              <a:t>EBULANDA COMMUNITY SHALLOW WELL</a:t>
            </a:r>
            <a:endParaRPr lang="en-US" dirty="0"/>
          </a:p>
        </p:txBody>
      </p:sp>
    </p:spTree>
    <p:extLst>
      <p:ext uri="{BB962C8B-B14F-4D97-AF65-F5344CB8AC3E}">
        <p14:creationId xmlns:p14="http://schemas.microsoft.com/office/powerpoint/2010/main" val="2751244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YENGA COMMUNITY SHALLOW WELL</a:t>
            </a:r>
            <a:endParaRPr lang="en-US" dirty="0"/>
          </a:p>
        </p:txBody>
      </p:sp>
      <p:sp>
        <p:nvSpPr>
          <p:cNvPr id="3" name="Content Placeholder 2"/>
          <p:cNvSpPr>
            <a:spLocks noGrp="1"/>
          </p:cNvSpPr>
          <p:nvPr>
            <p:ph sz="quarter" idx="1"/>
          </p:nvPr>
        </p:nvSpPr>
        <p:spPr/>
        <p:txBody>
          <a:bodyPr/>
          <a:lstStyle/>
          <a:p>
            <a:pPr marL="0" indent="0" algn="ctr">
              <a:buNone/>
            </a:pPr>
            <a:r>
              <a:rPr lang="en-US" b="1" u="sng" dirty="0">
                <a:latin typeface="Arial Black" pitchFamily="34" charset="0"/>
              </a:rPr>
              <a:t>PERIOD OF </a:t>
            </a:r>
            <a:r>
              <a:rPr lang="en-US" b="1" u="sng" dirty="0" smtClean="0">
                <a:latin typeface="Arial Black" pitchFamily="34" charset="0"/>
              </a:rPr>
              <a:t>PROTECTED</a:t>
            </a:r>
            <a:r>
              <a:rPr lang="en-US" dirty="0" smtClean="0"/>
              <a:t>: </a:t>
            </a:r>
            <a:endParaRPr lang="en-US" dirty="0"/>
          </a:p>
          <a:p>
            <a:pPr marL="0" indent="0" algn="ctr">
              <a:buNone/>
            </a:pPr>
            <a:r>
              <a:rPr lang="en-US" b="1" dirty="0" smtClean="0"/>
              <a:t>JAN/FEB 2016</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smtClean="0"/>
              <a:t>4 years 7months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smtClean="0">
                <a:latin typeface="Arial Black" pitchFamily="34" charset="0"/>
              </a:rPr>
              <a:t>:</a:t>
            </a:r>
          </a:p>
          <a:p>
            <a:pPr marL="0" indent="0" algn="ctr">
              <a:buNone/>
            </a:pPr>
            <a:r>
              <a:rPr lang="en-US" b="1" dirty="0" smtClean="0">
                <a:latin typeface="Arial Black" pitchFamily="34" charset="0"/>
              </a:rPr>
              <a:t>77</a:t>
            </a:r>
            <a:r>
              <a:rPr lang="en-US" b="1" dirty="0" smtClean="0"/>
              <a:t>Households</a:t>
            </a:r>
            <a:r>
              <a:rPr lang="en-US" b="1" dirty="0"/>
              <a:t>, approximately </a:t>
            </a:r>
            <a:r>
              <a:rPr lang="en-US" b="1" dirty="0" smtClean="0"/>
              <a:t>467 </a:t>
            </a:r>
            <a:r>
              <a:rPr lang="en-US" b="1" dirty="0"/>
              <a:t>persons.</a:t>
            </a:r>
            <a:endParaRPr lang="en-US" dirty="0"/>
          </a:p>
        </p:txBody>
      </p:sp>
    </p:spTree>
    <p:extLst>
      <p:ext uri="{BB962C8B-B14F-4D97-AF65-F5344CB8AC3E}">
        <p14:creationId xmlns:p14="http://schemas.microsoft.com/office/powerpoint/2010/main" val="1571798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49490"/>
          </a:xfrm>
        </p:spPr>
        <p:txBody>
          <a:bodyPr/>
          <a:lstStyle/>
          <a:p>
            <a:pPr algn="ctr"/>
            <a:r>
              <a:rPr lang="en-US" dirty="0" smtClean="0"/>
              <a:t>YENGA SHALLOW WELLREVIEW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694331377"/>
              </p:ext>
            </p:extLst>
          </p:nvPr>
        </p:nvGraphicFramePr>
        <p:xfrm>
          <a:off x="220717" y="1623845"/>
          <a:ext cx="11575042" cy="5124463"/>
        </p:xfrm>
        <a:graphic>
          <a:graphicData uri="http://schemas.openxmlformats.org/drawingml/2006/table">
            <a:tbl>
              <a:tblPr firstRow="1" bandRow="1">
                <a:tableStyleId>{5C22544A-7EE6-4342-B048-85BDC9FD1C3A}</a:tableStyleId>
              </a:tblPr>
              <a:tblGrid>
                <a:gridCol w="707440"/>
                <a:gridCol w="3888446"/>
                <a:gridCol w="6979156"/>
              </a:tblGrid>
              <a:tr h="945047">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896077">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Good, </a:t>
                      </a:r>
                    </a:p>
                    <a:p>
                      <a:r>
                        <a:rPr lang="en-US" baseline="0" dirty="0" smtClean="0"/>
                        <a:t>Pump working well.</a:t>
                      </a:r>
                    </a:p>
                    <a:p>
                      <a:r>
                        <a:rPr lang="en-US" baseline="0" dirty="0" smtClean="0"/>
                        <a:t>Never dries up even in dry seasons.</a:t>
                      </a:r>
                      <a:endParaRPr lang="en-US" dirty="0"/>
                    </a:p>
                  </a:txBody>
                  <a:tcPr/>
                </a:tc>
              </a:tr>
              <a:tr h="816254">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Well maintained.</a:t>
                      </a:r>
                      <a:endParaRPr lang="en-US" dirty="0"/>
                    </a:p>
                  </a:txBody>
                  <a:tcPr/>
                </a:tc>
              </a:tr>
              <a:tr h="816254">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 </a:t>
                      </a:r>
                      <a:endParaRPr lang="en-US" dirty="0"/>
                    </a:p>
                  </a:txBody>
                  <a:tcPr/>
                </a:tc>
              </a:tr>
              <a:tr h="816254">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by lots of community members</a:t>
                      </a:r>
                      <a:endParaRPr lang="en-US" dirty="0"/>
                    </a:p>
                  </a:txBody>
                  <a:tcPr/>
                </a:tc>
              </a:tr>
              <a:tr h="816254">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a:t>
                      </a:r>
                      <a:endParaRPr lang="en-US" dirty="0"/>
                    </a:p>
                  </a:txBody>
                  <a:tcPr/>
                </a:tc>
              </a:tr>
            </a:tbl>
          </a:graphicData>
        </a:graphic>
      </p:graphicFrame>
    </p:spTree>
    <p:extLst>
      <p:ext uri="{BB962C8B-B14F-4D97-AF65-F5344CB8AC3E}">
        <p14:creationId xmlns:p14="http://schemas.microsoft.com/office/powerpoint/2010/main" val="3952658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10363200" cy="731202"/>
          </a:xfrm>
        </p:spPr>
        <p:txBody>
          <a:bodyPr>
            <a:normAutofit fontScale="90000"/>
          </a:bodyPr>
          <a:lstStyle/>
          <a:p>
            <a:pPr algn="ctr"/>
            <a:r>
              <a:rPr lang="en-US" dirty="0" smtClean="0"/>
              <a:t>Status </a:t>
            </a:r>
            <a:r>
              <a:rPr lang="en-US" dirty="0" err="1" smtClean="0"/>
              <a:t>Yenga</a:t>
            </a:r>
            <a:r>
              <a:rPr lang="en-US" dirty="0" smtClean="0"/>
              <a:t> shallow well</a:t>
            </a:r>
            <a:endParaRPr lang="en-US" dirty="0"/>
          </a:p>
        </p:txBody>
      </p:sp>
      <p:pic>
        <p:nvPicPr>
          <p:cNvPr id="4" name="Content Placeholder 3"/>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6400800" y="969264"/>
            <a:ext cx="5522976" cy="56327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 y="987552"/>
            <a:ext cx="5998464" cy="5632704"/>
          </a:xfrm>
          <a:prstGeom prst="rect">
            <a:avLst/>
          </a:prstGeom>
        </p:spPr>
      </p:pic>
    </p:spTree>
    <p:extLst>
      <p:ext uri="{BB962C8B-B14F-4D97-AF65-F5344CB8AC3E}">
        <p14:creationId xmlns:p14="http://schemas.microsoft.com/office/powerpoint/2010/main" val="4191884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NDALALA COMMUNITY SPRING</a:t>
            </a:r>
            <a:endParaRPr lang="en-US" dirty="0"/>
          </a:p>
        </p:txBody>
      </p:sp>
      <p:sp>
        <p:nvSpPr>
          <p:cNvPr id="3" name="Content Placeholder 2"/>
          <p:cNvSpPr>
            <a:spLocks noGrp="1"/>
          </p:cNvSpPr>
          <p:nvPr>
            <p:ph sz="quarter" idx="1"/>
          </p:nvPr>
        </p:nvSpPr>
        <p:spPr/>
        <p:txBody>
          <a:bodyPr>
            <a:normAutofit/>
          </a:bodyPr>
          <a:lstStyle/>
          <a:p>
            <a:pPr marL="0" indent="0" algn="ctr">
              <a:buNone/>
            </a:pPr>
            <a:r>
              <a:rPr lang="en-US" b="1" u="sng" dirty="0">
                <a:latin typeface="Arial Black" pitchFamily="34" charset="0"/>
              </a:rPr>
              <a:t>PERIOD OF PROTECTED</a:t>
            </a:r>
            <a:r>
              <a:rPr lang="en-US" dirty="0"/>
              <a:t>: </a:t>
            </a:r>
          </a:p>
          <a:p>
            <a:pPr marL="0" indent="0" algn="ctr">
              <a:buNone/>
            </a:pPr>
            <a:r>
              <a:rPr lang="en-US" b="1" dirty="0" smtClean="0"/>
              <a:t>DEC/JAN 2017</a:t>
            </a:r>
            <a:endParaRPr lang="en-US" b="1" dirty="0"/>
          </a:p>
          <a:p>
            <a:pPr marL="0" indent="0" algn="ctr">
              <a:buNone/>
            </a:pPr>
            <a:endParaRPr lang="en-US" b="1" dirty="0"/>
          </a:p>
          <a:p>
            <a:pPr marL="0" indent="0" algn="ctr">
              <a:buNone/>
            </a:pPr>
            <a:r>
              <a:rPr lang="en-US" b="1" u="sng" dirty="0">
                <a:latin typeface="Arial Black" pitchFamily="34" charset="0"/>
              </a:rPr>
              <a:t>AGE: </a:t>
            </a:r>
          </a:p>
          <a:p>
            <a:pPr marL="0" indent="0" algn="ctr">
              <a:buNone/>
            </a:pPr>
            <a:r>
              <a:rPr lang="en-US" b="1" dirty="0"/>
              <a:t>3</a:t>
            </a:r>
            <a:r>
              <a:rPr lang="en-US" b="1" dirty="0" smtClean="0"/>
              <a:t> years and 8months</a:t>
            </a:r>
            <a:endParaRPr lang="en-US" b="1" dirty="0"/>
          </a:p>
          <a:p>
            <a:pPr marL="0" indent="0" algn="ctr">
              <a:buNone/>
            </a:pPr>
            <a:endParaRPr lang="en-US" dirty="0"/>
          </a:p>
          <a:p>
            <a:pPr marL="0" indent="0" algn="ctr">
              <a:buNone/>
            </a:pPr>
            <a:r>
              <a:rPr lang="en-US" b="1" u="sng" dirty="0">
                <a:latin typeface="Arial Black" pitchFamily="34" charset="0"/>
              </a:rPr>
              <a:t>CATCHMENT POPULATION</a:t>
            </a:r>
            <a:r>
              <a:rPr lang="en-US" b="1" dirty="0">
                <a:latin typeface="Arial Black" pitchFamily="34" charset="0"/>
              </a:rPr>
              <a:t>:</a:t>
            </a:r>
          </a:p>
          <a:p>
            <a:pPr marL="0" indent="0" algn="ctr">
              <a:buNone/>
            </a:pPr>
            <a:r>
              <a:rPr lang="en-US" b="1" dirty="0" smtClean="0"/>
              <a:t>360 </a:t>
            </a:r>
            <a:r>
              <a:rPr lang="en-US" b="1" dirty="0"/>
              <a:t>Households, approximately </a:t>
            </a:r>
            <a:r>
              <a:rPr lang="en-US" b="1" dirty="0" smtClean="0"/>
              <a:t>1600persons</a:t>
            </a:r>
            <a:r>
              <a:rPr lang="en-US" b="1" dirty="0"/>
              <a:t>.</a:t>
            </a:r>
            <a:endParaRPr lang="en-US" dirty="0"/>
          </a:p>
          <a:p>
            <a:endParaRPr lang="en-US" dirty="0"/>
          </a:p>
        </p:txBody>
      </p:sp>
    </p:spTree>
    <p:extLst>
      <p:ext uri="{BB962C8B-B14F-4D97-AF65-F5344CB8AC3E}">
        <p14:creationId xmlns:p14="http://schemas.microsoft.com/office/powerpoint/2010/main" val="3152908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NDALALA SHALLOW WELLREVIEW REPORT</a:t>
            </a:r>
            <a:endParaRPr lang="en-US"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3560116395"/>
              </p:ext>
            </p:extLst>
          </p:nvPr>
        </p:nvGraphicFramePr>
        <p:xfrm>
          <a:off x="220717" y="1623845"/>
          <a:ext cx="11666483" cy="5210552"/>
        </p:xfrm>
        <a:graphic>
          <a:graphicData uri="http://schemas.openxmlformats.org/drawingml/2006/table">
            <a:tbl>
              <a:tblPr firstRow="1" bandRow="1">
                <a:tableStyleId>{5C22544A-7EE6-4342-B048-85BDC9FD1C3A}</a:tableStyleId>
              </a:tblPr>
              <a:tblGrid>
                <a:gridCol w="713029"/>
                <a:gridCol w="3919164"/>
                <a:gridCol w="7034290"/>
              </a:tblGrid>
              <a:tr h="964372">
                <a:tc>
                  <a:txBody>
                    <a:bodyPr/>
                    <a:lstStyle/>
                    <a:p>
                      <a:endParaRPr lang="en-US" dirty="0"/>
                    </a:p>
                  </a:txBody>
                  <a:tcPr/>
                </a:tc>
                <a:tc>
                  <a:txBody>
                    <a:bodyPr/>
                    <a:lstStyle/>
                    <a:p>
                      <a:r>
                        <a:rPr lang="en-US" dirty="0" smtClean="0"/>
                        <a:t>PARAMETOR</a:t>
                      </a:r>
                      <a:r>
                        <a:rPr lang="en-US" baseline="0" dirty="0" smtClean="0"/>
                        <a:t> OF REVIEW</a:t>
                      </a:r>
                      <a:endParaRPr lang="en-US" dirty="0"/>
                    </a:p>
                  </a:txBody>
                  <a:tcPr/>
                </a:tc>
                <a:tc>
                  <a:txBody>
                    <a:bodyPr/>
                    <a:lstStyle/>
                    <a:p>
                      <a:r>
                        <a:rPr lang="en-US" dirty="0" smtClean="0"/>
                        <a:t>REPORT</a:t>
                      </a:r>
                      <a:endParaRPr lang="en-US" dirty="0"/>
                    </a:p>
                  </a:txBody>
                  <a:tcPr/>
                </a:tc>
              </a:tr>
              <a:tr h="832945">
                <a:tc>
                  <a:txBody>
                    <a:bodyPr/>
                    <a:lstStyle/>
                    <a:p>
                      <a:r>
                        <a:rPr lang="en-US" dirty="0" smtClean="0"/>
                        <a:t>1</a:t>
                      </a:r>
                      <a:endParaRPr lang="en-US" dirty="0"/>
                    </a:p>
                  </a:txBody>
                  <a:tcPr/>
                </a:tc>
                <a:tc>
                  <a:txBody>
                    <a:bodyPr/>
                    <a:lstStyle/>
                    <a:p>
                      <a:r>
                        <a:rPr lang="en-US" dirty="0" smtClean="0"/>
                        <a:t>FUNCTIONALITY</a:t>
                      </a:r>
                      <a:endParaRPr lang="en-US" dirty="0"/>
                    </a:p>
                  </a:txBody>
                  <a:tcPr/>
                </a:tc>
                <a:tc>
                  <a:txBody>
                    <a:bodyPr/>
                    <a:lstStyle/>
                    <a:p>
                      <a:r>
                        <a:rPr lang="en-US" baseline="0" dirty="0" smtClean="0"/>
                        <a:t>Good, </a:t>
                      </a:r>
                    </a:p>
                    <a:p>
                      <a:r>
                        <a:rPr lang="en-US" baseline="0" dirty="0" smtClean="0"/>
                        <a:t>Pump working well.</a:t>
                      </a:r>
                    </a:p>
                    <a:p>
                      <a:r>
                        <a:rPr lang="en-US" baseline="0" dirty="0" smtClean="0"/>
                        <a:t>Never dries up even in dry seasons.</a:t>
                      </a:r>
                      <a:endParaRPr lang="en-US" dirty="0"/>
                    </a:p>
                  </a:txBody>
                  <a:tcPr/>
                </a:tc>
              </a:tr>
              <a:tr h="832945">
                <a:tc>
                  <a:txBody>
                    <a:bodyPr/>
                    <a:lstStyle/>
                    <a:p>
                      <a:r>
                        <a:rPr lang="en-US" dirty="0" smtClean="0"/>
                        <a:t>2</a:t>
                      </a:r>
                      <a:endParaRPr lang="en-US" dirty="0"/>
                    </a:p>
                  </a:txBody>
                  <a:tcPr/>
                </a:tc>
                <a:tc>
                  <a:txBody>
                    <a:bodyPr/>
                    <a:lstStyle/>
                    <a:p>
                      <a:r>
                        <a:rPr lang="en-US" dirty="0" smtClean="0"/>
                        <a:t>FENCE</a:t>
                      </a:r>
                      <a:endParaRPr lang="en-US" dirty="0"/>
                    </a:p>
                  </a:txBody>
                  <a:tcPr/>
                </a:tc>
                <a:tc>
                  <a:txBody>
                    <a:bodyPr/>
                    <a:lstStyle/>
                    <a:p>
                      <a:r>
                        <a:rPr lang="en-US" dirty="0" smtClean="0"/>
                        <a:t>Not</a:t>
                      </a:r>
                      <a:r>
                        <a:rPr lang="en-US" baseline="0" dirty="0" smtClean="0"/>
                        <a:t> there, poles were eaten by Ants</a:t>
                      </a:r>
                      <a:endParaRPr lang="en-US" dirty="0"/>
                    </a:p>
                  </a:txBody>
                  <a:tcPr/>
                </a:tc>
              </a:tr>
              <a:tr h="832945">
                <a:tc>
                  <a:txBody>
                    <a:bodyPr/>
                    <a:lstStyle/>
                    <a:p>
                      <a:r>
                        <a:rPr lang="en-US" dirty="0" smtClean="0"/>
                        <a:t>3</a:t>
                      </a:r>
                      <a:endParaRPr lang="en-US" dirty="0"/>
                    </a:p>
                  </a:txBody>
                  <a:tcPr/>
                </a:tc>
                <a:tc>
                  <a:txBody>
                    <a:bodyPr/>
                    <a:lstStyle/>
                    <a:p>
                      <a:r>
                        <a:rPr lang="en-US" dirty="0" smtClean="0"/>
                        <a:t>SIGN POST</a:t>
                      </a:r>
                      <a:endParaRPr lang="en-US" dirty="0"/>
                    </a:p>
                  </a:txBody>
                  <a:tcPr/>
                </a:tc>
                <a:tc>
                  <a:txBody>
                    <a:bodyPr/>
                    <a:lstStyle/>
                    <a:p>
                      <a:r>
                        <a:rPr lang="en-US" dirty="0" smtClean="0"/>
                        <a:t>Still</a:t>
                      </a:r>
                      <a:r>
                        <a:rPr lang="en-US" baseline="0" dirty="0" smtClean="0"/>
                        <a:t> standing and readable </a:t>
                      </a:r>
                      <a:endParaRPr lang="en-US" dirty="0"/>
                    </a:p>
                  </a:txBody>
                  <a:tcPr/>
                </a:tc>
              </a:tr>
              <a:tr h="832945">
                <a:tc>
                  <a:txBody>
                    <a:bodyPr/>
                    <a:lstStyle/>
                    <a:p>
                      <a:r>
                        <a:rPr lang="en-US" dirty="0" smtClean="0"/>
                        <a:t>4</a:t>
                      </a:r>
                      <a:endParaRPr lang="en-US" dirty="0"/>
                    </a:p>
                  </a:txBody>
                  <a:tcPr/>
                </a:tc>
                <a:tc>
                  <a:txBody>
                    <a:bodyPr/>
                    <a:lstStyle/>
                    <a:p>
                      <a:r>
                        <a:rPr lang="en-US" dirty="0" smtClean="0"/>
                        <a:t>USAGE</a:t>
                      </a:r>
                      <a:endParaRPr lang="en-US" dirty="0"/>
                    </a:p>
                  </a:txBody>
                  <a:tcPr/>
                </a:tc>
                <a:tc>
                  <a:txBody>
                    <a:bodyPr/>
                    <a:lstStyle/>
                    <a:p>
                      <a:r>
                        <a:rPr lang="en-US" dirty="0" smtClean="0"/>
                        <a:t>Used by lots of community members</a:t>
                      </a:r>
                      <a:endParaRPr lang="en-US" dirty="0"/>
                    </a:p>
                  </a:txBody>
                  <a:tcPr/>
                </a:tc>
              </a:tr>
              <a:tr h="832945">
                <a:tc>
                  <a:txBody>
                    <a:bodyPr/>
                    <a:lstStyle/>
                    <a:p>
                      <a:r>
                        <a:rPr lang="en-US" dirty="0" smtClean="0"/>
                        <a:t>5</a:t>
                      </a:r>
                      <a:endParaRPr lang="en-US" dirty="0"/>
                    </a:p>
                  </a:txBody>
                  <a:tcPr/>
                </a:tc>
                <a:tc>
                  <a:txBody>
                    <a:bodyPr/>
                    <a:lstStyle/>
                    <a:p>
                      <a:r>
                        <a:rPr lang="en-US" dirty="0" smtClean="0"/>
                        <a:t>ANY OTHER REPORT</a:t>
                      </a:r>
                      <a:endParaRPr lang="en-US" dirty="0"/>
                    </a:p>
                  </a:txBody>
                  <a:tcPr/>
                </a:tc>
                <a:tc>
                  <a:txBody>
                    <a:bodyPr/>
                    <a:lstStyle/>
                    <a:p>
                      <a:r>
                        <a:rPr lang="en-US" dirty="0" smtClean="0"/>
                        <a:t>Functional</a:t>
                      </a:r>
                      <a:r>
                        <a:rPr lang="en-US" baseline="0" dirty="0" smtClean="0"/>
                        <a:t> committee.</a:t>
                      </a:r>
                      <a:endParaRPr lang="en-US" dirty="0"/>
                    </a:p>
                  </a:txBody>
                  <a:tcPr/>
                </a:tc>
              </a:tr>
            </a:tbl>
          </a:graphicData>
        </a:graphic>
      </p:graphicFrame>
    </p:spTree>
    <p:extLst>
      <p:ext uri="{BB962C8B-B14F-4D97-AF65-F5344CB8AC3E}">
        <p14:creationId xmlns:p14="http://schemas.microsoft.com/office/powerpoint/2010/main" val="1261178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2067</TotalTime>
  <Words>1036</Words>
  <Application>Microsoft Office PowerPoint</Application>
  <PresentationFormat>Widescreen</PresentationFormat>
  <Paragraphs>312</Paragraphs>
  <Slides>37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 Black</vt:lpstr>
      <vt:lpstr>Calibri Light</vt:lpstr>
      <vt:lpstr>Franklin Gothic Book</vt:lpstr>
      <vt:lpstr>Perpetua</vt:lpstr>
      <vt:lpstr>Wingdings 2</vt:lpstr>
      <vt:lpstr>Equity</vt:lpstr>
      <vt:lpstr>REVIEW OF WATER PROJECTS SPONSORED </vt:lpstr>
      <vt:lpstr>INTRODUCTION</vt:lpstr>
      <vt:lpstr>THE FOLLOWING WATER PROJECT HAS BEEN SUPPORTED BY YOUR CLUB</vt:lpstr>
      <vt:lpstr>PowerPoint Presentation</vt:lpstr>
      <vt:lpstr>YENGA COMMUNITY SHALLOW WELL</vt:lpstr>
      <vt:lpstr>YENGA SHALLOW WELLREVIEW REPORT</vt:lpstr>
      <vt:lpstr>Status Yenga shallow well</vt:lpstr>
      <vt:lpstr> NDALALA COMMUNITY SPRING</vt:lpstr>
      <vt:lpstr>NDALALA SHALLOW WELLREVIEW REPORT</vt:lpstr>
      <vt:lpstr>Status ndalala community shallow well</vt:lpstr>
      <vt:lpstr>ANGATIA COMMUNITY SHALLOW WELL</vt:lpstr>
      <vt:lpstr>ANGATIA SHALLOW WELLREVIEW REPORT</vt:lpstr>
      <vt:lpstr>Status of the well Angatia community well</vt:lpstr>
      <vt:lpstr>PowerPoint Presentation</vt:lpstr>
      <vt:lpstr> INGUSI COMMUNITY SHALLOW WELL</vt:lpstr>
      <vt:lpstr>INGUSI  SHALLOW WELLREVIEW REPORT</vt:lpstr>
      <vt:lpstr>Status Ingusi community well</vt:lpstr>
      <vt:lpstr>NYAPETA COMMUNITY SHALLOW WELL</vt:lpstr>
      <vt:lpstr>NYAPETA SHALLOW WELLREVIEW REPORT</vt:lpstr>
      <vt:lpstr>Status nyapeta shallow well</vt:lpstr>
      <vt:lpstr>SOYMINING COMMUNITY SHALLOW WELL</vt:lpstr>
      <vt:lpstr>SOYMINING C&amp; SEC SCHOOL SHALLOW WELLREVIEW REPORT</vt:lpstr>
      <vt:lpstr>   Status of Soymining community and secondary school well</vt:lpstr>
      <vt:lpstr>MAKHOKWE COMMUNITY SHALLOW WELL</vt:lpstr>
      <vt:lpstr>MAKHOKWE SHALLOW WELLREVIEW REPORT</vt:lpstr>
      <vt:lpstr>Status Makhokwe community well</vt:lpstr>
      <vt:lpstr>PowerPoint Presentation</vt:lpstr>
      <vt:lpstr>NAMASANDA DISPENSARY&amp; COMMUNITY SHALLOW WELL</vt:lpstr>
      <vt:lpstr>NAMASANDA SHALLOW WELLREVIEW REPORT</vt:lpstr>
      <vt:lpstr>Status of Namasanda </vt:lpstr>
      <vt:lpstr>PowerPoint Presentation</vt:lpstr>
      <vt:lpstr>LUKA COMMUNITY SPRING </vt:lpstr>
      <vt:lpstr>LUKA SPRING REVIEW REPORT</vt:lpstr>
      <vt:lpstr>Status of luka spring</vt:lpstr>
      <vt:lpstr>Status of luka spring</vt:lpstr>
      <vt:lpstr>COMMENTS</vt:lpstr>
      <vt:lpstr>VOTE OF THANKS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WATER PROJECTS SPONSORED BY LJNGSKILE ,UFOUNDATION DISTRICT 2360</dc:title>
  <dc:creator>W</dc:creator>
  <cp:lastModifiedBy>W</cp:lastModifiedBy>
  <cp:revision>95</cp:revision>
  <cp:lastPrinted>2020-07-09T09:06:20Z</cp:lastPrinted>
  <dcterms:created xsi:type="dcterms:W3CDTF">2020-05-14T11:31:45Z</dcterms:created>
  <dcterms:modified xsi:type="dcterms:W3CDTF">2020-07-21T11:56:05Z</dcterms:modified>
</cp:coreProperties>
</file>