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86" r:id="rId3"/>
    <p:sldId id="287" r:id="rId4"/>
    <p:sldId id="288" r:id="rId5"/>
    <p:sldId id="289" r:id="rId6"/>
    <p:sldId id="290" r:id="rId7"/>
    <p:sldId id="291" r:id="rId8"/>
    <p:sldId id="257" r:id="rId9"/>
    <p:sldId id="293" r:id="rId10"/>
    <p:sldId id="258" r:id="rId11"/>
    <p:sldId id="259" r:id="rId12"/>
    <p:sldId id="294" r:id="rId13"/>
    <p:sldId id="295" r:id="rId14"/>
    <p:sldId id="261" r:id="rId15"/>
    <p:sldId id="262" r:id="rId16"/>
    <p:sldId id="263" r:id="rId17"/>
    <p:sldId id="297" r:id="rId18"/>
    <p:sldId id="264" r:id="rId19"/>
    <p:sldId id="266" r:id="rId20"/>
    <p:sldId id="299" r:id="rId21"/>
    <p:sldId id="270" r:id="rId22"/>
    <p:sldId id="271" r:id="rId23"/>
    <p:sldId id="301" r:id="rId24"/>
    <p:sldId id="273" r:id="rId25"/>
    <p:sldId id="274" r:id="rId26"/>
    <p:sldId id="303" r:id="rId27"/>
    <p:sldId id="275" r:id="rId28"/>
    <p:sldId id="276" r:id="rId29"/>
    <p:sldId id="277" r:id="rId30"/>
    <p:sldId id="278" r:id="rId31"/>
    <p:sldId id="305" r:id="rId32"/>
    <p:sldId id="279" r:id="rId33"/>
    <p:sldId id="281" r:id="rId34"/>
    <p:sldId id="284" r:id="rId35"/>
    <p:sldId id="307" r:id="rId36"/>
    <p:sldId id="285" r:id="rId37"/>
    <p:sldId id="308" r:id="rId38"/>
    <p:sldId id="309" r:id="rId39"/>
    <p:sldId id="310" r:id="rId40"/>
    <p:sldId id="311" r:id="rId41"/>
    <p:sldId id="312" r:id="rId42"/>
    <p:sldId id="313" r:id="rId43"/>
    <p:sldId id="314" r:id="rId44"/>
    <p:sldId id="316" r:id="rId45"/>
    <p:sldId id="317" r:id="rId46"/>
    <p:sldId id="283" r:id="rId47"/>
    <p:sldId id="315"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664" autoAdjust="0"/>
    <p:restoredTop sz="94660"/>
  </p:normalViewPr>
  <p:slideViewPr>
    <p:cSldViewPr snapToGrid="0">
      <p:cViewPr varScale="1">
        <p:scale>
          <a:sx n="62" d="100"/>
          <a:sy n="62" d="100"/>
        </p:scale>
        <p:origin x="72" y="34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ounded Rectangle 12"/>
          <p:cNvSpPr/>
          <p:nvPr/>
        </p:nvSpPr>
        <p:spPr>
          <a:xfrm>
            <a:off x="87084" y="69756"/>
            <a:ext cx="12017829"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ubtitle 8"/>
          <p:cNvSpPr>
            <a:spLocks noGrp="1"/>
          </p:cNvSpPr>
          <p:nvPr>
            <p:ph type="subTitle" idx="1"/>
          </p:nvPr>
        </p:nvSpPr>
        <p:spPr>
          <a:xfrm>
            <a:off x="1727200" y="3200400"/>
            <a:ext cx="85344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BA902869-99D4-411B-BAD5-D5979848B77C}" type="datetimeFigureOut">
              <a:rPr lang="en-US" smtClean="0"/>
              <a:t>7/14/2020</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AC4CF16F-AF4F-4309-A1A1-C9D5A2F3F601}" type="slidenum">
              <a:rPr lang="en-US" smtClean="0"/>
              <a:t>‹#›</a:t>
            </a:fld>
            <a:endParaRPr lang="en-US"/>
          </a:p>
        </p:txBody>
      </p:sp>
      <p:sp>
        <p:nvSpPr>
          <p:cNvPr id="7" name="Rectangle 6"/>
          <p:cNvSpPr/>
          <p:nvPr/>
        </p:nvSpPr>
        <p:spPr>
          <a:xfrm>
            <a:off x="83909" y="1449304"/>
            <a:ext cx="12028716"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83909" y="1396720"/>
            <a:ext cx="12028716"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83909" y="2976649"/>
            <a:ext cx="12028716"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609600" y="1505931"/>
            <a:ext cx="109728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A902869-99D4-411B-BAD5-D5979848B77C}" type="datetimeFigureOut">
              <a:rPr lang="en-US" smtClean="0"/>
              <a:t>7/14/2020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4CF16F-AF4F-4309-A1A1-C9D5A2F3F60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2"/>
            <a:ext cx="268224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219200" y="274641"/>
            <a:ext cx="7416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A902869-99D4-411B-BAD5-D5979848B77C}" type="datetimeFigureOut">
              <a:rPr lang="en-US" smtClean="0"/>
              <a:t>7/14/2020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4CF16F-AF4F-4309-A1A1-C9D5A2F3F601}"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BA902869-99D4-411B-BAD5-D5979848B77C}" type="datetimeFigureOut">
              <a:rPr lang="en-US" smtClean="0"/>
              <a:t>7/14/2020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4CF16F-AF4F-4309-A1A1-C9D5A2F3F601}" type="slidenum">
              <a:rPr lang="en-US" smtClean="0"/>
              <a:t>‹#›</a:t>
            </a:fld>
            <a:endParaRPr lang="en-US"/>
          </a:p>
        </p:txBody>
      </p:sp>
      <p:sp>
        <p:nvSpPr>
          <p:cNvPr id="8" name="Content Placeholder 7"/>
          <p:cNvSpPr>
            <a:spLocks noGrp="1"/>
          </p:cNvSpPr>
          <p:nvPr>
            <p:ph sz="quarter" idx="1"/>
          </p:nvPr>
        </p:nvSpPr>
        <p:spPr>
          <a:xfrm>
            <a:off x="1219200" y="1447800"/>
            <a:ext cx="103632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ounded Rectangle 9"/>
          <p:cNvSpPr/>
          <p:nvPr/>
        </p:nvSpPr>
        <p:spPr>
          <a:xfrm>
            <a:off x="87084" y="69756"/>
            <a:ext cx="12017829"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63084" y="952501"/>
            <a:ext cx="103632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63084" y="2547938"/>
            <a:ext cx="103632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BA902869-99D4-411B-BAD5-D5979848B77C}" type="datetimeFigureOut">
              <a:rPr lang="en-US" smtClean="0"/>
              <a:t>7/14/2020</a:t>
            </a:fld>
            <a:endParaRPr lang="en-US"/>
          </a:p>
        </p:txBody>
      </p:sp>
      <p:sp>
        <p:nvSpPr>
          <p:cNvPr id="5" name="Footer Placeholder 4"/>
          <p:cNvSpPr>
            <a:spLocks noGrp="1"/>
          </p:cNvSpPr>
          <p:nvPr>
            <p:ph type="ftr" sz="quarter" idx="11"/>
          </p:nvPr>
        </p:nvSpPr>
        <p:spPr>
          <a:xfrm>
            <a:off x="1066800" y="6172200"/>
            <a:ext cx="5334000" cy="457200"/>
          </a:xfrm>
        </p:spPr>
        <p:txBody>
          <a:bodyPr/>
          <a:lstStyle/>
          <a:p>
            <a:endParaRPr lang="en-US"/>
          </a:p>
        </p:txBody>
      </p:sp>
      <p:sp>
        <p:nvSpPr>
          <p:cNvPr id="7" name="Rectangle 6"/>
          <p:cNvSpPr/>
          <p:nvPr/>
        </p:nvSpPr>
        <p:spPr>
          <a:xfrm flipV="1">
            <a:off x="92550" y="2376830"/>
            <a:ext cx="1201802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2195" y="2341476"/>
            <a:ext cx="12018375"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075" y="2468880"/>
            <a:ext cx="12019495"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195072" y="6208776"/>
            <a:ext cx="609600" cy="457200"/>
          </a:xfrm>
        </p:spPr>
        <p:txBody>
          <a:bodyPr/>
          <a:lstStyle/>
          <a:p>
            <a:fld id="{AC4CF16F-AF4F-4309-A1A1-C9D5A2F3F601}"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BA902869-99D4-411B-BAD5-D5979848B77C}" type="datetimeFigureOut">
              <a:rPr lang="en-US" smtClean="0"/>
              <a:t>7/14/2020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4CF16F-AF4F-4309-A1A1-C9D5A2F3F601}" type="slidenum">
              <a:rPr lang="en-US" smtClean="0"/>
              <a:t>‹#›</a:t>
            </a:fld>
            <a:endParaRPr lang="en-US"/>
          </a:p>
        </p:txBody>
      </p:sp>
      <p:sp>
        <p:nvSpPr>
          <p:cNvPr id="9" name="Content Placeholder 8"/>
          <p:cNvSpPr>
            <a:spLocks noGrp="1"/>
          </p:cNvSpPr>
          <p:nvPr>
            <p:ph sz="quarter" idx="1"/>
          </p:nvPr>
        </p:nvSpPr>
        <p:spPr>
          <a:xfrm>
            <a:off x="1219200" y="1447800"/>
            <a:ext cx="499872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6578600" y="1447800"/>
            <a:ext cx="499872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273050"/>
            <a:ext cx="103632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219200" y="1447800"/>
            <a:ext cx="49784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604000" y="1447800"/>
            <a:ext cx="49784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BA902869-99D4-411B-BAD5-D5979848B77C}" type="datetimeFigureOut">
              <a:rPr lang="en-US" smtClean="0"/>
              <a:t>7/14/2020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4CF16F-AF4F-4309-A1A1-C9D5A2F3F601}" type="slidenum">
              <a:rPr lang="en-US" smtClean="0"/>
              <a:t>‹#›</a:t>
            </a:fld>
            <a:endParaRPr lang="en-US"/>
          </a:p>
        </p:txBody>
      </p:sp>
      <p:sp>
        <p:nvSpPr>
          <p:cNvPr id="11" name="Content Placeholder 10"/>
          <p:cNvSpPr>
            <a:spLocks noGrp="1"/>
          </p:cNvSpPr>
          <p:nvPr>
            <p:ph sz="half" idx="2"/>
          </p:nvPr>
        </p:nvSpPr>
        <p:spPr>
          <a:xfrm>
            <a:off x="1219200" y="2247900"/>
            <a:ext cx="49784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6604000" y="2247900"/>
            <a:ext cx="49784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BA902869-99D4-411B-BAD5-D5979848B77C}" type="datetimeFigureOut">
              <a:rPr lang="en-US" smtClean="0"/>
              <a:t>7/14/2020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4CF16F-AF4F-4309-A1A1-C9D5A2F3F60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902869-99D4-411B-BAD5-D5979848B77C}" type="datetimeFigureOut">
              <a:rPr lang="en-US" smtClean="0"/>
              <a:t>7/14/2020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4CF16F-AF4F-4309-A1A1-C9D5A2F3F60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ounded Rectangle 8"/>
          <p:cNvSpPr/>
          <p:nvPr/>
        </p:nvSpPr>
        <p:spPr>
          <a:xfrm>
            <a:off x="85344" y="69755"/>
            <a:ext cx="12017829"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219200" y="273050"/>
            <a:ext cx="103632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1219200" y="1600200"/>
            <a:ext cx="2540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BA902869-99D4-411B-BAD5-D5979848B77C}" type="datetimeFigureOut">
              <a:rPr lang="en-US" smtClean="0"/>
              <a:t>7/14/2020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4CF16F-AF4F-4309-A1A1-C9D5A2F3F601}" type="slidenum">
              <a:rPr lang="en-US" smtClean="0"/>
              <a:t>‹#›</a:t>
            </a:fld>
            <a:endParaRPr lang="en-US"/>
          </a:p>
        </p:txBody>
      </p:sp>
      <p:sp>
        <p:nvSpPr>
          <p:cNvPr id="11" name="Content Placeholder 10"/>
          <p:cNvSpPr>
            <a:spLocks noGrp="1"/>
          </p:cNvSpPr>
          <p:nvPr>
            <p:ph sz="quarter" idx="1"/>
          </p:nvPr>
        </p:nvSpPr>
        <p:spPr>
          <a:xfrm>
            <a:off x="3962400" y="1600200"/>
            <a:ext cx="7620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4900550"/>
            <a:ext cx="97536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1219200" y="5445825"/>
            <a:ext cx="97536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BA902869-99D4-411B-BAD5-D5979848B77C}" type="datetimeFigureOut">
              <a:rPr lang="en-US" smtClean="0"/>
              <a:t>7/14/2020</a:t>
            </a:fld>
            <a:endParaRPr lang="en-US"/>
          </a:p>
        </p:txBody>
      </p:sp>
      <p:sp>
        <p:nvSpPr>
          <p:cNvPr id="6" name="Footer Placeholder 5"/>
          <p:cNvSpPr>
            <a:spLocks noGrp="1"/>
          </p:cNvSpPr>
          <p:nvPr>
            <p:ph type="ftr" sz="quarter" idx="11"/>
          </p:nvPr>
        </p:nvSpPr>
        <p:spPr>
          <a:xfrm>
            <a:off x="1219200" y="6172200"/>
            <a:ext cx="5181600" cy="457200"/>
          </a:xfrm>
        </p:spPr>
        <p:txBody>
          <a:bodyPr/>
          <a:lstStyle/>
          <a:p>
            <a:endParaRPr lang="en-US"/>
          </a:p>
        </p:txBody>
      </p:sp>
      <p:sp>
        <p:nvSpPr>
          <p:cNvPr id="7" name="Slide Number Placeholder 6"/>
          <p:cNvSpPr>
            <a:spLocks noGrp="1"/>
          </p:cNvSpPr>
          <p:nvPr>
            <p:ph type="sldNum" sz="quarter" idx="12"/>
          </p:nvPr>
        </p:nvSpPr>
        <p:spPr>
          <a:xfrm>
            <a:off x="195072" y="6208776"/>
            <a:ext cx="609600" cy="457200"/>
          </a:xfrm>
        </p:spPr>
        <p:txBody>
          <a:bodyPr/>
          <a:lstStyle/>
          <a:p>
            <a:fld id="{AC4CF16F-AF4F-4309-A1A1-C9D5A2F3F601}" type="slidenum">
              <a:rPr lang="en-US" smtClean="0"/>
              <a:t>‹#›</a:t>
            </a:fld>
            <a:endParaRPr lang="en-US"/>
          </a:p>
        </p:txBody>
      </p:sp>
      <p:sp>
        <p:nvSpPr>
          <p:cNvPr id="11" name="Rectangle 10"/>
          <p:cNvSpPr/>
          <p:nvPr/>
        </p:nvSpPr>
        <p:spPr>
          <a:xfrm flipV="1">
            <a:off x="91076" y="4683555"/>
            <a:ext cx="1200912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91345" y="4650475"/>
            <a:ext cx="12008852"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91348" y="4773225"/>
            <a:ext cx="12008849"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Picture Placeholder 2"/>
          <p:cNvSpPr>
            <a:spLocks noGrp="1"/>
          </p:cNvSpPr>
          <p:nvPr>
            <p:ph type="pic" idx="1"/>
          </p:nvPr>
        </p:nvSpPr>
        <p:spPr>
          <a:xfrm>
            <a:off x="91078" y="66676"/>
            <a:ext cx="12002497"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ounded Rectangle 7"/>
          <p:cNvSpPr/>
          <p:nvPr/>
        </p:nvSpPr>
        <p:spPr>
          <a:xfrm>
            <a:off x="85344" y="69755"/>
            <a:ext cx="12017829"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Title Placeholder 21"/>
          <p:cNvSpPr>
            <a:spLocks noGrp="1"/>
          </p:cNvSpPr>
          <p:nvPr>
            <p:ph type="title"/>
          </p:nvPr>
        </p:nvSpPr>
        <p:spPr>
          <a:xfrm>
            <a:off x="1219200" y="274638"/>
            <a:ext cx="103632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1219200" y="1447800"/>
            <a:ext cx="103632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8229600" y="6191250"/>
            <a:ext cx="3302000" cy="476250"/>
          </a:xfrm>
          <a:prstGeom prst="rect">
            <a:avLst/>
          </a:prstGeom>
        </p:spPr>
        <p:txBody>
          <a:bodyPr anchor="ctr" anchorCtr="0"/>
          <a:lstStyle>
            <a:lvl1pPr algn="r" eaLnBrk="1" latinLnBrk="0" hangingPunct="1">
              <a:defRPr kumimoji="0" sz="1400">
                <a:solidFill>
                  <a:schemeClr val="tx2"/>
                </a:solidFill>
              </a:defRPr>
            </a:lvl1pPr>
          </a:lstStyle>
          <a:p>
            <a:fld id="{BA902869-99D4-411B-BAD5-D5979848B77C}" type="datetimeFigureOut">
              <a:rPr lang="en-US" smtClean="0"/>
              <a:t>7/14/2020</a:t>
            </a:fld>
            <a:endParaRPr lang="en-US"/>
          </a:p>
        </p:txBody>
      </p:sp>
      <p:sp>
        <p:nvSpPr>
          <p:cNvPr id="3" name="Footer Placeholder 2"/>
          <p:cNvSpPr>
            <a:spLocks noGrp="1"/>
          </p:cNvSpPr>
          <p:nvPr>
            <p:ph type="ftr" sz="quarter" idx="3"/>
          </p:nvPr>
        </p:nvSpPr>
        <p:spPr>
          <a:xfrm>
            <a:off x="1219200" y="6172200"/>
            <a:ext cx="5283200" cy="457200"/>
          </a:xfrm>
          <a:prstGeom prst="rect">
            <a:avLst/>
          </a:prstGeom>
        </p:spPr>
        <p:txBody>
          <a:bodyPr anchor="ctr" anchorCtr="0"/>
          <a:lstStyle>
            <a:lvl1pPr eaLnBrk="1" latinLnBrk="0" hangingPunct="1">
              <a:defRPr kumimoji="0" sz="1400">
                <a:solidFill>
                  <a:schemeClr val="tx2"/>
                </a:solidFill>
              </a:defRPr>
            </a:lvl1pPr>
          </a:lstStyle>
          <a:p>
            <a:endParaRPr lang="en-US"/>
          </a:p>
        </p:txBody>
      </p:sp>
      <p:sp>
        <p:nvSpPr>
          <p:cNvPr id="23" name="Slide Number Placeholder 22"/>
          <p:cNvSpPr>
            <a:spLocks noGrp="1"/>
          </p:cNvSpPr>
          <p:nvPr>
            <p:ph type="sldNum" sz="quarter" idx="4"/>
          </p:nvPr>
        </p:nvSpPr>
        <p:spPr>
          <a:xfrm>
            <a:off x="195072" y="6210300"/>
            <a:ext cx="6096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AC4CF16F-AF4F-4309-A1A1-C9D5A2F3F601}"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fontScale="62500" lnSpcReduction="20000"/>
          </a:bodyPr>
          <a:lstStyle/>
          <a:p>
            <a:r>
              <a:rPr lang="en-US" sz="5400" dirty="0">
                <a:solidFill>
                  <a:prstClr val="black"/>
                </a:solidFill>
                <a:latin typeface="Calibri Light"/>
                <a:ea typeface="+mj-ea"/>
                <a:cs typeface="+mj-cs"/>
              </a:rPr>
              <a:t>BY LJNGSKILE UFOUNDATION DISTRICT </a:t>
            </a:r>
            <a:r>
              <a:rPr lang="en-US" sz="5400" dirty="0" smtClean="0">
                <a:solidFill>
                  <a:prstClr val="black"/>
                </a:solidFill>
                <a:latin typeface="Calibri Light"/>
                <a:ea typeface="+mj-ea"/>
                <a:cs typeface="+mj-cs"/>
              </a:rPr>
              <a:t>2360.</a:t>
            </a:r>
          </a:p>
          <a:p>
            <a:endParaRPr lang="en-US" sz="5400" dirty="0" smtClean="0">
              <a:solidFill>
                <a:prstClr val="black"/>
              </a:solidFill>
              <a:latin typeface="Calibri Light"/>
              <a:ea typeface="+mj-ea"/>
              <a:cs typeface="+mj-cs"/>
            </a:endParaRPr>
          </a:p>
          <a:p>
            <a:r>
              <a:rPr lang="en-US" sz="5400" dirty="0" smtClean="0">
                <a:solidFill>
                  <a:prstClr val="black"/>
                </a:solidFill>
                <a:latin typeface="Calibri Light"/>
                <a:ea typeface="+mj-ea"/>
                <a:cs typeface="+mj-cs"/>
              </a:rPr>
              <a:t>REVIEW BY: JACINTA K. NICASIO</a:t>
            </a:r>
            <a:endParaRPr lang="en-US" dirty="0"/>
          </a:p>
        </p:txBody>
      </p:sp>
      <p:sp>
        <p:nvSpPr>
          <p:cNvPr id="2" name="Title 1"/>
          <p:cNvSpPr>
            <a:spLocks noGrp="1"/>
          </p:cNvSpPr>
          <p:nvPr>
            <p:ph type="ctrTitle"/>
          </p:nvPr>
        </p:nvSpPr>
        <p:spPr/>
        <p:txBody>
          <a:bodyPr>
            <a:normAutofit/>
          </a:bodyPr>
          <a:lstStyle/>
          <a:p>
            <a:r>
              <a:rPr lang="en-US" dirty="0" smtClean="0"/>
              <a:t>REVIEW OF WATER PROJECTS SPONSORED</a:t>
            </a:r>
            <a:br>
              <a:rPr lang="en-US" dirty="0" smtClean="0"/>
            </a:br>
            <a:endParaRPr lang="en-US" dirty="0"/>
          </a:p>
        </p:txBody>
      </p:sp>
    </p:spTree>
    <p:extLst>
      <p:ext uri="{BB962C8B-B14F-4D97-AF65-F5344CB8AC3E}">
        <p14:creationId xmlns:p14="http://schemas.microsoft.com/office/powerpoint/2010/main" val="29020762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10363200" cy="482107"/>
          </a:xfrm>
        </p:spPr>
        <p:txBody>
          <a:bodyPr>
            <a:normAutofit fontScale="90000"/>
          </a:bodyPr>
          <a:lstStyle/>
          <a:p>
            <a:pPr algn="ctr"/>
            <a:r>
              <a:rPr lang="en-US" dirty="0" err="1" smtClean="0"/>
              <a:t>Obewa</a:t>
            </a:r>
            <a:r>
              <a:rPr lang="en-US" dirty="0" smtClean="0"/>
              <a:t> spring status</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5310" y="725214"/>
            <a:ext cx="5707118" cy="5959365"/>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1972" y="725214"/>
            <a:ext cx="5526058" cy="5959365"/>
          </a:xfrm>
          <a:prstGeom prst="rect">
            <a:avLst/>
          </a:prstGeom>
        </p:spPr>
      </p:pic>
    </p:spTree>
    <p:extLst>
      <p:ext uri="{BB962C8B-B14F-4D97-AF65-F5344CB8AC3E}">
        <p14:creationId xmlns:p14="http://schemas.microsoft.com/office/powerpoint/2010/main" val="31527683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149716" y="141890"/>
            <a:ext cx="5494339" cy="6605751"/>
          </a:xfrm>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4772" y="157655"/>
            <a:ext cx="6180083" cy="654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71523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SANGARA COMMUNITY SPRING</a:t>
            </a:r>
            <a:endParaRPr lang="en-US" b="1" dirty="0"/>
          </a:p>
        </p:txBody>
      </p:sp>
      <p:sp>
        <p:nvSpPr>
          <p:cNvPr id="3" name="Content Placeholder 2"/>
          <p:cNvSpPr>
            <a:spLocks noGrp="1"/>
          </p:cNvSpPr>
          <p:nvPr>
            <p:ph sz="quarter" idx="1"/>
          </p:nvPr>
        </p:nvSpPr>
        <p:spPr/>
        <p:txBody>
          <a:bodyPr/>
          <a:lstStyle/>
          <a:p>
            <a:pPr marL="0" indent="0" algn="ctr">
              <a:buNone/>
            </a:pPr>
            <a:r>
              <a:rPr lang="en-US" b="1" u="sng" dirty="0">
                <a:latin typeface="Arial Black" pitchFamily="34" charset="0"/>
              </a:rPr>
              <a:t>PERIOD OF PROTECTED</a:t>
            </a:r>
            <a:r>
              <a:rPr lang="en-US" dirty="0"/>
              <a:t>: </a:t>
            </a:r>
          </a:p>
          <a:p>
            <a:pPr marL="0" indent="0" algn="ctr">
              <a:buNone/>
            </a:pPr>
            <a:r>
              <a:rPr lang="en-US" b="1" dirty="0" smtClean="0"/>
              <a:t>June/July  </a:t>
            </a:r>
            <a:r>
              <a:rPr lang="en-US" b="1" dirty="0"/>
              <a:t>2015.</a:t>
            </a:r>
          </a:p>
          <a:p>
            <a:pPr marL="0" indent="0" algn="ctr">
              <a:buNone/>
            </a:pPr>
            <a:endParaRPr lang="en-US" b="1" dirty="0"/>
          </a:p>
          <a:p>
            <a:pPr marL="0" indent="0" algn="ctr">
              <a:buNone/>
            </a:pPr>
            <a:r>
              <a:rPr lang="en-US" b="1" u="sng" dirty="0">
                <a:latin typeface="Arial Black" pitchFamily="34" charset="0"/>
              </a:rPr>
              <a:t>AGE: </a:t>
            </a:r>
          </a:p>
          <a:p>
            <a:pPr marL="0" indent="0" algn="ctr">
              <a:buNone/>
            </a:pPr>
            <a:r>
              <a:rPr lang="en-US" b="1" dirty="0"/>
              <a:t>5</a:t>
            </a:r>
            <a:r>
              <a:rPr lang="en-US" b="1" dirty="0" smtClean="0"/>
              <a:t> </a:t>
            </a:r>
            <a:r>
              <a:rPr lang="en-US" b="1" dirty="0" smtClean="0"/>
              <a:t>years.</a:t>
            </a:r>
            <a:endParaRPr lang="en-US" b="1" dirty="0"/>
          </a:p>
          <a:p>
            <a:pPr marL="0" indent="0" algn="ctr">
              <a:buNone/>
            </a:pPr>
            <a:endParaRPr lang="en-US" dirty="0"/>
          </a:p>
          <a:p>
            <a:pPr marL="0" indent="0" algn="ctr">
              <a:buNone/>
            </a:pPr>
            <a:r>
              <a:rPr lang="en-US" b="1" u="sng" dirty="0">
                <a:latin typeface="Arial Black" pitchFamily="34" charset="0"/>
              </a:rPr>
              <a:t>CATCHMENT POPULATION</a:t>
            </a:r>
            <a:r>
              <a:rPr lang="en-US" b="1" dirty="0">
                <a:latin typeface="Arial Black" pitchFamily="34" charset="0"/>
              </a:rPr>
              <a:t>:</a:t>
            </a:r>
          </a:p>
          <a:p>
            <a:pPr marL="0" indent="0" algn="ctr">
              <a:buNone/>
            </a:pPr>
            <a:r>
              <a:rPr lang="en-US" b="1" dirty="0" smtClean="0"/>
              <a:t>121 </a:t>
            </a:r>
            <a:r>
              <a:rPr lang="en-US" b="1" dirty="0"/>
              <a:t>Households, approximately </a:t>
            </a:r>
            <a:r>
              <a:rPr lang="en-US" b="1" dirty="0" smtClean="0"/>
              <a:t>726 </a:t>
            </a:r>
            <a:r>
              <a:rPr lang="en-US" b="1" dirty="0"/>
              <a:t>persons.</a:t>
            </a:r>
            <a:endParaRPr lang="en-US" dirty="0"/>
          </a:p>
          <a:p>
            <a:endParaRPr lang="en-US" dirty="0"/>
          </a:p>
        </p:txBody>
      </p:sp>
    </p:spTree>
    <p:extLst>
      <p:ext uri="{BB962C8B-B14F-4D97-AF65-F5344CB8AC3E}">
        <p14:creationId xmlns:p14="http://schemas.microsoft.com/office/powerpoint/2010/main" val="523754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SANGARA </a:t>
            </a:r>
            <a:r>
              <a:rPr lang="en-US" b="1" dirty="0"/>
              <a:t>REVIEW REPORT </a:t>
            </a:r>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969126404"/>
              </p:ext>
            </p:extLst>
          </p:nvPr>
        </p:nvGraphicFramePr>
        <p:xfrm>
          <a:off x="220717" y="1387365"/>
          <a:ext cx="11698014" cy="5123796"/>
        </p:xfrm>
        <a:graphic>
          <a:graphicData uri="http://schemas.openxmlformats.org/drawingml/2006/table">
            <a:tbl>
              <a:tblPr firstRow="1" bandRow="1">
                <a:tableStyleId>{5C22544A-7EE6-4342-B048-85BDC9FD1C3A}</a:tableStyleId>
              </a:tblPr>
              <a:tblGrid>
                <a:gridCol w="993931"/>
                <a:gridCol w="3644413"/>
                <a:gridCol w="7059670"/>
              </a:tblGrid>
              <a:tr h="575442">
                <a:tc>
                  <a:txBody>
                    <a:bodyPr/>
                    <a:lstStyle/>
                    <a:p>
                      <a:endParaRPr lang="en-US" dirty="0"/>
                    </a:p>
                  </a:txBody>
                  <a:tcPr/>
                </a:tc>
                <a:tc>
                  <a:txBody>
                    <a:bodyPr/>
                    <a:lstStyle/>
                    <a:p>
                      <a:r>
                        <a:rPr lang="en-US" dirty="0" smtClean="0"/>
                        <a:t>PARAMETOR</a:t>
                      </a:r>
                      <a:r>
                        <a:rPr lang="en-US" baseline="0" dirty="0" smtClean="0"/>
                        <a:t> OF REVIEW</a:t>
                      </a:r>
                      <a:endParaRPr lang="en-US" dirty="0"/>
                    </a:p>
                  </a:txBody>
                  <a:tcPr/>
                </a:tc>
                <a:tc>
                  <a:txBody>
                    <a:bodyPr/>
                    <a:lstStyle/>
                    <a:p>
                      <a:r>
                        <a:rPr lang="en-US" dirty="0" smtClean="0"/>
                        <a:t>REPORT</a:t>
                      </a:r>
                      <a:endParaRPr lang="en-US" dirty="0"/>
                    </a:p>
                  </a:txBody>
                  <a:tcPr/>
                </a:tc>
              </a:tr>
              <a:tr h="993228">
                <a:tc>
                  <a:txBody>
                    <a:bodyPr/>
                    <a:lstStyle/>
                    <a:p>
                      <a:r>
                        <a:rPr lang="en-US" dirty="0" smtClean="0"/>
                        <a:t>1</a:t>
                      </a:r>
                      <a:endParaRPr lang="en-US" dirty="0"/>
                    </a:p>
                  </a:txBody>
                  <a:tcPr/>
                </a:tc>
                <a:tc>
                  <a:txBody>
                    <a:bodyPr/>
                    <a:lstStyle/>
                    <a:p>
                      <a:r>
                        <a:rPr lang="en-US" dirty="0" smtClean="0"/>
                        <a:t>FUNCTIONALITY</a:t>
                      </a:r>
                      <a:endParaRPr lang="en-US" dirty="0"/>
                    </a:p>
                  </a:txBody>
                  <a:tcPr/>
                </a:tc>
                <a:tc>
                  <a:txBody>
                    <a:bodyPr/>
                    <a:lstStyle/>
                    <a:p>
                      <a:r>
                        <a:rPr lang="en-US" dirty="0" smtClean="0"/>
                        <a:t>High yield</a:t>
                      </a:r>
                      <a:r>
                        <a:rPr lang="en-US" baseline="0" dirty="0" smtClean="0"/>
                        <a:t> throughout the year, well protected  source  with grown vegetation and</a:t>
                      </a:r>
                      <a:r>
                        <a:rPr lang="en-US" dirty="0" smtClean="0"/>
                        <a:t> well maintained.</a:t>
                      </a:r>
                      <a:endParaRPr lang="en-US" dirty="0"/>
                    </a:p>
                  </a:txBody>
                  <a:tcPr/>
                </a:tc>
              </a:tr>
              <a:tr h="993228">
                <a:tc>
                  <a:txBody>
                    <a:bodyPr/>
                    <a:lstStyle/>
                    <a:p>
                      <a:r>
                        <a:rPr lang="en-US" dirty="0" smtClean="0"/>
                        <a:t>2</a:t>
                      </a:r>
                      <a:endParaRPr lang="en-US" dirty="0"/>
                    </a:p>
                  </a:txBody>
                  <a:tcPr/>
                </a:tc>
                <a:tc>
                  <a:txBody>
                    <a:bodyPr/>
                    <a:lstStyle/>
                    <a:p>
                      <a:r>
                        <a:rPr lang="en-US" dirty="0" smtClean="0"/>
                        <a:t>FENCE</a:t>
                      </a:r>
                      <a:endParaRPr lang="en-US" dirty="0"/>
                    </a:p>
                  </a:txBody>
                  <a:tcPr/>
                </a:tc>
                <a:tc>
                  <a:txBody>
                    <a:bodyPr/>
                    <a:lstStyle/>
                    <a:p>
                      <a:r>
                        <a:rPr lang="en-US" baseline="0" dirty="0" smtClean="0"/>
                        <a:t>No, fence but well protected by the community.</a:t>
                      </a:r>
                      <a:endParaRPr lang="en-US" dirty="0"/>
                    </a:p>
                  </a:txBody>
                  <a:tcPr/>
                </a:tc>
              </a:tr>
              <a:tr h="575442">
                <a:tc>
                  <a:txBody>
                    <a:bodyPr/>
                    <a:lstStyle/>
                    <a:p>
                      <a:r>
                        <a:rPr lang="en-US" dirty="0" smtClean="0"/>
                        <a:t>3</a:t>
                      </a:r>
                      <a:endParaRPr lang="en-US" dirty="0"/>
                    </a:p>
                  </a:txBody>
                  <a:tcPr/>
                </a:tc>
                <a:tc>
                  <a:txBody>
                    <a:bodyPr/>
                    <a:lstStyle/>
                    <a:p>
                      <a:r>
                        <a:rPr lang="en-US" dirty="0" smtClean="0"/>
                        <a:t>SIGN POST</a:t>
                      </a:r>
                      <a:endParaRPr lang="en-US" dirty="0"/>
                    </a:p>
                  </a:txBody>
                  <a:tcPr/>
                </a:tc>
                <a:tc>
                  <a:txBody>
                    <a:bodyPr/>
                    <a:lstStyle/>
                    <a:p>
                      <a:r>
                        <a:rPr lang="en-US" dirty="0" smtClean="0"/>
                        <a:t>Still</a:t>
                      </a:r>
                      <a:r>
                        <a:rPr lang="en-US" baseline="0" dirty="0" smtClean="0"/>
                        <a:t> standing , rusted but readable.</a:t>
                      </a:r>
                      <a:endParaRPr lang="en-US" dirty="0"/>
                    </a:p>
                  </a:txBody>
                  <a:tcPr/>
                </a:tc>
              </a:tr>
              <a:tr h="993228">
                <a:tc>
                  <a:txBody>
                    <a:bodyPr/>
                    <a:lstStyle/>
                    <a:p>
                      <a:r>
                        <a:rPr lang="en-US" dirty="0" smtClean="0"/>
                        <a:t>4</a:t>
                      </a:r>
                      <a:endParaRPr lang="en-US" dirty="0"/>
                    </a:p>
                  </a:txBody>
                  <a:tcPr/>
                </a:tc>
                <a:tc>
                  <a:txBody>
                    <a:bodyPr/>
                    <a:lstStyle/>
                    <a:p>
                      <a:r>
                        <a:rPr lang="en-US" dirty="0" smtClean="0"/>
                        <a:t>USAGE</a:t>
                      </a:r>
                      <a:endParaRPr lang="en-US" dirty="0"/>
                    </a:p>
                  </a:txBody>
                  <a:tcPr/>
                </a:tc>
                <a:tc>
                  <a:txBody>
                    <a:bodyPr/>
                    <a:lstStyle/>
                    <a:p>
                      <a:r>
                        <a:rPr lang="en-US" dirty="0" smtClean="0"/>
                        <a:t>Heavily</a:t>
                      </a:r>
                      <a:r>
                        <a:rPr lang="en-US" baseline="0" dirty="0" smtClean="0"/>
                        <a:t> used by all the house hold for drinking, cooking, washing and laundry and for animals.</a:t>
                      </a:r>
                      <a:endParaRPr lang="en-US" dirty="0"/>
                    </a:p>
                  </a:txBody>
                  <a:tcPr/>
                </a:tc>
              </a:tr>
              <a:tr h="993228">
                <a:tc>
                  <a:txBody>
                    <a:bodyPr/>
                    <a:lstStyle/>
                    <a:p>
                      <a:r>
                        <a:rPr lang="en-US" dirty="0" smtClean="0"/>
                        <a:t>5</a:t>
                      </a:r>
                      <a:endParaRPr lang="en-US" dirty="0"/>
                    </a:p>
                  </a:txBody>
                  <a:tcPr/>
                </a:tc>
                <a:tc>
                  <a:txBody>
                    <a:bodyPr/>
                    <a:lstStyle/>
                    <a:p>
                      <a:r>
                        <a:rPr lang="en-US" dirty="0" smtClean="0"/>
                        <a:t>ANY OTHER REPORT</a:t>
                      </a:r>
                      <a:endParaRPr lang="en-US" dirty="0"/>
                    </a:p>
                  </a:txBody>
                  <a:tcPr/>
                </a:tc>
                <a:tc>
                  <a:txBody>
                    <a:bodyPr/>
                    <a:lstStyle/>
                    <a:p>
                      <a:r>
                        <a:rPr lang="en-US" dirty="0" smtClean="0"/>
                        <a:t>Functional</a:t>
                      </a:r>
                      <a:r>
                        <a:rPr lang="en-US" baseline="0" dirty="0" smtClean="0"/>
                        <a:t> committee, drainage needs a little clearance, discussed with the community.</a:t>
                      </a:r>
                      <a:endParaRPr lang="en-US" dirty="0"/>
                    </a:p>
                  </a:txBody>
                  <a:tcPr/>
                </a:tc>
              </a:tr>
            </a:tbl>
          </a:graphicData>
        </a:graphic>
      </p:graphicFrame>
    </p:spTree>
    <p:extLst>
      <p:ext uri="{BB962C8B-B14F-4D97-AF65-F5344CB8AC3E}">
        <p14:creationId xmlns:p14="http://schemas.microsoft.com/office/powerpoint/2010/main" val="37676632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662152"/>
          </a:xfrm>
        </p:spPr>
        <p:txBody>
          <a:bodyPr>
            <a:normAutofit fontScale="90000"/>
          </a:bodyPr>
          <a:lstStyle/>
          <a:p>
            <a:pPr algn="ctr"/>
            <a:r>
              <a:rPr lang="en-US" dirty="0" smtClean="0"/>
              <a:t> </a:t>
            </a:r>
            <a:r>
              <a:rPr lang="en-US" b="1" dirty="0" err="1"/>
              <a:t>S</a:t>
            </a:r>
            <a:r>
              <a:rPr lang="en-US" b="1" dirty="0" err="1" smtClean="0"/>
              <a:t>angara</a:t>
            </a:r>
            <a:r>
              <a:rPr lang="en-US" b="1" dirty="0" smtClean="0"/>
              <a:t> spring review photos</a:t>
            </a:r>
            <a:r>
              <a:rPr lang="en-US" dirty="0" smtClean="0"/>
              <a:t>.</a:t>
            </a:r>
            <a:endParaRPr lang="en-US" dirty="0"/>
          </a:p>
        </p:txBody>
      </p:sp>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6432331" y="772511"/>
            <a:ext cx="5486401" cy="594360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186" y="772511"/>
            <a:ext cx="6022428" cy="5943600"/>
          </a:xfrm>
          <a:prstGeom prst="rect">
            <a:avLst/>
          </a:prstGeom>
        </p:spPr>
      </p:pic>
    </p:spTree>
    <p:extLst>
      <p:ext uri="{BB962C8B-B14F-4D97-AF65-F5344CB8AC3E}">
        <p14:creationId xmlns:p14="http://schemas.microsoft.com/office/powerpoint/2010/main" val="29774764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709447"/>
          </a:xfrm>
        </p:spPr>
        <p:txBody>
          <a:bodyPr>
            <a:normAutofit fontScale="90000"/>
          </a:bodyPr>
          <a:lstStyle/>
          <a:p>
            <a:pPr algn="ctr"/>
            <a:r>
              <a:rPr lang="en-US" dirty="0" smtClean="0"/>
              <a:t>Enjoying a natural dew!!! Refreshing!</a:t>
            </a:r>
            <a:endParaRPr lang="en-US" dirty="0"/>
          </a:p>
        </p:txBody>
      </p:sp>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6022427" y="914400"/>
            <a:ext cx="6053959" cy="5644055"/>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124" y="914400"/>
            <a:ext cx="5770179" cy="5644055"/>
          </a:xfrm>
          <a:prstGeom prst="rect">
            <a:avLst/>
          </a:prstGeom>
        </p:spPr>
      </p:pic>
    </p:spTree>
    <p:extLst>
      <p:ext uri="{BB962C8B-B14F-4D97-AF65-F5344CB8AC3E}">
        <p14:creationId xmlns:p14="http://schemas.microsoft.com/office/powerpoint/2010/main" val="16128931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4952"/>
            <a:ext cx="10515600" cy="882869"/>
          </a:xfrm>
        </p:spPr>
        <p:txBody>
          <a:bodyPr/>
          <a:lstStyle/>
          <a:p>
            <a:pPr algn="ctr"/>
            <a:r>
              <a:rPr lang="en-US" b="1" dirty="0" smtClean="0"/>
              <a:t>KOMBOYA COMMUNITY SPRING</a:t>
            </a:r>
            <a:endParaRPr lang="en-US" b="1" dirty="0"/>
          </a:p>
        </p:txBody>
      </p:sp>
      <p:sp>
        <p:nvSpPr>
          <p:cNvPr id="3" name="Content Placeholder 2"/>
          <p:cNvSpPr>
            <a:spLocks noGrp="1"/>
          </p:cNvSpPr>
          <p:nvPr>
            <p:ph sz="quarter" idx="1"/>
          </p:nvPr>
        </p:nvSpPr>
        <p:spPr/>
        <p:txBody>
          <a:bodyPr/>
          <a:lstStyle/>
          <a:p>
            <a:endParaRPr lang="en-US" dirty="0"/>
          </a:p>
          <a:p>
            <a:endParaRPr lang="en-US" dirty="0"/>
          </a:p>
        </p:txBody>
      </p:sp>
      <p:sp>
        <p:nvSpPr>
          <p:cNvPr id="4" name="Rectangle 3"/>
          <p:cNvSpPr/>
          <p:nvPr/>
        </p:nvSpPr>
        <p:spPr>
          <a:xfrm>
            <a:off x="3048000" y="2274838"/>
            <a:ext cx="7325710" cy="3539430"/>
          </a:xfrm>
          <a:prstGeom prst="rect">
            <a:avLst/>
          </a:prstGeom>
        </p:spPr>
        <p:txBody>
          <a:bodyPr wrap="square">
            <a:spAutoFit/>
          </a:bodyPr>
          <a:lstStyle/>
          <a:p>
            <a:pPr algn="ctr"/>
            <a:r>
              <a:rPr lang="en-US" sz="2800" b="1" u="sng" dirty="0">
                <a:latin typeface="Arial Black" pitchFamily="34" charset="0"/>
              </a:rPr>
              <a:t>PERIOD OF PROTECTED</a:t>
            </a:r>
            <a:r>
              <a:rPr lang="en-US" sz="2800" dirty="0"/>
              <a:t>: </a:t>
            </a:r>
          </a:p>
          <a:p>
            <a:pPr algn="ctr"/>
            <a:r>
              <a:rPr lang="en-US" sz="2800" b="1" dirty="0" smtClean="0"/>
              <a:t>Nov/Dec  2014.</a:t>
            </a:r>
            <a:endParaRPr lang="en-US" sz="2800" b="1" dirty="0"/>
          </a:p>
          <a:p>
            <a:pPr algn="ctr"/>
            <a:endParaRPr lang="en-US" sz="2800" b="1" dirty="0"/>
          </a:p>
          <a:p>
            <a:pPr algn="ctr"/>
            <a:r>
              <a:rPr lang="en-US" sz="2800" b="1" u="sng" dirty="0">
                <a:latin typeface="Arial Black" pitchFamily="34" charset="0"/>
              </a:rPr>
              <a:t>AGE: </a:t>
            </a:r>
          </a:p>
          <a:p>
            <a:pPr algn="ctr"/>
            <a:r>
              <a:rPr lang="en-US" sz="2800" b="1" dirty="0" smtClean="0"/>
              <a:t>5 years 8months.</a:t>
            </a:r>
            <a:endParaRPr lang="en-US" sz="2800" b="1" dirty="0"/>
          </a:p>
          <a:p>
            <a:pPr algn="ctr"/>
            <a:endParaRPr lang="en-US" sz="2800" dirty="0"/>
          </a:p>
          <a:p>
            <a:pPr algn="ctr"/>
            <a:r>
              <a:rPr lang="en-US" sz="2800" b="1" u="sng" dirty="0">
                <a:latin typeface="Arial Black" pitchFamily="34" charset="0"/>
              </a:rPr>
              <a:t>CATCHMENT POPULATION</a:t>
            </a:r>
            <a:r>
              <a:rPr lang="en-US" sz="2800" b="1" dirty="0">
                <a:latin typeface="Arial Black" pitchFamily="34" charset="0"/>
              </a:rPr>
              <a:t>:</a:t>
            </a:r>
          </a:p>
          <a:p>
            <a:pPr algn="ctr"/>
            <a:r>
              <a:rPr lang="en-US" sz="2800" b="1" dirty="0" smtClean="0"/>
              <a:t>108 </a:t>
            </a:r>
            <a:r>
              <a:rPr lang="en-US" sz="2800" b="1" dirty="0"/>
              <a:t>Households, approximately </a:t>
            </a:r>
            <a:r>
              <a:rPr lang="en-US" sz="2800" b="1" dirty="0" smtClean="0"/>
              <a:t>648 </a:t>
            </a:r>
            <a:r>
              <a:rPr lang="en-US" sz="2800" b="1" dirty="0"/>
              <a:t>persons.</a:t>
            </a:r>
            <a:endParaRPr lang="en-US" sz="2800" dirty="0"/>
          </a:p>
        </p:txBody>
      </p:sp>
    </p:spTree>
    <p:extLst>
      <p:ext uri="{BB962C8B-B14F-4D97-AF65-F5344CB8AC3E}">
        <p14:creationId xmlns:p14="http://schemas.microsoft.com/office/powerpoint/2010/main" val="24537535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KOMBOYA </a:t>
            </a:r>
            <a:r>
              <a:rPr lang="en-US" b="1" dirty="0"/>
              <a:t>REVIEW REPORT </a:t>
            </a:r>
            <a:endParaRPr lang="en-US"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296890322"/>
              </p:ext>
            </p:extLst>
          </p:nvPr>
        </p:nvGraphicFramePr>
        <p:xfrm>
          <a:off x="110359" y="1825625"/>
          <a:ext cx="11950261" cy="4950390"/>
        </p:xfrm>
        <a:graphic>
          <a:graphicData uri="http://schemas.openxmlformats.org/drawingml/2006/table">
            <a:tbl>
              <a:tblPr firstRow="1" bandRow="1">
                <a:tableStyleId>{5C22544A-7EE6-4342-B048-85BDC9FD1C3A}</a:tableStyleId>
              </a:tblPr>
              <a:tblGrid>
                <a:gridCol w="1071999"/>
                <a:gridCol w="2892421"/>
                <a:gridCol w="7985841"/>
              </a:tblGrid>
              <a:tr h="807198">
                <a:tc>
                  <a:txBody>
                    <a:bodyPr/>
                    <a:lstStyle/>
                    <a:p>
                      <a:endParaRPr lang="en-US" dirty="0"/>
                    </a:p>
                  </a:txBody>
                  <a:tcPr/>
                </a:tc>
                <a:tc>
                  <a:txBody>
                    <a:bodyPr/>
                    <a:lstStyle/>
                    <a:p>
                      <a:r>
                        <a:rPr lang="en-US" dirty="0" smtClean="0"/>
                        <a:t>PARAMETOR</a:t>
                      </a:r>
                      <a:r>
                        <a:rPr lang="en-US" baseline="0" dirty="0" smtClean="0"/>
                        <a:t> OF REVIEW</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REPORT</a:t>
                      </a:r>
                    </a:p>
                    <a:p>
                      <a:endParaRPr lang="en-US" dirty="0"/>
                    </a:p>
                  </a:txBody>
                  <a:tcPr/>
                </a:tc>
              </a:tr>
              <a:tr h="807198">
                <a:tc>
                  <a:txBody>
                    <a:bodyPr/>
                    <a:lstStyle/>
                    <a:p>
                      <a:r>
                        <a:rPr lang="en-US" dirty="0" smtClean="0"/>
                        <a:t>1</a:t>
                      </a:r>
                      <a:endParaRPr lang="en-US" dirty="0"/>
                    </a:p>
                  </a:txBody>
                  <a:tcPr/>
                </a:tc>
                <a:tc>
                  <a:txBody>
                    <a:bodyPr/>
                    <a:lstStyle/>
                    <a:p>
                      <a:r>
                        <a:rPr lang="en-US" dirty="0" smtClean="0"/>
                        <a:t>FUNCTIONALITY</a:t>
                      </a:r>
                      <a:endParaRPr lang="en-US" dirty="0"/>
                    </a:p>
                  </a:txBody>
                  <a:tcPr/>
                </a:tc>
                <a:tc>
                  <a:txBody>
                    <a:bodyPr/>
                    <a:lstStyle/>
                    <a:p>
                      <a:r>
                        <a:rPr lang="en-US" dirty="0" smtClean="0"/>
                        <a:t>High yield spring throughout the year,</a:t>
                      </a:r>
                      <a:r>
                        <a:rPr lang="en-US" baseline="0" dirty="0" smtClean="0"/>
                        <a:t> water sprouting from the two </a:t>
                      </a:r>
                      <a:r>
                        <a:rPr lang="en-US" baseline="0" dirty="0" smtClean="0"/>
                        <a:t>pipes</a:t>
                      </a:r>
                    </a:p>
                    <a:p>
                      <a:r>
                        <a:rPr lang="en-US" baseline="0" dirty="0" smtClean="0"/>
                        <a:t>Drainage well maintained.</a:t>
                      </a:r>
                    </a:p>
                    <a:p>
                      <a:endParaRPr lang="en-US" dirty="0"/>
                    </a:p>
                  </a:txBody>
                  <a:tcPr/>
                </a:tc>
              </a:tr>
              <a:tr h="807198">
                <a:tc>
                  <a:txBody>
                    <a:bodyPr/>
                    <a:lstStyle/>
                    <a:p>
                      <a:r>
                        <a:rPr lang="en-US" dirty="0" smtClean="0"/>
                        <a:t>2</a:t>
                      </a:r>
                      <a:endParaRPr lang="en-US" dirty="0"/>
                    </a:p>
                  </a:txBody>
                  <a:tcPr/>
                </a:tc>
                <a:tc>
                  <a:txBody>
                    <a:bodyPr/>
                    <a:lstStyle/>
                    <a:p>
                      <a:r>
                        <a:rPr lang="en-US" dirty="0" smtClean="0"/>
                        <a:t>FENCE</a:t>
                      </a:r>
                      <a:endParaRPr lang="en-US" dirty="0"/>
                    </a:p>
                  </a:txBody>
                  <a:tcPr/>
                </a:tc>
                <a:tc>
                  <a:txBody>
                    <a:bodyPr/>
                    <a:lstStyle/>
                    <a:p>
                      <a:r>
                        <a:rPr lang="en-US" dirty="0" smtClean="0"/>
                        <a:t>Destroyed</a:t>
                      </a:r>
                      <a:r>
                        <a:rPr lang="en-US" baseline="0" dirty="0" smtClean="0"/>
                        <a:t> by the termites, though well protected source with over grown vegetation.</a:t>
                      </a:r>
                      <a:endParaRPr lang="en-US" dirty="0"/>
                    </a:p>
                  </a:txBody>
                  <a:tcPr/>
                </a:tc>
              </a:tr>
              <a:tr h="807198">
                <a:tc>
                  <a:txBody>
                    <a:bodyPr/>
                    <a:lstStyle/>
                    <a:p>
                      <a:r>
                        <a:rPr lang="en-US" dirty="0" smtClean="0"/>
                        <a:t>3</a:t>
                      </a:r>
                      <a:endParaRPr lang="en-US" dirty="0"/>
                    </a:p>
                  </a:txBody>
                  <a:tcPr/>
                </a:tc>
                <a:tc>
                  <a:txBody>
                    <a:bodyPr/>
                    <a:lstStyle/>
                    <a:p>
                      <a:r>
                        <a:rPr lang="en-US" dirty="0" smtClean="0"/>
                        <a:t>SIGN POST</a:t>
                      </a:r>
                      <a:endParaRPr lang="en-US" dirty="0"/>
                    </a:p>
                  </a:txBody>
                  <a:tcPr/>
                </a:tc>
                <a:tc>
                  <a:txBody>
                    <a:bodyPr/>
                    <a:lstStyle/>
                    <a:p>
                      <a:r>
                        <a:rPr lang="en-US" dirty="0" smtClean="0"/>
                        <a:t>Sign post still standing, though very rusty and</a:t>
                      </a:r>
                      <a:r>
                        <a:rPr lang="en-US" baseline="0" dirty="0" smtClean="0"/>
                        <a:t> not easy to read.</a:t>
                      </a:r>
                      <a:endParaRPr lang="en-US" dirty="0"/>
                    </a:p>
                  </a:txBody>
                  <a:tcPr/>
                </a:tc>
              </a:tr>
              <a:tr h="807198">
                <a:tc>
                  <a:txBody>
                    <a:bodyPr/>
                    <a:lstStyle/>
                    <a:p>
                      <a:r>
                        <a:rPr lang="en-US" dirty="0" smtClean="0"/>
                        <a:t>4</a:t>
                      </a:r>
                      <a:endParaRPr lang="en-US" dirty="0"/>
                    </a:p>
                  </a:txBody>
                  <a:tcPr/>
                </a:tc>
                <a:tc>
                  <a:txBody>
                    <a:bodyPr/>
                    <a:lstStyle/>
                    <a:p>
                      <a:r>
                        <a:rPr lang="en-US" dirty="0" smtClean="0"/>
                        <a:t>USAGE</a:t>
                      </a:r>
                      <a:endParaRPr lang="en-US" dirty="0"/>
                    </a:p>
                  </a:txBody>
                  <a:tcPr/>
                </a:tc>
                <a:tc>
                  <a:txBody>
                    <a:bodyPr/>
                    <a:lstStyle/>
                    <a:p>
                      <a:r>
                        <a:rPr lang="en-US" dirty="0" smtClean="0"/>
                        <a:t>Used by the</a:t>
                      </a:r>
                      <a:r>
                        <a:rPr lang="en-US" baseline="0" dirty="0" smtClean="0"/>
                        <a:t> community members </a:t>
                      </a:r>
                      <a:r>
                        <a:rPr lang="en-US" baseline="0" dirty="0" smtClean="0"/>
                        <a:t>though at the time of visit we didn’t get anyone fetching. Wrong </a:t>
                      </a:r>
                      <a:r>
                        <a:rPr lang="en-US" baseline="0" dirty="0" err="1" smtClean="0"/>
                        <a:t>timimg</a:t>
                      </a:r>
                      <a:endParaRPr lang="en-US" dirty="0"/>
                    </a:p>
                  </a:txBody>
                  <a:tcPr/>
                </a:tc>
              </a:tr>
              <a:tr h="807198">
                <a:tc>
                  <a:txBody>
                    <a:bodyPr/>
                    <a:lstStyle/>
                    <a:p>
                      <a:r>
                        <a:rPr lang="en-US" dirty="0" smtClean="0"/>
                        <a:t>5</a:t>
                      </a:r>
                      <a:endParaRPr lang="en-US" dirty="0"/>
                    </a:p>
                  </a:txBody>
                  <a:tcPr/>
                </a:tc>
                <a:tc>
                  <a:txBody>
                    <a:bodyPr/>
                    <a:lstStyle/>
                    <a:p>
                      <a:r>
                        <a:rPr lang="en-US" dirty="0" smtClean="0"/>
                        <a:t>ANY OTHER REPORT</a:t>
                      </a:r>
                      <a:endParaRPr lang="en-US" dirty="0"/>
                    </a:p>
                  </a:txBody>
                  <a:tcPr/>
                </a:tc>
                <a:tc>
                  <a:txBody>
                    <a:bodyPr/>
                    <a:lstStyle/>
                    <a:p>
                      <a:r>
                        <a:rPr lang="en-US" dirty="0" smtClean="0"/>
                        <a:t>A lot of silt in the stair case, needs to be cleared!</a:t>
                      </a:r>
                      <a:endParaRPr lang="en-US" dirty="0"/>
                    </a:p>
                  </a:txBody>
                  <a:tcPr/>
                </a:tc>
              </a:tr>
            </a:tbl>
          </a:graphicData>
        </a:graphic>
      </p:graphicFrame>
    </p:spTree>
    <p:extLst>
      <p:ext uri="{BB962C8B-B14F-4D97-AF65-F5344CB8AC3E}">
        <p14:creationId xmlns:p14="http://schemas.microsoft.com/office/powerpoint/2010/main" val="32658305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851338"/>
          </a:xfrm>
        </p:spPr>
        <p:txBody>
          <a:bodyPr>
            <a:normAutofit/>
          </a:bodyPr>
          <a:lstStyle/>
          <a:p>
            <a:pPr algn="ctr"/>
            <a:r>
              <a:rPr lang="en-US" dirty="0" err="1" smtClean="0"/>
              <a:t>Komboya</a:t>
            </a:r>
            <a:r>
              <a:rPr lang="en-US" dirty="0" smtClean="0"/>
              <a:t> spring photos</a:t>
            </a:r>
            <a:endParaRPr lang="en-US" dirty="0"/>
          </a:p>
        </p:txBody>
      </p:sp>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5675586" y="851338"/>
            <a:ext cx="6022427" cy="5864772"/>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851" y="819807"/>
            <a:ext cx="5143500" cy="5927834"/>
          </a:xfrm>
          <a:prstGeom prst="rect">
            <a:avLst/>
          </a:prstGeom>
        </p:spPr>
      </p:pic>
    </p:spTree>
    <p:extLst>
      <p:ext uri="{BB962C8B-B14F-4D97-AF65-F5344CB8AC3E}">
        <p14:creationId xmlns:p14="http://schemas.microsoft.com/office/powerpoint/2010/main" val="20253876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GAMA COMMUNITY SPRING</a:t>
            </a:r>
            <a:endParaRPr lang="en-US" b="1" dirty="0"/>
          </a:p>
        </p:txBody>
      </p:sp>
      <p:sp>
        <p:nvSpPr>
          <p:cNvPr id="3" name="Content Placeholder 2"/>
          <p:cNvSpPr>
            <a:spLocks noGrp="1"/>
          </p:cNvSpPr>
          <p:nvPr>
            <p:ph sz="quarter" idx="1"/>
          </p:nvPr>
        </p:nvSpPr>
        <p:spPr/>
        <p:txBody>
          <a:bodyPr/>
          <a:lstStyle/>
          <a:p>
            <a:endParaRPr lang="en-US" dirty="0" smtClean="0"/>
          </a:p>
          <a:p>
            <a:endParaRPr lang="en-US" dirty="0"/>
          </a:p>
        </p:txBody>
      </p:sp>
      <p:sp>
        <p:nvSpPr>
          <p:cNvPr id="4" name="Rectangle 3"/>
          <p:cNvSpPr/>
          <p:nvPr/>
        </p:nvSpPr>
        <p:spPr>
          <a:xfrm>
            <a:off x="630621" y="2274837"/>
            <a:ext cx="9821917" cy="3539430"/>
          </a:xfrm>
          <a:prstGeom prst="rect">
            <a:avLst/>
          </a:prstGeom>
        </p:spPr>
        <p:txBody>
          <a:bodyPr wrap="square">
            <a:spAutoFit/>
          </a:bodyPr>
          <a:lstStyle/>
          <a:p>
            <a:pPr algn="ctr"/>
            <a:r>
              <a:rPr lang="en-US" sz="2800" b="1" u="sng" dirty="0">
                <a:latin typeface="Arial Black" pitchFamily="34" charset="0"/>
              </a:rPr>
              <a:t>PERIOD OF PROTECTED</a:t>
            </a:r>
            <a:r>
              <a:rPr lang="en-US" sz="2800" dirty="0"/>
              <a:t>: </a:t>
            </a:r>
          </a:p>
          <a:p>
            <a:pPr algn="ctr"/>
            <a:r>
              <a:rPr lang="en-US" sz="2800" b="1" dirty="0" smtClean="0"/>
              <a:t>Nov/Dec  2018.</a:t>
            </a:r>
            <a:endParaRPr lang="en-US" sz="2800" b="1" dirty="0"/>
          </a:p>
          <a:p>
            <a:pPr algn="ctr"/>
            <a:endParaRPr lang="en-US" sz="2800" b="1" dirty="0"/>
          </a:p>
          <a:p>
            <a:pPr algn="ctr"/>
            <a:r>
              <a:rPr lang="en-US" sz="2800" b="1" u="sng" dirty="0">
                <a:latin typeface="Arial Black" pitchFamily="34" charset="0"/>
              </a:rPr>
              <a:t>AGE: </a:t>
            </a:r>
          </a:p>
          <a:p>
            <a:pPr algn="ctr"/>
            <a:r>
              <a:rPr lang="en-US" sz="2800" b="1" dirty="0"/>
              <a:t>1</a:t>
            </a:r>
            <a:r>
              <a:rPr lang="en-US" sz="2800" b="1" dirty="0" smtClean="0"/>
              <a:t> year 8 months.</a:t>
            </a:r>
            <a:endParaRPr lang="en-US" sz="2800" b="1" dirty="0"/>
          </a:p>
          <a:p>
            <a:pPr algn="ctr"/>
            <a:endParaRPr lang="en-US" sz="2800" dirty="0"/>
          </a:p>
          <a:p>
            <a:pPr algn="ctr"/>
            <a:r>
              <a:rPr lang="en-US" sz="2800" b="1" u="sng" dirty="0">
                <a:latin typeface="Arial Black" pitchFamily="34" charset="0"/>
              </a:rPr>
              <a:t>CATCHMENT POPULATION</a:t>
            </a:r>
            <a:r>
              <a:rPr lang="en-US" sz="2800" b="1" dirty="0">
                <a:latin typeface="Arial Black" pitchFamily="34" charset="0"/>
              </a:rPr>
              <a:t>:</a:t>
            </a:r>
          </a:p>
          <a:p>
            <a:pPr algn="ctr"/>
            <a:r>
              <a:rPr lang="en-US" sz="2800" b="1" dirty="0" smtClean="0"/>
              <a:t>118 </a:t>
            </a:r>
            <a:r>
              <a:rPr lang="en-US" sz="2800" b="1" dirty="0"/>
              <a:t>Households, approximately </a:t>
            </a:r>
            <a:r>
              <a:rPr lang="en-US" sz="2800" b="1" dirty="0" smtClean="0"/>
              <a:t>708 </a:t>
            </a:r>
            <a:r>
              <a:rPr lang="en-US" sz="2800" b="1" dirty="0"/>
              <a:t>persons.</a:t>
            </a:r>
            <a:endParaRPr lang="en-US" sz="2800" dirty="0"/>
          </a:p>
        </p:txBody>
      </p:sp>
    </p:spTree>
    <p:extLst>
      <p:ext uri="{BB962C8B-B14F-4D97-AF65-F5344CB8AC3E}">
        <p14:creationId xmlns:p14="http://schemas.microsoft.com/office/powerpoint/2010/main" val="13761487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sz="quarter" idx="1"/>
          </p:nvPr>
        </p:nvSpPr>
        <p:spPr/>
        <p:txBody>
          <a:bodyPr>
            <a:normAutofit/>
          </a:bodyPr>
          <a:lstStyle/>
          <a:p>
            <a:pPr lvl="0"/>
            <a:r>
              <a:rPr lang="en-US" b="1" dirty="0"/>
              <a:t>Water: important resource for sustaining life. Clean and safe drinking water, hygiene and sanitation is important part in maintaining good health. </a:t>
            </a:r>
          </a:p>
          <a:p>
            <a:pPr lvl="0"/>
            <a:endParaRPr lang="en-US" b="1" dirty="0"/>
          </a:p>
          <a:p>
            <a:pPr lvl="0"/>
            <a:r>
              <a:rPr lang="en-US" b="1" dirty="0"/>
              <a:t>Rotary Doctors Sweden has been able to support communities’ access clean water through support of various RCs.</a:t>
            </a:r>
          </a:p>
          <a:p>
            <a:pPr marL="0" lvl="0" indent="0">
              <a:buNone/>
            </a:pPr>
            <a:endParaRPr lang="en-US" b="1" dirty="0"/>
          </a:p>
          <a:p>
            <a:pPr lvl="0"/>
            <a:r>
              <a:rPr lang="en-US" b="1" dirty="0"/>
              <a:t>The Community makes request, form water project committee who oversee the </a:t>
            </a:r>
            <a:r>
              <a:rPr lang="en-US" b="1" dirty="0" smtClean="0"/>
              <a:t>protection of the spring, </a:t>
            </a:r>
            <a:r>
              <a:rPr lang="en-US" b="1" dirty="0"/>
              <a:t>use and maintenance for sustainability for the project.</a:t>
            </a:r>
          </a:p>
          <a:p>
            <a:pPr marL="0" indent="0">
              <a:buNone/>
            </a:pPr>
            <a:endParaRPr lang="en-US" dirty="0"/>
          </a:p>
          <a:p>
            <a:endParaRPr lang="en-US" dirty="0"/>
          </a:p>
        </p:txBody>
      </p:sp>
    </p:spTree>
    <p:extLst>
      <p:ext uri="{BB962C8B-B14F-4D97-AF65-F5344CB8AC3E}">
        <p14:creationId xmlns:p14="http://schemas.microsoft.com/office/powerpoint/2010/main" val="26644492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GAMA </a:t>
            </a:r>
            <a:r>
              <a:rPr lang="en-US" b="1" dirty="0"/>
              <a:t>REVIEW REPORT </a:t>
            </a:r>
            <a:endParaRPr lang="en-US"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3794583449"/>
              </p:ext>
            </p:extLst>
          </p:nvPr>
        </p:nvGraphicFramePr>
        <p:xfrm>
          <a:off x="110360" y="1434663"/>
          <a:ext cx="11902965" cy="5423338"/>
        </p:xfrm>
        <a:graphic>
          <a:graphicData uri="http://schemas.openxmlformats.org/drawingml/2006/table">
            <a:tbl>
              <a:tblPr firstRow="1" bandRow="1">
                <a:tableStyleId>{5C22544A-7EE6-4342-B048-85BDC9FD1C3A}</a:tableStyleId>
              </a:tblPr>
              <a:tblGrid>
                <a:gridCol w="853610"/>
                <a:gridCol w="2980204"/>
                <a:gridCol w="8069151"/>
              </a:tblGrid>
              <a:tr h="736942">
                <a:tc>
                  <a:txBody>
                    <a:bodyPr/>
                    <a:lstStyle/>
                    <a:p>
                      <a:endParaRPr lang="en-US" dirty="0"/>
                    </a:p>
                  </a:txBody>
                  <a:tcPr/>
                </a:tc>
                <a:tc>
                  <a:txBody>
                    <a:bodyPr/>
                    <a:lstStyle/>
                    <a:p>
                      <a:r>
                        <a:rPr lang="en-US" dirty="0" smtClean="0"/>
                        <a:t>PARAMETOR</a:t>
                      </a:r>
                      <a:r>
                        <a:rPr lang="en-US" baseline="0" dirty="0" smtClean="0"/>
                        <a:t> OF REVIEW</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REPORT</a:t>
                      </a:r>
                    </a:p>
                    <a:p>
                      <a:endParaRPr lang="en-US" dirty="0"/>
                    </a:p>
                  </a:txBody>
                  <a:tcPr/>
                </a:tc>
              </a:tr>
              <a:tr h="1253685">
                <a:tc>
                  <a:txBody>
                    <a:bodyPr/>
                    <a:lstStyle/>
                    <a:p>
                      <a:r>
                        <a:rPr lang="en-US" dirty="0" smtClean="0"/>
                        <a:t>1</a:t>
                      </a:r>
                      <a:endParaRPr lang="en-US" dirty="0"/>
                    </a:p>
                  </a:txBody>
                  <a:tcPr/>
                </a:tc>
                <a:tc>
                  <a:txBody>
                    <a:bodyPr/>
                    <a:lstStyle/>
                    <a:p>
                      <a:r>
                        <a:rPr lang="en-US" dirty="0" smtClean="0"/>
                        <a:t>FUNCTIONALITY</a:t>
                      </a:r>
                      <a:endParaRPr lang="en-US" dirty="0"/>
                    </a:p>
                  </a:txBody>
                  <a:tcPr/>
                </a:tc>
                <a:tc>
                  <a:txBody>
                    <a:bodyPr/>
                    <a:lstStyle/>
                    <a:p>
                      <a:r>
                        <a:rPr lang="en-US" dirty="0" smtClean="0"/>
                        <a:t>High</a:t>
                      </a:r>
                      <a:r>
                        <a:rPr lang="en-US" baseline="0" dirty="0" smtClean="0"/>
                        <a:t> yield throughout the year, takes less than 1 minute to fill a 20 water bucket. </a:t>
                      </a:r>
                      <a:endParaRPr lang="en-US" dirty="0"/>
                    </a:p>
                  </a:txBody>
                  <a:tcPr/>
                </a:tc>
              </a:tr>
              <a:tr h="1253685">
                <a:tc>
                  <a:txBody>
                    <a:bodyPr/>
                    <a:lstStyle/>
                    <a:p>
                      <a:r>
                        <a:rPr lang="en-US" dirty="0" smtClean="0"/>
                        <a:t>2</a:t>
                      </a:r>
                      <a:endParaRPr lang="en-US" dirty="0"/>
                    </a:p>
                  </a:txBody>
                  <a:tcPr/>
                </a:tc>
                <a:tc>
                  <a:txBody>
                    <a:bodyPr/>
                    <a:lstStyle/>
                    <a:p>
                      <a:r>
                        <a:rPr lang="en-US" dirty="0" smtClean="0"/>
                        <a:t>FENCE</a:t>
                      </a:r>
                      <a:endParaRPr lang="en-US" dirty="0"/>
                    </a:p>
                  </a:txBody>
                  <a:tcPr/>
                </a:tc>
                <a:tc>
                  <a:txBody>
                    <a:bodyPr/>
                    <a:lstStyle/>
                    <a:p>
                      <a:r>
                        <a:rPr lang="en-US" dirty="0" smtClean="0"/>
                        <a:t>Fence still standing firm and source well protected with overgrown shrubs and bushes.</a:t>
                      </a:r>
                      <a:endParaRPr lang="en-US" dirty="0"/>
                    </a:p>
                  </a:txBody>
                  <a:tcPr/>
                </a:tc>
              </a:tr>
              <a:tr h="726342">
                <a:tc>
                  <a:txBody>
                    <a:bodyPr/>
                    <a:lstStyle/>
                    <a:p>
                      <a:r>
                        <a:rPr lang="en-US" dirty="0" smtClean="0"/>
                        <a:t>3</a:t>
                      </a:r>
                      <a:endParaRPr lang="en-US" dirty="0"/>
                    </a:p>
                  </a:txBody>
                  <a:tcPr/>
                </a:tc>
                <a:tc>
                  <a:txBody>
                    <a:bodyPr/>
                    <a:lstStyle/>
                    <a:p>
                      <a:r>
                        <a:rPr lang="en-US" dirty="0" smtClean="0"/>
                        <a:t>SIGN POST</a:t>
                      </a:r>
                      <a:endParaRPr lang="en-US" dirty="0"/>
                    </a:p>
                  </a:txBody>
                  <a:tcPr/>
                </a:tc>
                <a:tc>
                  <a:txBody>
                    <a:bodyPr/>
                    <a:lstStyle/>
                    <a:p>
                      <a:r>
                        <a:rPr lang="en-US" dirty="0" smtClean="0"/>
                        <a:t>Standing</a:t>
                      </a:r>
                      <a:r>
                        <a:rPr lang="en-US" baseline="0" dirty="0" smtClean="0"/>
                        <a:t> firm and readable.</a:t>
                      </a:r>
                      <a:endParaRPr lang="en-US" dirty="0"/>
                    </a:p>
                  </a:txBody>
                  <a:tcPr/>
                </a:tc>
              </a:tr>
              <a:tr h="726342">
                <a:tc>
                  <a:txBody>
                    <a:bodyPr/>
                    <a:lstStyle/>
                    <a:p>
                      <a:r>
                        <a:rPr lang="en-US" dirty="0" smtClean="0"/>
                        <a:t>4</a:t>
                      </a:r>
                      <a:endParaRPr lang="en-US" dirty="0"/>
                    </a:p>
                  </a:txBody>
                  <a:tcPr/>
                </a:tc>
                <a:tc>
                  <a:txBody>
                    <a:bodyPr/>
                    <a:lstStyle/>
                    <a:p>
                      <a:r>
                        <a:rPr lang="en-US" dirty="0" smtClean="0"/>
                        <a:t>USAGE</a:t>
                      </a:r>
                      <a:endParaRPr lang="en-US" dirty="0"/>
                    </a:p>
                  </a:txBody>
                  <a:tcPr/>
                </a:tc>
                <a:tc>
                  <a:txBody>
                    <a:bodyPr/>
                    <a:lstStyle/>
                    <a:p>
                      <a:r>
                        <a:rPr lang="en-US" dirty="0" smtClean="0"/>
                        <a:t>Used for all purpose, drinking, cooking, washing and for animals to drink.</a:t>
                      </a:r>
                      <a:endParaRPr lang="en-US" dirty="0"/>
                    </a:p>
                  </a:txBody>
                  <a:tcPr/>
                </a:tc>
              </a:tr>
              <a:tr h="726342">
                <a:tc>
                  <a:txBody>
                    <a:bodyPr/>
                    <a:lstStyle/>
                    <a:p>
                      <a:r>
                        <a:rPr lang="en-US" dirty="0" smtClean="0"/>
                        <a:t>5</a:t>
                      </a:r>
                      <a:endParaRPr lang="en-US" dirty="0"/>
                    </a:p>
                  </a:txBody>
                  <a:tcPr/>
                </a:tc>
                <a:tc>
                  <a:txBody>
                    <a:bodyPr/>
                    <a:lstStyle/>
                    <a:p>
                      <a:r>
                        <a:rPr lang="en-US" dirty="0" smtClean="0"/>
                        <a:t>ANY OTHER REPORT</a:t>
                      </a:r>
                      <a:endParaRPr lang="en-US" dirty="0"/>
                    </a:p>
                  </a:txBody>
                  <a:tcPr/>
                </a:tc>
                <a:tc>
                  <a:txBody>
                    <a:bodyPr/>
                    <a:lstStyle/>
                    <a:p>
                      <a:r>
                        <a:rPr lang="en-US" dirty="0" smtClean="0"/>
                        <a:t>Great work by the spring committee.</a:t>
                      </a:r>
                      <a:endParaRPr lang="en-US" dirty="0"/>
                    </a:p>
                  </a:txBody>
                  <a:tcPr/>
                </a:tc>
              </a:tr>
            </a:tbl>
          </a:graphicData>
        </a:graphic>
      </p:graphicFrame>
    </p:spTree>
    <p:extLst>
      <p:ext uri="{BB962C8B-B14F-4D97-AF65-F5344CB8AC3E}">
        <p14:creationId xmlns:p14="http://schemas.microsoft.com/office/powerpoint/2010/main" val="11181093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2607" y="2"/>
            <a:ext cx="11713779" cy="819806"/>
          </a:xfrm>
        </p:spPr>
        <p:txBody>
          <a:bodyPr>
            <a:normAutofit fontScale="90000"/>
          </a:bodyPr>
          <a:lstStyle/>
          <a:p>
            <a:r>
              <a:rPr lang="en-US" sz="2700" b="1" dirty="0" smtClean="0"/>
              <a:t>Photos, sample collection for analysis and young boy fetching water for family use</a:t>
            </a:r>
            <a:r>
              <a:rPr lang="en-US" dirty="0" smtClean="0"/>
              <a:t>.</a:t>
            </a:r>
            <a:endParaRPr lang="en-US" dirty="0"/>
          </a:p>
        </p:txBody>
      </p:sp>
      <p:pic>
        <p:nvPicPr>
          <p:cNvPr id="4" name="Content Placeholder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6180082" y="867103"/>
            <a:ext cx="5833241" cy="5773959"/>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59" y="867103"/>
            <a:ext cx="5833241" cy="5773959"/>
          </a:xfrm>
          <a:prstGeom prst="rect">
            <a:avLst/>
          </a:prstGeom>
        </p:spPr>
      </p:pic>
    </p:spTree>
    <p:extLst>
      <p:ext uri="{BB962C8B-B14F-4D97-AF65-F5344CB8AC3E}">
        <p14:creationId xmlns:p14="http://schemas.microsoft.com/office/powerpoint/2010/main" val="35238861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KOGUTU COMMUNITY SPRING</a:t>
            </a:r>
            <a:endParaRPr lang="en-US" dirty="0"/>
          </a:p>
        </p:txBody>
      </p:sp>
      <p:sp>
        <p:nvSpPr>
          <p:cNvPr id="3" name="Content Placeholder 2"/>
          <p:cNvSpPr>
            <a:spLocks noGrp="1"/>
          </p:cNvSpPr>
          <p:nvPr>
            <p:ph sz="quarter" idx="1"/>
          </p:nvPr>
        </p:nvSpPr>
        <p:spPr/>
        <p:txBody>
          <a:bodyPr/>
          <a:lstStyle/>
          <a:p>
            <a:pPr algn="ctr"/>
            <a:r>
              <a:rPr lang="en-US" b="1" u="sng" dirty="0">
                <a:latin typeface="Arial Black" pitchFamily="34" charset="0"/>
              </a:rPr>
              <a:t>PERIOD OF PROTECTED</a:t>
            </a:r>
            <a:r>
              <a:rPr lang="en-US" dirty="0"/>
              <a:t>: </a:t>
            </a:r>
          </a:p>
          <a:p>
            <a:pPr algn="ctr"/>
            <a:r>
              <a:rPr lang="en-US" b="1" dirty="0" smtClean="0"/>
              <a:t>July/June  </a:t>
            </a:r>
            <a:r>
              <a:rPr lang="en-US" b="1" dirty="0"/>
              <a:t>2018.</a:t>
            </a:r>
          </a:p>
          <a:p>
            <a:pPr algn="ctr"/>
            <a:endParaRPr lang="en-US" b="1" dirty="0"/>
          </a:p>
          <a:p>
            <a:pPr algn="ctr"/>
            <a:r>
              <a:rPr lang="en-US" b="1" u="sng" dirty="0">
                <a:latin typeface="Arial Black" pitchFamily="34" charset="0"/>
              </a:rPr>
              <a:t>AGE: </a:t>
            </a:r>
          </a:p>
          <a:p>
            <a:pPr algn="ctr"/>
            <a:r>
              <a:rPr lang="en-US" b="1" dirty="0"/>
              <a:t>2 </a:t>
            </a:r>
            <a:r>
              <a:rPr lang="en-US" b="1" dirty="0" smtClean="0"/>
              <a:t>years</a:t>
            </a:r>
            <a:endParaRPr lang="en-US" b="1" dirty="0"/>
          </a:p>
          <a:p>
            <a:pPr algn="ctr"/>
            <a:endParaRPr lang="en-US" dirty="0"/>
          </a:p>
          <a:p>
            <a:pPr algn="ctr"/>
            <a:r>
              <a:rPr lang="en-US" b="1" u="sng" dirty="0">
                <a:latin typeface="Arial Black" pitchFamily="34" charset="0"/>
              </a:rPr>
              <a:t>CATCHMENT POPULATION</a:t>
            </a:r>
            <a:r>
              <a:rPr lang="en-US" b="1" dirty="0">
                <a:latin typeface="Arial Black" pitchFamily="34" charset="0"/>
              </a:rPr>
              <a:t>:</a:t>
            </a:r>
          </a:p>
          <a:p>
            <a:pPr algn="ctr"/>
            <a:r>
              <a:rPr lang="en-US" b="1" dirty="0" smtClean="0"/>
              <a:t>62 </a:t>
            </a:r>
            <a:r>
              <a:rPr lang="en-US" b="1" dirty="0"/>
              <a:t>Households, approximately </a:t>
            </a:r>
            <a:r>
              <a:rPr lang="en-US" b="1" dirty="0" smtClean="0"/>
              <a:t>372 </a:t>
            </a:r>
            <a:r>
              <a:rPr lang="en-US" b="1" dirty="0"/>
              <a:t>persons.</a:t>
            </a:r>
            <a:endParaRPr lang="en-US" dirty="0"/>
          </a:p>
          <a:p>
            <a:endParaRPr lang="en-US" dirty="0"/>
          </a:p>
        </p:txBody>
      </p:sp>
    </p:spTree>
    <p:extLst>
      <p:ext uri="{BB962C8B-B14F-4D97-AF65-F5344CB8AC3E}">
        <p14:creationId xmlns:p14="http://schemas.microsoft.com/office/powerpoint/2010/main" val="31609702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KOGUTU </a:t>
            </a:r>
            <a:r>
              <a:rPr lang="en-US" b="1" dirty="0"/>
              <a:t>REVIEW REPORT </a:t>
            </a:r>
            <a:endParaRPr lang="en-US"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995033593"/>
              </p:ext>
            </p:extLst>
          </p:nvPr>
        </p:nvGraphicFramePr>
        <p:xfrm>
          <a:off x="283779" y="1466193"/>
          <a:ext cx="11666483" cy="5124537"/>
        </p:xfrm>
        <a:graphic>
          <a:graphicData uri="http://schemas.openxmlformats.org/drawingml/2006/table">
            <a:tbl>
              <a:tblPr firstRow="1" bandRow="1">
                <a:tableStyleId>{5C22544A-7EE6-4342-B048-85BDC9FD1C3A}</a:tableStyleId>
              </a:tblPr>
              <a:tblGrid>
                <a:gridCol w="941597"/>
                <a:gridCol w="2973467"/>
                <a:gridCol w="7751419"/>
              </a:tblGrid>
              <a:tr h="688361">
                <a:tc>
                  <a:txBody>
                    <a:bodyPr/>
                    <a:lstStyle/>
                    <a:p>
                      <a:endParaRPr lang="en-US" dirty="0"/>
                    </a:p>
                  </a:txBody>
                  <a:tcPr/>
                </a:tc>
                <a:tc>
                  <a:txBody>
                    <a:bodyPr/>
                    <a:lstStyle/>
                    <a:p>
                      <a:r>
                        <a:rPr lang="en-US" dirty="0" smtClean="0"/>
                        <a:t>PARAMETOR</a:t>
                      </a:r>
                      <a:r>
                        <a:rPr lang="en-US" baseline="0" dirty="0" smtClean="0"/>
                        <a:t> OF REVIEW</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REPORT</a:t>
                      </a:r>
                    </a:p>
                    <a:p>
                      <a:endParaRPr lang="en-US" dirty="0"/>
                    </a:p>
                  </a:txBody>
                  <a:tcPr/>
                </a:tc>
              </a:tr>
              <a:tr h="1186748">
                <a:tc>
                  <a:txBody>
                    <a:bodyPr/>
                    <a:lstStyle/>
                    <a:p>
                      <a:r>
                        <a:rPr lang="en-US" dirty="0" smtClean="0"/>
                        <a:t>1</a:t>
                      </a:r>
                      <a:endParaRPr lang="en-US" dirty="0"/>
                    </a:p>
                  </a:txBody>
                  <a:tcPr/>
                </a:tc>
                <a:tc>
                  <a:txBody>
                    <a:bodyPr/>
                    <a:lstStyle/>
                    <a:p>
                      <a:r>
                        <a:rPr lang="en-US" dirty="0" smtClean="0"/>
                        <a:t>FUNCTIONALITY</a:t>
                      </a:r>
                      <a:endParaRPr lang="en-US" dirty="0"/>
                    </a:p>
                  </a:txBody>
                  <a:tcPr/>
                </a:tc>
                <a:tc>
                  <a:txBody>
                    <a:bodyPr/>
                    <a:lstStyle/>
                    <a:p>
                      <a:r>
                        <a:rPr lang="en-US" dirty="0" smtClean="0"/>
                        <a:t>Great water yield throughout the </a:t>
                      </a:r>
                      <a:r>
                        <a:rPr lang="en-US" dirty="0" smtClean="0"/>
                        <a:t>year.</a:t>
                      </a:r>
                    </a:p>
                    <a:p>
                      <a:r>
                        <a:rPr lang="en-US" dirty="0" smtClean="0"/>
                        <a:t>Drainage</a:t>
                      </a:r>
                      <a:r>
                        <a:rPr lang="en-US" baseline="0" dirty="0" smtClean="0"/>
                        <a:t> well maintained.</a:t>
                      </a:r>
                    </a:p>
                    <a:p>
                      <a:endParaRPr lang="en-US" dirty="0"/>
                    </a:p>
                  </a:txBody>
                  <a:tcPr/>
                </a:tc>
              </a:tr>
              <a:tr h="1186748">
                <a:tc>
                  <a:txBody>
                    <a:bodyPr/>
                    <a:lstStyle/>
                    <a:p>
                      <a:r>
                        <a:rPr lang="en-US" dirty="0" smtClean="0"/>
                        <a:t>2</a:t>
                      </a:r>
                      <a:endParaRPr lang="en-US" dirty="0"/>
                    </a:p>
                  </a:txBody>
                  <a:tcPr/>
                </a:tc>
                <a:tc>
                  <a:txBody>
                    <a:bodyPr/>
                    <a:lstStyle/>
                    <a:p>
                      <a:r>
                        <a:rPr lang="en-US" dirty="0" smtClean="0"/>
                        <a:t>FENCE</a:t>
                      </a:r>
                      <a:endParaRPr lang="en-US" dirty="0"/>
                    </a:p>
                  </a:txBody>
                  <a:tcPr/>
                </a:tc>
                <a:tc>
                  <a:txBody>
                    <a:bodyPr/>
                    <a:lstStyle/>
                    <a:p>
                      <a:r>
                        <a:rPr lang="en-US" dirty="0" smtClean="0"/>
                        <a:t>One side intact, the other side brought down due to land dispute, the spring is though used despite the dispute.</a:t>
                      </a:r>
                      <a:endParaRPr lang="en-US" dirty="0"/>
                    </a:p>
                  </a:txBody>
                  <a:tcPr/>
                </a:tc>
              </a:tr>
              <a:tr h="687560">
                <a:tc>
                  <a:txBody>
                    <a:bodyPr/>
                    <a:lstStyle/>
                    <a:p>
                      <a:r>
                        <a:rPr lang="en-US" dirty="0" smtClean="0"/>
                        <a:t>3</a:t>
                      </a:r>
                      <a:endParaRPr lang="en-US" dirty="0"/>
                    </a:p>
                  </a:txBody>
                  <a:tcPr/>
                </a:tc>
                <a:tc>
                  <a:txBody>
                    <a:bodyPr/>
                    <a:lstStyle/>
                    <a:p>
                      <a:r>
                        <a:rPr lang="en-US" dirty="0" smtClean="0"/>
                        <a:t>SIGN POST</a:t>
                      </a:r>
                      <a:endParaRPr lang="en-US" dirty="0"/>
                    </a:p>
                  </a:txBody>
                  <a:tcPr/>
                </a:tc>
                <a:tc>
                  <a:txBody>
                    <a:bodyPr/>
                    <a:lstStyle/>
                    <a:p>
                      <a:r>
                        <a:rPr lang="en-US" dirty="0" smtClean="0"/>
                        <a:t>Still standing, clear and readable.</a:t>
                      </a:r>
                      <a:endParaRPr lang="en-US" dirty="0"/>
                    </a:p>
                  </a:txBody>
                  <a:tcPr/>
                </a:tc>
              </a:tr>
              <a:tr h="687560">
                <a:tc>
                  <a:txBody>
                    <a:bodyPr/>
                    <a:lstStyle/>
                    <a:p>
                      <a:r>
                        <a:rPr lang="en-US" dirty="0" smtClean="0"/>
                        <a:t>4</a:t>
                      </a:r>
                      <a:endParaRPr lang="en-US" dirty="0"/>
                    </a:p>
                  </a:txBody>
                  <a:tcPr/>
                </a:tc>
                <a:tc>
                  <a:txBody>
                    <a:bodyPr/>
                    <a:lstStyle/>
                    <a:p>
                      <a:r>
                        <a:rPr lang="en-US" dirty="0" smtClean="0"/>
                        <a:t>USAGE</a:t>
                      </a:r>
                      <a:endParaRPr lang="en-US" dirty="0"/>
                    </a:p>
                  </a:txBody>
                  <a:tcPr/>
                </a:tc>
                <a:tc>
                  <a:txBody>
                    <a:bodyPr/>
                    <a:lstStyle/>
                    <a:p>
                      <a:r>
                        <a:rPr lang="en-US" dirty="0" smtClean="0"/>
                        <a:t>Used by all members of the community!</a:t>
                      </a:r>
                      <a:endParaRPr lang="en-US" dirty="0"/>
                    </a:p>
                  </a:txBody>
                  <a:tcPr/>
                </a:tc>
              </a:tr>
              <a:tr h="687560">
                <a:tc>
                  <a:txBody>
                    <a:bodyPr/>
                    <a:lstStyle/>
                    <a:p>
                      <a:r>
                        <a:rPr lang="en-US" dirty="0" smtClean="0"/>
                        <a:t>5</a:t>
                      </a:r>
                      <a:endParaRPr lang="en-US" dirty="0"/>
                    </a:p>
                  </a:txBody>
                  <a:tcPr/>
                </a:tc>
                <a:tc>
                  <a:txBody>
                    <a:bodyPr/>
                    <a:lstStyle/>
                    <a:p>
                      <a:r>
                        <a:rPr lang="en-US" dirty="0" smtClean="0"/>
                        <a:t>ANY OTHER REPORT</a:t>
                      </a:r>
                      <a:endParaRPr lang="en-US" dirty="0"/>
                    </a:p>
                  </a:txBody>
                  <a:tcPr/>
                </a:tc>
                <a:tc>
                  <a:txBody>
                    <a:bodyPr/>
                    <a:lstStyle/>
                    <a:p>
                      <a:r>
                        <a:rPr lang="en-US" dirty="0" smtClean="0"/>
                        <a:t>For</a:t>
                      </a:r>
                      <a:r>
                        <a:rPr lang="en-US" baseline="0" dirty="0" smtClean="0"/>
                        <a:t> future follow-up.</a:t>
                      </a:r>
                      <a:endParaRPr lang="en-US" dirty="0"/>
                    </a:p>
                  </a:txBody>
                  <a:tcPr/>
                </a:tc>
              </a:tr>
            </a:tbl>
          </a:graphicData>
        </a:graphic>
      </p:graphicFrame>
    </p:spTree>
    <p:extLst>
      <p:ext uri="{BB962C8B-B14F-4D97-AF65-F5344CB8AC3E}">
        <p14:creationId xmlns:p14="http://schemas.microsoft.com/office/powerpoint/2010/main" val="38436353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2607" y="1"/>
            <a:ext cx="11130455" cy="583324"/>
          </a:xfrm>
        </p:spPr>
        <p:txBody>
          <a:bodyPr>
            <a:noAutofit/>
          </a:bodyPr>
          <a:lstStyle/>
          <a:p>
            <a:r>
              <a:rPr lang="en-US" sz="3600" b="1" dirty="0" smtClean="0"/>
              <a:t>A community member fetching water from </a:t>
            </a:r>
            <a:r>
              <a:rPr lang="en-US" sz="3600" b="1" dirty="0" err="1" smtClean="0"/>
              <a:t>Kogutu</a:t>
            </a:r>
            <a:r>
              <a:rPr lang="en-US" sz="3600" b="1" dirty="0" smtClean="0"/>
              <a:t> spring</a:t>
            </a:r>
            <a:endParaRPr lang="en-US" sz="3600" b="1" dirty="0"/>
          </a:p>
        </p:txBody>
      </p:sp>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6132786" y="756745"/>
            <a:ext cx="5722883" cy="5849007"/>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581" y="725214"/>
            <a:ext cx="5641426" cy="5880538"/>
          </a:xfrm>
          <a:prstGeom prst="rect">
            <a:avLst/>
          </a:prstGeom>
        </p:spPr>
      </p:pic>
    </p:spTree>
    <p:extLst>
      <p:ext uri="{BB962C8B-B14F-4D97-AF65-F5344CB8AC3E}">
        <p14:creationId xmlns:p14="http://schemas.microsoft.com/office/powerpoint/2010/main" val="13680418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KAYOMBI COMMUNITY SPRING</a:t>
            </a:r>
            <a:endParaRPr lang="en-US" dirty="0"/>
          </a:p>
        </p:txBody>
      </p:sp>
      <p:sp>
        <p:nvSpPr>
          <p:cNvPr id="3" name="Content Placeholder 2"/>
          <p:cNvSpPr>
            <a:spLocks noGrp="1"/>
          </p:cNvSpPr>
          <p:nvPr>
            <p:ph sz="quarter" idx="1"/>
          </p:nvPr>
        </p:nvSpPr>
        <p:spPr/>
        <p:txBody>
          <a:bodyPr/>
          <a:lstStyle/>
          <a:p>
            <a:pPr algn="ctr"/>
            <a:r>
              <a:rPr lang="en-US" b="1" u="sng" dirty="0">
                <a:latin typeface="Arial Black" pitchFamily="34" charset="0"/>
              </a:rPr>
              <a:t>PERIOD OF PROTECTED</a:t>
            </a:r>
            <a:r>
              <a:rPr lang="en-US" dirty="0"/>
              <a:t>: </a:t>
            </a:r>
          </a:p>
          <a:p>
            <a:pPr algn="ctr"/>
            <a:r>
              <a:rPr lang="en-US" b="1" dirty="0" smtClean="0"/>
              <a:t>Aug/Sept  2011.</a:t>
            </a:r>
            <a:endParaRPr lang="en-US" b="1" dirty="0"/>
          </a:p>
          <a:p>
            <a:pPr algn="ctr"/>
            <a:endParaRPr lang="en-US" b="1" dirty="0"/>
          </a:p>
          <a:p>
            <a:pPr algn="ctr"/>
            <a:r>
              <a:rPr lang="en-US" b="1" u="sng" dirty="0">
                <a:latin typeface="Arial Black" pitchFamily="34" charset="0"/>
              </a:rPr>
              <a:t>AGE: </a:t>
            </a:r>
          </a:p>
          <a:p>
            <a:pPr algn="ctr"/>
            <a:r>
              <a:rPr lang="en-US" b="1" dirty="0" smtClean="0"/>
              <a:t>About 10 years old.</a:t>
            </a:r>
            <a:endParaRPr lang="en-US" b="1" dirty="0"/>
          </a:p>
          <a:p>
            <a:pPr algn="ctr"/>
            <a:endParaRPr lang="en-US" dirty="0"/>
          </a:p>
          <a:p>
            <a:pPr algn="ctr"/>
            <a:r>
              <a:rPr lang="en-US" b="1" u="sng" dirty="0">
                <a:latin typeface="Arial Black" pitchFamily="34" charset="0"/>
              </a:rPr>
              <a:t>CATCHMENT POPULATION</a:t>
            </a:r>
            <a:r>
              <a:rPr lang="en-US" b="1" dirty="0">
                <a:latin typeface="Arial Black" pitchFamily="34" charset="0"/>
              </a:rPr>
              <a:t>:</a:t>
            </a:r>
          </a:p>
          <a:p>
            <a:pPr algn="ctr"/>
            <a:r>
              <a:rPr lang="en-US" b="1" dirty="0" smtClean="0"/>
              <a:t>201 </a:t>
            </a:r>
            <a:r>
              <a:rPr lang="en-US" b="1" dirty="0"/>
              <a:t>Households, approximately </a:t>
            </a:r>
            <a:r>
              <a:rPr lang="en-US" b="1" dirty="0" smtClean="0"/>
              <a:t>1,206 </a:t>
            </a:r>
            <a:r>
              <a:rPr lang="en-US" b="1" dirty="0"/>
              <a:t>persons.</a:t>
            </a:r>
            <a:endParaRPr lang="en-US" dirty="0"/>
          </a:p>
          <a:p>
            <a:endParaRPr lang="en-US" dirty="0"/>
          </a:p>
        </p:txBody>
      </p:sp>
    </p:spTree>
    <p:extLst>
      <p:ext uri="{BB962C8B-B14F-4D97-AF65-F5344CB8AC3E}">
        <p14:creationId xmlns:p14="http://schemas.microsoft.com/office/powerpoint/2010/main" val="27983945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KAYOMBI </a:t>
            </a:r>
            <a:r>
              <a:rPr lang="en-US" b="1" dirty="0"/>
              <a:t>REVIEW REPORT </a:t>
            </a:r>
            <a:endParaRPr lang="en-US"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2678195931"/>
              </p:ext>
            </p:extLst>
          </p:nvPr>
        </p:nvGraphicFramePr>
        <p:xfrm>
          <a:off x="141890" y="1825624"/>
          <a:ext cx="11761076" cy="4970414"/>
        </p:xfrm>
        <a:graphic>
          <a:graphicData uri="http://schemas.openxmlformats.org/drawingml/2006/table">
            <a:tbl>
              <a:tblPr firstRow="1" bandRow="1">
                <a:tableStyleId>{5C22544A-7EE6-4342-B048-85BDC9FD1C3A}</a:tableStyleId>
              </a:tblPr>
              <a:tblGrid>
                <a:gridCol w="684741"/>
                <a:gridCol w="2673314"/>
                <a:gridCol w="8403021"/>
              </a:tblGrid>
              <a:tr h="708347">
                <a:tc>
                  <a:txBody>
                    <a:bodyPr/>
                    <a:lstStyle/>
                    <a:p>
                      <a:endParaRPr lang="en-US" dirty="0"/>
                    </a:p>
                  </a:txBody>
                  <a:tcPr/>
                </a:tc>
                <a:tc>
                  <a:txBody>
                    <a:bodyPr/>
                    <a:lstStyle/>
                    <a:p>
                      <a:r>
                        <a:rPr lang="en-US" dirty="0" smtClean="0"/>
                        <a:t>PARAMETOR</a:t>
                      </a:r>
                      <a:r>
                        <a:rPr lang="en-US" baseline="0" dirty="0" smtClean="0"/>
                        <a:t> OF REVIEW</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REPORT</a:t>
                      </a:r>
                    </a:p>
                    <a:p>
                      <a:endParaRPr lang="en-US" dirty="0"/>
                    </a:p>
                  </a:txBody>
                  <a:tcPr/>
                </a:tc>
              </a:tr>
              <a:tr h="1222626">
                <a:tc>
                  <a:txBody>
                    <a:bodyPr/>
                    <a:lstStyle/>
                    <a:p>
                      <a:r>
                        <a:rPr lang="en-US" dirty="0" smtClean="0"/>
                        <a:t>1</a:t>
                      </a:r>
                      <a:endParaRPr lang="en-US" dirty="0"/>
                    </a:p>
                  </a:txBody>
                  <a:tcPr/>
                </a:tc>
                <a:tc>
                  <a:txBody>
                    <a:bodyPr/>
                    <a:lstStyle/>
                    <a:p>
                      <a:r>
                        <a:rPr lang="en-US" dirty="0" smtClean="0"/>
                        <a:t>FUNCTIONALITY</a:t>
                      </a:r>
                      <a:endParaRPr lang="en-US" dirty="0"/>
                    </a:p>
                  </a:txBody>
                  <a:tcPr/>
                </a:tc>
                <a:tc>
                  <a:txBody>
                    <a:bodyPr/>
                    <a:lstStyle/>
                    <a:p>
                      <a:r>
                        <a:rPr lang="en-US" dirty="0" smtClean="0"/>
                        <a:t>High yield for about</a:t>
                      </a:r>
                      <a:r>
                        <a:rPr lang="en-US" baseline="0" dirty="0" smtClean="0"/>
                        <a:t> ten years now, well </a:t>
                      </a:r>
                      <a:r>
                        <a:rPr lang="en-US" baseline="0" dirty="0" smtClean="0"/>
                        <a:t>functioning spring</a:t>
                      </a:r>
                    </a:p>
                    <a:p>
                      <a:r>
                        <a:rPr lang="en-US" baseline="0" dirty="0" smtClean="0"/>
                        <a:t> One </a:t>
                      </a:r>
                      <a:r>
                        <a:rPr lang="en-US" baseline="0" dirty="0" smtClean="0"/>
                        <a:t>time repair by the community</a:t>
                      </a:r>
                      <a:r>
                        <a:rPr lang="en-US" baseline="0" dirty="0" smtClean="0"/>
                        <a:t>.</a:t>
                      </a:r>
                    </a:p>
                    <a:p>
                      <a:r>
                        <a:rPr lang="en-US" baseline="0" dirty="0" smtClean="0"/>
                        <a:t>Drainage well maintained.</a:t>
                      </a:r>
                      <a:endParaRPr lang="en-US" dirty="0"/>
                    </a:p>
                  </a:txBody>
                  <a:tcPr/>
                </a:tc>
              </a:tr>
              <a:tr h="708347">
                <a:tc>
                  <a:txBody>
                    <a:bodyPr/>
                    <a:lstStyle/>
                    <a:p>
                      <a:r>
                        <a:rPr lang="en-US" dirty="0" smtClean="0"/>
                        <a:t>2</a:t>
                      </a:r>
                      <a:endParaRPr lang="en-US" dirty="0"/>
                    </a:p>
                  </a:txBody>
                  <a:tcPr/>
                </a:tc>
                <a:tc>
                  <a:txBody>
                    <a:bodyPr/>
                    <a:lstStyle/>
                    <a:p>
                      <a:r>
                        <a:rPr lang="en-US" dirty="0" smtClean="0"/>
                        <a:t>FENCE</a:t>
                      </a:r>
                      <a:endParaRPr lang="en-US" dirty="0"/>
                    </a:p>
                  </a:txBody>
                  <a:tcPr/>
                </a:tc>
                <a:tc>
                  <a:txBody>
                    <a:bodyPr/>
                    <a:lstStyle/>
                    <a:p>
                      <a:r>
                        <a:rPr lang="en-US" dirty="0" smtClean="0"/>
                        <a:t>Not</a:t>
                      </a:r>
                      <a:r>
                        <a:rPr lang="en-US" baseline="0" dirty="0" smtClean="0"/>
                        <a:t> present brought down by termites.</a:t>
                      </a:r>
                      <a:endParaRPr lang="en-US" dirty="0"/>
                    </a:p>
                  </a:txBody>
                  <a:tcPr/>
                </a:tc>
              </a:tr>
              <a:tr h="708347">
                <a:tc>
                  <a:txBody>
                    <a:bodyPr/>
                    <a:lstStyle/>
                    <a:p>
                      <a:r>
                        <a:rPr lang="en-US" dirty="0" smtClean="0"/>
                        <a:t>3</a:t>
                      </a:r>
                      <a:endParaRPr lang="en-US" dirty="0"/>
                    </a:p>
                  </a:txBody>
                  <a:tcPr/>
                </a:tc>
                <a:tc>
                  <a:txBody>
                    <a:bodyPr/>
                    <a:lstStyle/>
                    <a:p>
                      <a:r>
                        <a:rPr lang="en-US" dirty="0" smtClean="0"/>
                        <a:t>SIGN POST</a:t>
                      </a:r>
                      <a:endParaRPr lang="en-US" dirty="0"/>
                    </a:p>
                  </a:txBody>
                  <a:tcPr/>
                </a:tc>
                <a:tc>
                  <a:txBody>
                    <a:bodyPr/>
                    <a:lstStyle/>
                    <a:p>
                      <a:r>
                        <a:rPr lang="en-US" dirty="0" smtClean="0"/>
                        <a:t>Rusted, but still present.</a:t>
                      </a:r>
                      <a:endParaRPr lang="en-US" dirty="0"/>
                    </a:p>
                  </a:txBody>
                  <a:tcPr/>
                </a:tc>
              </a:tr>
              <a:tr h="708347">
                <a:tc>
                  <a:txBody>
                    <a:bodyPr/>
                    <a:lstStyle/>
                    <a:p>
                      <a:r>
                        <a:rPr lang="en-US" dirty="0" smtClean="0"/>
                        <a:t>4</a:t>
                      </a:r>
                      <a:endParaRPr lang="en-US" dirty="0"/>
                    </a:p>
                  </a:txBody>
                  <a:tcPr/>
                </a:tc>
                <a:tc>
                  <a:txBody>
                    <a:bodyPr/>
                    <a:lstStyle/>
                    <a:p>
                      <a:r>
                        <a:rPr lang="en-US" dirty="0" smtClean="0"/>
                        <a:t>USAGE</a:t>
                      </a:r>
                      <a:endParaRPr lang="en-US" dirty="0"/>
                    </a:p>
                  </a:txBody>
                  <a:tcPr/>
                </a:tc>
                <a:tc>
                  <a:txBody>
                    <a:bodyPr/>
                    <a:lstStyle/>
                    <a:p>
                      <a:r>
                        <a:rPr lang="en-US" dirty="0" smtClean="0"/>
                        <a:t>Highly</a:t>
                      </a:r>
                      <a:r>
                        <a:rPr lang="en-US" baseline="0" dirty="0" smtClean="0"/>
                        <a:t> used with a big population.</a:t>
                      </a:r>
                      <a:endParaRPr lang="en-US" dirty="0"/>
                    </a:p>
                  </a:txBody>
                  <a:tcPr/>
                </a:tc>
              </a:tr>
              <a:tr h="708347">
                <a:tc>
                  <a:txBody>
                    <a:bodyPr/>
                    <a:lstStyle/>
                    <a:p>
                      <a:r>
                        <a:rPr lang="en-US" dirty="0" smtClean="0"/>
                        <a:t>5</a:t>
                      </a:r>
                      <a:endParaRPr lang="en-US" dirty="0"/>
                    </a:p>
                  </a:txBody>
                  <a:tcPr/>
                </a:tc>
                <a:tc>
                  <a:txBody>
                    <a:bodyPr/>
                    <a:lstStyle/>
                    <a:p>
                      <a:r>
                        <a:rPr lang="en-US" dirty="0" smtClean="0"/>
                        <a:t>ANY OTHER REPORT</a:t>
                      </a:r>
                      <a:endParaRPr lang="en-US" dirty="0"/>
                    </a:p>
                  </a:txBody>
                  <a:tcPr/>
                </a:tc>
                <a:tc>
                  <a:txBody>
                    <a:bodyPr/>
                    <a:lstStyle/>
                    <a:p>
                      <a:r>
                        <a:rPr lang="en-US" dirty="0" smtClean="0"/>
                        <a:t>Well maintained by the community </a:t>
                      </a:r>
                      <a:r>
                        <a:rPr lang="en-US" dirty="0" smtClean="0"/>
                        <a:t>members</a:t>
                      </a:r>
                    </a:p>
                    <a:p>
                      <a:r>
                        <a:rPr lang="en-US" dirty="0" smtClean="0"/>
                        <a:t>Encouraging</a:t>
                      </a:r>
                      <a:r>
                        <a:rPr lang="en-US" baseline="0" dirty="0" smtClean="0"/>
                        <a:t> to see the 10year project still serving good.</a:t>
                      </a:r>
                    </a:p>
                    <a:p>
                      <a:r>
                        <a:rPr lang="en-US" baseline="0" dirty="0" smtClean="0"/>
                        <a:t>Needs stone pitching cause of erosion.</a:t>
                      </a:r>
                      <a:endParaRPr lang="en-US" dirty="0"/>
                    </a:p>
                  </a:txBody>
                  <a:tcPr/>
                </a:tc>
              </a:tr>
            </a:tbl>
          </a:graphicData>
        </a:graphic>
      </p:graphicFrame>
    </p:spTree>
    <p:extLst>
      <p:ext uri="{BB962C8B-B14F-4D97-AF65-F5344CB8AC3E}">
        <p14:creationId xmlns:p14="http://schemas.microsoft.com/office/powerpoint/2010/main" val="5928156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024760"/>
          </a:xfrm>
        </p:spPr>
        <p:txBody>
          <a:bodyPr>
            <a:normAutofit/>
          </a:bodyPr>
          <a:lstStyle/>
          <a:p>
            <a:pPr algn="ctr"/>
            <a:r>
              <a:rPr lang="en-US" dirty="0" smtClean="0"/>
              <a:t>Status of the </a:t>
            </a:r>
            <a:r>
              <a:rPr lang="en-US" dirty="0" err="1" smtClean="0"/>
              <a:t>Kayombi</a:t>
            </a:r>
            <a:r>
              <a:rPr lang="en-US" dirty="0" smtClean="0"/>
              <a:t> spring.</a:t>
            </a:r>
            <a:endParaRPr lang="en-US" dirty="0"/>
          </a:p>
        </p:txBody>
      </p:sp>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6227379" y="867103"/>
            <a:ext cx="5596759" cy="5833241"/>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421" y="867103"/>
            <a:ext cx="5912069" cy="5833241"/>
          </a:xfrm>
          <a:prstGeom prst="rect">
            <a:avLst/>
          </a:prstGeom>
        </p:spPr>
      </p:pic>
    </p:spTree>
    <p:extLst>
      <p:ext uri="{BB962C8B-B14F-4D97-AF65-F5344CB8AC3E}">
        <p14:creationId xmlns:p14="http://schemas.microsoft.com/office/powerpoint/2010/main" val="23085645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421" y="0"/>
            <a:ext cx="11792607" cy="977462"/>
          </a:xfrm>
        </p:spPr>
        <p:txBody>
          <a:bodyPr>
            <a:normAutofit/>
          </a:bodyPr>
          <a:lstStyle/>
          <a:p>
            <a:pPr algn="ctr"/>
            <a:r>
              <a:rPr lang="en-US" sz="3200" b="1" dirty="0" smtClean="0"/>
              <a:t>Community members fetching from </a:t>
            </a:r>
            <a:r>
              <a:rPr lang="en-US" sz="3200" b="1" dirty="0" err="1" smtClean="0"/>
              <a:t>Kayombi</a:t>
            </a:r>
            <a:r>
              <a:rPr lang="en-US" sz="3200" b="1" dirty="0" smtClean="0"/>
              <a:t> spring</a:t>
            </a:r>
            <a:endParaRPr lang="en-US" sz="3200" b="1" dirty="0"/>
          </a:p>
        </p:txBody>
      </p:sp>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157656" y="1008993"/>
            <a:ext cx="6195848" cy="5691352"/>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408683" y="1158766"/>
            <a:ext cx="5644052" cy="5470635"/>
          </a:xfrm>
          <a:prstGeom prst="rect">
            <a:avLst/>
          </a:prstGeom>
        </p:spPr>
      </p:pic>
    </p:spTree>
    <p:extLst>
      <p:ext uri="{BB962C8B-B14F-4D97-AF65-F5344CB8AC3E}">
        <p14:creationId xmlns:p14="http://schemas.microsoft.com/office/powerpoint/2010/main" val="41223947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126122" y="204952"/>
            <a:ext cx="5817477" cy="6650648"/>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1256" y="157655"/>
            <a:ext cx="5864772" cy="6697945"/>
          </a:xfrm>
          <a:prstGeom prst="rect">
            <a:avLst/>
          </a:prstGeom>
        </p:spPr>
      </p:pic>
    </p:spTree>
    <p:extLst>
      <p:ext uri="{BB962C8B-B14F-4D97-AF65-F5344CB8AC3E}">
        <p14:creationId xmlns:p14="http://schemas.microsoft.com/office/powerpoint/2010/main" val="3049529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FOLLOWING WATER PROJECT HAS BEEN SUPPORTED BY YOUR CLUB</a:t>
            </a:r>
            <a:endParaRPr lang="en-US" dirty="0"/>
          </a:p>
        </p:txBody>
      </p:sp>
      <p:sp>
        <p:nvSpPr>
          <p:cNvPr id="3" name="Content Placeholder 2"/>
          <p:cNvSpPr>
            <a:spLocks noGrp="1"/>
          </p:cNvSpPr>
          <p:nvPr>
            <p:ph sz="quarter" idx="1"/>
          </p:nvPr>
        </p:nvSpPr>
        <p:spPr/>
        <p:txBody>
          <a:bodyPr/>
          <a:lstStyle/>
          <a:p>
            <a:endParaRPr lang="en-US" dirty="0" smtClean="0"/>
          </a:p>
          <a:p>
            <a:r>
              <a:rPr lang="en-US" dirty="0" smtClean="0"/>
              <a:t>BUTENYO COMMUNITY SPRING</a:t>
            </a:r>
          </a:p>
          <a:p>
            <a:r>
              <a:rPr lang="en-US" dirty="0" smtClean="0"/>
              <a:t>GAMA COMMUNITY SPRING</a:t>
            </a:r>
          </a:p>
          <a:p>
            <a:r>
              <a:rPr lang="en-US" dirty="0" smtClean="0"/>
              <a:t>KAYOMBI COMMUNITY SPRING</a:t>
            </a:r>
          </a:p>
          <a:p>
            <a:r>
              <a:rPr lang="en-US" dirty="0" smtClean="0"/>
              <a:t>KOGUTU COMMUNITY SPRING</a:t>
            </a:r>
          </a:p>
          <a:p>
            <a:r>
              <a:rPr lang="en-US" dirty="0" smtClean="0"/>
              <a:t>KOMBOYA COMMUNITY SPRING.</a:t>
            </a:r>
          </a:p>
          <a:p>
            <a:r>
              <a:rPr lang="en-US" dirty="0" smtClean="0"/>
              <a:t>KWA BARAZA COMMUNITY SPRING</a:t>
            </a:r>
          </a:p>
          <a:p>
            <a:pPr marL="0" indent="0">
              <a:buNone/>
            </a:pPr>
            <a:endParaRPr lang="en-US" dirty="0"/>
          </a:p>
        </p:txBody>
      </p:sp>
    </p:spTree>
    <p:extLst>
      <p:ext uri="{BB962C8B-B14F-4D97-AF65-F5344CB8AC3E}">
        <p14:creationId xmlns:p14="http://schemas.microsoft.com/office/powerpoint/2010/main" val="15736541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6124"/>
            <a:ext cx="10515600" cy="1008993"/>
          </a:xfrm>
        </p:spPr>
        <p:txBody>
          <a:bodyPr/>
          <a:lstStyle/>
          <a:p>
            <a:pPr algn="ctr"/>
            <a:r>
              <a:rPr lang="en-US" dirty="0" smtClean="0"/>
              <a:t>POCHO COMMUNITY SPRING</a:t>
            </a:r>
            <a:endParaRPr lang="en-US" dirty="0"/>
          </a:p>
        </p:txBody>
      </p:sp>
      <p:sp>
        <p:nvSpPr>
          <p:cNvPr id="3" name="Content Placeholder 2"/>
          <p:cNvSpPr>
            <a:spLocks noGrp="1"/>
          </p:cNvSpPr>
          <p:nvPr>
            <p:ph sz="quarter" idx="1"/>
          </p:nvPr>
        </p:nvSpPr>
        <p:spPr/>
        <p:txBody>
          <a:bodyPr>
            <a:normAutofit/>
          </a:bodyPr>
          <a:lstStyle/>
          <a:p>
            <a:endParaRPr lang="en-US" dirty="0"/>
          </a:p>
          <a:p>
            <a:endParaRPr lang="en-US" dirty="0"/>
          </a:p>
          <a:p>
            <a:endParaRPr lang="en-US" dirty="0"/>
          </a:p>
        </p:txBody>
      </p:sp>
      <p:sp>
        <p:nvSpPr>
          <p:cNvPr id="4" name="Rectangle 3"/>
          <p:cNvSpPr/>
          <p:nvPr/>
        </p:nvSpPr>
        <p:spPr>
          <a:xfrm>
            <a:off x="1182413" y="2274837"/>
            <a:ext cx="9979573" cy="3724096"/>
          </a:xfrm>
          <a:prstGeom prst="rect">
            <a:avLst/>
          </a:prstGeom>
        </p:spPr>
        <p:txBody>
          <a:bodyPr wrap="square">
            <a:spAutoFit/>
          </a:bodyPr>
          <a:lstStyle/>
          <a:p>
            <a:pPr algn="ctr"/>
            <a:r>
              <a:rPr lang="en-US" sz="3200" b="1" u="sng" dirty="0"/>
              <a:t>PERIOD OF PROTECTED: </a:t>
            </a:r>
          </a:p>
          <a:p>
            <a:pPr algn="ctr"/>
            <a:r>
              <a:rPr lang="en-US" sz="2800" dirty="0" smtClean="0"/>
              <a:t>June/July  2012.</a:t>
            </a:r>
            <a:endParaRPr lang="en-US" sz="2800" dirty="0"/>
          </a:p>
          <a:p>
            <a:pPr algn="ctr"/>
            <a:endParaRPr lang="en-US" sz="2800" dirty="0"/>
          </a:p>
          <a:p>
            <a:pPr algn="ctr"/>
            <a:r>
              <a:rPr lang="en-US" sz="3200" b="1" u="sng" dirty="0"/>
              <a:t>AGE:</a:t>
            </a:r>
            <a:r>
              <a:rPr lang="en-US" sz="3200" b="1" dirty="0"/>
              <a:t> </a:t>
            </a:r>
          </a:p>
          <a:p>
            <a:pPr algn="ctr"/>
            <a:r>
              <a:rPr lang="en-US" sz="2800" dirty="0"/>
              <a:t>9</a:t>
            </a:r>
            <a:r>
              <a:rPr lang="en-US" sz="2800" dirty="0" smtClean="0"/>
              <a:t> </a:t>
            </a:r>
            <a:r>
              <a:rPr lang="en-US" sz="2800" dirty="0"/>
              <a:t>years old.</a:t>
            </a:r>
          </a:p>
          <a:p>
            <a:pPr algn="ctr"/>
            <a:endParaRPr lang="en-US" sz="2800" dirty="0"/>
          </a:p>
          <a:p>
            <a:pPr algn="ctr"/>
            <a:r>
              <a:rPr lang="en-US" sz="3200" b="1" u="sng" dirty="0"/>
              <a:t>CATCHMENT POPULATION:</a:t>
            </a:r>
          </a:p>
          <a:p>
            <a:pPr algn="ctr"/>
            <a:r>
              <a:rPr lang="en-US" sz="2800" dirty="0" smtClean="0"/>
              <a:t>160 </a:t>
            </a:r>
            <a:r>
              <a:rPr lang="en-US" sz="2800" dirty="0"/>
              <a:t>Households, approximately 9</a:t>
            </a:r>
            <a:r>
              <a:rPr lang="en-US" sz="2800" dirty="0" smtClean="0"/>
              <a:t>60 </a:t>
            </a:r>
            <a:r>
              <a:rPr lang="en-US" sz="2800" dirty="0"/>
              <a:t>persons</a:t>
            </a:r>
            <a:r>
              <a:rPr lang="en-US" dirty="0"/>
              <a:t>.</a:t>
            </a:r>
          </a:p>
        </p:txBody>
      </p:sp>
    </p:spTree>
    <p:extLst>
      <p:ext uri="{BB962C8B-B14F-4D97-AF65-F5344CB8AC3E}">
        <p14:creationId xmlns:p14="http://schemas.microsoft.com/office/powerpoint/2010/main" val="5781802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80351"/>
          </a:xfrm>
        </p:spPr>
        <p:txBody>
          <a:bodyPr>
            <a:normAutofit/>
          </a:bodyPr>
          <a:lstStyle/>
          <a:p>
            <a:pPr algn="ctr"/>
            <a:r>
              <a:rPr lang="en-US" sz="4800" b="1" dirty="0" smtClean="0"/>
              <a:t>POCHO </a:t>
            </a:r>
            <a:r>
              <a:rPr lang="en-US" sz="4800" b="1" dirty="0"/>
              <a:t>REVIEW REPORT </a:t>
            </a:r>
            <a:endParaRPr lang="en-US" sz="4800"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216795889"/>
              </p:ext>
            </p:extLst>
          </p:nvPr>
        </p:nvGraphicFramePr>
        <p:xfrm>
          <a:off x="394138" y="1324303"/>
          <a:ext cx="11445764" cy="5360275"/>
        </p:xfrm>
        <a:graphic>
          <a:graphicData uri="http://schemas.openxmlformats.org/drawingml/2006/table">
            <a:tbl>
              <a:tblPr firstRow="1" bandRow="1">
                <a:tableStyleId>{5C22544A-7EE6-4342-B048-85BDC9FD1C3A}</a:tableStyleId>
              </a:tblPr>
              <a:tblGrid>
                <a:gridCol w="717863"/>
                <a:gridCol w="2900052"/>
                <a:gridCol w="7827849"/>
              </a:tblGrid>
              <a:tr h="796945">
                <a:tc>
                  <a:txBody>
                    <a:bodyPr/>
                    <a:lstStyle/>
                    <a:p>
                      <a:endParaRPr lang="en-US" dirty="0"/>
                    </a:p>
                  </a:txBody>
                  <a:tcPr/>
                </a:tc>
                <a:tc>
                  <a:txBody>
                    <a:bodyPr/>
                    <a:lstStyle/>
                    <a:p>
                      <a:r>
                        <a:rPr lang="en-US" dirty="0" smtClean="0"/>
                        <a:t>PARAMETOR</a:t>
                      </a:r>
                      <a:r>
                        <a:rPr lang="en-US" baseline="0" dirty="0" smtClean="0"/>
                        <a:t> OF REVIEW</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REPORT</a:t>
                      </a:r>
                    </a:p>
                    <a:p>
                      <a:endParaRPr lang="en-US" dirty="0"/>
                    </a:p>
                  </a:txBody>
                  <a:tcPr/>
                </a:tc>
              </a:tr>
              <a:tr h="1375550">
                <a:tc>
                  <a:txBody>
                    <a:bodyPr/>
                    <a:lstStyle/>
                    <a:p>
                      <a:r>
                        <a:rPr lang="en-US" dirty="0" smtClean="0"/>
                        <a:t>1</a:t>
                      </a:r>
                      <a:endParaRPr lang="en-US" dirty="0"/>
                    </a:p>
                  </a:txBody>
                  <a:tcPr/>
                </a:tc>
                <a:tc>
                  <a:txBody>
                    <a:bodyPr/>
                    <a:lstStyle/>
                    <a:p>
                      <a:r>
                        <a:rPr lang="en-US" dirty="0" smtClean="0"/>
                        <a:t>FUNCTIONALITY</a:t>
                      </a:r>
                      <a:endParaRPr lang="en-US" dirty="0"/>
                    </a:p>
                  </a:txBody>
                  <a:tcPr/>
                </a:tc>
                <a:tc>
                  <a:txBody>
                    <a:bodyPr/>
                    <a:lstStyle/>
                    <a:p>
                      <a:r>
                        <a:rPr lang="en-US" dirty="0" smtClean="0"/>
                        <a:t>High water yield throughout the whole year</a:t>
                      </a:r>
                      <a:r>
                        <a:rPr lang="en-US" dirty="0" smtClean="0"/>
                        <a:t>!</a:t>
                      </a:r>
                    </a:p>
                    <a:p>
                      <a:r>
                        <a:rPr lang="en-US" dirty="0" smtClean="0"/>
                        <a:t>Drainage</a:t>
                      </a:r>
                      <a:r>
                        <a:rPr lang="en-US" baseline="0" dirty="0" smtClean="0"/>
                        <a:t> good.</a:t>
                      </a:r>
                      <a:endParaRPr lang="en-US" dirty="0"/>
                    </a:p>
                  </a:txBody>
                  <a:tcPr/>
                </a:tc>
              </a:tr>
              <a:tr h="796945">
                <a:tc>
                  <a:txBody>
                    <a:bodyPr/>
                    <a:lstStyle/>
                    <a:p>
                      <a:r>
                        <a:rPr lang="en-US" dirty="0" smtClean="0"/>
                        <a:t>2</a:t>
                      </a:r>
                      <a:endParaRPr lang="en-US" dirty="0"/>
                    </a:p>
                  </a:txBody>
                  <a:tcPr/>
                </a:tc>
                <a:tc>
                  <a:txBody>
                    <a:bodyPr/>
                    <a:lstStyle/>
                    <a:p>
                      <a:r>
                        <a:rPr lang="en-US" dirty="0" smtClean="0"/>
                        <a:t>FENCE</a:t>
                      </a:r>
                      <a:endParaRPr lang="en-US" dirty="0"/>
                    </a:p>
                  </a:txBody>
                  <a:tcPr/>
                </a:tc>
                <a:tc>
                  <a:txBody>
                    <a:bodyPr/>
                    <a:lstStyle/>
                    <a:p>
                      <a:r>
                        <a:rPr lang="en-US" dirty="0" smtClean="0"/>
                        <a:t>Fence gone, though the source is well protected with grown bushes.</a:t>
                      </a:r>
                      <a:endParaRPr lang="en-US" dirty="0"/>
                    </a:p>
                  </a:txBody>
                  <a:tcPr/>
                </a:tc>
              </a:tr>
              <a:tr h="796945">
                <a:tc>
                  <a:txBody>
                    <a:bodyPr/>
                    <a:lstStyle/>
                    <a:p>
                      <a:r>
                        <a:rPr lang="en-US" dirty="0" smtClean="0"/>
                        <a:t>3</a:t>
                      </a:r>
                      <a:endParaRPr lang="en-US" dirty="0"/>
                    </a:p>
                  </a:txBody>
                  <a:tcPr/>
                </a:tc>
                <a:tc>
                  <a:txBody>
                    <a:bodyPr/>
                    <a:lstStyle/>
                    <a:p>
                      <a:r>
                        <a:rPr lang="en-US" dirty="0" smtClean="0"/>
                        <a:t>SIGN POST</a:t>
                      </a:r>
                      <a:endParaRPr lang="en-US" dirty="0"/>
                    </a:p>
                  </a:txBody>
                  <a:tcPr/>
                </a:tc>
                <a:tc>
                  <a:txBody>
                    <a:bodyPr/>
                    <a:lstStyle/>
                    <a:p>
                      <a:r>
                        <a:rPr lang="en-US" dirty="0" smtClean="0"/>
                        <a:t>Rusty and not readable!</a:t>
                      </a:r>
                      <a:endParaRPr lang="en-US" dirty="0"/>
                    </a:p>
                  </a:txBody>
                  <a:tcPr/>
                </a:tc>
              </a:tr>
              <a:tr h="796945">
                <a:tc>
                  <a:txBody>
                    <a:bodyPr/>
                    <a:lstStyle/>
                    <a:p>
                      <a:r>
                        <a:rPr lang="en-US" dirty="0" smtClean="0"/>
                        <a:t>4</a:t>
                      </a:r>
                      <a:endParaRPr lang="en-US" dirty="0"/>
                    </a:p>
                  </a:txBody>
                  <a:tcPr/>
                </a:tc>
                <a:tc>
                  <a:txBody>
                    <a:bodyPr/>
                    <a:lstStyle/>
                    <a:p>
                      <a:r>
                        <a:rPr lang="en-US" dirty="0" smtClean="0"/>
                        <a:t>USAGE</a:t>
                      </a:r>
                      <a:endParaRPr lang="en-US" dirty="0"/>
                    </a:p>
                  </a:txBody>
                  <a:tcPr/>
                </a:tc>
                <a:tc>
                  <a:txBody>
                    <a:bodyPr/>
                    <a:lstStyle/>
                    <a:p>
                      <a:r>
                        <a:rPr lang="en-US" dirty="0" smtClean="0"/>
                        <a:t>Highly used even by the market</a:t>
                      </a:r>
                      <a:r>
                        <a:rPr lang="en-US" baseline="0" dirty="0" smtClean="0"/>
                        <a:t> nearby!</a:t>
                      </a:r>
                      <a:endParaRPr lang="en-US" dirty="0"/>
                    </a:p>
                  </a:txBody>
                  <a:tcPr/>
                </a:tc>
              </a:tr>
              <a:tr h="796945">
                <a:tc>
                  <a:txBody>
                    <a:bodyPr/>
                    <a:lstStyle/>
                    <a:p>
                      <a:r>
                        <a:rPr lang="en-US" dirty="0" smtClean="0"/>
                        <a:t>5</a:t>
                      </a:r>
                      <a:endParaRPr lang="en-US" dirty="0"/>
                    </a:p>
                  </a:txBody>
                  <a:tcPr/>
                </a:tc>
                <a:tc>
                  <a:txBody>
                    <a:bodyPr/>
                    <a:lstStyle/>
                    <a:p>
                      <a:r>
                        <a:rPr lang="en-US" dirty="0" smtClean="0"/>
                        <a:t>ANY OTHER REPORT</a:t>
                      </a:r>
                      <a:endParaRPr lang="en-US" dirty="0"/>
                    </a:p>
                  </a:txBody>
                  <a:tcPr/>
                </a:tc>
                <a:tc>
                  <a:txBody>
                    <a:bodyPr/>
                    <a:lstStyle/>
                    <a:p>
                      <a:r>
                        <a:rPr lang="en-US" dirty="0" smtClean="0"/>
                        <a:t>Well maintained</a:t>
                      </a:r>
                      <a:r>
                        <a:rPr lang="en-US" dirty="0" smtClean="0"/>
                        <a:t>. So encouraging for  a nine year project! Community encouraged to keep up.</a:t>
                      </a:r>
                      <a:endParaRPr lang="en-US" dirty="0"/>
                    </a:p>
                  </a:txBody>
                  <a:tcPr/>
                </a:tc>
              </a:tr>
            </a:tbl>
          </a:graphicData>
        </a:graphic>
      </p:graphicFrame>
    </p:spTree>
    <p:extLst>
      <p:ext uri="{BB962C8B-B14F-4D97-AF65-F5344CB8AC3E}">
        <p14:creationId xmlns:p14="http://schemas.microsoft.com/office/powerpoint/2010/main" val="30841521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898633"/>
          </a:xfrm>
        </p:spPr>
        <p:txBody>
          <a:bodyPr/>
          <a:lstStyle/>
          <a:p>
            <a:pPr algn="ctr"/>
            <a:r>
              <a:rPr lang="en-US" dirty="0" err="1" smtClean="0"/>
              <a:t>Pocho</a:t>
            </a:r>
            <a:r>
              <a:rPr lang="en-US" dirty="0" smtClean="0"/>
              <a:t> spring in use.</a:t>
            </a:r>
            <a:endParaRPr lang="en-US" dirty="0"/>
          </a:p>
        </p:txBody>
      </p:sp>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148869" y="882870"/>
            <a:ext cx="6015448" cy="5856062"/>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5394" y="882869"/>
            <a:ext cx="5549462" cy="5808765"/>
          </a:xfrm>
          <a:prstGeom prst="rect">
            <a:avLst/>
          </a:prstGeom>
        </p:spPr>
      </p:pic>
    </p:spTree>
    <p:extLst>
      <p:ext uri="{BB962C8B-B14F-4D97-AF65-F5344CB8AC3E}">
        <p14:creationId xmlns:p14="http://schemas.microsoft.com/office/powerpoint/2010/main" val="30628554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930166"/>
          </a:xfrm>
        </p:spPr>
        <p:txBody>
          <a:bodyPr>
            <a:normAutofit fontScale="90000"/>
          </a:bodyPr>
          <a:lstStyle/>
          <a:p>
            <a:r>
              <a:rPr lang="en-US" sz="3200" b="1" dirty="0" smtClean="0"/>
              <a:t>They even come from Sweden to enjoy the natural freshness!!!</a:t>
            </a:r>
            <a:endParaRPr lang="en-US" sz="3200" b="1" dirty="0"/>
          </a:p>
        </p:txBody>
      </p:sp>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141889" y="677917"/>
            <a:ext cx="5829969" cy="6180083"/>
          </a:xfrm>
        </p:spPr>
      </p:pic>
      <p:pic>
        <p:nvPicPr>
          <p:cNvPr id="6"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9724" y="677918"/>
            <a:ext cx="5959365" cy="6180082"/>
          </a:xfrm>
          <a:prstGeom prst="rect">
            <a:avLst/>
          </a:prstGeom>
        </p:spPr>
      </p:pic>
    </p:spTree>
    <p:extLst>
      <p:ext uri="{BB962C8B-B14F-4D97-AF65-F5344CB8AC3E}">
        <p14:creationId xmlns:p14="http://schemas.microsoft.com/office/powerpoint/2010/main" val="7489081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WANGARA COMMUNITY SPRING</a:t>
            </a:r>
            <a:endParaRPr lang="en-US" b="1" dirty="0"/>
          </a:p>
        </p:txBody>
      </p:sp>
      <p:sp>
        <p:nvSpPr>
          <p:cNvPr id="3" name="Content Placeholder 2"/>
          <p:cNvSpPr>
            <a:spLocks noGrp="1"/>
          </p:cNvSpPr>
          <p:nvPr>
            <p:ph sz="quarter" idx="1"/>
          </p:nvPr>
        </p:nvSpPr>
        <p:spPr/>
        <p:txBody>
          <a:bodyPr>
            <a:normAutofit/>
          </a:bodyPr>
          <a:lstStyle/>
          <a:p>
            <a:pPr algn="ctr"/>
            <a:r>
              <a:rPr lang="en-US" b="1" u="sng" dirty="0">
                <a:latin typeface="Arial Black" pitchFamily="34" charset="0"/>
              </a:rPr>
              <a:t>PERIOD OF PROTECTED</a:t>
            </a:r>
            <a:r>
              <a:rPr lang="en-US" dirty="0"/>
              <a:t>: </a:t>
            </a:r>
          </a:p>
          <a:p>
            <a:pPr algn="ctr"/>
            <a:r>
              <a:rPr lang="en-US" b="1" dirty="0" smtClean="0"/>
              <a:t>June/July  2016.</a:t>
            </a:r>
            <a:endParaRPr lang="en-US" b="1" dirty="0"/>
          </a:p>
          <a:p>
            <a:pPr marL="0" indent="0" algn="ctr">
              <a:buNone/>
            </a:pPr>
            <a:endParaRPr lang="en-US" b="1" dirty="0"/>
          </a:p>
          <a:p>
            <a:pPr algn="ctr"/>
            <a:r>
              <a:rPr lang="en-US" b="1" u="sng" dirty="0">
                <a:latin typeface="Arial Black" pitchFamily="34" charset="0"/>
              </a:rPr>
              <a:t>AGE: </a:t>
            </a:r>
          </a:p>
          <a:p>
            <a:pPr algn="ctr"/>
            <a:r>
              <a:rPr lang="en-US" b="1" dirty="0" smtClean="0"/>
              <a:t>4 years </a:t>
            </a:r>
            <a:r>
              <a:rPr lang="en-US" b="1" dirty="0"/>
              <a:t>old.</a:t>
            </a:r>
          </a:p>
          <a:p>
            <a:pPr marL="0" indent="0" algn="ctr">
              <a:buNone/>
            </a:pPr>
            <a:endParaRPr lang="en-US" dirty="0"/>
          </a:p>
          <a:p>
            <a:pPr algn="ctr"/>
            <a:r>
              <a:rPr lang="en-US" b="1" u="sng" dirty="0">
                <a:latin typeface="Arial Black" pitchFamily="34" charset="0"/>
              </a:rPr>
              <a:t>CATCHMENT POPULATION</a:t>
            </a:r>
            <a:r>
              <a:rPr lang="en-US" b="1" dirty="0">
                <a:latin typeface="Arial Black" pitchFamily="34" charset="0"/>
              </a:rPr>
              <a:t>:</a:t>
            </a:r>
          </a:p>
          <a:p>
            <a:pPr algn="ctr"/>
            <a:r>
              <a:rPr lang="en-US" b="1" dirty="0" smtClean="0"/>
              <a:t>113 </a:t>
            </a:r>
            <a:r>
              <a:rPr lang="en-US" b="1" dirty="0"/>
              <a:t>Households, approximately </a:t>
            </a:r>
            <a:r>
              <a:rPr lang="en-US" b="1" dirty="0" smtClean="0"/>
              <a:t>678 </a:t>
            </a:r>
            <a:r>
              <a:rPr lang="en-US" b="1" dirty="0"/>
              <a:t>persons.</a:t>
            </a:r>
            <a:endParaRPr lang="en-US" dirty="0"/>
          </a:p>
          <a:p>
            <a:pPr marL="0" indent="0">
              <a:buNone/>
            </a:pPr>
            <a:endParaRPr lang="en-US" dirty="0"/>
          </a:p>
        </p:txBody>
      </p:sp>
    </p:spTree>
    <p:extLst>
      <p:ext uri="{BB962C8B-B14F-4D97-AF65-F5344CB8AC3E}">
        <p14:creationId xmlns:p14="http://schemas.microsoft.com/office/powerpoint/2010/main" val="31904463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WANGARA  SPRING REVIEW </a:t>
            </a:r>
            <a:r>
              <a:rPr lang="en-US" b="1" dirty="0"/>
              <a:t>REPORT </a:t>
            </a:r>
            <a:endParaRPr lang="en-US"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444373525"/>
              </p:ext>
            </p:extLst>
          </p:nvPr>
        </p:nvGraphicFramePr>
        <p:xfrm>
          <a:off x="157655" y="1450428"/>
          <a:ext cx="11619186" cy="5013433"/>
        </p:xfrm>
        <a:graphic>
          <a:graphicData uri="http://schemas.openxmlformats.org/drawingml/2006/table">
            <a:tbl>
              <a:tblPr firstRow="1" bandRow="1">
                <a:tableStyleId>{5C22544A-7EE6-4342-B048-85BDC9FD1C3A}</a:tableStyleId>
              </a:tblPr>
              <a:tblGrid>
                <a:gridCol w="781000"/>
                <a:gridCol w="2839471"/>
                <a:gridCol w="7998715"/>
              </a:tblGrid>
              <a:tr h="745378">
                <a:tc>
                  <a:txBody>
                    <a:bodyPr/>
                    <a:lstStyle/>
                    <a:p>
                      <a:endParaRPr lang="en-US" dirty="0"/>
                    </a:p>
                  </a:txBody>
                  <a:tcPr/>
                </a:tc>
                <a:tc>
                  <a:txBody>
                    <a:bodyPr/>
                    <a:lstStyle/>
                    <a:p>
                      <a:r>
                        <a:rPr lang="en-US" dirty="0" smtClean="0"/>
                        <a:t>PARAMETOR</a:t>
                      </a:r>
                      <a:r>
                        <a:rPr lang="en-US" baseline="0" dirty="0" smtClean="0"/>
                        <a:t> OF REVIEW</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REPORT</a:t>
                      </a:r>
                    </a:p>
                    <a:p>
                      <a:endParaRPr lang="en-US" dirty="0"/>
                    </a:p>
                  </a:txBody>
                  <a:tcPr/>
                </a:tc>
              </a:tr>
              <a:tr h="1286543">
                <a:tc>
                  <a:txBody>
                    <a:bodyPr/>
                    <a:lstStyle/>
                    <a:p>
                      <a:r>
                        <a:rPr lang="en-US" dirty="0" smtClean="0"/>
                        <a:t>1</a:t>
                      </a:r>
                      <a:endParaRPr lang="en-US" dirty="0"/>
                    </a:p>
                  </a:txBody>
                  <a:tcPr/>
                </a:tc>
                <a:tc>
                  <a:txBody>
                    <a:bodyPr/>
                    <a:lstStyle/>
                    <a:p>
                      <a:r>
                        <a:rPr lang="en-US" dirty="0" smtClean="0"/>
                        <a:t>FUNCTIONALITY</a:t>
                      </a:r>
                      <a:endParaRPr lang="en-US" dirty="0"/>
                    </a:p>
                  </a:txBody>
                  <a:tcPr/>
                </a:tc>
                <a:tc>
                  <a:txBody>
                    <a:bodyPr/>
                    <a:lstStyle/>
                    <a:p>
                      <a:r>
                        <a:rPr lang="en-US" dirty="0" smtClean="0"/>
                        <a:t>High yield</a:t>
                      </a:r>
                      <a:r>
                        <a:rPr lang="en-US" baseline="0" dirty="0" smtClean="0"/>
                        <a:t> throughout the year, a 20 water bucket fills up within less than 30 seconds. Overgrown shrubs very good for catchment protection.</a:t>
                      </a:r>
                      <a:endParaRPr lang="en-US" dirty="0"/>
                    </a:p>
                  </a:txBody>
                  <a:tcPr/>
                </a:tc>
              </a:tr>
              <a:tr h="745378">
                <a:tc>
                  <a:txBody>
                    <a:bodyPr/>
                    <a:lstStyle/>
                    <a:p>
                      <a:r>
                        <a:rPr lang="en-US" dirty="0" smtClean="0"/>
                        <a:t>2</a:t>
                      </a:r>
                      <a:endParaRPr lang="en-US" dirty="0"/>
                    </a:p>
                  </a:txBody>
                  <a:tcPr/>
                </a:tc>
                <a:tc>
                  <a:txBody>
                    <a:bodyPr/>
                    <a:lstStyle/>
                    <a:p>
                      <a:r>
                        <a:rPr lang="en-US" dirty="0" smtClean="0"/>
                        <a:t>FENCE</a:t>
                      </a:r>
                      <a:endParaRPr lang="en-US" dirty="0"/>
                    </a:p>
                  </a:txBody>
                  <a:tcPr/>
                </a:tc>
                <a:tc>
                  <a:txBody>
                    <a:bodyPr/>
                    <a:lstStyle/>
                    <a:p>
                      <a:r>
                        <a:rPr lang="en-US" dirty="0" smtClean="0"/>
                        <a:t>Fence</a:t>
                      </a:r>
                      <a:r>
                        <a:rPr lang="en-US" baseline="0" dirty="0" smtClean="0"/>
                        <a:t> still intact.</a:t>
                      </a:r>
                      <a:endParaRPr lang="en-US" dirty="0"/>
                    </a:p>
                  </a:txBody>
                  <a:tcPr/>
                </a:tc>
              </a:tr>
              <a:tr h="745378">
                <a:tc>
                  <a:txBody>
                    <a:bodyPr/>
                    <a:lstStyle/>
                    <a:p>
                      <a:r>
                        <a:rPr lang="en-US" dirty="0" smtClean="0"/>
                        <a:t>3</a:t>
                      </a:r>
                      <a:endParaRPr lang="en-US" dirty="0"/>
                    </a:p>
                  </a:txBody>
                  <a:tcPr/>
                </a:tc>
                <a:tc>
                  <a:txBody>
                    <a:bodyPr/>
                    <a:lstStyle/>
                    <a:p>
                      <a:r>
                        <a:rPr lang="en-US" dirty="0" smtClean="0"/>
                        <a:t>SIGN POST</a:t>
                      </a:r>
                      <a:endParaRPr lang="en-US" dirty="0"/>
                    </a:p>
                  </a:txBody>
                  <a:tcPr/>
                </a:tc>
                <a:tc>
                  <a:txBody>
                    <a:bodyPr/>
                    <a:lstStyle/>
                    <a:p>
                      <a:r>
                        <a:rPr lang="en-US" dirty="0" smtClean="0"/>
                        <a:t>Sign post standing and very clear.</a:t>
                      </a:r>
                      <a:endParaRPr lang="en-US" dirty="0"/>
                    </a:p>
                  </a:txBody>
                  <a:tcPr/>
                </a:tc>
              </a:tr>
              <a:tr h="745378">
                <a:tc>
                  <a:txBody>
                    <a:bodyPr/>
                    <a:lstStyle/>
                    <a:p>
                      <a:r>
                        <a:rPr lang="en-US" dirty="0" smtClean="0"/>
                        <a:t>4</a:t>
                      </a:r>
                      <a:endParaRPr lang="en-US" dirty="0"/>
                    </a:p>
                  </a:txBody>
                  <a:tcPr/>
                </a:tc>
                <a:tc>
                  <a:txBody>
                    <a:bodyPr/>
                    <a:lstStyle/>
                    <a:p>
                      <a:r>
                        <a:rPr lang="en-US" dirty="0" smtClean="0"/>
                        <a:t>USAGE</a:t>
                      </a:r>
                      <a:endParaRPr lang="en-US" dirty="0"/>
                    </a:p>
                  </a:txBody>
                  <a:tcPr/>
                </a:tc>
                <a:tc>
                  <a:txBody>
                    <a:bodyPr/>
                    <a:lstStyle/>
                    <a:p>
                      <a:r>
                        <a:rPr lang="en-US" dirty="0" smtClean="0"/>
                        <a:t>Highly used even with schools nearby!</a:t>
                      </a:r>
                      <a:endParaRPr lang="en-US" dirty="0"/>
                    </a:p>
                  </a:txBody>
                  <a:tcPr/>
                </a:tc>
              </a:tr>
              <a:tr h="745378">
                <a:tc>
                  <a:txBody>
                    <a:bodyPr/>
                    <a:lstStyle/>
                    <a:p>
                      <a:r>
                        <a:rPr lang="en-US" dirty="0" smtClean="0"/>
                        <a:t>5</a:t>
                      </a:r>
                      <a:endParaRPr lang="en-US" dirty="0"/>
                    </a:p>
                  </a:txBody>
                  <a:tcPr/>
                </a:tc>
                <a:tc>
                  <a:txBody>
                    <a:bodyPr/>
                    <a:lstStyle/>
                    <a:p>
                      <a:r>
                        <a:rPr lang="en-US" dirty="0" smtClean="0"/>
                        <a:t>ANY OTHER REPORT</a:t>
                      </a:r>
                      <a:endParaRPr lang="en-US" dirty="0"/>
                    </a:p>
                  </a:txBody>
                  <a:tcPr/>
                </a:tc>
                <a:tc>
                  <a:txBody>
                    <a:bodyPr/>
                    <a:lstStyle/>
                    <a:p>
                      <a:r>
                        <a:rPr lang="en-US" dirty="0" smtClean="0"/>
                        <a:t>Well kept, great committee.</a:t>
                      </a:r>
                      <a:endParaRPr lang="en-US" dirty="0"/>
                    </a:p>
                  </a:txBody>
                  <a:tcPr/>
                </a:tc>
              </a:tr>
            </a:tbl>
          </a:graphicData>
        </a:graphic>
      </p:graphicFrame>
    </p:spTree>
    <p:extLst>
      <p:ext uri="{BB962C8B-B14F-4D97-AF65-F5344CB8AC3E}">
        <p14:creationId xmlns:p14="http://schemas.microsoft.com/office/powerpoint/2010/main" val="452351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756744"/>
          </a:xfrm>
        </p:spPr>
        <p:txBody>
          <a:bodyPr/>
          <a:lstStyle/>
          <a:p>
            <a:pPr algn="ctr"/>
            <a:r>
              <a:rPr lang="en-US" dirty="0" smtClean="0"/>
              <a:t>status  of </a:t>
            </a:r>
            <a:r>
              <a:rPr lang="en-US" dirty="0" err="1" smtClean="0"/>
              <a:t>wangara</a:t>
            </a:r>
            <a:r>
              <a:rPr lang="en-US" dirty="0" smtClean="0"/>
              <a:t> spring as </a:t>
            </a:r>
            <a:r>
              <a:rPr lang="en-US" dirty="0" smtClean="0"/>
              <a:t>at 2020</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41889" y="740979"/>
            <a:ext cx="5565227" cy="5927835"/>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80538" y="740980"/>
            <a:ext cx="5770179" cy="5927834"/>
          </a:xfrm>
          <a:prstGeom prst="rect">
            <a:avLst/>
          </a:prstGeom>
        </p:spPr>
      </p:pic>
    </p:spTree>
    <p:extLst>
      <p:ext uri="{BB962C8B-B14F-4D97-AF65-F5344CB8AC3E}">
        <p14:creationId xmlns:p14="http://schemas.microsoft.com/office/powerpoint/2010/main" val="20626637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 KWA BARAZA SPRING</a:t>
            </a:r>
            <a:endParaRPr lang="en-US" dirty="0"/>
          </a:p>
        </p:txBody>
      </p:sp>
      <p:sp>
        <p:nvSpPr>
          <p:cNvPr id="3" name="Content Placeholder 2"/>
          <p:cNvSpPr>
            <a:spLocks noGrp="1"/>
          </p:cNvSpPr>
          <p:nvPr>
            <p:ph sz="quarter" idx="1"/>
          </p:nvPr>
        </p:nvSpPr>
        <p:spPr/>
        <p:txBody>
          <a:bodyPr/>
          <a:lstStyle/>
          <a:p>
            <a:pPr algn="ctr"/>
            <a:r>
              <a:rPr lang="en-US" b="1" u="sng" dirty="0">
                <a:latin typeface="Arial Black" pitchFamily="34" charset="0"/>
              </a:rPr>
              <a:t>PERIOD OF PROTECTED</a:t>
            </a:r>
            <a:r>
              <a:rPr lang="en-US" dirty="0"/>
              <a:t>: </a:t>
            </a:r>
          </a:p>
          <a:p>
            <a:pPr algn="ctr"/>
            <a:r>
              <a:rPr lang="en-US" b="1" dirty="0" smtClean="0"/>
              <a:t>Oct/Nov  </a:t>
            </a:r>
            <a:r>
              <a:rPr lang="en-US" b="1" dirty="0"/>
              <a:t>2016.</a:t>
            </a:r>
          </a:p>
          <a:p>
            <a:pPr marL="0" indent="0" algn="ctr">
              <a:buNone/>
            </a:pPr>
            <a:endParaRPr lang="en-US" b="1" dirty="0"/>
          </a:p>
          <a:p>
            <a:pPr algn="ctr"/>
            <a:r>
              <a:rPr lang="en-US" b="1" u="sng" dirty="0">
                <a:latin typeface="Arial Black" pitchFamily="34" charset="0"/>
              </a:rPr>
              <a:t>AGE: </a:t>
            </a:r>
          </a:p>
          <a:p>
            <a:pPr algn="ctr"/>
            <a:r>
              <a:rPr lang="en-US" b="1" dirty="0" smtClean="0"/>
              <a:t>3 </a:t>
            </a:r>
            <a:r>
              <a:rPr lang="en-US" b="1" dirty="0"/>
              <a:t>years </a:t>
            </a:r>
            <a:r>
              <a:rPr lang="en-US" b="1" dirty="0" smtClean="0"/>
              <a:t>old and 9.</a:t>
            </a:r>
            <a:endParaRPr lang="en-US" b="1" dirty="0"/>
          </a:p>
          <a:p>
            <a:pPr marL="0" indent="0" algn="ctr">
              <a:buNone/>
            </a:pPr>
            <a:endParaRPr lang="en-US" dirty="0"/>
          </a:p>
          <a:p>
            <a:pPr algn="ctr"/>
            <a:r>
              <a:rPr lang="en-US" b="1" u="sng" dirty="0">
                <a:latin typeface="Arial Black" pitchFamily="34" charset="0"/>
              </a:rPr>
              <a:t>CATCHMENT POPULATION</a:t>
            </a:r>
            <a:r>
              <a:rPr lang="en-US" b="1" dirty="0">
                <a:latin typeface="Arial Black" pitchFamily="34" charset="0"/>
              </a:rPr>
              <a:t>:</a:t>
            </a:r>
          </a:p>
          <a:p>
            <a:pPr algn="ctr"/>
            <a:r>
              <a:rPr lang="en-US" b="1" dirty="0"/>
              <a:t>113 Households, approximately 678 </a:t>
            </a:r>
            <a:r>
              <a:rPr lang="en-US" b="1" dirty="0" smtClean="0"/>
              <a:t>persons, 2schools 1,200.</a:t>
            </a:r>
            <a:endParaRPr lang="en-US" dirty="0"/>
          </a:p>
        </p:txBody>
      </p:sp>
    </p:spTree>
    <p:extLst>
      <p:ext uri="{BB962C8B-B14F-4D97-AF65-F5344CB8AC3E}">
        <p14:creationId xmlns:p14="http://schemas.microsoft.com/office/powerpoint/2010/main" val="34315625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KWA BARAZA  </a:t>
            </a:r>
            <a:r>
              <a:rPr lang="en-US" b="1" dirty="0"/>
              <a:t>SPRING REVIEW REPORT </a:t>
            </a:r>
            <a:endParaRPr lang="en-US"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1551621454"/>
              </p:ext>
            </p:extLst>
          </p:nvPr>
        </p:nvGraphicFramePr>
        <p:xfrm>
          <a:off x="157656" y="1825617"/>
          <a:ext cx="11713778" cy="4989810"/>
        </p:xfrm>
        <a:graphic>
          <a:graphicData uri="http://schemas.openxmlformats.org/drawingml/2006/table">
            <a:tbl>
              <a:tblPr firstRow="1" bandRow="1">
                <a:tableStyleId>{5C22544A-7EE6-4342-B048-85BDC9FD1C3A}</a:tableStyleId>
              </a:tblPr>
              <a:tblGrid>
                <a:gridCol w="998100"/>
                <a:gridCol w="3108453"/>
                <a:gridCol w="7607225"/>
              </a:tblGrid>
              <a:tr h="815082">
                <a:tc>
                  <a:txBody>
                    <a:bodyPr/>
                    <a:lstStyle/>
                    <a:p>
                      <a:endParaRPr lang="en-US" dirty="0"/>
                    </a:p>
                  </a:txBody>
                  <a:tcPr/>
                </a:tc>
                <a:tc>
                  <a:txBody>
                    <a:bodyPr/>
                    <a:lstStyle/>
                    <a:p>
                      <a:r>
                        <a:rPr lang="en-US" dirty="0" smtClean="0"/>
                        <a:t>PARAMETOR</a:t>
                      </a:r>
                      <a:r>
                        <a:rPr lang="en-US" baseline="0" dirty="0" smtClean="0"/>
                        <a:t> OF REVIEW</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REPORT</a:t>
                      </a:r>
                    </a:p>
                    <a:p>
                      <a:endParaRPr lang="en-US" dirty="0"/>
                    </a:p>
                  </a:txBody>
                  <a:tcPr/>
                </a:tc>
              </a:tr>
              <a:tr h="815082">
                <a:tc>
                  <a:txBody>
                    <a:bodyPr/>
                    <a:lstStyle/>
                    <a:p>
                      <a:r>
                        <a:rPr lang="en-US" dirty="0" smtClean="0"/>
                        <a:t>1</a:t>
                      </a:r>
                      <a:endParaRPr lang="en-US" dirty="0"/>
                    </a:p>
                  </a:txBody>
                  <a:tcPr/>
                </a:tc>
                <a:tc>
                  <a:txBody>
                    <a:bodyPr/>
                    <a:lstStyle/>
                    <a:p>
                      <a:r>
                        <a:rPr lang="en-US" dirty="0" smtClean="0"/>
                        <a:t>FUNCTIONALITY</a:t>
                      </a:r>
                      <a:endParaRPr lang="en-US" dirty="0"/>
                    </a:p>
                  </a:txBody>
                  <a:tcPr/>
                </a:tc>
                <a:tc>
                  <a:txBody>
                    <a:bodyPr/>
                    <a:lstStyle/>
                    <a:p>
                      <a:r>
                        <a:rPr lang="en-US" dirty="0" smtClean="0"/>
                        <a:t>Well maintained spring, high water yield throughout the whole year. Two full pipes throwing out water at the same time. The</a:t>
                      </a:r>
                      <a:r>
                        <a:rPr lang="en-US" baseline="0" dirty="0" smtClean="0"/>
                        <a:t> community had to add a third pipe to help in over flow!</a:t>
                      </a:r>
                      <a:endParaRPr lang="en-US" dirty="0"/>
                    </a:p>
                  </a:txBody>
                  <a:tcPr/>
                </a:tc>
              </a:tr>
              <a:tr h="815082">
                <a:tc>
                  <a:txBody>
                    <a:bodyPr/>
                    <a:lstStyle/>
                    <a:p>
                      <a:r>
                        <a:rPr lang="en-US" dirty="0" smtClean="0"/>
                        <a:t>2</a:t>
                      </a:r>
                      <a:endParaRPr lang="en-US" dirty="0"/>
                    </a:p>
                  </a:txBody>
                  <a:tcPr/>
                </a:tc>
                <a:tc>
                  <a:txBody>
                    <a:bodyPr/>
                    <a:lstStyle/>
                    <a:p>
                      <a:r>
                        <a:rPr lang="en-US" dirty="0" smtClean="0"/>
                        <a:t>FENCE</a:t>
                      </a:r>
                      <a:endParaRPr lang="en-US" dirty="0"/>
                    </a:p>
                  </a:txBody>
                  <a:tcPr/>
                </a:tc>
                <a:tc>
                  <a:txBody>
                    <a:bodyPr/>
                    <a:lstStyle/>
                    <a:p>
                      <a:r>
                        <a:rPr lang="en-US" dirty="0" smtClean="0"/>
                        <a:t>The fence is intact.</a:t>
                      </a:r>
                      <a:endParaRPr lang="en-US" dirty="0"/>
                    </a:p>
                  </a:txBody>
                  <a:tcPr/>
                </a:tc>
              </a:tr>
              <a:tr h="815082">
                <a:tc>
                  <a:txBody>
                    <a:bodyPr/>
                    <a:lstStyle/>
                    <a:p>
                      <a:r>
                        <a:rPr lang="en-US" dirty="0" smtClean="0"/>
                        <a:t>3</a:t>
                      </a:r>
                      <a:endParaRPr lang="en-US" dirty="0"/>
                    </a:p>
                  </a:txBody>
                  <a:tcPr/>
                </a:tc>
                <a:tc>
                  <a:txBody>
                    <a:bodyPr/>
                    <a:lstStyle/>
                    <a:p>
                      <a:r>
                        <a:rPr lang="en-US" dirty="0" smtClean="0"/>
                        <a:t>SIGN POST</a:t>
                      </a:r>
                      <a:endParaRPr lang="en-US" dirty="0"/>
                    </a:p>
                  </a:txBody>
                  <a:tcPr/>
                </a:tc>
                <a:tc>
                  <a:txBody>
                    <a:bodyPr/>
                    <a:lstStyle/>
                    <a:p>
                      <a:r>
                        <a:rPr lang="en-US" dirty="0" smtClean="0"/>
                        <a:t>Sigh</a:t>
                      </a:r>
                      <a:r>
                        <a:rPr lang="en-US" baseline="0" dirty="0" smtClean="0"/>
                        <a:t> post intact and readable.</a:t>
                      </a:r>
                      <a:endParaRPr lang="en-US" dirty="0"/>
                    </a:p>
                  </a:txBody>
                  <a:tcPr/>
                </a:tc>
              </a:tr>
              <a:tr h="815082">
                <a:tc>
                  <a:txBody>
                    <a:bodyPr/>
                    <a:lstStyle/>
                    <a:p>
                      <a:r>
                        <a:rPr lang="en-US" dirty="0" smtClean="0"/>
                        <a:t>4</a:t>
                      </a:r>
                      <a:endParaRPr lang="en-US" dirty="0"/>
                    </a:p>
                  </a:txBody>
                  <a:tcPr/>
                </a:tc>
                <a:tc>
                  <a:txBody>
                    <a:bodyPr/>
                    <a:lstStyle/>
                    <a:p>
                      <a:r>
                        <a:rPr lang="en-US" dirty="0" smtClean="0"/>
                        <a:t>USAGE</a:t>
                      </a:r>
                      <a:endParaRPr lang="en-US" dirty="0"/>
                    </a:p>
                  </a:txBody>
                  <a:tcPr/>
                </a:tc>
                <a:tc>
                  <a:txBody>
                    <a:bodyPr/>
                    <a:lstStyle/>
                    <a:p>
                      <a:r>
                        <a:rPr lang="en-US" dirty="0" smtClean="0"/>
                        <a:t>Heavily</a:t>
                      </a:r>
                      <a:r>
                        <a:rPr lang="en-US" baseline="0" dirty="0" smtClean="0"/>
                        <a:t> used, by one boarding secondary school, primary school and the community.</a:t>
                      </a:r>
                      <a:endParaRPr lang="en-US" dirty="0"/>
                    </a:p>
                  </a:txBody>
                  <a:tcPr/>
                </a:tc>
              </a:tr>
              <a:tr h="815082">
                <a:tc>
                  <a:txBody>
                    <a:bodyPr/>
                    <a:lstStyle/>
                    <a:p>
                      <a:r>
                        <a:rPr lang="en-US" dirty="0" smtClean="0"/>
                        <a:t>5</a:t>
                      </a:r>
                      <a:endParaRPr lang="en-US" dirty="0"/>
                    </a:p>
                  </a:txBody>
                  <a:tcPr/>
                </a:tc>
                <a:tc>
                  <a:txBody>
                    <a:bodyPr/>
                    <a:lstStyle/>
                    <a:p>
                      <a:r>
                        <a:rPr lang="en-US" dirty="0" smtClean="0"/>
                        <a:t>ANY OTHER REPORT</a:t>
                      </a:r>
                      <a:endParaRPr lang="en-US" dirty="0"/>
                    </a:p>
                  </a:txBody>
                  <a:tcPr/>
                </a:tc>
                <a:tc>
                  <a:txBody>
                    <a:bodyPr/>
                    <a:lstStyle/>
                    <a:p>
                      <a:r>
                        <a:rPr lang="en-US" dirty="0" smtClean="0"/>
                        <a:t>Well maintained,</a:t>
                      </a:r>
                      <a:r>
                        <a:rPr lang="en-US" baseline="0" dirty="0" smtClean="0"/>
                        <a:t> good committee.</a:t>
                      </a:r>
                      <a:endParaRPr lang="en-US" dirty="0"/>
                    </a:p>
                  </a:txBody>
                  <a:tcPr/>
                </a:tc>
              </a:tr>
            </a:tbl>
          </a:graphicData>
        </a:graphic>
      </p:graphicFrame>
    </p:spTree>
    <p:extLst>
      <p:ext uri="{BB962C8B-B14F-4D97-AF65-F5344CB8AC3E}">
        <p14:creationId xmlns:p14="http://schemas.microsoft.com/office/powerpoint/2010/main" val="28412300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851337"/>
          </a:xfrm>
        </p:spPr>
        <p:txBody>
          <a:bodyPr/>
          <a:lstStyle/>
          <a:p>
            <a:pPr algn="ctr"/>
            <a:r>
              <a:rPr lang="en-US" dirty="0" smtClean="0"/>
              <a:t>CURENT PHOTOS OF USE</a:t>
            </a:r>
            <a:endParaRPr lang="en-US" dirty="0"/>
          </a:p>
        </p:txBody>
      </p:sp>
      <p:pic>
        <p:nvPicPr>
          <p:cNvPr id="2050" name="Picture 2"/>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152359" y="646386"/>
            <a:ext cx="5665118" cy="6211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22428" y="756746"/>
            <a:ext cx="6038193" cy="6101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53468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pPr marL="0" indent="0">
              <a:buNone/>
            </a:pPr>
            <a:endParaRPr lang="en-US" dirty="0" smtClean="0"/>
          </a:p>
          <a:p>
            <a:r>
              <a:rPr lang="en-US" dirty="0" smtClean="0"/>
              <a:t>OBEWA COMMUNITY SPRING</a:t>
            </a:r>
          </a:p>
          <a:p>
            <a:r>
              <a:rPr lang="en-US" dirty="0" smtClean="0"/>
              <a:t>OGANGA COMMUNITY SPRING</a:t>
            </a:r>
          </a:p>
          <a:p>
            <a:r>
              <a:rPr lang="en-US" dirty="0" smtClean="0"/>
              <a:t>POCHO COMMUNITY SPRING</a:t>
            </a:r>
          </a:p>
          <a:p>
            <a:r>
              <a:rPr lang="en-US" dirty="0" smtClean="0"/>
              <a:t>SANGARA COMMUNITY SPRING</a:t>
            </a:r>
          </a:p>
          <a:p>
            <a:r>
              <a:rPr lang="en-US" dirty="0" smtClean="0"/>
              <a:t>WANGARA COMMUNITY SPRING</a:t>
            </a:r>
            <a:endParaRPr lang="en-US" dirty="0"/>
          </a:p>
        </p:txBody>
      </p:sp>
    </p:spTree>
    <p:extLst>
      <p:ext uri="{BB962C8B-B14F-4D97-AF65-F5344CB8AC3E}">
        <p14:creationId xmlns:p14="http://schemas.microsoft.com/office/powerpoint/2010/main" val="27512446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4440" y="157655"/>
            <a:ext cx="5780691" cy="6558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5490" y="157655"/>
            <a:ext cx="5975131" cy="6558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49579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961698"/>
          </a:xfrm>
        </p:spPr>
        <p:txBody>
          <a:bodyPr>
            <a:normAutofit/>
          </a:bodyPr>
          <a:lstStyle/>
          <a:p>
            <a:pPr algn="ctr"/>
            <a:r>
              <a:rPr lang="en-US" b="1" dirty="0" smtClean="0"/>
              <a:t>OGANGA SPRING</a:t>
            </a:r>
            <a:endParaRPr lang="en-US" b="1" dirty="0"/>
          </a:p>
        </p:txBody>
      </p:sp>
      <p:sp>
        <p:nvSpPr>
          <p:cNvPr id="3" name="Content Placeholder 2"/>
          <p:cNvSpPr>
            <a:spLocks noGrp="1"/>
          </p:cNvSpPr>
          <p:nvPr>
            <p:ph sz="quarter" idx="1"/>
          </p:nvPr>
        </p:nvSpPr>
        <p:spPr/>
        <p:txBody>
          <a:bodyPr/>
          <a:lstStyle/>
          <a:p>
            <a:pPr algn="ctr"/>
            <a:r>
              <a:rPr lang="en-US" b="1" u="sng" dirty="0">
                <a:latin typeface="Arial Black" pitchFamily="34" charset="0"/>
              </a:rPr>
              <a:t>PERIOD OF PROTECTED</a:t>
            </a:r>
            <a:r>
              <a:rPr lang="en-US" dirty="0"/>
              <a:t>: </a:t>
            </a:r>
          </a:p>
          <a:p>
            <a:pPr marL="0" indent="0" algn="ctr">
              <a:buNone/>
            </a:pPr>
            <a:r>
              <a:rPr lang="en-US" b="1" dirty="0" smtClean="0"/>
              <a:t>MARCH  2014.</a:t>
            </a:r>
            <a:endParaRPr lang="en-US" b="1" dirty="0"/>
          </a:p>
          <a:p>
            <a:pPr marL="0" indent="0" algn="ctr">
              <a:buNone/>
            </a:pPr>
            <a:endParaRPr lang="en-US" b="1" dirty="0"/>
          </a:p>
          <a:p>
            <a:pPr algn="ctr"/>
            <a:r>
              <a:rPr lang="en-US" b="1" u="sng" dirty="0">
                <a:latin typeface="Arial Black" pitchFamily="34" charset="0"/>
              </a:rPr>
              <a:t>AGE: </a:t>
            </a:r>
          </a:p>
          <a:p>
            <a:pPr algn="ctr"/>
            <a:r>
              <a:rPr lang="en-US" b="1" dirty="0" smtClean="0"/>
              <a:t>6 </a:t>
            </a:r>
            <a:r>
              <a:rPr lang="en-US" b="1" dirty="0"/>
              <a:t>years old and </a:t>
            </a:r>
            <a:r>
              <a:rPr lang="en-US" b="1" dirty="0" smtClean="0"/>
              <a:t>3months.</a:t>
            </a:r>
            <a:endParaRPr lang="en-US" b="1" dirty="0"/>
          </a:p>
          <a:p>
            <a:pPr marL="0" indent="0" algn="ctr">
              <a:buNone/>
            </a:pPr>
            <a:endParaRPr lang="en-US" dirty="0"/>
          </a:p>
          <a:p>
            <a:pPr algn="ctr"/>
            <a:r>
              <a:rPr lang="en-US" b="1" u="sng" dirty="0">
                <a:latin typeface="Arial Black" pitchFamily="34" charset="0"/>
              </a:rPr>
              <a:t>CATCHMENT POPULATION</a:t>
            </a:r>
            <a:r>
              <a:rPr lang="en-US" b="1" dirty="0">
                <a:latin typeface="Arial Black" pitchFamily="34" charset="0"/>
              </a:rPr>
              <a:t>:</a:t>
            </a:r>
          </a:p>
          <a:p>
            <a:pPr algn="ctr"/>
            <a:r>
              <a:rPr lang="en-US" b="1" dirty="0" smtClean="0"/>
              <a:t>203 </a:t>
            </a:r>
            <a:r>
              <a:rPr lang="en-US" b="1" dirty="0"/>
              <a:t>Households, approximately </a:t>
            </a:r>
            <a:r>
              <a:rPr lang="en-US" b="1" dirty="0" smtClean="0"/>
              <a:t>1,218.</a:t>
            </a:r>
            <a:endParaRPr lang="en-US" dirty="0"/>
          </a:p>
          <a:p>
            <a:endParaRPr lang="en-US" dirty="0"/>
          </a:p>
        </p:txBody>
      </p:sp>
    </p:spTree>
    <p:extLst>
      <p:ext uri="{BB962C8B-B14F-4D97-AF65-F5344CB8AC3E}">
        <p14:creationId xmlns:p14="http://schemas.microsoft.com/office/powerpoint/2010/main" val="8420315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OGANGO </a:t>
            </a:r>
            <a:r>
              <a:rPr lang="en-US" b="1" dirty="0"/>
              <a:t>SPRING REVIEW REPORT </a:t>
            </a:r>
            <a:endParaRPr lang="en-US"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543584925"/>
              </p:ext>
            </p:extLst>
          </p:nvPr>
        </p:nvGraphicFramePr>
        <p:xfrm>
          <a:off x="141891" y="1466191"/>
          <a:ext cx="11619185" cy="5076498"/>
        </p:xfrm>
        <a:graphic>
          <a:graphicData uri="http://schemas.openxmlformats.org/drawingml/2006/table">
            <a:tbl>
              <a:tblPr firstRow="1" bandRow="1">
                <a:tableStyleId>{5C22544A-7EE6-4342-B048-85BDC9FD1C3A}</a:tableStyleId>
              </a:tblPr>
              <a:tblGrid>
                <a:gridCol w="990040"/>
                <a:gridCol w="3118192"/>
                <a:gridCol w="7510953"/>
              </a:tblGrid>
              <a:tr h="846083">
                <a:tc>
                  <a:txBody>
                    <a:bodyPr/>
                    <a:lstStyle/>
                    <a:p>
                      <a:endParaRPr lang="en-US" dirty="0"/>
                    </a:p>
                  </a:txBody>
                  <a:tcPr/>
                </a:tc>
                <a:tc>
                  <a:txBody>
                    <a:bodyPr/>
                    <a:lstStyle/>
                    <a:p>
                      <a:r>
                        <a:rPr lang="en-US" dirty="0" smtClean="0"/>
                        <a:t>PARAMETOR</a:t>
                      </a:r>
                      <a:r>
                        <a:rPr lang="en-US" baseline="0" dirty="0" smtClean="0"/>
                        <a:t> OF REVIEW</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REPORT</a:t>
                      </a:r>
                    </a:p>
                    <a:p>
                      <a:endParaRPr lang="en-US" dirty="0"/>
                    </a:p>
                  </a:txBody>
                  <a:tcPr/>
                </a:tc>
              </a:tr>
              <a:tr h="846083">
                <a:tc>
                  <a:txBody>
                    <a:bodyPr/>
                    <a:lstStyle/>
                    <a:p>
                      <a:r>
                        <a:rPr lang="en-US" dirty="0" smtClean="0"/>
                        <a:t>1</a:t>
                      </a:r>
                      <a:endParaRPr lang="en-US" dirty="0"/>
                    </a:p>
                  </a:txBody>
                  <a:tcPr/>
                </a:tc>
                <a:tc>
                  <a:txBody>
                    <a:bodyPr/>
                    <a:lstStyle/>
                    <a:p>
                      <a:r>
                        <a:rPr lang="en-US" dirty="0" smtClean="0"/>
                        <a:t>FUNCTIONALITY</a:t>
                      </a:r>
                      <a:endParaRPr lang="en-US" dirty="0"/>
                    </a:p>
                  </a:txBody>
                  <a:tcPr/>
                </a:tc>
                <a:tc>
                  <a:txBody>
                    <a:bodyPr/>
                    <a:lstStyle/>
                    <a:p>
                      <a:r>
                        <a:rPr lang="en-US" dirty="0" smtClean="0"/>
                        <a:t>The</a:t>
                      </a:r>
                      <a:r>
                        <a:rPr lang="en-US" baseline="0" dirty="0" smtClean="0"/>
                        <a:t> spring has a good yield throughout the year round, the drainage is partially blocked, clogging the water on the spring box.</a:t>
                      </a:r>
                      <a:endParaRPr lang="en-US" dirty="0"/>
                    </a:p>
                  </a:txBody>
                  <a:tcPr/>
                </a:tc>
              </a:tr>
              <a:tr h="846083">
                <a:tc>
                  <a:txBody>
                    <a:bodyPr/>
                    <a:lstStyle/>
                    <a:p>
                      <a:r>
                        <a:rPr lang="en-US" dirty="0" smtClean="0"/>
                        <a:t>2</a:t>
                      </a:r>
                      <a:endParaRPr lang="en-US" dirty="0"/>
                    </a:p>
                  </a:txBody>
                  <a:tcPr/>
                </a:tc>
                <a:tc>
                  <a:txBody>
                    <a:bodyPr/>
                    <a:lstStyle/>
                    <a:p>
                      <a:r>
                        <a:rPr lang="en-US" dirty="0" smtClean="0"/>
                        <a:t>FENCE</a:t>
                      </a:r>
                      <a:endParaRPr lang="en-US" dirty="0"/>
                    </a:p>
                  </a:txBody>
                  <a:tcPr/>
                </a:tc>
                <a:tc>
                  <a:txBody>
                    <a:bodyPr/>
                    <a:lstStyle/>
                    <a:p>
                      <a:r>
                        <a:rPr lang="en-US" dirty="0" smtClean="0"/>
                        <a:t>Fence</a:t>
                      </a:r>
                      <a:r>
                        <a:rPr lang="en-US" baseline="0" dirty="0" smtClean="0"/>
                        <a:t> has been brought down by the terminates, through source is protected well with the overgrown trees.</a:t>
                      </a:r>
                      <a:endParaRPr lang="en-US" dirty="0"/>
                    </a:p>
                  </a:txBody>
                  <a:tcPr/>
                </a:tc>
              </a:tr>
              <a:tr h="846083">
                <a:tc>
                  <a:txBody>
                    <a:bodyPr/>
                    <a:lstStyle/>
                    <a:p>
                      <a:r>
                        <a:rPr lang="en-US" dirty="0" smtClean="0"/>
                        <a:t>3</a:t>
                      </a:r>
                      <a:endParaRPr lang="en-US" dirty="0"/>
                    </a:p>
                  </a:txBody>
                  <a:tcPr/>
                </a:tc>
                <a:tc>
                  <a:txBody>
                    <a:bodyPr/>
                    <a:lstStyle/>
                    <a:p>
                      <a:r>
                        <a:rPr lang="en-US" dirty="0" smtClean="0"/>
                        <a:t>SIGN POST</a:t>
                      </a:r>
                      <a:endParaRPr lang="en-US" dirty="0"/>
                    </a:p>
                  </a:txBody>
                  <a:tcPr/>
                </a:tc>
                <a:tc>
                  <a:txBody>
                    <a:bodyPr/>
                    <a:lstStyle/>
                    <a:p>
                      <a:r>
                        <a:rPr lang="en-US" dirty="0" smtClean="0"/>
                        <a:t>Sigh post was missing, it was vandalized</a:t>
                      </a:r>
                      <a:r>
                        <a:rPr lang="en-US" baseline="0" dirty="0" smtClean="0"/>
                        <a:t> or stolen and sold to metal dealers.</a:t>
                      </a:r>
                      <a:endParaRPr lang="en-US" dirty="0"/>
                    </a:p>
                  </a:txBody>
                  <a:tcPr/>
                </a:tc>
              </a:tr>
              <a:tr h="846083">
                <a:tc>
                  <a:txBody>
                    <a:bodyPr/>
                    <a:lstStyle/>
                    <a:p>
                      <a:r>
                        <a:rPr lang="en-US" dirty="0" smtClean="0"/>
                        <a:t>4</a:t>
                      </a:r>
                      <a:endParaRPr lang="en-US" dirty="0"/>
                    </a:p>
                  </a:txBody>
                  <a:tcPr/>
                </a:tc>
                <a:tc>
                  <a:txBody>
                    <a:bodyPr/>
                    <a:lstStyle/>
                    <a:p>
                      <a:r>
                        <a:rPr lang="en-US" dirty="0" smtClean="0"/>
                        <a:t>USAGE</a:t>
                      </a:r>
                      <a:endParaRPr lang="en-US" dirty="0"/>
                    </a:p>
                  </a:txBody>
                  <a:tcPr/>
                </a:tc>
                <a:tc>
                  <a:txBody>
                    <a:bodyPr/>
                    <a:lstStyle/>
                    <a:p>
                      <a:r>
                        <a:rPr lang="en-US" dirty="0" smtClean="0"/>
                        <a:t>It is though used by the community members and the school nearby.</a:t>
                      </a:r>
                      <a:endParaRPr lang="en-US" dirty="0"/>
                    </a:p>
                  </a:txBody>
                  <a:tcPr/>
                </a:tc>
              </a:tr>
              <a:tr h="846083">
                <a:tc>
                  <a:txBody>
                    <a:bodyPr/>
                    <a:lstStyle/>
                    <a:p>
                      <a:r>
                        <a:rPr lang="en-US" dirty="0" smtClean="0"/>
                        <a:t>5</a:t>
                      </a:r>
                      <a:endParaRPr lang="en-US" dirty="0"/>
                    </a:p>
                  </a:txBody>
                  <a:tcPr/>
                </a:tc>
                <a:tc>
                  <a:txBody>
                    <a:bodyPr/>
                    <a:lstStyle/>
                    <a:p>
                      <a:r>
                        <a:rPr lang="en-US" dirty="0" smtClean="0"/>
                        <a:t>ANY OTHER REPORT</a:t>
                      </a:r>
                      <a:endParaRPr lang="en-US" dirty="0"/>
                    </a:p>
                  </a:txBody>
                  <a:tcPr/>
                </a:tc>
                <a:tc>
                  <a:txBody>
                    <a:bodyPr/>
                    <a:lstStyle/>
                    <a:p>
                      <a:r>
                        <a:rPr lang="en-US" dirty="0" smtClean="0"/>
                        <a:t>Community instructed to form a new committee and organize to clear the drainage.</a:t>
                      </a:r>
                      <a:endParaRPr lang="en-US" dirty="0"/>
                    </a:p>
                  </a:txBody>
                  <a:tcPr/>
                </a:tc>
              </a:tr>
            </a:tbl>
          </a:graphicData>
        </a:graphic>
      </p:graphicFrame>
    </p:spTree>
    <p:extLst>
      <p:ext uri="{BB962C8B-B14F-4D97-AF65-F5344CB8AC3E}">
        <p14:creationId xmlns:p14="http://schemas.microsoft.com/office/powerpoint/2010/main" val="14552326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06929"/>
          </a:xfrm>
        </p:spPr>
        <p:txBody>
          <a:bodyPr>
            <a:normAutofit fontScale="90000"/>
          </a:bodyPr>
          <a:lstStyle/>
          <a:p>
            <a:pPr algn="ctr"/>
            <a:r>
              <a:rPr lang="en-US" dirty="0" smtClean="0"/>
              <a:t>PHOTOS OF OGANGA SPRING</a:t>
            </a:r>
            <a:endParaRPr lang="en-US" dirty="0"/>
          </a:p>
        </p:txBody>
      </p:sp>
      <p:pic>
        <p:nvPicPr>
          <p:cNvPr id="4098" name="Picture 2"/>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189185" y="993228"/>
            <a:ext cx="5801712" cy="5738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95848" y="961697"/>
            <a:ext cx="5780688" cy="5770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97083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NABULOLO COMMUNITY SPRING</a:t>
            </a:r>
            <a:endParaRPr lang="en-US" dirty="0"/>
          </a:p>
        </p:txBody>
      </p:sp>
      <p:sp>
        <p:nvSpPr>
          <p:cNvPr id="3" name="Content Placeholder 2"/>
          <p:cNvSpPr>
            <a:spLocks noGrp="1"/>
          </p:cNvSpPr>
          <p:nvPr>
            <p:ph sz="quarter" idx="1"/>
          </p:nvPr>
        </p:nvSpPr>
        <p:spPr/>
        <p:txBody>
          <a:bodyPr/>
          <a:lstStyle/>
          <a:p>
            <a:r>
              <a:rPr lang="en-US" dirty="0" smtClean="0"/>
              <a:t>Out of the success story, there is also one failed project.</a:t>
            </a:r>
          </a:p>
          <a:p>
            <a:r>
              <a:rPr lang="en-US" dirty="0" smtClean="0"/>
              <a:t>The 2019 drought reduced the water levels in </a:t>
            </a:r>
            <a:r>
              <a:rPr lang="en-US" dirty="0" err="1" smtClean="0"/>
              <a:t>Nabulolo</a:t>
            </a:r>
            <a:r>
              <a:rPr lang="en-US" dirty="0" smtClean="0"/>
              <a:t> spring and therefore it failed.</a:t>
            </a:r>
          </a:p>
          <a:p>
            <a:r>
              <a:rPr lang="en-US" dirty="0" smtClean="0"/>
              <a:t>The community opened up and to access the water.</a:t>
            </a:r>
          </a:p>
          <a:p>
            <a:r>
              <a:rPr lang="en-US" dirty="0" smtClean="0"/>
              <a:t>We have discussed with the community they have some funds to repair it.</a:t>
            </a:r>
          </a:p>
          <a:p>
            <a:r>
              <a:rPr lang="en-US" dirty="0" smtClean="0"/>
              <a:t>Pictures will be sent after repair.</a:t>
            </a:r>
            <a:endParaRPr lang="en-US" dirty="0"/>
          </a:p>
        </p:txBody>
      </p:sp>
    </p:spTree>
    <p:extLst>
      <p:ext uri="{BB962C8B-B14F-4D97-AF65-F5344CB8AC3E}">
        <p14:creationId xmlns:p14="http://schemas.microsoft.com/office/powerpoint/2010/main" val="26787046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2249"/>
            <a:ext cx="10515600" cy="740980"/>
          </a:xfrm>
        </p:spPr>
        <p:txBody>
          <a:bodyPr>
            <a:normAutofit fontScale="90000"/>
          </a:bodyPr>
          <a:lstStyle/>
          <a:p>
            <a:pPr algn="ctr"/>
            <a:r>
              <a:rPr lang="en-US" dirty="0" smtClean="0"/>
              <a:t>PHOTOS OF THE FAILED SPRING</a:t>
            </a:r>
            <a:endParaRPr lang="en-US" dirty="0"/>
          </a:p>
        </p:txBody>
      </p:sp>
      <p:pic>
        <p:nvPicPr>
          <p:cNvPr id="5122" name="Picture 2" descr="G:\WATER PROJECTS REVIEW PPP'S 2020\PPP3 BENGT's clubs\PPP 3 BENGT READY\LJUNGSKILE SPONSORED SPRINGS REVIEW\NABULOLO SPRING\IMG-20200702-WA0005.jpg"/>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220717" y="977462"/>
            <a:ext cx="5486400" cy="5722883"/>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G:\WATER PROJECTS REVIEW PPP'S 2020\PPP3 BENGT's clubs\PPP 3 BENGT READY\LJUNGSKILE SPONSORED SPRINGS REVIEW\NABULOLO SPRING\IMG-20200702-WA00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1008993"/>
            <a:ext cx="5628289" cy="5691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87099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u="sng" dirty="0" smtClean="0"/>
              <a:t>COMMENTS</a:t>
            </a:r>
            <a:endParaRPr lang="en-US" b="1" u="sng" dirty="0"/>
          </a:p>
        </p:txBody>
      </p:sp>
      <p:sp>
        <p:nvSpPr>
          <p:cNvPr id="3" name="Content Placeholder 2"/>
          <p:cNvSpPr>
            <a:spLocks noGrp="1"/>
          </p:cNvSpPr>
          <p:nvPr>
            <p:ph sz="quarter" idx="1"/>
          </p:nvPr>
        </p:nvSpPr>
        <p:spPr>
          <a:xfrm>
            <a:off x="838199" y="1545022"/>
            <a:ext cx="10544503" cy="5312978"/>
          </a:xfrm>
        </p:spPr>
        <p:txBody>
          <a:bodyPr>
            <a:noAutofit/>
          </a:bodyPr>
          <a:lstStyle/>
          <a:p>
            <a:pPr algn="ctr"/>
            <a:r>
              <a:rPr lang="en-US" sz="3200" b="1" dirty="0" smtClean="0"/>
              <a:t>Most of the springs visited are function well, the greater challenge is on the fence. The termites eats up and destroy the fence even after several community effort to replace them. Also some drainages were blocked.</a:t>
            </a:r>
          </a:p>
          <a:p>
            <a:pPr algn="ctr"/>
            <a:endParaRPr lang="en-US" sz="3200" b="1" dirty="0" smtClean="0"/>
          </a:p>
          <a:p>
            <a:pPr algn="ctr"/>
            <a:r>
              <a:rPr lang="en-US" sz="3200" b="1" dirty="0" smtClean="0"/>
              <a:t>There is also one failed project after several years, it will be </a:t>
            </a:r>
            <a:r>
              <a:rPr lang="en-US" sz="3200" b="1" dirty="0" smtClean="0"/>
              <a:t>redone through community efforts.</a:t>
            </a:r>
            <a:endParaRPr lang="en-US" sz="3200" b="1" dirty="0" smtClean="0"/>
          </a:p>
          <a:p>
            <a:pPr marL="0" indent="0" algn="ctr">
              <a:buNone/>
            </a:pPr>
            <a:endParaRPr lang="en-US" sz="3200" b="1" dirty="0" smtClean="0"/>
          </a:p>
          <a:p>
            <a:pPr algn="ctr"/>
            <a:r>
              <a:rPr lang="en-US" sz="3200" b="1" dirty="0" smtClean="0"/>
              <a:t>It was great to see even 10 years old springs still very functional.</a:t>
            </a:r>
          </a:p>
          <a:p>
            <a:pPr marL="0" indent="0" algn="ctr">
              <a:buNone/>
            </a:pPr>
            <a:endParaRPr lang="en-US" sz="3200" b="1" dirty="0" smtClean="0"/>
          </a:p>
          <a:p>
            <a:pPr marL="0" indent="0" algn="ctr">
              <a:buNone/>
            </a:pPr>
            <a:endParaRPr lang="en-US" sz="3200" b="1" dirty="0" smtClean="0"/>
          </a:p>
          <a:p>
            <a:pPr marL="0" indent="0" algn="ctr">
              <a:buNone/>
            </a:pPr>
            <a:r>
              <a:rPr lang="en-US" sz="3200" b="1" dirty="0"/>
              <a:t> </a:t>
            </a:r>
            <a:r>
              <a:rPr lang="en-US" sz="3200" b="1" dirty="0" smtClean="0"/>
              <a:t>                         </a:t>
            </a:r>
            <a:endParaRPr lang="en-US" sz="3200" b="1" dirty="0"/>
          </a:p>
        </p:txBody>
      </p:sp>
    </p:spTree>
    <p:extLst>
      <p:ext uri="{BB962C8B-B14F-4D97-AF65-F5344CB8AC3E}">
        <p14:creationId xmlns:p14="http://schemas.microsoft.com/office/powerpoint/2010/main" val="6434980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u="sng" dirty="0" smtClean="0"/>
              <a:t>VOTE OF THANKS</a:t>
            </a:r>
            <a:endParaRPr lang="en-US" b="1" u="sng" dirty="0"/>
          </a:p>
        </p:txBody>
      </p:sp>
      <p:sp>
        <p:nvSpPr>
          <p:cNvPr id="3" name="Content Placeholder 2"/>
          <p:cNvSpPr>
            <a:spLocks noGrp="1"/>
          </p:cNvSpPr>
          <p:nvPr>
            <p:ph sz="quarter" idx="1"/>
          </p:nvPr>
        </p:nvSpPr>
        <p:spPr/>
        <p:txBody>
          <a:bodyPr>
            <a:normAutofit fontScale="92500" lnSpcReduction="20000"/>
          </a:bodyPr>
          <a:lstStyle/>
          <a:p>
            <a:pPr marL="0" indent="0" algn="ctr">
              <a:buNone/>
            </a:pPr>
            <a:r>
              <a:rPr lang="en-US" sz="3200" b="1" dirty="0" smtClean="0"/>
              <a:t>To </a:t>
            </a:r>
            <a:r>
              <a:rPr lang="en-US" sz="3200" b="1" dirty="0" err="1" smtClean="0"/>
              <a:t>Ljungskile</a:t>
            </a:r>
            <a:r>
              <a:rPr lang="en-US" sz="3200" b="1" dirty="0" smtClean="0"/>
              <a:t> RC,U </a:t>
            </a:r>
            <a:r>
              <a:rPr lang="en-US" sz="3200" b="1" err="1" smtClean="0"/>
              <a:t>foundation</a:t>
            </a:r>
            <a:r>
              <a:rPr lang="en-US" sz="3200" b="1" smtClean="0"/>
              <a:t>, Distrcit</a:t>
            </a:r>
            <a:r>
              <a:rPr lang="en-US" sz="3200" b="1" dirty="0" smtClean="0"/>
              <a:t> </a:t>
            </a:r>
            <a:r>
              <a:rPr lang="en-US" sz="3200" b="1" dirty="0" smtClean="0"/>
              <a:t>2360 of Sweden, on behalf of the Community, The Rotary Doctors Sweden and the Community Nursing Services. Thank you so much for this support and you can see how you have transformed the health of many in the community through safe drinking water!</a:t>
            </a:r>
          </a:p>
          <a:p>
            <a:pPr marL="0" indent="0">
              <a:buNone/>
            </a:pPr>
            <a:endParaRPr lang="en-US" sz="3200" b="1" dirty="0" smtClean="0"/>
          </a:p>
          <a:p>
            <a:pPr marL="0" indent="0">
              <a:buNone/>
            </a:pPr>
            <a:endParaRPr lang="en-US" sz="3200" b="1" dirty="0"/>
          </a:p>
          <a:p>
            <a:pPr marL="0" indent="0" algn="ctr">
              <a:buNone/>
            </a:pPr>
            <a:r>
              <a:rPr lang="en-US" sz="3200" b="1" dirty="0" smtClean="0"/>
              <a:t>THANK YOU and STAY SAFE FROM CORONA</a:t>
            </a:r>
          </a:p>
          <a:p>
            <a:pPr marL="0" indent="0" algn="ctr">
              <a:buNone/>
            </a:pPr>
            <a:endParaRPr lang="en-US" sz="3200" b="1" dirty="0" smtClean="0"/>
          </a:p>
          <a:p>
            <a:pPr marL="0" indent="0" algn="ctr">
              <a:buNone/>
            </a:pPr>
            <a:r>
              <a:rPr lang="en-US" sz="3200" b="1" dirty="0" smtClean="0"/>
              <a:t>JACINTA K. NICASIO</a:t>
            </a:r>
            <a:endParaRPr lang="en-US" sz="3200" b="1" dirty="0"/>
          </a:p>
        </p:txBody>
      </p:sp>
    </p:spTree>
    <p:extLst>
      <p:ext uri="{BB962C8B-B14F-4D97-AF65-F5344CB8AC3E}">
        <p14:creationId xmlns:p14="http://schemas.microsoft.com/office/powerpoint/2010/main" val="16189516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BUTENYO COMMUNITY SHALLOW WELL</a:t>
            </a:r>
            <a:endParaRPr lang="en-US" dirty="0"/>
          </a:p>
        </p:txBody>
      </p:sp>
      <p:sp>
        <p:nvSpPr>
          <p:cNvPr id="3" name="Content Placeholder 2"/>
          <p:cNvSpPr>
            <a:spLocks noGrp="1"/>
          </p:cNvSpPr>
          <p:nvPr>
            <p:ph sz="quarter" idx="1"/>
          </p:nvPr>
        </p:nvSpPr>
        <p:spPr/>
        <p:txBody>
          <a:bodyPr/>
          <a:lstStyle/>
          <a:p>
            <a:pPr marL="0" indent="0" algn="ctr">
              <a:buNone/>
            </a:pPr>
            <a:r>
              <a:rPr lang="en-US" b="1" u="sng" dirty="0">
                <a:latin typeface="Arial Black" pitchFamily="34" charset="0"/>
              </a:rPr>
              <a:t>PERIOD OF </a:t>
            </a:r>
            <a:r>
              <a:rPr lang="en-US" b="1" u="sng" dirty="0" smtClean="0">
                <a:latin typeface="Arial Black" pitchFamily="34" charset="0"/>
              </a:rPr>
              <a:t>PROTECTED</a:t>
            </a:r>
            <a:r>
              <a:rPr lang="en-US" dirty="0" smtClean="0"/>
              <a:t>: </a:t>
            </a:r>
            <a:endParaRPr lang="en-US" dirty="0"/>
          </a:p>
          <a:p>
            <a:pPr marL="0" indent="0" algn="ctr">
              <a:buNone/>
            </a:pPr>
            <a:r>
              <a:rPr lang="en-US" b="1" dirty="0" smtClean="0"/>
              <a:t>June/July  2016.</a:t>
            </a:r>
            <a:endParaRPr lang="en-US" b="1" dirty="0"/>
          </a:p>
          <a:p>
            <a:pPr marL="0" indent="0" algn="ctr">
              <a:buNone/>
            </a:pPr>
            <a:endParaRPr lang="en-US" b="1" dirty="0"/>
          </a:p>
          <a:p>
            <a:pPr marL="0" indent="0" algn="ctr">
              <a:buNone/>
            </a:pPr>
            <a:r>
              <a:rPr lang="en-US" b="1" u="sng" dirty="0">
                <a:latin typeface="Arial Black" pitchFamily="34" charset="0"/>
              </a:rPr>
              <a:t>AGE: </a:t>
            </a:r>
          </a:p>
          <a:p>
            <a:pPr marL="0" indent="0" algn="ctr">
              <a:buNone/>
            </a:pPr>
            <a:r>
              <a:rPr lang="en-US" b="1" dirty="0" smtClean="0"/>
              <a:t>4 years.</a:t>
            </a:r>
            <a:endParaRPr lang="en-US" b="1" dirty="0"/>
          </a:p>
          <a:p>
            <a:pPr marL="0" indent="0" algn="ctr">
              <a:buNone/>
            </a:pPr>
            <a:endParaRPr lang="en-US" dirty="0"/>
          </a:p>
          <a:p>
            <a:pPr marL="0" indent="0" algn="ctr">
              <a:buNone/>
            </a:pPr>
            <a:r>
              <a:rPr lang="en-US" b="1" u="sng" dirty="0">
                <a:latin typeface="Arial Black" pitchFamily="34" charset="0"/>
              </a:rPr>
              <a:t>CATCHMENT POPULATION</a:t>
            </a:r>
            <a:r>
              <a:rPr lang="en-US" b="1" dirty="0">
                <a:latin typeface="Arial Black" pitchFamily="34" charset="0"/>
              </a:rPr>
              <a:t>:</a:t>
            </a:r>
          </a:p>
          <a:p>
            <a:pPr marL="0" indent="0" algn="ctr">
              <a:buNone/>
            </a:pPr>
            <a:r>
              <a:rPr lang="en-US" b="1" dirty="0" smtClean="0"/>
              <a:t>140 </a:t>
            </a:r>
            <a:r>
              <a:rPr lang="en-US" b="1" dirty="0"/>
              <a:t>Households, approximately </a:t>
            </a:r>
            <a:r>
              <a:rPr lang="en-US" b="1" dirty="0" smtClean="0"/>
              <a:t>840 </a:t>
            </a:r>
            <a:r>
              <a:rPr lang="en-US" b="1" dirty="0"/>
              <a:t>persons.</a:t>
            </a:r>
            <a:endParaRPr lang="en-US" dirty="0"/>
          </a:p>
        </p:txBody>
      </p:sp>
    </p:spTree>
    <p:extLst>
      <p:ext uri="{BB962C8B-B14F-4D97-AF65-F5344CB8AC3E}">
        <p14:creationId xmlns:p14="http://schemas.microsoft.com/office/powerpoint/2010/main" val="15717983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BUTENYO REVIEW REPORT</a:t>
            </a:r>
            <a:endParaRPr lang="en-US"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3840421210"/>
              </p:ext>
            </p:extLst>
          </p:nvPr>
        </p:nvGraphicFramePr>
        <p:xfrm>
          <a:off x="220717" y="1623845"/>
          <a:ext cx="11666483" cy="4997670"/>
        </p:xfrm>
        <a:graphic>
          <a:graphicData uri="http://schemas.openxmlformats.org/drawingml/2006/table">
            <a:tbl>
              <a:tblPr firstRow="1" bandRow="1">
                <a:tableStyleId>{5C22544A-7EE6-4342-B048-85BDC9FD1C3A}</a:tableStyleId>
              </a:tblPr>
              <a:tblGrid>
                <a:gridCol w="713029"/>
                <a:gridCol w="3919164"/>
                <a:gridCol w="7034290"/>
              </a:tblGrid>
              <a:tr h="832945">
                <a:tc>
                  <a:txBody>
                    <a:bodyPr/>
                    <a:lstStyle/>
                    <a:p>
                      <a:endParaRPr lang="en-US" dirty="0"/>
                    </a:p>
                  </a:txBody>
                  <a:tcPr/>
                </a:tc>
                <a:tc>
                  <a:txBody>
                    <a:bodyPr/>
                    <a:lstStyle/>
                    <a:p>
                      <a:r>
                        <a:rPr lang="en-US" dirty="0" smtClean="0"/>
                        <a:t>PARAMETOR</a:t>
                      </a:r>
                      <a:r>
                        <a:rPr lang="en-US" baseline="0" dirty="0" smtClean="0"/>
                        <a:t> OF REVIEW</a:t>
                      </a:r>
                      <a:endParaRPr lang="en-US" dirty="0"/>
                    </a:p>
                  </a:txBody>
                  <a:tcPr/>
                </a:tc>
                <a:tc>
                  <a:txBody>
                    <a:bodyPr/>
                    <a:lstStyle/>
                    <a:p>
                      <a:r>
                        <a:rPr lang="en-US" dirty="0" smtClean="0"/>
                        <a:t>REPORT</a:t>
                      </a:r>
                      <a:endParaRPr lang="en-US" dirty="0"/>
                    </a:p>
                  </a:txBody>
                  <a:tcPr/>
                </a:tc>
              </a:tr>
              <a:tr h="832945">
                <a:tc>
                  <a:txBody>
                    <a:bodyPr/>
                    <a:lstStyle/>
                    <a:p>
                      <a:r>
                        <a:rPr lang="en-US" dirty="0" smtClean="0"/>
                        <a:t>1</a:t>
                      </a:r>
                      <a:endParaRPr lang="en-US" dirty="0"/>
                    </a:p>
                  </a:txBody>
                  <a:tcPr/>
                </a:tc>
                <a:tc>
                  <a:txBody>
                    <a:bodyPr/>
                    <a:lstStyle/>
                    <a:p>
                      <a:r>
                        <a:rPr lang="en-US" dirty="0" smtClean="0"/>
                        <a:t>FUNCTIONALITY</a:t>
                      </a:r>
                      <a:endParaRPr lang="en-US" dirty="0"/>
                    </a:p>
                  </a:txBody>
                  <a:tcPr/>
                </a:tc>
                <a:tc>
                  <a:txBody>
                    <a:bodyPr/>
                    <a:lstStyle/>
                    <a:p>
                      <a:r>
                        <a:rPr lang="en-US" dirty="0" smtClean="0"/>
                        <a:t>Slightly,</a:t>
                      </a:r>
                      <a:r>
                        <a:rPr lang="en-US" baseline="0" dirty="0" smtClean="0"/>
                        <a:t> not a heavy flow, can take about 5min to fill a 20 water bucket well maintained. Needs repair the committee will take the repair up.</a:t>
                      </a:r>
                      <a:endParaRPr lang="en-US" dirty="0"/>
                    </a:p>
                  </a:txBody>
                  <a:tcPr/>
                </a:tc>
              </a:tr>
              <a:tr h="832945">
                <a:tc>
                  <a:txBody>
                    <a:bodyPr/>
                    <a:lstStyle/>
                    <a:p>
                      <a:r>
                        <a:rPr lang="en-US" dirty="0" smtClean="0"/>
                        <a:t>2</a:t>
                      </a:r>
                      <a:endParaRPr lang="en-US" dirty="0"/>
                    </a:p>
                  </a:txBody>
                  <a:tcPr/>
                </a:tc>
                <a:tc>
                  <a:txBody>
                    <a:bodyPr/>
                    <a:lstStyle/>
                    <a:p>
                      <a:r>
                        <a:rPr lang="en-US" dirty="0" smtClean="0"/>
                        <a:t>FENCE</a:t>
                      </a:r>
                      <a:endParaRPr lang="en-US" dirty="0"/>
                    </a:p>
                  </a:txBody>
                  <a:tcPr/>
                </a:tc>
                <a:tc>
                  <a:txBody>
                    <a:bodyPr/>
                    <a:lstStyle/>
                    <a:p>
                      <a:r>
                        <a:rPr lang="en-US" dirty="0" smtClean="0"/>
                        <a:t>Well maintained.</a:t>
                      </a:r>
                      <a:endParaRPr lang="en-US" dirty="0"/>
                    </a:p>
                  </a:txBody>
                  <a:tcPr/>
                </a:tc>
              </a:tr>
              <a:tr h="832945">
                <a:tc>
                  <a:txBody>
                    <a:bodyPr/>
                    <a:lstStyle/>
                    <a:p>
                      <a:r>
                        <a:rPr lang="en-US" dirty="0" smtClean="0"/>
                        <a:t>3</a:t>
                      </a:r>
                      <a:endParaRPr lang="en-US" dirty="0"/>
                    </a:p>
                  </a:txBody>
                  <a:tcPr/>
                </a:tc>
                <a:tc>
                  <a:txBody>
                    <a:bodyPr/>
                    <a:lstStyle/>
                    <a:p>
                      <a:r>
                        <a:rPr lang="en-US" dirty="0" smtClean="0"/>
                        <a:t>SIGN POST</a:t>
                      </a:r>
                      <a:endParaRPr lang="en-US" dirty="0"/>
                    </a:p>
                  </a:txBody>
                  <a:tcPr/>
                </a:tc>
                <a:tc>
                  <a:txBody>
                    <a:bodyPr/>
                    <a:lstStyle/>
                    <a:p>
                      <a:r>
                        <a:rPr lang="en-US" dirty="0" smtClean="0"/>
                        <a:t>Still</a:t>
                      </a:r>
                      <a:r>
                        <a:rPr lang="en-US" baseline="0" dirty="0" smtClean="0"/>
                        <a:t> standing and readable.</a:t>
                      </a:r>
                      <a:endParaRPr lang="en-US" dirty="0"/>
                    </a:p>
                  </a:txBody>
                  <a:tcPr/>
                </a:tc>
              </a:tr>
              <a:tr h="832945">
                <a:tc>
                  <a:txBody>
                    <a:bodyPr/>
                    <a:lstStyle/>
                    <a:p>
                      <a:r>
                        <a:rPr lang="en-US" dirty="0" smtClean="0"/>
                        <a:t>4</a:t>
                      </a:r>
                      <a:endParaRPr lang="en-US" dirty="0"/>
                    </a:p>
                  </a:txBody>
                  <a:tcPr/>
                </a:tc>
                <a:tc>
                  <a:txBody>
                    <a:bodyPr/>
                    <a:lstStyle/>
                    <a:p>
                      <a:r>
                        <a:rPr lang="en-US" dirty="0" smtClean="0"/>
                        <a:t>USAGE</a:t>
                      </a:r>
                      <a:endParaRPr lang="en-US" dirty="0"/>
                    </a:p>
                  </a:txBody>
                  <a:tcPr/>
                </a:tc>
                <a:tc>
                  <a:txBody>
                    <a:bodyPr/>
                    <a:lstStyle/>
                    <a:p>
                      <a:r>
                        <a:rPr lang="en-US" dirty="0" smtClean="0"/>
                        <a:t>Used by lots of community members, at the time of taking photos no one was at the spring. Wrong timing!</a:t>
                      </a:r>
                      <a:endParaRPr lang="en-US" dirty="0"/>
                    </a:p>
                  </a:txBody>
                  <a:tcPr/>
                </a:tc>
              </a:tr>
              <a:tr h="832945">
                <a:tc>
                  <a:txBody>
                    <a:bodyPr/>
                    <a:lstStyle/>
                    <a:p>
                      <a:r>
                        <a:rPr lang="en-US" dirty="0" smtClean="0"/>
                        <a:t>5</a:t>
                      </a:r>
                      <a:endParaRPr lang="en-US" dirty="0"/>
                    </a:p>
                  </a:txBody>
                  <a:tcPr/>
                </a:tc>
                <a:tc>
                  <a:txBody>
                    <a:bodyPr/>
                    <a:lstStyle/>
                    <a:p>
                      <a:r>
                        <a:rPr lang="en-US" dirty="0" smtClean="0"/>
                        <a:t>ANY OTHER REPORT</a:t>
                      </a:r>
                      <a:endParaRPr lang="en-US" dirty="0"/>
                    </a:p>
                  </a:txBody>
                  <a:tcPr/>
                </a:tc>
                <a:tc>
                  <a:txBody>
                    <a:bodyPr/>
                    <a:lstStyle/>
                    <a:p>
                      <a:r>
                        <a:rPr lang="en-US" dirty="0" smtClean="0"/>
                        <a:t>Functional</a:t>
                      </a:r>
                      <a:r>
                        <a:rPr lang="en-US" baseline="0" dirty="0" smtClean="0"/>
                        <a:t> committee.</a:t>
                      </a:r>
                      <a:endParaRPr lang="en-US" dirty="0"/>
                    </a:p>
                  </a:txBody>
                  <a:tcPr/>
                </a:tc>
              </a:tr>
            </a:tbl>
          </a:graphicData>
        </a:graphic>
      </p:graphicFrame>
    </p:spTree>
    <p:extLst>
      <p:ext uri="{BB962C8B-B14F-4D97-AF65-F5344CB8AC3E}">
        <p14:creationId xmlns:p14="http://schemas.microsoft.com/office/powerpoint/2010/main" val="14468573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10363200" cy="608231"/>
          </a:xfrm>
        </p:spPr>
        <p:txBody>
          <a:bodyPr>
            <a:normAutofit fontScale="90000"/>
          </a:bodyPr>
          <a:lstStyle/>
          <a:p>
            <a:pPr algn="ctr"/>
            <a:r>
              <a:rPr lang="en-US" dirty="0" smtClean="0"/>
              <a:t>PICTURES OF THE SPRING</a:t>
            </a:r>
            <a:endParaRPr lang="en-US" dirty="0"/>
          </a:p>
        </p:txBody>
      </p:sp>
      <p:pic>
        <p:nvPicPr>
          <p:cNvPr id="1026" name="Picture 2"/>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1229711"/>
            <a:ext cx="6022428" cy="5423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69269" y="1245476"/>
            <a:ext cx="5486399" cy="5407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82770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OBEWA COMMUNITY SPRING</a:t>
            </a:r>
            <a:endParaRPr lang="en-US" dirty="0"/>
          </a:p>
        </p:txBody>
      </p:sp>
      <p:sp>
        <p:nvSpPr>
          <p:cNvPr id="3" name="Content Placeholder 2"/>
          <p:cNvSpPr>
            <a:spLocks noGrp="1"/>
          </p:cNvSpPr>
          <p:nvPr>
            <p:ph sz="quarter" idx="1"/>
          </p:nvPr>
        </p:nvSpPr>
        <p:spPr/>
        <p:txBody>
          <a:bodyPr>
            <a:normAutofit/>
          </a:bodyPr>
          <a:lstStyle/>
          <a:p>
            <a:pPr marL="0" indent="0" algn="ctr">
              <a:buNone/>
            </a:pPr>
            <a:r>
              <a:rPr lang="en-US" b="1" u="sng" dirty="0">
                <a:latin typeface="Arial Black" pitchFamily="34" charset="0"/>
              </a:rPr>
              <a:t>PERIOD OF PROTECTED</a:t>
            </a:r>
            <a:r>
              <a:rPr lang="en-US" dirty="0"/>
              <a:t>: </a:t>
            </a:r>
          </a:p>
          <a:p>
            <a:pPr marL="0" indent="0" algn="ctr">
              <a:buNone/>
            </a:pPr>
            <a:r>
              <a:rPr lang="en-US" b="1" dirty="0" smtClean="0"/>
              <a:t>Nov/Dec  2015.</a:t>
            </a:r>
            <a:endParaRPr lang="en-US" b="1" dirty="0"/>
          </a:p>
          <a:p>
            <a:pPr marL="0" indent="0" algn="ctr">
              <a:buNone/>
            </a:pPr>
            <a:endParaRPr lang="en-US" b="1" dirty="0"/>
          </a:p>
          <a:p>
            <a:pPr marL="0" indent="0" algn="ctr">
              <a:buNone/>
            </a:pPr>
            <a:r>
              <a:rPr lang="en-US" b="1" u="sng" dirty="0">
                <a:latin typeface="Arial Black" pitchFamily="34" charset="0"/>
              </a:rPr>
              <a:t>AGE: </a:t>
            </a:r>
          </a:p>
          <a:p>
            <a:pPr marL="0" indent="0" algn="ctr">
              <a:buNone/>
            </a:pPr>
            <a:r>
              <a:rPr lang="en-US" b="1" dirty="0"/>
              <a:t>4 </a:t>
            </a:r>
            <a:r>
              <a:rPr lang="en-US" b="1" dirty="0" smtClean="0"/>
              <a:t>years and 8months</a:t>
            </a:r>
            <a:endParaRPr lang="en-US" b="1" dirty="0"/>
          </a:p>
          <a:p>
            <a:pPr marL="0" indent="0" algn="ctr">
              <a:buNone/>
            </a:pPr>
            <a:endParaRPr lang="en-US" dirty="0"/>
          </a:p>
          <a:p>
            <a:pPr marL="0" indent="0" algn="ctr">
              <a:buNone/>
            </a:pPr>
            <a:r>
              <a:rPr lang="en-US" b="1" u="sng" dirty="0">
                <a:latin typeface="Arial Black" pitchFamily="34" charset="0"/>
              </a:rPr>
              <a:t>CATCHMENT POPULATION</a:t>
            </a:r>
            <a:r>
              <a:rPr lang="en-US" b="1" dirty="0">
                <a:latin typeface="Arial Black" pitchFamily="34" charset="0"/>
              </a:rPr>
              <a:t>:</a:t>
            </a:r>
          </a:p>
          <a:p>
            <a:pPr marL="0" indent="0" algn="ctr">
              <a:buNone/>
            </a:pPr>
            <a:r>
              <a:rPr lang="en-US" b="1" dirty="0" smtClean="0"/>
              <a:t>135 </a:t>
            </a:r>
            <a:r>
              <a:rPr lang="en-US" b="1" dirty="0"/>
              <a:t>Households, approximately </a:t>
            </a:r>
            <a:r>
              <a:rPr lang="en-US" b="1" dirty="0" smtClean="0"/>
              <a:t>810 </a:t>
            </a:r>
            <a:r>
              <a:rPr lang="en-US" b="1" dirty="0"/>
              <a:t>persons.</a:t>
            </a:r>
            <a:endParaRPr lang="en-US" dirty="0"/>
          </a:p>
          <a:p>
            <a:endParaRPr lang="en-US" dirty="0"/>
          </a:p>
        </p:txBody>
      </p:sp>
    </p:spTree>
    <p:extLst>
      <p:ext uri="{BB962C8B-B14F-4D97-AF65-F5344CB8AC3E}">
        <p14:creationId xmlns:p14="http://schemas.microsoft.com/office/powerpoint/2010/main" val="31529089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OBEWA REVIEW REPORT  </a:t>
            </a:r>
            <a:endParaRPr lang="en-US"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3799494339"/>
              </p:ext>
            </p:extLst>
          </p:nvPr>
        </p:nvGraphicFramePr>
        <p:xfrm>
          <a:off x="189186" y="1825625"/>
          <a:ext cx="11745311" cy="4413259"/>
        </p:xfrm>
        <a:graphic>
          <a:graphicData uri="http://schemas.openxmlformats.org/drawingml/2006/table">
            <a:tbl>
              <a:tblPr firstRow="1" bandRow="1">
                <a:tableStyleId>{5C22544A-7EE6-4342-B048-85BDC9FD1C3A}</a:tableStyleId>
              </a:tblPr>
              <a:tblGrid>
                <a:gridCol w="1124052"/>
                <a:gridCol w="3521832"/>
                <a:gridCol w="7099427"/>
              </a:tblGrid>
              <a:tr h="699157">
                <a:tc>
                  <a:txBody>
                    <a:bodyPr/>
                    <a:lstStyle/>
                    <a:p>
                      <a:endParaRPr lang="en-US" dirty="0"/>
                    </a:p>
                  </a:txBody>
                  <a:tcPr/>
                </a:tc>
                <a:tc>
                  <a:txBody>
                    <a:bodyPr/>
                    <a:lstStyle/>
                    <a:p>
                      <a:r>
                        <a:rPr lang="en-US" dirty="0" smtClean="0"/>
                        <a:t>PARAMETOR</a:t>
                      </a:r>
                      <a:r>
                        <a:rPr lang="en-US" baseline="0" dirty="0" smtClean="0"/>
                        <a:t> OF REVIEW</a:t>
                      </a:r>
                      <a:endParaRPr lang="en-US" dirty="0"/>
                    </a:p>
                  </a:txBody>
                  <a:tcPr/>
                </a:tc>
                <a:tc>
                  <a:txBody>
                    <a:bodyPr/>
                    <a:lstStyle/>
                    <a:p>
                      <a:r>
                        <a:rPr lang="en-US" dirty="0" smtClean="0"/>
                        <a:t>REPORT</a:t>
                      </a:r>
                      <a:endParaRPr lang="en-US" dirty="0"/>
                    </a:p>
                  </a:txBody>
                  <a:tcPr/>
                </a:tc>
              </a:tr>
              <a:tr h="785977">
                <a:tc>
                  <a:txBody>
                    <a:bodyPr/>
                    <a:lstStyle/>
                    <a:p>
                      <a:r>
                        <a:rPr lang="en-US" dirty="0" smtClean="0"/>
                        <a:t>1</a:t>
                      </a:r>
                      <a:endParaRPr lang="en-US" dirty="0"/>
                    </a:p>
                  </a:txBody>
                  <a:tcPr/>
                </a:tc>
                <a:tc>
                  <a:txBody>
                    <a:bodyPr/>
                    <a:lstStyle/>
                    <a:p>
                      <a:r>
                        <a:rPr lang="en-US" dirty="0" smtClean="0"/>
                        <a:t>FUNCTIONALITY</a:t>
                      </a:r>
                      <a:endParaRPr lang="en-US" dirty="0"/>
                    </a:p>
                  </a:txBody>
                  <a:tcPr/>
                </a:tc>
                <a:tc>
                  <a:txBody>
                    <a:bodyPr/>
                    <a:lstStyle/>
                    <a:p>
                      <a:r>
                        <a:rPr lang="en-US" dirty="0" smtClean="0"/>
                        <a:t>Good water flow, fills </a:t>
                      </a:r>
                      <a:r>
                        <a:rPr lang="en-US" baseline="0" dirty="0" smtClean="0"/>
                        <a:t> a 20 water bucket within two minutes, no problems raised since hand over to community.</a:t>
                      </a:r>
                      <a:endParaRPr lang="en-US" dirty="0"/>
                    </a:p>
                  </a:txBody>
                  <a:tcPr/>
                </a:tc>
              </a:tr>
              <a:tr h="699157">
                <a:tc>
                  <a:txBody>
                    <a:bodyPr/>
                    <a:lstStyle/>
                    <a:p>
                      <a:r>
                        <a:rPr lang="en-US" dirty="0" smtClean="0"/>
                        <a:t>2</a:t>
                      </a:r>
                      <a:endParaRPr lang="en-US" dirty="0"/>
                    </a:p>
                  </a:txBody>
                  <a:tcPr/>
                </a:tc>
                <a:tc>
                  <a:txBody>
                    <a:bodyPr/>
                    <a:lstStyle/>
                    <a:p>
                      <a:r>
                        <a:rPr lang="en-US" dirty="0" smtClean="0"/>
                        <a:t>FENCE</a:t>
                      </a:r>
                      <a:endParaRPr lang="en-US" dirty="0"/>
                    </a:p>
                  </a:txBody>
                  <a:tcPr/>
                </a:tc>
                <a:tc>
                  <a:txBody>
                    <a:bodyPr/>
                    <a:lstStyle/>
                    <a:p>
                      <a:r>
                        <a:rPr lang="en-US" dirty="0" smtClean="0"/>
                        <a:t>Poles</a:t>
                      </a:r>
                      <a:r>
                        <a:rPr lang="en-US" baseline="0" dirty="0" smtClean="0"/>
                        <a:t> eaten down by terminates, the community put on a new and too was brought down. </a:t>
                      </a:r>
                      <a:endParaRPr lang="en-US" dirty="0"/>
                    </a:p>
                  </a:txBody>
                  <a:tcPr/>
                </a:tc>
              </a:tr>
              <a:tr h="699157">
                <a:tc>
                  <a:txBody>
                    <a:bodyPr/>
                    <a:lstStyle/>
                    <a:p>
                      <a:r>
                        <a:rPr lang="en-US" dirty="0" smtClean="0"/>
                        <a:t>3</a:t>
                      </a:r>
                      <a:endParaRPr lang="en-US" dirty="0"/>
                    </a:p>
                  </a:txBody>
                  <a:tcPr/>
                </a:tc>
                <a:tc>
                  <a:txBody>
                    <a:bodyPr/>
                    <a:lstStyle/>
                    <a:p>
                      <a:r>
                        <a:rPr lang="en-US" dirty="0" smtClean="0"/>
                        <a:t>SIGN POST</a:t>
                      </a:r>
                      <a:endParaRPr lang="en-US" dirty="0"/>
                    </a:p>
                  </a:txBody>
                  <a:tcPr/>
                </a:tc>
                <a:tc>
                  <a:txBody>
                    <a:bodyPr/>
                    <a:lstStyle/>
                    <a:p>
                      <a:r>
                        <a:rPr lang="en-US" dirty="0" smtClean="0"/>
                        <a:t>Still</a:t>
                      </a:r>
                      <a:r>
                        <a:rPr lang="en-US" baseline="0" dirty="0" smtClean="0"/>
                        <a:t> standing and readable.</a:t>
                      </a:r>
                      <a:endParaRPr lang="en-US" dirty="0"/>
                    </a:p>
                  </a:txBody>
                  <a:tcPr/>
                </a:tc>
              </a:tr>
              <a:tr h="830654">
                <a:tc>
                  <a:txBody>
                    <a:bodyPr/>
                    <a:lstStyle/>
                    <a:p>
                      <a:r>
                        <a:rPr lang="en-US" dirty="0" smtClean="0"/>
                        <a:t>4</a:t>
                      </a:r>
                      <a:endParaRPr lang="en-US" dirty="0"/>
                    </a:p>
                  </a:txBody>
                  <a:tcPr/>
                </a:tc>
                <a:tc>
                  <a:txBody>
                    <a:bodyPr/>
                    <a:lstStyle/>
                    <a:p>
                      <a:r>
                        <a:rPr lang="en-US" dirty="0" smtClean="0"/>
                        <a:t>USAGE</a:t>
                      </a:r>
                      <a:endParaRPr lang="en-US" dirty="0"/>
                    </a:p>
                  </a:txBody>
                  <a:tcPr/>
                </a:tc>
                <a:tc>
                  <a:txBody>
                    <a:bodyPr/>
                    <a:lstStyle/>
                    <a:p>
                      <a:r>
                        <a:rPr lang="en-US" dirty="0" smtClean="0"/>
                        <a:t>Heavily</a:t>
                      </a:r>
                      <a:r>
                        <a:rPr lang="en-US" baseline="0" dirty="0" smtClean="0"/>
                        <a:t> used by all the house hold for drinking, cooking, washing and laundry and for animals.</a:t>
                      </a:r>
                      <a:endParaRPr lang="en-US" dirty="0"/>
                    </a:p>
                  </a:txBody>
                  <a:tcPr/>
                </a:tc>
              </a:tr>
              <a:tr h="699157">
                <a:tc>
                  <a:txBody>
                    <a:bodyPr/>
                    <a:lstStyle/>
                    <a:p>
                      <a:r>
                        <a:rPr lang="en-US" dirty="0" smtClean="0"/>
                        <a:t>5</a:t>
                      </a:r>
                      <a:endParaRPr lang="en-US" dirty="0"/>
                    </a:p>
                  </a:txBody>
                  <a:tcPr/>
                </a:tc>
                <a:tc>
                  <a:txBody>
                    <a:bodyPr/>
                    <a:lstStyle/>
                    <a:p>
                      <a:r>
                        <a:rPr lang="en-US" dirty="0" smtClean="0"/>
                        <a:t>ANY OTHER REPORT</a:t>
                      </a:r>
                      <a:endParaRPr lang="en-US" dirty="0"/>
                    </a:p>
                  </a:txBody>
                  <a:tcPr/>
                </a:tc>
                <a:tc>
                  <a:txBody>
                    <a:bodyPr/>
                    <a:lstStyle/>
                    <a:p>
                      <a:r>
                        <a:rPr lang="en-US" dirty="0" smtClean="0"/>
                        <a:t>Functional</a:t>
                      </a:r>
                      <a:r>
                        <a:rPr lang="en-US" baseline="0" dirty="0" smtClean="0"/>
                        <a:t> committee, well protected source with the seedlings already grown.</a:t>
                      </a:r>
                      <a:endParaRPr lang="en-US" dirty="0"/>
                    </a:p>
                  </a:txBody>
                  <a:tcPr/>
                </a:tc>
              </a:tr>
            </a:tbl>
          </a:graphicData>
        </a:graphic>
      </p:graphicFrame>
    </p:spTree>
    <p:extLst>
      <p:ext uri="{BB962C8B-B14F-4D97-AF65-F5344CB8AC3E}">
        <p14:creationId xmlns:p14="http://schemas.microsoft.com/office/powerpoint/2010/main" val="82341635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667</TotalTime>
  <Words>1670</Words>
  <Application>Microsoft Office PowerPoint</Application>
  <PresentationFormat>Widescreen</PresentationFormat>
  <Paragraphs>366</Paragraphs>
  <Slides>47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47</vt:i4>
      </vt:variant>
    </vt:vector>
  </HeadingPairs>
  <TitlesOfParts>
    <vt:vector size="53" baseType="lpstr">
      <vt:lpstr>Arial Black</vt:lpstr>
      <vt:lpstr>Calibri Light</vt:lpstr>
      <vt:lpstr>Franklin Gothic Book</vt:lpstr>
      <vt:lpstr>Perpetua</vt:lpstr>
      <vt:lpstr>Wingdings 2</vt:lpstr>
      <vt:lpstr>Equity</vt:lpstr>
      <vt:lpstr>REVIEW OF WATER PROJECTS SPONSORED </vt:lpstr>
      <vt:lpstr>INTRODUCTION</vt:lpstr>
      <vt:lpstr>THE FOLLOWING WATER PROJECT HAS BEEN SUPPORTED BY YOUR CLUB</vt:lpstr>
      <vt:lpstr>PowerPoint Presentation</vt:lpstr>
      <vt:lpstr>BUTENYO COMMUNITY SHALLOW WELL</vt:lpstr>
      <vt:lpstr>BUTENYO REVIEW REPORT</vt:lpstr>
      <vt:lpstr>PICTURES OF THE SPRING</vt:lpstr>
      <vt:lpstr>OBEWA COMMUNITY SPRING</vt:lpstr>
      <vt:lpstr>OBEWA REVIEW REPORT  </vt:lpstr>
      <vt:lpstr>Obewa spring status</vt:lpstr>
      <vt:lpstr>PowerPoint Presentation</vt:lpstr>
      <vt:lpstr>SANGARA COMMUNITY SPRING</vt:lpstr>
      <vt:lpstr>SANGARA REVIEW REPORT </vt:lpstr>
      <vt:lpstr> Sangara spring review photos.</vt:lpstr>
      <vt:lpstr>Enjoying a natural dew!!! Refreshing!</vt:lpstr>
      <vt:lpstr>KOMBOYA COMMUNITY SPRING</vt:lpstr>
      <vt:lpstr>KOMBOYA REVIEW REPORT </vt:lpstr>
      <vt:lpstr>Komboya spring photos</vt:lpstr>
      <vt:lpstr>GAMA COMMUNITY SPRING</vt:lpstr>
      <vt:lpstr>GAMA REVIEW REPORT </vt:lpstr>
      <vt:lpstr>Photos, sample collection for analysis and young boy fetching water for family use.</vt:lpstr>
      <vt:lpstr>KOGUTU COMMUNITY SPRING</vt:lpstr>
      <vt:lpstr>KOGUTU REVIEW REPORT </vt:lpstr>
      <vt:lpstr>A community member fetching water from Kogutu spring</vt:lpstr>
      <vt:lpstr>KAYOMBI COMMUNITY SPRING</vt:lpstr>
      <vt:lpstr>KAYOMBI REVIEW REPORT </vt:lpstr>
      <vt:lpstr>Status of the Kayombi spring.</vt:lpstr>
      <vt:lpstr>Community members fetching from Kayombi spring</vt:lpstr>
      <vt:lpstr>PowerPoint Presentation</vt:lpstr>
      <vt:lpstr>POCHO COMMUNITY SPRING</vt:lpstr>
      <vt:lpstr>POCHO REVIEW REPORT </vt:lpstr>
      <vt:lpstr>Pocho spring in use.</vt:lpstr>
      <vt:lpstr>They even come from Sweden to enjoy the natural freshness!!!</vt:lpstr>
      <vt:lpstr>WANGARA COMMUNITY SPRING</vt:lpstr>
      <vt:lpstr>WANGARA  SPRING REVIEW REPORT </vt:lpstr>
      <vt:lpstr>status  of wangara spring as at 2020</vt:lpstr>
      <vt:lpstr> KWA BARAZA SPRING</vt:lpstr>
      <vt:lpstr>KWA BARAZA  SPRING REVIEW REPORT </vt:lpstr>
      <vt:lpstr>CURENT PHOTOS OF USE</vt:lpstr>
      <vt:lpstr>PowerPoint Presentation</vt:lpstr>
      <vt:lpstr>OGANGA SPRING</vt:lpstr>
      <vt:lpstr>OGANGO SPRING REVIEW REPORT </vt:lpstr>
      <vt:lpstr>PHOTOS OF OGANGA SPRING</vt:lpstr>
      <vt:lpstr>     NABULOLO COMMUNITY SPRING</vt:lpstr>
      <vt:lpstr>PHOTOS OF THE FAILED SPRING</vt:lpstr>
      <vt:lpstr>COMMENTS</vt:lpstr>
      <vt:lpstr>VOTE OF THANKS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REVIEW OF WATER PROJECTS SPONSORED BY LJNGSKILE ,UFOUNDATION DISTRICT 2360</dc:title>
  <dc:creator>W</dc:creator>
  <cp:lastModifiedBy>W</cp:lastModifiedBy>
  <cp:revision>77</cp:revision>
  <dcterms:created xsi:type="dcterms:W3CDTF">2020-05-14T11:31:45Z</dcterms:created>
  <dcterms:modified xsi:type="dcterms:W3CDTF">2020-07-14T06:18:57Z</dcterms:modified>
</cp:coreProperties>
</file>