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22" r:id="rId7"/>
    <p:sldId id="323" r:id="rId8"/>
    <p:sldId id="257" r:id="rId9"/>
    <p:sldId id="293" r:id="rId10"/>
    <p:sldId id="324" r:id="rId11"/>
    <p:sldId id="325" r:id="rId12"/>
    <p:sldId id="294" r:id="rId13"/>
    <p:sldId id="295" r:id="rId14"/>
    <p:sldId id="326" r:id="rId15"/>
    <p:sldId id="327" r:id="rId16"/>
    <p:sldId id="332" r:id="rId17"/>
    <p:sldId id="330" r:id="rId18"/>
    <p:sldId id="328" r:id="rId19"/>
    <p:sldId id="331" r:id="rId20"/>
    <p:sldId id="283"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a:solidFill>
                  <a:prstClr val="black"/>
                </a:solidFill>
                <a:latin typeface="Calibri Light"/>
                <a:ea typeface="+mj-ea"/>
                <a:cs typeface="+mj-cs"/>
              </a:rPr>
              <a:t>BY </a:t>
            </a:r>
            <a:r>
              <a:rPr lang="en-US" sz="5400" dirty="0" smtClean="0">
                <a:solidFill>
                  <a:prstClr val="black"/>
                </a:solidFill>
                <a:latin typeface="Calibri Light"/>
                <a:ea typeface="+mj-ea"/>
                <a:cs typeface="+mj-cs"/>
              </a:rPr>
              <a:t>ORUST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363200" cy="725213"/>
          </a:xfrm>
        </p:spPr>
        <p:txBody>
          <a:bodyPr>
            <a:normAutofit fontScale="90000"/>
          </a:bodyPr>
          <a:lstStyle/>
          <a:p>
            <a:pPr algn="ctr"/>
            <a:r>
              <a:rPr lang="en-US" dirty="0" err="1" smtClean="0"/>
              <a:t>Koyule</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1590" y="804040"/>
            <a:ext cx="5552268" cy="578594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577" y="709447"/>
            <a:ext cx="5824154" cy="5912069"/>
          </a:xfrm>
          <a:prstGeom prst="rect">
            <a:avLst/>
          </a:prstGeom>
        </p:spPr>
      </p:pic>
    </p:spTree>
    <p:extLst>
      <p:ext uri="{BB962C8B-B14F-4D97-AF65-F5344CB8AC3E}">
        <p14:creationId xmlns:p14="http://schemas.microsoft.com/office/powerpoint/2010/main" val="204268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68600" y="331076"/>
            <a:ext cx="5797428" cy="627467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17" y="331076"/>
            <a:ext cx="5801711" cy="6274676"/>
          </a:xfrm>
          <a:prstGeom prst="rect">
            <a:avLst/>
          </a:prstGeom>
        </p:spPr>
      </p:pic>
    </p:spTree>
    <p:extLst>
      <p:ext uri="{BB962C8B-B14F-4D97-AF65-F5344CB8AC3E}">
        <p14:creationId xmlns:p14="http://schemas.microsoft.com/office/powerpoint/2010/main" val="294773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NABULINDO COMMUNITY SPRING</a:t>
            </a:r>
            <a:endParaRPr lang="en-US" b="1"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JAN/FEB 2013</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7</a:t>
            </a:r>
            <a:r>
              <a:rPr lang="en-US" b="1" dirty="0" smtClean="0"/>
              <a:t> years 7 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204 </a:t>
            </a:r>
            <a:r>
              <a:rPr lang="en-US" b="1" dirty="0"/>
              <a:t>Households, approximately </a:t>
            </a:r>
            <a:r>
              <a:rPr lang="en-US" b="1" dirty="0" smtClean="0"/>
              <a:t>1020 </a:t>
            </a:r>
            <a:r>
              <a:rPr lang="en-US" b="1" dirty="0"/>
              <a:t>persons.</a:t>
            </a:r>
            <a:endParaRPr lang="en-US" dirty="0"/>
          </a:p>
          <a:p>
            <a:endParaRPr lang="en-US" dirty="0"/>
          </a:p>
        </p:txBody>
      </p:sp>
    </p:spTree>
    <p:extLst>
      <p:ext uri="{BB962C8B-B14F-4D97-AF65-F5344CB8AC3E}">
        <p14:creationId xmlns:p14="http://schemas.microsoft.com/office/powerpoint/2010/main" val="5237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NABULINDO  </a:t>
            </a:r>
            <a:r>
              <a:rPr lang="en-US" b="1" dirty="0"/>
              <a:t>REVIEW REPORT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36460900"/>
              </p:ext>
            </p:extLst>
          </p:nvPr>
        </p:nvGraphicFramePr>
        <p:xfrm>
          <a:off x="220717" y="1387365"/>
          <a:ext cx="11698014" cy="5123796"/>
        </p:xfrm>
        <a:graphic>
          <a:graphicData uri="http://schemas.openxmlformats.org/drawingml/2006/table">
            <a:tbl>
              <a:tblPr firstRow="1" bandRow="1">
                <a:tableStyleId>{5C22544A-7EE6-4342-B048-85BDC9FD1C3A}</a:tableStyleId>
              </a:tblPr>
              <a:tblGrid>
                <a:gridCol w="988151"/>
                <a:gridCol w="3650193"/>
                <a:gridCol w="7059670"/>
              </a:tblGrid>
              <a:tr h="5754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99322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Water flow  throughout the year  and fills a20 liter container in less than a min</a:t>
                      </a:r>
                      <a:r>
                        <a:rPr lang="en-US" baseline="0" dirty="0" smtClean="0"/>
                        <a:t>.</a:t>
                      </a:r>
                    </a:p>
                    <a:p>
                      <a:r>
                        <a:rPr lang="en-US" dirty="0" smtClean="0"/>
                        <a:t>The</a:t>
                      </a:r>
                      <a:r>
                        <a:rPr lang="en-US" baseline="0" dirty="0" smtClean="0"/>
                        <a:t> </a:t>
                      </a:r>
                      <a:r>
                        <a:rPr lang="en-US" baseline="0" dirty="0" smtClean="0"/>
                        <a:t>drainage well </a:t>
                      </a:r>
                      <a:r>
                        <a:rPr lang="en-US" baseline="0" dirty="0" smtClean="0"/>
                        <a:t>maintained</a:t>
                      </a:r>
                    </a:p>
                    <a:p>
                      <a:r>
                        <a:rPr lang="en-US" baseline="0" dirty="0" smtClean="0"/>
                        <a:t>The spring never dries up.</a:t>
                      </a:r>
                      <a:endParaRPr lang="en-US" dirty="0"/>
                    </a:p>
                  </a:txBody>
                  <a:tcPr/>
                </a:tc>
              </a:tr>
              <a:tr h="993228">
                <a:tc>
                  <a:txBody>
                    <a:bodyPr/>
                    <a:lstStyle/>
                    <a:p>
                      <a:r>
                        <a:rPr lang="en-US" dirty="0" smtClean="0"/>
                        <a:t>2</a:t>
                      </a:r>
                      <a:endParaRPr lang="en-US" dirty="0"/>
                    </a:p>
                  </a:txBody>
                  <a:tcPr/>
                </a:tc>
                <a:tc>
                  <a:txBody>
                    <a:bodyPr/>
                    <a:lstStyle/>
                    <a:p>
                      <a:r>
                        <a:rPr lang="en-US" dirty="0" smtClean="0"/>
                        <a:t>FENCE AND DRAINAGE</a:t>
                      </a:r>
                      <a:endParaRPr lang="en-US" dirty="0"/>
                    </a:p>
                  </a:txBody>
                  <a:tcPr/>
                </a:tc>
                <a:tc>
                  <a:txBody>
                    <a:bodyPr/>
                    <a:lstStyle/>
                    <a:p>
                      <a:r>
                        <a:rPr lang="en-US" baseline="0" dirty="0" smtClean="0"/>
                        <a:t>No fence, the posts were eaten by ants</a:t>
                      </a:r>
                      <a:endParaRPr lang="en-US" dirty="0"/>
                    </a:p>
                  </a:txBody>
                  <a:tcPr/>
                </a:tc>
              </a:tr>
              <a:tr h="5754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99322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Heavily</a:t>
                      </a:r>
                      <a:r>
                        <a:rPr lang="en-US" baseline="0" dirty="0" smtClean="0"/>
                        <a:t> used by all the house hold for drinking, cooking, washing and laundry and for animals.</a:t>
                      </a:r>
                      <a:endParaRPr lang="en-US" dirty="0"/>
                    </a:p>
                  </a:txBody>
                  <a:tcPr/>
                </a:tc>
              </a:tr>
              <a:tr h="99322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 The</a:t>
                      </a:r>
                      <a:r>
                        <a:rPr lang="en-US" baseline="0" dirty="0" smtClean="0"/>
                        <a:t> community still happy and appreciates the </a:t>
                      </a:r>
                      <a:r>
                        <a:rPr lang="en-US" baseline="0" dirty="0" smtClean="0"/>
                        <a:t>project.</a:t>
                      </a:r>
                    </a:p>
                    <a:p>
                      <a:endParaRPr lang="en-US" baseline="0" dirty="0" smtClean="0"/>
                    </a:p>
                  </a:txBody>
                  <a:tcPr/>
                </a:tc>
              </a:tr>
            </a:tbl>
          </a:graphicData>
        </a:graphic>
      </p:graphicFrame>
    </p:spTree>
    <p:extLst>
      <p:ext uri="{BB962C8B-B14F-4D97-AF65-F5344CB8AC3E}">
        <p14:creationId xmlns:p14="http://schemas.microsoft.com/office/powerpoint/2010/main" val="376766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45169"/>
          </a:xfrm>
        </p:spPr>
        <p:txBody>
          <a:bodyPr>
            <a:normAutofit fontScale="90000"/>
          </a:bodyPr>
          <a:lstStyle/>
          <a:p>
            <a:pPr algn="ctr"/>
            <a:r>
              <a:rPr lang="en-US" dirty="0" err="1" smtClean="0"/>
              <a:t>Nabulindo</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8014" y="709448"/>
            <a:ext cx="5849007" cy="581747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146" y="709448"/>
            <a:ext cx="5644054" cy="5817476"/>
          </a:xfrm>
          <a:prstGeom prst="rect">
            <a:avLst/>
          </a:prstGeom>
        </p:spPr>
      </p:pic>
    </p:spTree>
    <p:extLst>
      <p:ext uri="{BB962C8B-B14F-4D97-AF65-F5344CB8AC3E}">
        <p14:creationId xmlns:p14="http://schemas.microsoft.com/office/powerpoint/2010/main" val="116955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89187" y="189186"/>
            <a:ext cx="5712460" cy="647962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832" y="299545"/>
            <a:ext cx="5859429" cy="6306207"/>
          </a:xfrm>
          <a:prstGeom prst="rect">
            <a:avLst/>
          </a:prstGeom>
        </p:spPr>
      </p:pic>
    </p:spTree>
    <p:extLst>
      <p:ext uri="{BB962C8B-B14F-4D97-AF65-F5344CB8AC3E}">
        <p14:creationId xmlns:p14="http://schemas.microsoft.com/office/powerpoint/2010/main" val="298153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UHESIA COMMUNITY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June/July 2012</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8 years.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171 </a:t>
            </a:r>
            <a:r>
              <a:rPr lang="en-US" b="1" dirty="0"/>
              <a:t>Households, approximately </a:t>
            </a:r>
            <a:r>
              <a:rPr lang="en-US" b="1" dirty="0" smtClean="0"/>
              <a:t>1026 </a:t>
            </a:r>
            <a:r>
              <a:rPr lang="en-US" b="1" dirty="0"/>
              <a:t>persons.</a:t>
            </a:r>
            <a:endParaRPr lang="en-US" dirty="0"/>
          </a:p>
          <a:p>
            <a:endParaRPr lang="en-US" dirty="0"/>
          </a:p>
          <a:p>
            <a:endParaRPr lang="en-US" dirty="0"/>
          </a:p>
        </p:txBody>
      </p:sp>
    </p:spTree>
    <p:extLst>
      <p:ext uri="{BB962C8B-B14F-4D97-AF65-F5344CB8AC3E}">
        <p14:creationId xmlns:p14="http://schemas.microsoft.com/office/powerpoint/2010/main" val="48086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UHESIA SPRING  </a:t>
            </a:r>
            <a:r>
              <a:rPr lang="en-US" b="1" dirty="0"/>
              <a:t>REVIEW REPORT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45566400"/>
              </p:ext>
            </p:extLst>
          </p:nvPr>
        </p:nvGraphicFramePr>
        <p:xfrm>
          <a:off x="220717" y="1387365"/>
          <a:ext cx="11698014" cy="5123796"/>
        </p:xfrm>
        <a:graphic>
          <a:graphicData uri="http://schemas.openxmlformats.org/drawingml/2006/table">
            <a:tbl>
              <a:tblPr firstRow="1" bandRow="1">
                <a:tableStyleId>{5C22544A-7EE6-4342-B048-85BDC9FD1C3A}</a:tableStyleId>
              </a:tblPr>
              <a:tblGrid>
                <a:gridCol w="988151"/>
                <a:gridCol w="3650193"/>
                <a:gridCol w="7059670"/>
              </a:tblGrid>
              <a:tr h="5754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99322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Water flow  throughout the year  and fills a20 liter container in less than 2min. </a:t>
                      </a:r>
                      <a:r>
                        <a:rPr lang="en-US" dirty="0" smtClean="0"/>
                        <a:t>The</a:t>
                      </a:r>
                      <a:r>
                        <a:rPr lang="en-US" baseline="0" dirty="0" smtClean="0"/>
                        <a:t> drainage well maintained</a:t>
                      </a:r>
                      <a:endParaRPr lang="en-US" dirty="0"/>
                    </a:p>
                  </a:txBody>
                  <a:tcPr/>
                </a:tc>
              </a:tr>
              <a:tr h="993228">
                <a:tc>
                  <a:txBody>
                    <a:bodyPr/>
                    <a:lstStyle/>
                    <a:p>
                      <a:r>
                        <a:rPr lang="en-US" dirty="0" smtClean="0"/>
                        <a:t>2</a:t>
                      </a:r>
                      <a:endParaRPr lang="en-US" dirty="0"/>
                    </a:p>
                  </a:txBody>
                  <a:tcPr/>
                </a:tc>
                <a:tc>
                  <a:txBody>
                    <a:bodyPr/>
                    <a:lstStyle/>
                    <a:p>
                      <a:r>
                        <a:rPr lang="en-US" dirty="0" smtClean="0"/>
                        <a:t>FENCE AND DRAINAGE</a:t>
                      </a:r>
                      <a:endParaRPr lang="en-US" dirty="0"/>
                    </a:p>
                  </a:txBody>
                  <a:tcPr/>
                </a:tc>
                <a:tc>
                  <a:txBody>
                    <a:bodyPr/>
                    <a:lstStyle/>
                    <a:p>
                      <a:r>
                        <a:rPr lang="en-US" baseline="0" dirty="0" smtClean="0"/>
                        <a:t>No fence, the posts were eaten by ants</a:t>
                      </a:r>
                      <a:endParaRPr lang="en-US" dirty="0"/>
                    </a:p>
                  </a:txBody>
                  <a:tcPr/>
                </a:tc>
              </a:tr>
              <a:tr h="5754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baseline="0" dirty="0" smtClean="0"/>
                        <a:t> rusty and not clear</a:t>
                      </a:r>
                      <a:endParaRPr lang="en-US" dirty="0"/>
                    </a:p>
                  </a:txBody>
                  <a:tcPr/>
                </a:tc>
              </a:tr>
              <a:tr h="99322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Well used by all the house hold for drinking, cooking, washing and laundry and for animals.</a:t>
                      </a:r>
                      <a:endParaRPr lang="en-US" dirty="0"/>
                    </a:p>
                  </a:txBody>
                  <a:tcPr/>
                </a:tc>
              </a:tr>
              <a:tr h="99322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 The</a:t>
                      </a:r>
                      <a:r>
                        <a:rPr lang="en-US" baseline="0" dirty="0" smtClean="0"/>
                        <a:t> committee still functional.</a:t>
                      </a:r>
                    </a:p>
                  </a:txBody>
                  <a:tcPr/>
                </a:tc>
              </a:tr>
            </a:tbl>
          </a:graphicData>
        </a:graphic>
      </p:graphicFrame>
    </p:spTree>
    <p:extLst>
      <p:ext uri="{BB962C8B-B14F-4D97-AF65-F5344CB8AC3E}">
        <p14:creationId xmlns:p14="http://schemas.microsoft.com/office/powerpoint/2010/main" val="408552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387514"/>
          </a:xfrm>
        </p:spPr>
        <p:txBody>
          <a:bodyPr>
            <a:normAutofit fontScale="90000"/>
          </a:bodyPr>
          <a:lstStyle/>
          <a:p>
            <a:pPr algn="ctr"/>
            <a:r>
              <a:rPr lang="en-US" dirty="0" err="1" smtClean="0"/>
              <a:t>Uhesia</a:t>
            </a:r>
            <a:r>
              <a:rPr lang="en-US" dirty="0" smtClean="0"/>
              <a:t> spring status</a:t>
            </a: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416298" y="788276"/>
            <a:ext cx="5581261" cy="58805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83" y="804041"/>
            <a:ext cx="6022160" cy="5880538"/>
          </a:xfrm>
          <a:prstGeom prst="rect">
            <a:avLst/>
          </a:prstGeom>
        </p:spPr>
      </p:pic>
    </p:spTree>
    <p:extLst>
      <p:ext uri="{BB962C8B-B14F-4D97-AF65-F5344CB8AC3E}">
        <p14:creationId xmlns:p14="http://schemas.microsoft.com/office/powerpoint/2010/main" val="59639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Okelo</a:t>
            </a:r>
            <a:r>
              <a:rPr lang="en-US" dirty="0" smtClean="0"/>
              <a:t> spring</a:t>
            </a:r>
            <a:endParaRPr lang="en-US" dirty="0"/>
          </a:p>
        </p:txBody>
      </p:sp>
      <p:sp>
        <p:nvSpPr>
          <p:cNvPr id="3" name="Content Placeholder 2"/>
          <p:cNvSpPr>
            <a:spLocks noGrp="1"/>
          </p:cNvSpPr>
          <p:nvPr>
            <p:ph sz="quarter" idx="1"/>
          </p:nvPr>
        </p:nvSpPr>
        <p:spPr/>
        <p:txBody>
          <a:bodyPr/>
          <a:lstStyle/>
          <a:p>
            <a:pPr algn="ctr"/>
            <a:endParaRPr lang="en-US" dirty="0" smtClean="0"/>
          </a:p>
          <a:p>
            <a:pPr algn="ctr"/>
            <a:endParaRPr lang="en-US" dirty="0"/>
          </a:p>
          <a:p>
            <a:pPr algn="ctr"/>
            <a:r>
              <a:rPr lang="en-US" dirty="0" smtClean="0"/>
              <a:t>This failed in the beginning.</a:t>
            </a:r>
            <a:endParaRPr lang="en-US" dirty="0"/>
          </a:p>
        </p:txBody>
      </p:sp>
    </p:spTree>
    <p:extLst>
      <p:ext uri="{BB962C8B-B14F-4D97-AF65-F5344CB8AC3E}">
        <p14:creationId xmlns:p14="http://schemas.microsoft.com/office/powerpoint/2010/main" val="56409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springs visited are doing well except for </a:t>
            </a:r>
            <a:r>
              <a:rPr lang="en-US" sz="3200" b="1" dirty="0" err="1" smtClean="0"/>
              <a:t>Okello</a:t>
            </a:r>
            <a:r>
              <a:rPr lang="en-US" sz="3200" b="1" dirty="0" smtClean="0"/>
              <a:t> which Failed in the beginning and it was reported. </a:t>
            </a:r>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a:t>
            </a:r>
            <a:r>
              <a:rPr lang="en-US" sz="3200" b="1" dirty="0" err="1" smtClean="0"/>
              <a:t>Orust</a:t>
            </a:r>
            <a:r>
              <a:rPr lang="en-US" sz="3200" b="1" dirty="0" smtClean="0"/>
              <a:t> RC Sweden,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HALALA COMMUNITY SPRING</a:t>
            </a:r>
          </a:p>
          <a:p>
            <a:r>
              <a:rPr lang="en-US" dirty="0" smtClean="0"/>
              <a:t>KOYULE COMMUNITY SPRING.</a:t>
            </a:r>
          </a:p>
          <a:p>
            <a:r>
              <a:rPr lang="en-US" dirty="0" smtClean="0"/>
              <a:t>UHESIA COMMUNITY SPRING</a:t>
            </a:r>
          </a:p>
          <a:p>
            <a:r>
              <a:rPr lang="en-US" dirty="0" smtClean="0"/>
              <a:t>NABULINDO COMMUNITY SPRING</a:t>
            </a:r>
          </a:p>
          <a:p>
            <a:r>
              <a:rPr lang="en-US" dirty="0" smtClean="0"/>
              <a:t>OKELLO COMMUNITY SPRING</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HALLALA COMMUNITY SHALLOW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Dec2011.</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9</a:t>
            </a:r>
            <a:r>
              <a:rPr lang="en-US" b="1" dirty="0" smtClean="0"/>
              <a:t>years and 7months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230 </a:t>
            </a:r>
            <a:r>
              <a:rPr lang="en-US" b="1" dirty="0"/>
              <a:t>Households, approximately </a:t>
            </a:r>
            <a:r>
              <a:rPr lang="en-US" b="1" dirty="0" smtClean="0"/>
              <a:t>1150persons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HALLALA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09676461"/>
              </p:ext>
            </p:extLst>
          </p:nvPr>
        </p:nvGraphicFramePr>
        <p:xfrm>
          <a:off x="220717" y="1623845"/>
          <a:ext cx="11666483" cy="4997670"/>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water flow good  can take less than 5sec min  to fill a 20 water bucket The floor destroyed by a lot of water coming out , Drainage well maintained</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Not</a:t>
                      </a:r>
                      <a:r>
                        <a:rPr lang="en-US" baseline="0" dirty="0" smtClean="0"/>
                        <a:t> </a:t>
                      </a:r>
                      <a:r>
                        <a:rPr lang="en-US" baseline="0" dirty="0" smtClean="0"/>
                        <a:t>there, post </a:t>
                      </a:r>
                      <a:r>
                        <a:rPr lang="en-US" baseline="0" dirty="0" smtClean="0"/>
                        <a:t>eaten by termites.</a:t>
                      </a:r>
                      <a:r>
                        <a:rPr lang="en-US" dirty="0" smtClean="0"/>
                        <a:t>.</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Was</a:t>
                      </a:r>
                      <a:r>
                        <a:rPr lang="en-US" baseline="0" dirty="0" smtClean="0"/>
                        <a:t> rusted and not readable and was taken away.</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lots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needs some repair of the floor and an additional pipe ,a lot of water that exceeds 2pipes.</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0360"/>
            <a:ext cx="10363200" cy="583324"/>
          </a:xfrm>
        </p:spPr>
        <p:txBody>
          <a:bodyPr>
            <a:normAutofit fontScale="90000"/>
          </a:bodyPr>
          <a:lstStyle/>
          <a:p>
            <a:pPr algn="ctr"/>
            <a:r>
              <a:rPr lang="en-US" dirty="0" smtClean="0"/>
              <a:t>Pictures of </a:t>
            </a:r>
            <a:r>
              <a:rPr lang="en-US" dirty="0" err="1" smtClean="0"/>
              <a:t>Hallala</a:t>
            </a:r>
            <a:r>
              <a:rPr lang="en-US" dirty="0" smtClean="0"/>
              <a:t> community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327048" y="693683"/>
            <a:ext cx="5638979" cy="586477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48" y="693683"/>
            <a:ext cx="5854084" cy="5880537"/>
          </a:xfrm>
          <a:prstGeom prst="rect">
            <a:avLst/>
          </a:prstGeom>
        </p:spPr>
      </p:pic>
    </p:spTree>
    <p:extLst>
      <p:ext uri="{BB962C8B-B14F-4D97-AF65-F5344CB8AC3E}">
        <p14:creationId xmlns:p14="http://schemas.microsoft.com/office/powerpoint/2010/main" val="291869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363200" cy="740979"/>
          </a:xfrm>
        </p:spPr>
        <p:txBody>
          <a:bodyPr>
            <a:normAutofit fontScale="90000"/>
          </a:bodyPr>
          <a:lstStyle/>
          <a:p>
            <a:pPr algn="ctr"/>
            <a:r>
              <a:rPr lang="en-US" dirty="0" err="1" smtClean="0"/>
              <a:t>Hallala</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28840" y="772510"/>
            <a:ext cx="5795297" cy="570711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11" y="772510"/>
            <a:ext cx="5565227" cy="5707118"/>
          </a:xfrm>
          <a:prstGeom prst="rect">
            <a:avLst/>
          </a:prstGeom>
        </p:spPr>
      </p:pic>
    </p:spTree>
    <p:extLst>
      <p:ext uri="{BB962C8B-B14F-4D97-AF65-F5344CB8AC3E}">
        <p14:creationId xmlns:p14="http://schemas.microsoft.com/office/powerpoint/2010/main" val="30995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KOYULE  COMMUNITY SPRING</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b="1" u="sng" dirty="0">
                <a:latin typeface="Arial Black" pitchFamily="34" charset="0"/>
              </a:rPr>
              <a:t>PERIOD OF PROTECTED</a:t>
            </a:r>
            <a:r>
              <a:rPr lang="en-US" dirty="0"/>
              <a:t>: </a:t>
            </a:r>
            <a:endParaRPr lang="en-US" dirty="0" smtClean="0"/>
          </a:p>
          <a:p>
            <a:pPr marL="0" indent="0" algn="ctr">
              <a:buNone/>
            </a:pPr>
            <a:r>
              <a:rPr lang="en-US" b="1" dirty="0" smtClean="0"/>
              <a:t>NOV/DEC 2013</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6</a:t>
            </a:r>
            <a:r>
              <a:rPr lang="en-US" b="1" dirty="0" smtClean="0"/>
              <a:t>years and </a:t>
            </a:r>
            <a:r>
              <a:rPr lang="en-US" b="1" dirty="0"/>
              <a:t>7</a:t>
            </a:r>
            <a:r>
              <a:rPr lang="en-US" b="1" dirty="0" smtClean="0"/>
              <a:t>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184Households</a:t>
            </a:r>
            <a:r>
              <a:rPr lang="en-US" b="1" dirty="0"/>
              <a:t>, approximately </a:t>
            </a:r>
            <a:r>
              <a:rPr lang="en-US" b="1" dirty="0" smtClean="0"/>
              <a:t>1104persons</a:t>
            </a:r>
            <a:r>
              <a:rPr lang="en-US" b="1" dirty="0"/>
              <a:t>.</a:t>
            </a:r>
            <a:endParaRPr lang="en-US" dirty="0"/>
          </a:p>
          <a:p>
            <a:endParaRPr lang="en-US" dirty="0"/>
          </a:p>
        </p:txBody>
      </p:sp>
    </p:spTree>
    <p:extLst>
      <p:ext uri="{BB962C8B-B14F-4D97-AF65-F5344CB8AC3E}">
        <p14:creationId xmlns:p14="http://schemas.microsoft.com/office/powerpoint/2010/main" val="315290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KOYULE SPRING 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90580437"/>
              </p:ext>
            </p:extLst>
          </p:nvPr>
        </p:nvGraphicFramePr>
        <p:xfrm>
          <a:off x="189186" y="1825625"/>
          <a:ext cx="11745311" cy="4413259"/>
        </p:xfrm>
        <a:graphic>
          <a:graphicData uri="http://schemas.openxmlformats.org/drawingml/2006/table">
            <a:tbl>
              <a:tblPr firstRow="1" bandRow="1">
                <a:tableStyleId>{5C22544A-7EE6-4342-B048-85BDC9FD1C3A}</a:tableStyleId>
              </a:tblPr>
              <a:tblGrid>
                <a:gridCol w="1124052"/>
                <a:gridCol w="3521832"/>
                <a:gridCol w="7099427"/>
              </a:tblGrid>
              <a:tr h="699157">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785977">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Good water flow, fills </a:t>
                      </a:r>
                      <a:r>
                        <a:rPr lang="en-US" baseline="0" dirty="0" smtClean="0"/>
                        <a:t> a 20 water bucket within 1minutes,  Drainage well maintained</a:t>
                      </a:r>
                      <a:endParaRPr lang="en-US" dirty="0"/>
                    </a:p>
                  </a:txBody>
                  <a:tcPr/>
                </a:tc>
              </a:tr>
              <a:tr h="699157">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baseline="0" dirty="0" smtClean="0"/>
                        <a:t>Not there. But the catchment tress growing well</a:t>
                      </a:r>
                      <a:endParaRPr lang="en-US" dirty="0"/>
                    </a:p>
                  </a:txBody>
                  <a:tcPr/>
                </a:tc>
              </a:tr>
              <a:tr h="699157">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830654">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 Used by all the house hold for drinking, cooking, washing and laundry and for animals.</a:t>
                      </a:r>
                      <a:endParaRPr lang="en-US" dirty="0"/>
                    </a:p>
                  </a:txBody>
                  <a:tcPr/>
                </a:tc>
              </a:tr>
              <a:tr h="699157">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well protected source with the seedlings already grown.</a:t>
                      </a:r>
                      <a:endParaRPr lang="en-US" dirty="0"/>
                    </a:p>
                  </a:txBody>
                  <a:tcPr/>
                </a:tc>
              </a:tr>
            </a:tbl>
          </a:graphicData>
        </a:graphic>
      </p:graphicFrame>
    </p:spTree>
    <p:extLst>
      <p:ext uri="{BB962C8B-B14F-4D97-AF65-F5344CB8AC3E}">
        <p14:creationId xmlns:p14="http://schemas.microsoft.com/office/powerpoint/2010/main" val="823416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783</TotalTime>
  <Words>666</Words>
  <Application>Microsoft Office PowerPoint</Application>
  <PresentationFormat>Widescreen</PresentationFormat>
  <Paragraphs>149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HALLALA COMMUNITY SHALLOW SPRING</vt:lpstr>
      <vt:lpstr>HALLALA REVIEW REPORT</vt:lpstr>
      <vt:lpstr>Pictures of Hallala community spring</vt:lpstr>
      <vt:lpstr>Hallala spring status</vt:lpstr>
      <vt:lpstr>KOYULE  COMMUNITY SPRING</vt:lpstr>
      <vt:lpstr>KOYULE SPRING REVIEW REPORT  </vt:lpstr>
      <vt:lpstr>Koyule spring status</vt:lpstr>
      <vt:lpstr>PowerPoint Presentation</vt:lpstr>
      <vt:lpstr>NABULINDO COMMUNITY SPRING</vt:lpstr>
      <vt:lpstr>NABULINDO  REVIEW REPORT </vt:lpstr>
      <vt:lpstr>Nabulindo spring status</vt:lpstr>
      <vt:lpstr>PowerPoint Presentation</vt:lpstr>
      <vt:lpstr>UHESIA COMMUNITY SPRING.</vt:lpstr>
      <vt:lpstr>UHESIA SPRING  REVIEW REPORT </vt:lpstr>
      <vt:lpstr>Uhesia spring status</vt:lpstr>
      <vt:lpstr>Okelo spring</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86</cp:revision>
  <dcterms:created xsi:type="dcterms:W3CDTF">2020-05-14T11:31:45Z</dcterms:created>
  <dcterms:modified xsi:type="dcterms:W3CDTF">2020-07-14T06:55:06Z</dcterms:modified>
</cp:coreProperties>
</file>