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8" r:id="rId7"/>
    <p:sldId id="257" r:id="rId8"/>
    <p:sldId id="293" r:id="rId9"/>
    <p:sldId id="319" r:id="rId10"/>
    <p:sldId id="294" r:id="rId11"/>
    <p:sldId id="295" r:id="rId12"/>
    <p:sldId id="324" r:id="rId13"/>
    <p:sldId id="325" r:id="rId14"/>
    <p:sldId id="263" r:id="rId15"/>
    <p:sldId id="297" r:id="rId16"/>
    <p:sldId id="326" r:id="rId17"/>
    <p:sldId id="266" r:id="rId18"/>
    <p:sldId id="299" r:id="rId19"/>
    <p:sldId id="322" r:id="rId20"/>
    <p:sldId id="271" r:id="rId21"/>
    <p:sldId id="301" r:id="rId22"/>
    <p:sldId id="323" r:id="rId23"/>
    <p:sldId id="283"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7500" lnSpcReduction="20000"/>
          </a:bodyPr>
          <a:lstStyle/>
          <a:p>
            <a:r>
              <a:rPr lang="en-US" sz="5400" dirty="0" smtClean="0">
                <a:solidFill>
                  <a:prstClr val="black"/>
                </a:solidFill>
                <a:latin typeface="Calibri Light"/>
                <a:ea typeface="+mj-ea"/>
                <a:cs typeface="+mj-cs"/>
              </a:rPr>
              <a:t>BY TORP COMMERCIL MALL, UDDEVALLA </a:t>
            </a:r>
            <a:r>
              <a:rPr lang="en-US" sz="5400" dirty="0">
                <a:solidFill>
                  <a:prstClr val="black"/>
                </a:solidFill>
                <a:latin typeface="Calibri Light"/>
                <a:ea typeface="+mj-ea"/>
                <a:cs typeface="+mj-cs"/>
              </a:rPr>
              <a:t>&amp;</a:t>
            </a:r>
            <a:r>
              <a:rPr lang="en-US" sz="5400" dirty="0" smtClean="0">
                <a:solidFill>
                  <a:prstClr val="black"/>
                </a:solidFill>
                <a:latin typeface="Calibri Light"/>
                <a:ea typeface="+mj-ea"/>
                <a:cs typeface="+mj-cs"/>
              </a:rPr>
              <a:t>LJUNGSKILE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AFUTA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March/April 2019 </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1</a:t>
            </a:r>
            <a:r>
              <a:rPr lang="en-US" b="1" dirty="0" smtClean="0"/>
              <a:t>years. 4m</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108 </a:t>
            </a:r>
            <a:r>
              <a:rPr lang="en-US" b="1" dirty="0"/>
              <a:t>Households, approximately </a:t>
            </a:r>
            <a:r>
              <a:rPr lang="en-US" b="1" dirty="0" smtClean="0"/>
              <a:t>648persons</a:t>
            </a:r>
            <a:r>
              <a:rPr lang="en-US" b="1" dirty="0"/>
              <a:t>.</a:t>
            </a:r>
            <a:endParaRPr lang="en-US" dirty="0"/>
          </a:p>
          <a:p>
            <a:endParaRPr lang="en-US" dirty="0"/>
          </a:p>
        </p:txBody>
      </p:sp>
    </p:spTree>
    <p:extLst>
      <p:ext uri="{BB962C8B-B14F-4D97-AF65-F5344CB8AC3E}">
        <p14:creationId xmlns:p14="http://schemas.microsoft.com/office/powerpoint/2010/main" val="5237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AFUTA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64080242"/>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93931"/>
                <a:gridCol w="364441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High yield</a:t>
                      </a:r>
                      <a:r>
                        <a:rPr lang="en-US" baseline="0" dirty="0" smtClean="0"/>
                        <a:t> throughout the year, well protected  source  with grown vegetation and</a:t>
                      </a:r>
                      <a:r>
                        <a:rPr lang="en-US" dirty="0" smtClean="0"/>
                        <a:t> well maintained.</a:t>
                      </a:r>
                      <a:endParaRPr lang="en-US" dirty="0"/>
                    </a:p>
                  </a:txBody>
                  <a:tcPr/>
                </a:tc>
              </a:tr>
              <a:tr h="99322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baseline="0" dirty="0" smtClean="0"/>
                        <a:t>Still there .</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Heavily</a:t>
                      </a:r>
                      <a:r>
                        <a:rPr lang="en-US" baseline="0" dirty="0" smtClean="0"/>
                        <a:t>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Still very new ,for future follow-up</a:t>
                      </a:r>
                      <a:endParaRPr lang="en-US" dirty="0"/>
                    </a:p>
                  </a:txBody>
                  <a:tcPr/>
                </a:tc>
              </a:tr>
            </a:tbl>
          </a:graphicData>
        </a:graphic>
      </p:graphicFrame>
    </p:spTree>
    <p:extLst>
      <p:ext uri="{BB962C8B-B14F-4D97-AF65-F5344CB8AC3E}">
        <p14:creationId xmlns:p14="http://schemas.microsoft.com/office/powerpoint/2010/main" val="376766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t>
            </a:r>
            <a:r>
              <a:rPr lang="en-US" dirty="0" err="1" smtClean="0"/>
              <a:t>afuta</a:t>
            </a:r>
            <a:r>
              <a:rPr lang="en-US" dirty="0" smtClean="0"/>
              <a:t> spring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00800" y="1968286"/>
            <a:ext cx="4788976" cy="37378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11" y="1828800"/>
            <a:ext cx="4384543" cy="3877341"/>
          </a:xfrm>
          <a:prstGeom prst="rect">
            <a:avLst/>
          </a:prstGeom>
        </p:spPr>
      </p:pic>
    </p:spTree>
    <p:extLst>
      <p:ext uri="{BB962C8B-B14F-4D97-AF65-F5344CB8AC3E}">
        <p14:creationId xmlns:p14="http://schemas.microsoft.com/office/powerpoint/2010/main" val="212127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t>
            </a:r>
            <a:r>
              <a:rPr lang="en-US" dirty="0" err="1" smtClean="0"/>
              <a:t>afuta</a:t>
            </a:r>
            <a:r>
              <a:rPr lang="en-US" dirty="0" smtClean="0"/>
              <a:t> spring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53885" y="1642821"/>
            <a:ext cx="5005951" cy="42775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814" y="1642820"/>
            <a:ext cx="5176433" cy="4277531"/>
          </a:xfrm>
          <a:prstGeom prst="rect">
            <a:avLst/>
          </a:prstGeom>
        </p:spPr>
      </p:pic>
    </p:spTree>
    <p:extLst>
      <p:ext uri="{BB962C8B-B14F-4D97-AF65-F5344CB8AC3E}">
        <p14:creationId xmlns:p14="http://schemas.microsoft.com/office/powerpoint/2010/main" val="188588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952"/>
            <a:ext cx="10515600" cy="882869"/>
          </a:xfrm>
        </p:spPr>
        <p:txBody>
          <a:bodyPr/>
          <a:lstStyle/>
          <a:p>
            <a:pPr algn="ctr"/>
            <a:r>
              <a:rPr lang="en-US" b="1" dirty="0" smtClean="0"/>
              <a:t>CHUOLO COMMUNITY SPRING</a:t>
            </a:r>
            <a:endParaRPr lang="en-US" b="1" dirty="0"/>
          </a:p>
        </p:txBody>
      </p:sp>
      <p:sp>
        <p:nvSpPr>
          <p:cNvPr id="3" name="Content Placeholder 2"/>
          <p:cNvSpPr>
            <a:spLocks noGrp="1"/>
          </p:cNvSpPr>
          <p:nvPr>
            <p:ph sz="quarter" idx="1"/>
          </p:nvPr>
        </p:nvSpPr>
        <p:spPr/>
        <p:txBody>
          <a:bodyPr/>
          <a:lstStyle/>
          <a:p>
            <a:endParaRPr lang="en-US" dirty="0"/>
          </a:p>
          <a:p>
            <a:endParaRPr lang="en-US" dirty="0"/>
          </a:p>
        </p:txBody>
      </p:sp>
      <p:sp>
        <p:nvSpPr>
          <p:cNvPr id="4" name="Rectangle 3"/>
          <p:cNvSpPr/>
          <p:nvPr/>
        </p:nvSpPr>
        <p:spPr>
          <a:xfrm>
            <a:off x="3048000" y="2274838"/>
            <a:ext cx="7325710" cy="3539430"/>
          </a:xfrm>
          <a:prstGeom prst="rect">
            <a:avLst/>
          </a:prstGeom>
        </p:spPr>
        <p:txBody>
          <a:bodyPr wrap="square">
            <a:spAutoFit/>
          </a:bodyPr>
          <a:lstStyle/>
          <a:p>
            <a:pPr algn="ctr"/>
            <a:r>
              <a:rPr lang="en-US" sz="2800" b="1" u="sng" dirty="0">
                <a:latin typeface="Arial Black" pitchFamily="34" charset="0"/>
              </a:rPr>
              <a:t>PERIOD OF PROTECTED</a:t>
            </a:r>
            <a:r>
              <a:rPr lang="en-US" sz="2800" dirty="0"/>
              <a:t>: </a:t>
            </a:r>
          </a:p>
          <a:p>
            <a:pPr algn="ctr"/>
            <a:r>
              <a:rPr lang="en-US" sz="2800" b="1" dirty="0" smtClean="0"/>
              <a:t>March/April  2019</a:t>
            </a:r>
            <a:endParaRPr lang="en-US" sz="2800" b="1" dirty="0"/>
          </a:p>
          <a:p>
            <a:pPr algn="ctr"/>
            <a:endParaRPr lang="en-US" sz="2800" b="1" dirty="0"/>
          </a:p>
          <a:p>
            <a:pPr algn="ctr"/>
            <a:r>
              <a:rPr lang="en-US" sz="2800" b="1" u="sng" dirty="0">
                <a:latin typeface="Arial Black" pitchFamily="34" charset="0"/>
              </a:rPr>
              <a:t>AGE: </a:t>
            </a:r>
          </a:p>
          <a:p>
            <a:pPr algn="ctr"/>
            <a:r>
              <a:rPr lang="en-US" sz="2800" b="1" dirty="0"/>
              <a:t>1</a:t>
            </a:r>
            <a:r>
              <a:rPr lang="en-US" sz="2800" b="1" dirty="0" smtClean="0"/>
              <a:t> years 4months.</a:t>
            </a:r>
            <a:endParaRPr lang="en-US" sz="2800" b="1" dirty="0"/>
          </a:p>
          <a:p>
            <a:pPr algn="ctr"/>
            <a:endParaRPr lang="en-US" sz="2800" dirty="0"/>
          </a:p>
          <a:p>
            <a:pPr algn="ctr"/>
            <a:r>
              <a:rPr lang="en-US" sz="2800" b="1" u="sng" dirty="0">
                <a:latin typeface="Arial Black" pitchFamily="34" charset="0"/>
              </a:rPr>
              <a:t>CATCHMENT POPULATION</a:t>
            </a:r>
            <a:r>
              <a:rPr lang="en-US" sz="2800" b="1" dirty="0">
                <a:latin typeface="Arial Black" pitchFamily="34" charset="0"/>
              </a:rPr>
              <a:t>:</a:t>
            </a:r>
          </a:p>
          <a:p>
            <a:pPr algn="ctr"/>
            <a:r>
              <a:rPr lang="en-US" sz="2800" b="1" dirty="0" smtClean="0"/>
              <a:t>50 </a:t>
            </a:r>
            <a:r>
              <a:rPr lang="en-US" sz="2800" b="1" dirty="0"/>
              <a:t>Households, approximately </a:t>
            </a:r>
            <a:r>
              <a:rPr lang="en-US" sz="2800" b="1" dirty="0" smtClean="0"/>
              <a:t>300 </a:t>
            </a:r>
            <a:r>
              <a:rPr lang="en-US" sz="2800" b="1" dirty="0"/>
              <a:t>persons.</a:t>
            </a:r>
            <a:endParaRPr lang="en-US" sz="2800" dirty="0"/>
          </a:p>
        </p:txBody>
      </p:sp>
    </p:spTree>
    <p:extLst>
      <p:ext uri="{BB962C8B-B14F-4D97-AF65-F5344CB8AC3E}">
        <p14:creationId xmlns:p14="http://schemas.microsoft.com/office/powerpoint/2010/main" val="245375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CHUOLO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75072413"/>
              </p:ext>
            </p:extLst>
          </p:nvPr>
        </p:nvGraphicFramePr>
        <p:xfrm>
          <a:off x="110359" y="1825625"/>
          <a:ext cx="11950261" cy="4843188"/>
        </p:xfrm>
        <a:graphic>
          <a:graphicData uri="http://schemas.openxmlformats.org/drawingml/2006/table">
            <a:tbl>
              <a:tblPr firstRow="1" bandRow="1">
                <a:tableStyleId>{5C22544A-7EE6-4342-B048-85BDC9FD1C3A}</a:tableStyleId>
              </a:tblPr>
              <a:tblGrid>
                <a:gridCol w="1071999"/>
                <a:gridCol w="2892421"/>
                <a:gridCol w="7985841"/>
              </a:tblGrid>
              <a:tr h="807198">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80719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High yield spring throughout the </a:t>
                      </a:r>
                      <a:r>
                        <a:rPr lang="en-US" dirty="0" smtClean="0"/>
                        <a:t>year.</a:t>
                      </a:r>
                      <a:r>
                        <a:rPr lang="en-US" baseline="0" dirty="0" smtClean="0"/>
                        <a:t> The spring never dries up. The drainage well maintained.</a:t>
                      </a:r>
                      <a:endParaRPr lang="en-US" dirty="0"/>
                    </a:p>
                  </a:txBody>
                  <a:tcPr/>
                </a:tc>
              </a:tr>
              <a:tr h="80719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there</a:t>
                      </a:r>
                      <a:endParaRPr lang="en-US" dirty="0"/>
                    </a:p>
                  </a:txBody>
                  <a:tcPr/>
                </a:tc>
              </a:tr>
              <a:tr h="807198">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Present</a:t>
                      </a:r>
                      <a:r>
                        <a:rPr lang="en-US" baseline="0" dirty="0" smtClean="0"/>
                        <a:t> and readable</a:t>
                      </a:r>
                      <a:endParaRPr lang="en-US" dirty="0"/>
                    </a:p>
                  </a:txBody>
                  <a:tcPr/>
                </a:tc>
              </a:tr>
              <a:tr h="80719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the</a:t>
                      </a:r>
                      <a:r>
                        <a:rPr lang="en-US" baseline="0" dirty="0" smtClean="0"/>
                        <a:t> community members and they have been very grateful for the support.</a:t>
                      </a:r>
                      <a:endParaRPr lang="en-US" dirty="0"/>
                    </a:p>
                  </a:txBody>
                  <a:tcPr/>
                </a:tc>
              </a:tr>
              <a:tr h="80719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Still very new ,for future </a:t>
                      </a:r>
                      <a:r>
                        <a:rPr lang="en-US" dirty="0" err="1" smtClean="0"/>
                        <a:t>followup</a:t>
                      </a:r>
                      <a:endParaRPr lang="en-US" dirty="0"/>
                    </a:p>
                  </a:txBody>
                  <a:tcPr/>
                </a:tc>
              </a:tr>
            </a:tbl>
          </a:graphicData>
        </a:graphic>
      </p:graphicFrame>
    </p:spTree>
    <p:extLst>
      <p:ext uri="{BB962C8B-B14F-4D97-AF65-F5344CB8AC3E}">
        <p14:creationId xmlns:p14="http://schemas.microsoft.com/office/powerpoint/2010/main" val="326583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a:t>
            </a:r>
            <a:r>
              <a:rPr lang="en-US" dirty="0" err="1"/>
              <a:t>C</a:t>
            </a:r>
            <a:r>
              <a:rPr lang="en-US" dirty="0" err="1" smtClean="0"/>
              <a:t>huolo</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1720313"/>
            <a:ext cx="5197098" cy="41755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776" y="1720313"/>
            <a:ext cx="4680487" cy="4175501"/>
          </a:xfrm>
          <a:prstGeom prst="rect">
            <a:avLst/>
          </a:prstGeom>
        </p:spPr>
      </p:pic>
    </p:spTree>
    <p:extLst>
      <p:ext uri="{BB962C8B-B14F-4D97-AF65-F5344CB8AC3E}">
        <p14:creationId xmlns:p14="http://schemas.microsoft.com/office/powerpoint/2010/main" val="79259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NYAHERA COMMUNITY SPRING</a:t>
            </a:r>
            <a:endParaRPr lang="en-US" b="1" dirty="0"/>
          </a:p>
        </p:txBody>
      </p:sp>
      <p:sp>
        <p:nvSpPr>
          <p:cNvPr id="3" name="Content Placeholder 2"/>
          <p:cNvSpPr>
            <a:spLocks noGrp="1"/>
          </p:cNvSpPr>
          <p:nvPr>
            <p:ph sz="quarter" idx="1"/>
          </p:nvPr>
        </p:nvSpPr>
        <p:spPr/>
        <p:txBody>
          <a:bodyPr/>
          <a:lstStyle/>
          <a:p>
            <a:endParaRPr lang="en-US" dirty="0" smtClean="0"/>
          </a:p>
          <a:p>
            <a:endParaRPr lang="en-US" dirty="0"/>
          </a:p>
        </p:txBody>
      </p:sp>
      <p:sp>
        <p:nvSpPr>
          <p:cNvPr id="4" name="Rectangle 3"/>
          <p:cNvSpPr/>
          <p:nvPr/>
        </p:nvSpPr>
        <p:spPr>
          <a:xfrm>
            <a:off x="630621" y="2274837"/>
            <a:ext cx="9821917" cy="3539430"/>
          </a:xfrm>
          <a:prstGeom prst="rect">
            <a:avLst/>
          </a:prstGeom>
        </p:spPr>
        <p:txBody>
          <a:bodyPr wrap="square">
            <a:spAutoFit/>
          </a:bodyPr>
          <a:lstStyle/>
          <a:p>
            <a:pPr algn="ctr"/>
            <a:r>
              <a:rPr lang="en-US" sz="2800" b="1" u="sng" dirty="0">
                <a:latin typeface="Arial Black" pitchFamily="34" charset="0"/>
              </a:rPr>
              <a:t>PERIOD OF PROTECTED</a:t>
            </a:r>
            <a:r>
              <a:rPr lang="en-US" sz="2800" dirty="0"/>
              <a:t>: </a:t>
            </a:r>
          </a:p>
          <a:p>
            <a:pPr algn="ctr"/>
            <a:r>
              <a:rPr lang="en-US" sz="2800" b="1" dirty="0" smtClean="0"/>
              <a:t>Feb/march  2020.</a:t>
            </a:r>
            <a:endParaRPr lang="en-US" sz="2800" b="1" dirty="0"/>
          </a:p>
          <a:p>
            <a:pPr algn="ctr"/>
            <a:endParaRPr lang="en-US" sz="2800" b="1" dirty="0"/>
          </a:p>
          <a:p>
            <a:pPr algn="ctr"/>
            <a:r>
              <a:rPr lang="en-US" sz="2800" b="1" u="sng" dirty="0">
                <a:latin typeface="Arial Black" pitchFamily="34" charset="0"/>
              </a:rPr>
              <a:t>AGE: </a:t>
            </a:r>
          </a:p>
          <a:p>
            <a:pPr algn="ctr"/>
            <a:r>
              <a:rPr lang="en-US" sz="2800" b="1" dirty="0" smtClean="0"/>
              <a:t> 5months.</a:t>
            </a:r>
            <a:endParaRPr lang="en-US" sz="2800" b="1" dirty="0"/>
          </a:p>
          <a:p>
            <a:pPr algn="ctr"/>
            <a:endParaRPr lang="en-US" sz="2800" dirty="0"/>
          </a:p>
          <a:p>
            <a:pPr algn="ctr"/>
            <a:r>
              <a:rPr lang="en-US" sz="2800" b="1" u="sng" dirty="0">
                <a:latin typeface="Arial Black" pitchFamily="34" charset="0"/>
              </a:rPr>
              <a:t>CATCHMENT POPULATION</a:t>
            </a:r>
            <a:r>
              <a:rPr lang="en-US" sz="2800" b="1" dirty="0">
                <a:latin typeface="Arial Black" pitchFamily="34" charset="0"/>
              </a:rPr>
              <a:t>:</a:t>
            </a:r>
          </a:p>
          <a:p>
            <a:pPr algn="ctr"/>
            <a:r>
              <a:rPr lang="en-US" sz="2800" b="1" dirty="0" smtClean="0"/>
              <a:t>100 </a:t>
            </a:r>
            <a:r>
              <a:rPr lang="en-US" sz="2800" b="1" dirty="0"/>
              <a:t>Households, approximately </a:t>
            </a:r>
            <a:r>
              <a:rPr lang="en-US" sz="2800" b="1" dirty="0" smtClean="0"/>
              <a:t>600 </a:t>
            </a:r>
            <a:r>
              <a:rPr lang="en-US" sz="2800" b="1" dirty="0"/>
              <a:t>persons.</a:t>
            </a:r>
            <a:endParaRPr lang="en-US" sz="2800" dirty="0"/>
          </a:p>
        </p:txBody>
      </p:sp>
    </p:spTree>
    <p:extLst>
      <p:ext uri="{BB962C8B-B14F-4D97-AF65-F5344CB8AC3E}">
        <p14:creationId xmlns:p14="http://schemas.microsoft.com/office/powerpoint/2010/main" val="137614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NYAHERA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226876"/>
              </p:ext>
            </p:extLst>
          </p:nvPr>
        </p:nvGraphicFramePr>
        <p:xfrm>
          <a:off x="110360" y="1434663"/>
          <a:ext cx="11902965" cy="5423338"/>
        </p:xfrm>
        <a:graphic>
          <a:graphicData uri="http://schemas.openxmlformats.org/drawingml/2006/table">
            <a:tbl>
              <a:tblPr firstRow="1" bandRow="1">
                <a:tableStyleId>{5C22544A-7EE6-4342-B048-85BDC9FD1C3A}</a:tableStyleId>
              </a:tblPr>
              <a:tblGrid>
                <a:gridCol w="853610"/>
                <a:gridCol w="2980204"/>
                <a:gridCol w="8069151"/>
              </a:tblGrid>
              <a:tr h="7369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25368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High</a:t>
                      </a:r>
                      <a:r>
                        <a:rPr lang="en-US" baseline="0" dirty="0" smtClean="0"/>
                        <a:t> yield so far  takes less than 30 sec to fill a 20litre water bucket. </a:t>
                      </a:r>
                      <a:endParaRPr lang="en-US" dirty="0"/>
                    </a:p>
                  </a:txBody>
                  <a:tcPr/>
                </a:tc>
              </a:tr>
              <a:tr h="125368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Fence still standing firm and source well protected</a:t>
                      </a:r>
                      <a:r>
                        <a:rPr lang="en-US" baseline="0" dirty="0" smtClean="0"/>
                        <a:t> growing </a:t>
                      </a:r>
                      <a:r>
                        <a:rPr lang="en-US" dirty="0" smtClean="0"/>
                        <a:t> shrubs and bushes.</a:t>
                      </a:r>
                      <a:endParaRPr lang="en-US" dirty="0"/>
                    </a:p>
                  </a:txBody>
                  <a:tcPr/>
                </a:tc>
              </a:tr>
              <a:tr h="7263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Standing</a:t>
                      </a:r>
                      <a:r>
                        <a:rPr lang="en-US" baseline="0" dirty="0" smtClean="0"/>
                        <a:t> firm and readable.</a:t>
                      </a:r>
                      <a:endParaRPr lang="en-US" dirty="0"/>
                    </a:p>
                  </a:txBody>
                  <a:tcPr/>
                </a:tc>
              </a:tr>
              <a:tr h="726342">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 Well used for all purpose, drinking, cooking, washing and for animals to drink.</a:t>
                      </a:r>
                      <a:endParaRPr lang="en-US" dirty="0"/>
                    </a:p>
                  </a:txBody>
                  <a:tcPr/>
                </a:tc>
              </a:tr>
              <a:tr h="726342">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Great work by the spring committee,</a:t>
                      </a:r>
                      <a:r>
                        <a:rPr lang="en-US" baseline="0" dirty="0" smtClean="0"/>
                        <a:t> still very new for future follow ups.</a:t>
                      </a:r>
                      <a:endParaRPr lang="en-US" dirty="0"/>
                    </a:p>
                  </a:txBody>
                  <a:tcPr/>
                </a:tc>
              </a:tr>
            </a:tbl>
          </a:graphicData>
        </a:graphic>
      </p:graphicFrame>
    </p:spTree>
    <p:extLst>
      <p:ext uri="{BB962C8B-B14F-4D97-AF65-F5344CB8AC3E}">
        <p14:creationId xmlns:p14="http://schemas.microsoft.com/office/powerpoint/2010/main" val="111810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76700"/>
          </a:xfrm>
        </p:spPr>
        <p:txBody>
          <a:bodyPr>
            <a:normAutofit fontScale="90000"/>
          </a:bodyPr>
          <a:lstStyle/>
          <a:p>
            <a:pPr algn="ctr"/>
            <a:r>
              <a:rPr lang="en-US" dirty="0" err="1" smtClean="0"/>
              <a:t>Nyahera</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9186" y="867103"/>
            <a:ext cx="5188725" cy="562945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036" y="819808"/>
            <a:ext cx="6398930" cy="5676748"/>
          </a:xfrm>
          <a:prstGeom prst="rect">
            <a:avLst/>
          </a:prstGeom>
        </p:spPr>
      </p:pic>
    </p:spTree>
    <p:extLst>
      <p:ext uri="{BB962C8B-B14F-4D97-AF65-F5344CB8AC3E}">
        <p14:creationId xmlns:p14="http://schemas.microsoft.com/office/powerpoint/2010/main" val="277532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MABUSI COMMUNITY SPRING</a:t>
            </a:r>
            <a:endParaRPr lang="en-US" dirty="0"/>
          </a:p>
        </p:txBody>
      </p:sp>
      <p:sp>
        <p:nvSpPr>
          <p:cNvPr id="3" name="Content Placeholder 2"/>
          <p:cNvSpPr>
            <a:spLocks noGrp="1"/>
          </p:cNvSpPr>
          <p:nvPr>
            <p:ph sz="quarter" idx="1"/>
          </p:nvPr>
        </p:nvSpPr>
        <p:spPr/>
        <p:txBody>
          <a:bodyPr/>
          <a:lstStyle/>
          <a:p>
            <a:pPr algn="ctr"/>
            <a:r>
              <a:rPr lang="en-US" b="1" u="sng" dirty="0">
                <a:latin typeface="Arial Black" pitchFamily="34" charset="0"/>
              </a:rPr>
              <a:t>PERIOD OF PROTECTED</a:t>
            </a:r>
            <a:r>
              <a:rPr lang="en-US" dirty="0"/>
              <a:t>: </a:t>
            </a:r>
          </a:p>
          <a:p>
            <a:pPr algn="ctr"/>
            <a:r>
              <a:rPr lang="en-US" b="1" dirty="0" smtClean="0"/>
              <a:t>FEB/MARC 2020</a:t>
            </a:r>
            <a:endParaRPr lang="en-US" b="1" dirty="0"/>
          </a:p>
          <a:p>
            <a:pPr algn="ctr"/>
            <a:endParaRPr lang="en-US" b="1" dirty="0"/>
          </a:p>
          <a:p>
            <a:pPr algn="ctr"/>
            <a:r>
              <a:rPr lang="en-US" b="1" u="sng" dirty="0">
                <a:latin typeface="Arial Black" pitchFamily="34" charset="0"/>
              </a:rPr>
              <a:t>AGE: </a:t>
            </a:r>
          </a:p>
          <a:p>
            <a:pPr algn="ctr"/>
            <a:r>
              <a:rPr lang="en-US" b="1" dirty="0"/>
              <a:t>5</a:t>
            </a:r>
            <a:r>
              <a:rPr lang="en-US" b="1" dirty="0" smtClean="0"/>
              <a:t> Months</a:t>
            </a:r>
            <a:endParaRPr lang="en-US" b="1" dirty="0"/>
          </a:p>
          <a:p>
            <a:pPr algn="ctr"/>
            <a:endParaRPr lang="en-US" dirty="0"/>
          </a:p>
          <a:p>
            <a:pPr algn="ctr"/>
            <a:r>
              <a:rPr lang="en-US" b="1" u="sng" dirty="0">
                <a:latin typeface="Arial Black" pitchFamily="34" charset="0"/>
              </a:rPr>
              <a:t>CATCHMENT POPULATION</a:t>
            </a:r>
            <a:r>
              <a:rPr lang="en-US" b="1" dirty="0">
                <a:latin typeface="Arial Black" pitchFamily="34" charset="0"/>
              </a:rPr>
              <a:t>:</a:t>
            </a:r>
          </a:p>
          <a:p>
            <a:pPr algn="ctr"/>
            <a:r>
              <a:rPr lang="en-US" b="1" dirty="0" smtClean="0"/>
              <a:t>65 </a:t>
            </a:r>
            <a:r>
              <a:rPr lang="en-US" b="1" dirty="0"/>
              <a:t>Households, approximately </a:t>
            </a:r>
            <a:r>
              <a:rPr lang="en-US" b="1" dirty="0" smtClean="0"/>
              <a:t>330 </a:t>
            </a:r>
            <a:r>
              <a:rPr lang="en-US" b="1" dirty="0"/>
              <a:t>persons.</a:t>
            </a:r>
            <a:endParaRPr lang="en-US" dirty="0"/>
          </a:p>
          <a:p>
            <a:endParaRPr lang="en-US" dirty="0"/>
          </a:p>
        </p:txBody>
      </p:sp>
    </p:spTree>
    <p:extLst>
      <p:ext uri="{BB962C8B-B14F-4D97-AF65-F5344CB8AC3E}">
        <p14:creationId xmlns:p14="http://schemas.microsoft.com/office/powerpoint/2010/main" val="316097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MABUSI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6809974"/>
              </p:ext>
            </p:extLst>
          </p:nvPr>
        </p:nvGraphicFramePr>
        <p:xfrm>
          <a:off x="283779" y="1466193"/>
          <a:ext cx="11666483" cy="5124537"/>
        </p:xfrm>
        <a:graphic>
          <a:graphicData uri="http://schemas.openxmlformats.org/drawingml/2006/table">
            <a:tbl>
              <a:tblPr firstRow="1" bandRow="1">
                <a:tableStyleId>{5C22544A-7EE6-4342-B048-85BDC9FD1C3A}</a:tableStyleId>
              </a:tblPr>
              <a:tblGrid>
                <a:gridCol w="941597"/>
                <a:gridCol w="2973467"/>
                <a:gridCol w="7751419"/>
              </a:tblGrid>
              <a:tr h="688361">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18674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Great water yield so</a:t>
                      </a:r>
                      <a:r>
                        <a:rPr lang="en-US" baseline="0" dirty="0" smtClean="0"/>
                        <a:t> far ,</a:t>
                      </a:r>
                      <a:r>
                        <a:rPr lang="en-US" dirty="0" smtClean="0"/>
                        <a:t> clean and no contamination of water.</a:t>
                      </a:r>
                      <a:endParaRPr lang="en-US" dirty="0"/>
                    </a:p>
                  </a:txBody>
                  <a:tcPr/>
                </a:tc>
              </a:tr>
              <a:tr h="118674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standing strong</a:t>
                      </a:r>
                      <a:endParaRPr lang="en-US" dirty="0"/>
                    </a:p>
                  </a:txBody>
                  <a:tcPr/>
                </a:tc>
              </a:tr>
              <a:tr h="687560">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 standing</a:t>
                      </a:r>
                      <a:r>
                        <a:rPr lang="en-US" baseline="0" dirty="0" smtClean="0"/>
                        <a:t> strong ,</a:t>
                      </a:r>
                      <a:r>
                        <a:rPr lang="en-US" dirty="0" smtClean="0"/>
                        <a:t> clear and readable.</a:t>
                      </a:r>
                      <a:endParaRPr lang="en-US" dirty="0"/>
                    </a:p>
                  </a:txBody>
                  <a:tcPr/>
                </a:tc>
              </a:tr>
              <a:tr h="687560">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all members of the community!</a:t>
                      </a:r>
                      <a:endParaRPr lang="en-US" dirty="0"/>
                    </a:p>
                  </a:txBody>
                  <a:tcPr/>
                </a:tc>
              </a:tr>
              <a:tr h="687560">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Drainage</a:t>
                      </a:r>
                      <a:r>
                        <a:rPr lang="en-US" baseline="0" dirty="0" smtClean="0"/>
                        <a:t> </a:t>
                      </a:r>
                      <a:r>
                        <a:rPr lang="en-US" baseline="0" dirty="0" smtClean="0"/>
                        <a:t>good! Still </a:t>
                      </a:r>
                      <a:r>
                        <a:rPr lang="en-US" baseline="0" dirty="0" smtClean="0"/>
                        <a:t>very new, for </a:t>
                      </a:r>
                      <a:r>
                        <a:rPr lang="en-US" baseline="0" dirty="0" smtClean="0"/>
                        <a:t>follow-up</a:t>
                      </a:r>
                      <a:endParaRPr lang="en-US" dirty="0"/>
                    </a:p>
                  </a:txBody>
                  <a:tcPr/>
                </a:tc>
              </a:tr>
            </a:tbl>
          </a:graphicData>
        </a:graphic>
      </p:graphicFrame>
    </p:spTree>
    <p:extLst>
      <p:ext uri="{BB962C8B-B14F-4D97-AF65-F5344CB8AC3E}">
        <p14:creationId xmlns:p14="http://schemas.microsoft.com/office/powerpoint/2010/main" val="384363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err="1" smtClean="0"/>
              <a:t>Mabusi</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4827" y="662152"/>
            <a:ext cx="7976284" cy="6069723"/>
          </a:xfrm>
        </p:spPr>
      </p:pic>
    </p:spTree>
    <p:extLst>
      <p:ext uri="{BB962C8B-B14F-4D97-AF65-F5344CB8AC3E}">
        <p14:creationId xmlns:p14="http://schemas.microsoft.com/office/powerpoint/2010/main" val="62686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Most of the springs visited are functioning very well, still very new and needs follow up in future </a:t>
            </a:r>
          </a:p>
          <a:p>
            <a:pPr algn="ct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Torp</a:t>
            </a:r>
            <a:r>
              <a:rPr lang="en-US" sz="3200" b="1" dirty="0"/>
              <a:t> </a:t>
            </a:r>
            <a:r>
              <a:rPr lang="en-US" sz="3200" b="1" dirty="0" smtClean="0"/>
              <a:t>commercial </a:t>
            </a:r>
            <a:r>
              <a:rPr lang="en-US" sz="3200" b="1" dirty="0" smtClean="0"/>
              <a:t>mall, </a:t>
            </a:r>
            <a:r>
              <a:rPr lang="en-US" sz="3200" b="1" dirty="0" err="1" smtClean="0"/>
              <a:t>Uddevalla</a:t>
            </a:r>
            <a:r>
              <a:rPr lang="en-US" sz="3200" b="1" dirty="0" smtClean="0"/>
              <a:t>, </a:t>
            </a:r>
            <a:r>
              <a:rPr lang="en-US" sz="3200" b="1" dirty="0" err="1" smtClean="0"/>
              <a:t>Ljungskile</a:t>
            </a:r>
            <a:r>
              <a:rPr lang="en-US" sz="3200" b="1" dirty="0" smtClean="0"/>
              <a:t> RC 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AFUTA COMMUNITY SPRING</a:t>
            </a:r>
          </a:p>
          <a:p>
            <a:r>
              <a:rPr lang="en-US" dirty="0" smtClean="0"/>
              <a:t>CHUOLO COMMUNITY SPRING</a:t>
            </a:r>
          </a:p>
          <a:p>
            <a:r>
              <a:rPr lang="en-US" dirty="0" smtClean="0"/>
              <a:t>KOLANGO COMMUNITY SPRING</a:t>
            </a:r>
          </a:p>
          <a:p>
            <a:r>
              <a:rPr lang="en-US" dirty="0" smtClean="0"/>
              <a:t>KODINO COMMUNITY SPRING</a:t>
            </a:r>
          </a:p>
          <a:p>
            <a:r>
              <a:rPr lang="en-US" dirty="0" smtClean="0"/>
              <a:t>MABUSI COMMUNITY SPRING.</a:t>
            </a:r>
          </a:p>
          <a:p>
            <a:r>
              <a:rPr lang="en-US" dirty="0" smtClean="0"/>
              <a:t>NYAHERA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KODINO COMMUNITY SHALLOW WELL</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Feb/March 2018.</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2years 4months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73 </a:t>
            </a:r>
            <a:r>
              <a:rPr lang="en-US" b="1" dirty="0"/>
              <a:t>Households, approximately </a:t>
            </a:r>
            <a:r>
              <a:rPr lang="en-US" b="1" dirty="0" smtClean="0"/>
              <a:t>438 </a:t>
            </a:r>
            <a:r>
              <a:rPr lang="en-US" b="1" dirty="0"/>
              <a:t>persons.</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KODINO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0289745"/>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good, can take about 2min to fill a 20 water bucket .Well maintained drainage.</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community members, at the time of taking photos no one was at the spring. Wrong timing!</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765886"/>
          </a:xfrm>
        </p:spPr>
        <p:txBody>
          <a:bodyPr/>
          <a:lstStyle/>
          <a:p>
            <a:pPr algn="ctr"/>
            <a:r>
              <a:rPr lang="en-US" dirty="0" err="1" smtClean="0"/>
              <a:t>Kodino</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98125" y="993230"/>
            <a:ext cx="4004442" cy="550216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48" y="993229"/>
            <a:ext cx="4288221" cy="55021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986" y="993229"/>
            <a:ext cx="3137337" cy="5502163"/>
          </a:xfrm>
          <a:prstGeom prst="rect">
            <a:avLst/>
          </a:prstGeom>
        </p:spPr>
      </p:pic>
    </p:spTree>
    <p:extLst>
      <p:ext uri="{BB962C8B-B14F-4D97-AF65-F5344CB8AC3E}">
        <p14:creationId xmlns:p14="http://schemas.microsoft.com/office/powerpoint/2010/main" val="422278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KOLANGO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FEB/MARCH  2018</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2</a:t>
            </a:r>
            <a:r>
              <a:rPr lang="en-US" b="1" dirty="0" smtClean="0"/>
              <a:t> years and 4months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75 </a:t>
            </a:r>
            <a:r>
              <a:rPr lang="en-US" b="1" dirty="0"/>
              <a:t>Households, approximately </a:t>
            </a:r>
            <a:r>
              <a:rPr lang="en-US" b="1" dirty="0" smtClean="0"/>
              <a:t>450 </a:t>
            </a:r>
            <a:r>
              <a:rPr lang="en-US" b="1" dirty="0"/>
              <a:t>persons.</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22596326"/>
              </p:ext>
            </p:extLst>
          </p:nvPr>
        </p:nvGraphicFramePr>
        <p:xfrm>
          <a:off x="189186" y="1825625"/>
          <a:ext cx="11745311" cy="4413259"/>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 fills </a:t>
                      </a:r>
                      <a:r>
                        <a:rPr lang="en-US" baseline="0" dirty="0" smtClean="0"/>
                        <a:t> a 20 water bucket within two minutes, no problems raised since hand over to community.</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there</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house hold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with the seedlings already grown.</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29403"/>
          </a:xfrm>
        </p:spPr>
        <p:txBody>
          <a:bodyPr>
            <a:normAutofit fontScale="90000"/>
          </a:bodyPr>
          <a:lstStyle/>
          <a:p>
            <a:pPr algn="ctr"/>
            <a:r>
              <a:rPr lang="en-US" dirty="0" err="1" smtClean="0"/>
              <a:t>Kolango</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337738" y="882869"/>
            <a:ext cx="5612523" cy="570711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2" y="882869"/>
            <a:ext cx="5927834" cy="5707117"/>
          </a:xfrm>
          <a:prstGeom prst="rect">
            <a:avLst/>
          </a:prstGeom>
        </p:spPr>
      </p:pic>
    </p:spTree>
    <p:extLst>
      <p:ext uri="{BB962C8B-B14F-4D97-AF65-F5344CB8AC3E}">
        <p14:creationId xmlns:p14="http://schemas.microsoft.com/office/powerpoint/2010/main" val="3153107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833</TotalTime>
  <Words>815</Words>
  <Application>Microsoft Office PowerPoint</Application>
  <PresentationFormat>Widescreen</PresentationFormat>
  <Paragraphs>201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KODINO COMMUNITY SHALLOW WELL</vt:lpstr>
      <vt:lpstr>KODINO REVIEW REPORT</vt:lpstr>
      <vt:lpstr>Kodino spring status</vt:lpstr>
      <vt:lpstr>KOLANGO COMMUNITY SPRING</vt:lpstr>
      <vt:lpstr> REVIEW REPORT  </vt:lpstr>
      <vt:lpstr>Kolango spring status</vt:lpstr>
      <vt:lpstr>AFUTA COMMUNITY SPRING</vt:lpstr>
      <vt:lpstr>AFUTA REVIEW REPORT </vt:lpstr>
      <vt:lpstr>Status afuta spring</vt:lpstr>
      <vt:lpstr>Status afuta spring</vt:lpstr>
      <vt:lpstr>CHUOLO COMMUNITY SPRING</vt:lpstr>
      <vt:lpstr>CHUOLO REVIEW REPORT </vt:lpstr>
      <vt:lpstr>Status of Chuolo</vt:lpstr>
      <vt:lpstr>NYAHERA COMMUNITY SPRING</vt:lpstr>
      <vt:lpstr>NYAHERA REVIEW REPORT </vt:lpstr>
      <vt:lpstr>Nyahera spring status</vt:lpstr>
      <vt:lpstr>MABUSI COMMUNITY SPRING</vt:lpstr>
      <vt:lpstr>MABUSI  REVIEW REPORT </vt:lpstr>
      <vt:lpstr>Mabusi spring Status</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90</cp:revision>
  <dcterms:created xsi:type="dcterms:W3CDTF">2020-05-14T11:31:45Z</dcterms:created>
  <dcterms:modified xsi:type="dcterms:W3CDTF">2020-07-14T08:19:32Z</dcterms:modified>
</cp:coreProperties>
</file>