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6" r:id="rId3"/>
    <p:sldId id="287" r:id="rId4"/>
    <p:sldId id="324" r:id="rId5"/>
    <p:sldId id="289" r:id="rId6"/>
    <p:sldId id="290" r:id="rId7"/>
    <p:sldId id="325" r:id="rId8"/>
    <p:sldId id="257" r:id="rId9"/>
    <p:sldId id="293" r:id="rId10"/>
    <p:sldId id="326" r:id="rId11"/>
    <p:sldId id="294" r:id="rId12"/>
    <p:sldId id="295" r:id="rId13"/>
    <p:sldId id="327" r:id="rId14"/>
    <p:sldId id="263" r:id="rId15"/>
    <p:sldId id="297" r:id="rId16"/>
    <p:sldId id="328" r:id="rId17"/>
    <p:sldId id="266" r:id="rId18"/>
    <p:sldId id="299" r:id="rId19"/>
    <p:sldId id="329" r:id="rId20"/>
    <p:sldId id="330" r:id="rId21"/>
    <p:sldId id="271" r:id="rId22"/>
    <p:sldId id="301" r:id="rId23"/>
    <p:sldId id="331" r:id="rId24"/>
    <p:sldId id="332" r:id="rId25"/>
    <p:sldId id="333" r:id="rId26"/>
    <p:sldId id="334" r:id="rId27"/>
    <p:sldId id="335" r:id="rId28"/>
    <p:sldId id="336" r:id="rId29"/>
    <p:sldId id="337" r:id="rId30"/>
    <p:sldId id="338" r:id="rId31"/>
    <p:sldId id="339" r:id="rId32"/>
    <p:sldId id="283" r:id="rId33"/>
    <p:sldId id="31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64" autoAdjust="0"/>
    <p:restoredTop sz="94660"/>
  </p:normalViewPr>
  <p:slideViewPr>
    <p:cSldViewPr snapToGrid="0">
      <p:cViewPr varScale="1">
        <p:scale>
          <a:sx n="62" d="100"/>
          <a:sy n="62" d="100"/>
        </p:scale>
        <p:origin x="72"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902869-99D4-411B-BAD5-D5979848B77C}" type="datetimeFigureOut">
              <a:rPr lang="en-US" smtClean="0"/>
              <a:t>7/14/2020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C4CF16F-AF4F-4309-A1A1-C9D5A2F3F601}" type="slidenum">
              <a:rPr lang="en-US" smtClean="0"/>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4CF16F-AF4F-4309-A1A1-C9D5A2F3F601}" type="slidenum">
              <a:rPr lang="en-US" smtClean="0"/>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902869-99D4-411B-BAD5-D5979848B77C}" type="datetimeFigureOut">
              <a:rPr lang="en-US" smtClean="0"/>
              <a:t>7/14/2020</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902869-99D4-411B-BAD5-D5979848B77C}" type="datetimeFigureOut">
              <a:rPr lang="en-US" smtClean="0"/>
              <a:t>7/14/2020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902869-99D4-411B-BAD5-D5979848B77C}" type="datetimeFigureOut">
              <a:rPr lang="en-US" smtClean="0"/>
              <a:t>7/14/2020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902869-99D4-411B-BAD5-D5979848B77C}" type="datetimeFigureOut">
              <a:rPr lang="en-US" smtClean="0"/>
              <a:t>7/14/2020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4CF16F-AF4F-4309-A1A1-C9D5A2F3F6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4CF16F-AF4F-4309-A1A1-C9D5A2F3F601}" type="slidenum">
              <a:rPr lang="en-US" smtClean="0"/>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902869-99D4-411B-BAD5-D5979848B77C}" type="datetimeFigureOut">
              <a:rPr lang="en-US" smtClean="0"/>
              <a:t>7/14/2020</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C4CF16F-AF4F-4309-A1A1-C9D5A2F3F601}" type="slidenum">
              <a:rPr lang="en-US" smtClean="0"/>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A902869-99D4-411B-BAD5-D5979848B77C}" type="datetimeFigureOut">
              <a:rPr lang="en-US" smtClean="0"/>
              <a:t>7/14/2020</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C4CF16F-AF4F-4309-A1A1-C9D5A2F3F6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62500" lnSpcReduction="20000"/>
          </a:bodyPr>
          <a:lstStyle/>
          <a:p>
            <a:r>
              <a:rPr lang="en-US" sz="5400" dirty="0" smtClean="0">
                <a:solidFill>
                  <a:prstClr val="black"/>
                </a:solidFill>
                <a:latin typeface="Calibri Light"/>
                <a:ea typeface="+mj-ea"/>
                <a:cs typeface="+mj-cs"/>
              </a:rPr>
              <a:t>BY TROLLHATTAN STARKOCODER RC.</a:t>
            </a:r>
          </a:p>
          <a:p>
            <a:endParaRPr lang="en-US" sz="5400" dirty="0" smtClean="0">
              <a:solidFill>
                <a:prstClr val="black"/>
              </a:solidFill>
              <a:latin typeface="Calibri Light"/>
              <a:ea typeface="+mj-ea"/>
              <a:cs typeface="+mj-cs"/>
            </a:endParaRPr>
          </a:p>
          <a:p>
            <a:r>
              <a:rPr lang="en-US" sz="5400" dirty="0" smtClean="0">
                <a:solidFill>
                  <a:prstClr val="black"/>
                </a:solidFill>
                <a:latin typeface="Calibri Light"/>
                <a:ea typeface="+mj-ea"/>
                <a:cs typeface="+mj-cs"/>
              </a:rPr>
              <a:t>REVIEW BY: JACINTA K. NICASIO</a:t>
            </a:r>
            <a:endParaRPr lang="en-US" dirty="0"/>
          </a:p>
        </p:txBody>
      </p:sp>
      <p:sp>
        <p:nvSpPr>
          <p:cNvPr id="2" name="Title 1"/>
          <p:cNvSpPr>
            <a:spLocks noGrp="1"/>
          </p:cNvSpPr>
          <p:nvPr>
            <p:ph type="ctrTitle"/>
          </p:nvPr>
        </p:nvSpPr>
        <p:spPr/>
        <p:txBody>
          <a:bodyPr>
            <a:normAutofit/>
          </a:bodyPr>
          <a:lstStyle/>
          <a:p>
            <a:r>
              <a:rPr lang="en-US" dirty="0" smtClean="0"/>
              <a:t>REVIEW OF WATER PROJECTS SPONSORED</a:t>
            </a:r>
            <a:br>
              <a:rPr lang="en-US" dirty="0" smtClean="0"/>
            </a:br>
            <a:endParaRPr lang="en-US" dirty="0"/>
          </a:p>
        </p:txBody>
      </p:sp>
    </p:spTree>
    <p:extLst>
      <p:ext uri="{BB962C8B-B14F-4D97-AF65-F5344CB8AC3E}">
        <p14:creationId xmlns:p14="http://schemas.microsoft.com/office/powerpoint/2010/main" val="2902076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13638"/>
          </a:xfrm>
        </p:spPr>
        <p:txBody>
          <a:bodyPr>
            <a:normAutofit fontScale="90000"/>
          </a:bodyPr>
          <a:lstStyle/>
          <a:p>
            <a:pPr algn="ctr"/>
            <a:r>
              <a:rPr lang="en-US" dirty="0" smtClean="0"/>
              <a:t>Status of </a:t>
            </a:r>
            <a:r>
              <a:rPr lang="en-US" dirty="0" err="1" smtClean="0"/>
              <a:t>Rero</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460626" y="740980"/>
            <a:ext cx="5568463" cy="5912068"/>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21" y="756745"/>
            <a:ext cx="6050723" cy="5912069"/>
          </a:xfrm>
          <a:prstGeom prst="rect">
            <a:avLst/>
          </a:prstGeom>
        </p:spPr>
      </p:pic>
    </p:spTree>
    <p:extLst>
      <p:ext uri="{BB962C8B-B14F-4D97-AF65-F5344CB8AC3E}">
        <p14:creationId xmlns:p14="http://schemas.microsoft.com/office/powerpoint/2010/main" val="788835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KOSIMBO COMMUNITY SPRING</a:t>
            </a:r>
            <a:endParaRPr lang="en-US" b="1"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NOV/DEC 2014</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5YEARS 7MONTHS</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130 </a:t>
            </a:r>
            <a:r>
              <a:rPr lang="en-US" b="1" dirty="0"/>
              <a:t>Households, approximately </a:t>
            </a:r>
            <a:r>
              <a:rPr lang="en-US" b="1" dirty="0" smtClean="0"/>
              <a:t>780persons</a:t>
            </a:r>
            <a:r>
              <a:rPr lang="en-US" b="1" dirty="0"/>
              <a:t>.</a:t>
            </a:r>
            <a:endParaRPr lang="en-US" dirty="0"/>
          </a:p>
          <a:p>
            <a:endParaRPr lang="en-US" dirty="0"/>
          </a:p>
        </p:txBody>
      </p:sp>
    </p:spTree>
    <p:extLst>
      <p:ext uri="{BB962C8B-B14F-4D97-AF65-F5344CB8AC3E}">
        <p14:creationId xmlns:p14="http://schemas.microsoft.com/office/powerpoint/2010/main" val="52375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KOSIMBO  </a:t>
            </a:r>
            <a:r>
              <a:rPr lang="en-US" b="1" dirty="0"/>
              <a:t>REVIEW REPORT </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916514460"/>
              </p:ext>
            </p:extLst>
          </p:nvPr>
        </p:nvGraphicFramePr>
        <p:xfrm>
          <a:off x="220717" y="1387365"/>
          <a:ext cx="11698014" cy="5123796"/>
        </p:xfrm>
        <a:graphic>
          <a:graphicData uri="http://schemas.openxmlformats.org/drawingml/2006/table">
            <a:tbl>
              <a:tblPr firstRow="1" bandRow="1">
                <a:tableStyleId>{5C22544A-7EE6-4342-B048-85BDC9FD1C3A}</a:tableStyleId>
              </a:tblPr>
              <a:tblGrid>
                <a:gridCol w="993931"/>
                <a:gridCol w="3644413"/>
                <a:gridCol w="7059670"/>
              </a:tblGrid>
              <a:tr h="57544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99322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Slightly low yield throughout the year but never dries up. Well protected  source  with grown vegetation and</a:t>
                      </a:r>
                      <a:r>
                        <a:rPr lang="en-US" dirty="0" smtClean="0"/>
                        <a:t> well maintained.</a:t>
                      </a:r>
                      <a:endParaRPr lang="en-US" dirty="0"/>
                    </a:p>
                  </a:txBody>
                  <a:tcPr/>
                </a:tc>
              </a:tr>
              <a:tr h="993228">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baseline="0" dirty="0" smtClean="0"/>
                        <a:t>Not there</a:t>
                      </a:r>
                      <a:endParaRPr lang="en-US" dirty="0"/>
                    </a:p>
                  </a:txBody>
                  <a:tcPr/>
                </a:tc>
              </a:tr>
              <a:tr h="57544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but not very clear.</a:t>
                      </a:r>
                      <a:endParaRPr lang="en-US" dirty="0"/>
                    </a:p>
                  </a:txBody>
                  <a:tcPr/>
                </a:tc>
              </a:tr>
              <a:tr h="993228">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Well used by all the house hold for drinking, cooking, washing and laundry and for animals.</a:t>
                      </a:r>
                      <a:endParaRPr lang="en-US" dirty="0"/>
                    </a:p>
                  </a:txBody>
                  <a:tcPr/>
                </a:tc>
              </a:tr>
              <a:tr h="993228">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Committee</a:t>
                      </a:r>
                      <a:r>
                        <a:rPr lang="en-US" baseline="0" dirty="0" smtClean="0"/>
                        <a:t> not very functional.</a:t>
                      </a:r>
                      <a:endParaRPr lang="en-US" dirty="0"/>
                    </a:p>
                  </a:txBody>
                  <a:tcPr/>
                </a:tc>
              </a:tr>
            </a:tbl>
          </a:graphicData>
        </a:graphic>
      </p:graphicFrame>
    </p:spTree>
    <p:extLst>
      <p:ext uri="{BB962C8B-B14F-4D97-AF65-F5344CB8AC3E}">
        <p14:creationId xmlns:p14="http://schemas.microsoft.com/office/powerpoint/2010/main" val="3767663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608231"/>
          </a:xfrm>
        </p:spPr>
        <p:txBody>
          <a:bodyPr>
            <a:normAutofit fontScale="90000"/>
          </a:bodyPr>
          <a:lstStyle/>
          <a:p>
            <a:pPr algn="ctr"/>
            <a:r>
              <a:rPr lang="en-US" dirty="0" smtClean="0"/>
              <a:t>Status of </a:t>
            </a:r>
            <a:r>
              <a:rPr lang="en-US" dirty="0" err="1" smtClean="0"/>
              <a:t>Kosimbo</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033752" y="772510"/>
            <a:ext cx="8182303" cy="5943600"/>
          </a:xfrm>
        </p:spPr>
      </p:pic>
    </p:spTree>
    <p:extLst>
      <p:ext uri="{BB962C8B-B14F-4D97-AF65-F5344CB8AC3E}">
        <p14:creationId xmlns:p14="http://schemas.microsoft.com/office/powerpoint/2010/main" val="4261862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952"/>
            <a:ext cx="10515600" cy="882869"/>
          </a:xfrm>
        </p:spPr>
        <p:txBody>
          <a:bodyPr/>
          <a:lstStyle/>
          <a:p>
            <a:pPr algn="ctr"/>
            <a:r>
              <a:rPr lang="en-US" b="1" dirty="0" smtClean="0"/>
              <a:t>ESHIANINI  COMMUNITY SPRING</a:t>
            </a:r>
            <a:endParaRPr lang="en-US" b="1" dirty="0"/>
          </a:p>
        </p:txBody>
      </p:sp>
      <p:sp>
        <p:nvSpPr>
          <p:cNvPr id="3" name="Content Placeholder 2"/>
          <p:cNvSpPr>
            <a:spLocks noGrp="1"/>
          </p:cNvSpPr>
          <p:nvPr>
            <p:ph sz="quarter" idx="1"/>
          </p:nvPr>
        </p:nvSpPr>
        <p:spPr/>
        <p:txBody>
          <a:bodyPr/>
          <a:lstStyle/>
          <a:p>
            <a:endParaRPr lang="en-US" dirty="0"/>
          </a:p>
          <a:p>
            <a:endParaRPr lang="en-US" dirty="0"/>
          </a:p>
        </p:txBody>
      </p:sp>
      <p:sp>
        <p:nvSpPr>
          <p:cNvPr id="4" name="Rectangle 3"/>
          <p:cNvSpPr/>
          <p:nvPr/>
        </p:nvSpPr>
        <p:spPr>
          <a:xfrm>
            <a:off x="3048000" y="2274838"/>
            <a:ext cx="7325710" cy="3539430"/>
          </a:xfrm>
          <a:prstGeom prst="rect">
            <a:avLst/>
          </a:prstGeom>
        </p:spPr>
        <p:txBody>
          <a:bodyPr wrap="square">
            <a:spAutoFit/>
          </a:bodyPr>
          <a:lstStyle/>
          <a:p>
            <a:pPr algn="ctr"/>
            <a:r>
              <a:rPr lang="en-US" sz="2800" b="1" u="sng" dirty="0">
                <a:latin typeface="Arial Black" pitchFamily="34" charset="0"/>
              </a:rPr>
              <a:t>PERIOD OF PROTECTED</a:t>
            </a:r>
            <a:r>
              <a:rPr lang="en-US" sz="2800" dirty="0" smtClean="0"/>
              <a:t>:</a:t>
            </a:r>
          </a:p>
          <a:p>
            <a:pPr algn="ctr"/>
            <a:r>
              <a:rPr lang="en-US" sz="2800" b="1" dirty="0" smtClean="0"/>
              <a:t>NOV/DEC 2018</a:t>
            </a:r>
            <a:endParaRPr lang="en-US" sz="2800" b="1" dirty="0"/>
          </a:p>
          <a:p>
            <a:pPr algn="ctr"/>
            <a:endParaRPr lang="en-US" sz="2800" b="1" dirty="0"/>
          </a:p>
          <a:p>
            <a:pPr algn="ctr"/>
            <a:r>
              <a:rPr lang="en-US" sz="2800" b="1" u="sng" dirty="0">
                <a:latin typeface="Arial Black" pitchFamily="34" charset="0"/>
              </a:rPr>
              <a:t>AGE: </a:t>
            </a:r>
          </a:p>
          <a:p>
            <a:pPr algn="ctr"/>
            <a:r>
              <a:rPr lang="en-US" sz="2800" b="1" dirty="0"/>
              <a:t>1</a:t>
            </a:r>
            <a:r>
              <a:rPr lang="en-US" sz="2800" b="1" dirty="0" smtClean="0"/>
              <a:t> years 7months.</a:t>
            </a:r>
            <a:endParaRPr lang="en-US" sz="2800" b="1" dirty="0"/>
          </a:p>
          <a:p>
            <a:pPr algn="ctr"/>
            <a:endParaRPr lang="en-US" sz="2800" dirty="0"/>
          </a:p>
          <a:p>
            <a:pPr algn="ctr"/>
            <a:r>
              <a:rPr lang="en-US" sz="2800" b="1" u="sng" dirty="0">
                <a:latin typeface="Arial Black" pitchFamily="34" charset="0"/>
              </a:rPr>
              <a:t>CATCHMENT POPULATION</a:t>
            </a:r>
            <a:r>
              <a:rPr lang="en-US" sz="2800" b="1" dirty="0">
                <a:latin typeface="Arial Black" pitchFamily="34" charset="0"/>
              </a:rPr>
              <a:t>:</a:t>
            </a:r>
          </a:p>
          <a:p>
            <a:pPr algn="ctr"/>
            <a:r>
              <a:rPr lang="en-US" sz="2800" b="1" dirty="0" smtClean="0"/>
              <a:t>98 </a:t>
            </a:r>
            <a:r>
              <a:rPr lang="en-US" sz="2800" b="1" dirty="0"/>
              <a:t>Households, approximately </a:t>
            </a:r>
            <a:r>
              <a:rPr lang="en-US" sz="2800" b="1" dirty="0" smtClean="0"/>
              <a:t>588 </a:t>
            </a:r>
            <a:r>
              <a:rPr lang="en-US" sz="2800" b="1" dirty="0"/>
              <a:t>persons.</a:t>
            </a:r>
            <a:endParaRPr lang="en-US" sz="2800" dirty="0"/>
          </a:p>
        </p:txBody>
      </p:sp>
    </p:spTree>
    <p:extLst>
      <p:ext uri="{BB962C8B-B14F-4D97-AF65-F5344CB8AC3E}">
        <p14:creationId xmlns:p14="http://schemas.microsoft.com/office/powerpoint/2010/main" val="2453753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ESHIANINI SPRING </a:t>
            </a:r>
            <a:r>
              <a:rPr lang="en-US" b="1" dirty="0"/>
              <a:t>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322199775"/>
              </p:ext>
            </p:extLst>
          </p:nvPr>
        </p:nvGraphicFramePr>
        <p:xfrm>
          <a:off x="110359" y="1825625"/>
          <a:ext cx="11950261" cy="4843188"/>
        </p:xfrm>
        <a:graphic>
          <a:graphicData uri="http://schemas.openxmlformats.org/drawingml/2006/table">
            <a:tbl>
              <a:tblPr firstRow="1" bandRow="1">
                <a:tableStyleId>{5C22544A-7EE6-4342-B048-85BDC9FD1C3A}</a:tableStyleId>
              </a:tblPr>
              <a:tblGrid>
                <a:gridCol w="1071999"/>
                <a:gridCol w="2892421"/>
                <a:gridCol w="7985841"/>
              </a:tblGrid>
              <a:tr h="807198">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a:t>
                      </a:r>
                    </a:p>
                    <a:p>
                      <a:endParaRPr lang="en-US" dirty="0"/>
                    </a:p>
                  </a:txBody>
                  <a:tcPr/>
                </a:tc>
              </a:tr>
              <a:tr h="80719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High yield spring throughout the year, filling</a:t>
                      </a:r>
                      <a:r>
                        <a:rPr lang="en-US" baseline="0" dirty="0" smtClean="0"/>
                        <a:t> time of a 20liters </a:t>
                      </a:r>
                      <a:r>
                        <a:rPr lang="en-US" baseline="0" dirty="0" err="1" smtClean="0"/>
                        <a:t>jerican</a:t>
                      </a:r>
                      <a:r>
                        <a:rPr lang="en-US" baseline="0" dirty="0" smtClean="0"/>
                        <a:t> </a:t>
                      </a:r>
                      <a:r>
                        <a:rPr lang="en-US" baseline="0" dirty="0" smtClean="0"/>
                        <a:t>is less than 30seconds</a:t>
                      </a:r>
                      <a:endParaRPr lang="en-US" dirty="0"/>
                    </a:p>
                  </a:txBody>
                  <a:tcPr/>
                </a:tc>
              </a:tr>
              <a:tr h="807198">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 </a:t>
                      </a:r>
                      <a:r>
                        <a:rPr lang="en-US" dirty="0" smtClean="0"/>
                        <a:t>Still</a:t>
                      </a:r>
                      <a:r>
                        <a:rPr lang="en-US" baseline="0" dirty="0" smtClean="0"/>
                        <a:t> standing and well protected.</a:t>
                      </a:r>
                      <a:endParaRPr lang="en-US" dirty="0"/>
                    </a:p>
                  </a:txBody>
                  <a:tcPr/>
                </a:tc>
              </a:tr>
              <a:tr h="807198">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Present</a:t>
                      </a:r>
                      <a:r>
                        <a:rPr lang="en-US" baseline="0" dirty="0" smtClean="0"/>
                        <a:t> and readable</a:t>
                      </a:r>
                      <a:endParaRPr lang="en-US" dirty="0"/>
                    </a:p>
                  </a:txBody>
                  <a:tcPr/>
                </a:tc>
              </a:tr>
              <a:tr h="807198">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the</a:t>
                      </a:r>
                      <a:r>
                        <a:rPr lang="en-US" baseline="0" dirty="0" smtClean="0"/>
                        <a:t> community members and they have been very grateful for the support.</a:t>
                      </a:r>
                      <a:endParaRPr lang="en-US" dirty="0"/>
                    </a:p>
                  </a:txBody>
                  <a:tcPr/>
                </a:tc>
              </a:tr>
              <a:tr h="807198">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Still very new ,for future follow-up</a:t>
                      </a:r>
                      <a:endParaRPr lang="en-US" dirty="0"/>
                    </a:p>
                  </a:txBody>
                  <a:tcPr/>
                </a:tc>
              </a:tr>
            </a:tbl>
          </a:graphicData>
        </a:graphic>
      </p:graphicFrame>
    </p:spTree>
    <p:extLst>
      <p:ext uri="{BB962C8B-B14F-4D97-AF65-F5344CB8AC3E}">
        <p14:creationId xmlns:p14="http://schemas.microsoft.com/office/powerpoint/2010/main" val="3265830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10363200" cy="882869"/>
          </a:xfrm>
        </p:spPr>
        <p:txBody>
          <a:bodyPr>
            <a:normAutofit/>
          </a:bodyPr>
          <a:lstStyle/>
          <a:p>
            <a:pPr algn="ctr"/>
            <a:r>
              <a:rPr lang="en-US" dirty="0" smtClean="0"/>
              <a:t>Status of </a:t>
            </a:r>
            <a:r>
              <a:rPr lang="en-US" dirty="0" err="1" smtClean="0"/>
              <a:t>Eshianini</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299545" y="882869"/>
            <a:ext cx="5912069" cy="569135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882869"/>
            <a:ext cx="5486400" cy="5691351"/>
          </a:xfrm>
          <a:prstGeom prst="rect">
            <a:avLst/>
          </a:prstGeom>
        </p:spPr>
      </p:pic>
    </p:spTree>
    <p:extLst>
      <p:ext uri="{BB962C8B-B14F-4D97-AF65-F5344CB8AC3E}">
        <p14:creationId xmlns:p14="http://schemas.microsoft.com/office/powerpoint/2010/main" val="3331984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NAKHAKOSIA COMMUNITY SPRING</a:t>
            </a:r>
            <a:endParaRPr lang="en-US" b="1" dirty="0"/>
          </a:p>
        </p:txBody>
      </p:sp>
      <p:sp>
        <p:nvSpPr>
          <p:cNvPr id="3" name="Content Placeholder 2"/>
          <p:cNvSpPr>
            <a:spLocks noGrp="1"/>
          </p:cNvSpPr>
          <p:nvPr>
            <p:ph sz="quarter" idx="1"/>
          </p:nvPr>
        </p:nvSpPr>
        <p:spPr/>
        <p:txBody>
          <a:bodyPr/>
          <a:lstStyle/>
          <a:p>
            <a:endParaRPr lang="en-US" dirty="0" smtClean="0"/>
          </a:p>
          <a:p>
            <a:endParaRPr lang="en-US" dirty="0"/>
          </a:p>
        </p:txBody>
      </p:sp>
      <p:sp>
        <p:nvSpPr>
          <p:cNvPr id="4" name="Rectangle 3"/>
          <p:cNvSpPr/>
          <p:nvPr/>
        </p:nvSpPr>
        <p:spPr>
          <a:xfrm>
            <a:off x="630621" y="2274837"/>
            <a:ext cx="9821917" cy="3539430"/>
          </a:xfrm>
          <a:prstGeom prst="rect">
            <a:avLst/>
          </a:prstGeom>
        </p:spPr>
        <p:txBody>
          <a:bodyPr wrap="square">
            <a:spAutoFit/>
          </a:bodyPr>
          <a:lstStyle/>
          <a:p>
            <a:pPr algn="ctr"/>
            <a:r>
              <a:rPr lang="en-US" sz="2800" b="1" u="sng" dirty="0">
                <a:latin typeface="Arial Black" pitchFamily="34" charset="0"/>
              </a:rPr>
              <a:t>PERIOD OF PROTECTED</a:t>
            </a:r>
            <a:r>
              <a:rPr lang="en-US" sz="2800" dirty="0"/>
              <a:t>: </a:t>
            </a:r>
          </a:p>
          <a:p>
            <a:pPr algn="ctr"/>
            <a:r>
              <a:rPr lang="en-US" sz="2800" b="1" dirty="0" smtClean="0"/>
              <a:t>Feb 2017.</a:t>
            </a:r>
            <a:endParaRPr lang="en-US" sz="2800" b="1" dirty="0"/>
          </a:p>
          <a:p>
            <a:pPr algn="ctr"/>
            <a:endParaRPr lang="en-US" sz="2800" b="1" dirty="0"/>
          </a:p>
          <a:p>
            <a:pPr algn="ctr"/>
            <a:r>
              <a:rPr lang="en-US" sz="2800" b="1" u="sng" dirty="0">
                <a:latin typeface="Arial Black" pitchFamily="34" charset="0"/>
              </a:rPr>
              <a:t>AGE: </a:t>
            </a:r>
          </a:p>
          <a:p>
            <a:pPr algn="ctr"/>
            <a:r>
              <a:rPr lang="en-US" sz="2800" b="1" dirty="0" smtClean="0"/>
              <a:t> 3 YEARS 6MONHTS.</a:t>
            </a:r>
            <a:endParaRPr lang="en-US" sz="2800" b="1" dirty="0"/>
          </a:p>
          <a:p>
            <a:pPr algn="ctr"/>
            <a:endParaRPr lang="en-US" sz="2800" dirty="0"/>
          </a:p>
          <a:p>
            <a:pPr algn="ctr"/>
            <a:r>
              <a:rPr lang="en-US" sz="2800" b="1" u="sng" dirty="0">
                <a:latin typeface="Arial Black" pitchFamily="34" charset="0"/>
              </a:rPr>
              <a:t>CATCHMENT POPULATION</a:t>
            </a:r>
            <a:r>
              <a:rPr lang="en-US" sz="2800" b="1" dirty="0">
                <a:latin typeface="Arial Black" pitchFamily="34" charset="0"/>
              </a:rPr>
              <a:t>:</a:t>
            </a:r>
          </a:p>
          <a:p>
            <a:pPr algn="ctr"/>
            <a:r>
              <a:rPr lang="en-US" sz="2800" b="1" dirty="0" smtClean="0"/>
              <a:t>65 </a:t>
            </a:r>
            <a:r>
              <a:rPr lang="en-US" sz="2800" b="1" dirty="0"/>
              <a:t>Households, approximately </a:t>
            </a:r>
            <a:r>
              <a:rPr lang="en-US" sz="2800" b="1" dirty="0" smtClean="0"/>
              <a:t>390 persons</a:t>
            </a:r>
            <a:r>
              <a:rPr lang="en-US" sz="2800" b="1" dirty="0"/>
              <a:t>.</a:t>
            </a:r>
            <a:endParaRPr lang="en-US" sz="2800" dirty="0"/>
          </a:p>
        </p:txBody>
      </p:sp>
    </p:spTree>
    <p:extLst>
      <p:ext uri="{BB962C8B-B14F-4D97-AF65-F5344CB8AC3E}">
        <p14:creationId xmlns:p14="http://schemas.microsoft.com/office/powerpoint/2010/main" val="137614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NAKHAKOSIA </a:t>
            </a:r>
            <a:r>
              <a:rPr lang="en-US" b="1" dirty="0"/>
              <a:t>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893603383"/>
              </p:ext>
            </p:extLst>
          </p:nvPr>
        </p:nvGraphicFramePr>
        <p:xfrm>
          <a:off x="110360" y="1434663"/>
          <a:ext cx="11902965" cy="5423338"/>
        </p:xfrm>
        <a:graphic>
          <a:graphicData uri="http://schemas.openxmlformats.org/drawingml/2006/table">
            <a:tbl>
              <a:tblPr firstRow="1" bandRow="1">
                <a:tableStyleId>{5C22544A-7EE6-4342-B048-85BDC9FD1C3A}</a:tableStyleId>
              </a:tblPr>
              <a:tblGrid>
                <a:gridCol w="853610"/>
                <a:gridCol w="2980204"/>
                <a:gridCol w="8069151"/>
              </a:tblGrid>
              <a:tr h="736942">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a:t>
                      </a:r>
                    </a:p>
                    <a:p>
                      <a:endParaRPr lang="en-US" dirty="0"/>
                    </a:p>
                  </a:txBody>
                  <a:tcPr/>
                </a:tc>
              </a:tr>
              <a:tr h="125368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High</a:t>
                      </a:r>
                      <a:r>
                        <a:rPr lang="en-US" baseline="0" dirty="0" smtClean="0"/>
                        <a:t> yield so far  takes less than 30 sec to fill a 20litre water bucket. Drainage good and the spring never dries up.</a:t>
                      </a:r>
                      <a:endParaRPr lang="en-US" dirty="0"/>
                    </a:p>
                  </a:txBody>
                  <a:tcPr/>
                </a:tc>
              </a:tr>
              <a:tr h="125368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Fence still standing firm </a:t>
                      </a:r>
                      <a:endParaRPr lang="en-US" dirty="0"/>
                    </a:p>
                  </a:txBody>
                  <a:tcPr/>
                </a:tc>
              </a:tr>
              <a:tr h="726342">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Standing</a:t>
                      </a:r>
                      <a:r>
                        <a:rPr lang="en-US" baseline="0" dirty="0" smtClean="0"/>
                        <a:t> firm and readable.</a:t>
                      </a:r>
                      <a:endParaRPr lang="en-US" dirty="0"/>
                    </a:p>
                  </a:txBody>
                  <a:tcPr/>
                </a:tc>
              </a:tr>
              <a:tr h="726342">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 Well used for all purpose, drinking, cooking, washing and for animals to drink.</a:t>
                      </a:r>
                      <a:endParaRPr lang="en-US" dirty="0"/>
                    </a:p>
                  </a:txBody>
                  <a:tcPr/>
                </a:tc>
              </a:tr>
              <a:tr h="726342">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Great work by the spring committee,</a:t>
                      </a:r>
                      <a:r>
                        <a:rPr lang="en-US" baseline="0" dirty="0" smtClean="0"/>
                        <a:t> Community very happy and still appreciated the support.</a:t>
                      </a:r>
                      <a:endParaRPr lang="en-US" dirty="0"/>
                    </a:p>
                  </a:txBody>
                  <a:tcPr/>
                </a:tc>
              </a:tr>
            </a:tbl>
          </a:graphicData>
        </a:graphic>
      </p:graphicFrame>
    </p:spTree>
    <p:extLst>
      <p:ext uri="{BB962C8B-B14F-4D97-AF65-F5344CB8AC3E}">
        <p14:creationId xmlns:p14="http://schemas.microsoft.com/office/powerpoint/2010/main" val="1118109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13638"/>
          </a:xfrm>
        </p:spPr>
        <p:txBody>
          <a:bodyPr>
            <a:normAutofit fontScale="90000"/>
          </a:bodyPr>
          <a:lstStyle/>
          <a:p>
            <a:pPr algn="ctr"/>
            <a:r>
              <a:rPr lang="en-US" dirty="0" smtClean="0"/>
              <a:t>Status of </a:t>
            </a:r>
            <a:r>
              <a:rPr lang="en-US" dirty="0" err="1" smtClean="0"/>
              <a:t>Nakhakosia</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89187" y="835572"/>
            <a:ext cx="6069724" cy="581747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5393" y="835572"/>
            <a:ext cx="5517931" cy="5817476"/>
          </a:xfrm>
          <a:prstGeom prst="rect">
            <a:avLst/>
          </a:prstGeom>
        </p:spPr>
      </p:pic>
    </p:spTree>
    <p:extLst>
      <p:ext uri="{BB962C8B-B14F-4D97-AF65-F5344CB8AC3E}">
        <p14:creationId xmlns:p14="http://schemas.microsoft.com/office/powerpoint/2010/main" val="2658582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normAutofit/>
          </a:bodyPr>
          <a:lstStyle/>
          <a:p>
            <a:pPr lvl="0"/>
            <a:r>
              <a:rPr lang="en-US" b="1" dirty="0"/>
              <a:t>Water: important resource for sustaining life. Clean and safe drinking water, hygiene and sanitation is important part in maintaining good health. </a:t>
            </a:r>
          </a:p>
          <a:p>
            <a:pPr lvl="0"/>
            <a:endParaRPr lang="en-US" b="1" dirty="0"/>
          </a:p>
          <a:p>
            <a:pPr lvl="0"/>
            <a:r>
              <a:rPr lang="en-US" b="1" dirty="0"/>
              <a:t>Rotary Doctors Sweden has been able to support communities’ access clean water through support of various RCs.</a:t>
            </a:r>
          </a:p>
          <a:p>
            <a:pPr marL="0" lvl="0" indent="0">
              <a:buNone/>
            </a:pPr>
            <a:endParaRPr lang="en-US" b="1" dirty="0"/>
          </a:p>
          <a:p>
            <a:pPr lvl="0"/>
            <a:r>
              <a:rPr lang="en-US" b="1" dirty="0"/>
              <a:t>The Community makes request, form water project committee who oversee the </a:t>
            </a:r>
            <a:r>
              <a:rPr lang="en-US" b="1" dirty="0" smtClean="0"/>
              <a:t>protection of the spring, </a:t>
            </a:r>
            <a:r>
              <a:rPr lang="en-US" b="1" dirty="0"/>
              <a:t>use and maintenance for sustainability for the project.</a:t>
            </a:r>
          </a:p>
          <a:p>
            <a:pPr marL="0" indent="0">
              <a:buNone/>
            </a:pPr>
            <a:endParaRPr lang="en-US" dirty="0"/>
          </a:p>
          <a:p>
            <a:endParaRPr lang="en-US" dirty="0"/>
          </a:p>
        </p:txBody>
      </p:sp>
    </p:spTree>
    <p:extLst>
      <p:ext uri="{BB962C8B-B14F-4D97-AF65-F5344CB8AC3E}">
        <p14:creationId xmlns:p14="http://schemas.microsoft.com/office/powerpoint/2010/main" val="2664449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41890" y="157656"/>
            <a:ext cx="5765083" cy="643233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517" y="157655"/>
            <a:ext cx="5806807" cy="6432331"/>
          </a:xfrm>
          <a:prstGeom prst="rect">
            <a:avLst/>
          </a:prstGeom>
        </p:spPr>
      </p:pic>
    </p:spTree>
    <p:extLst>
      <p:ext uri="{BB962C8B-B14F-4D97-AF65-F5344CB8AC3E}">
        <p14:creationId xmlns:p14="http://schemas.microsoft.com/office/powerpoint/2010/main" val="3647850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MAKWARI COMMUNITY SPRING</a:t>
            </a:r>
            <a:endParaRPr lang="en-US" dirty="0"/>
          </a:p>
        </p:txBody>
      </p:sp>
      <p:sp>
        <p:nvSpPr>
          <p:cNvPr id="3" name="Content Placeholder 2"/>
          <p:cNvSpPr>
            <a:spLocks noGrp="1"/>
          </p:cNvSpPr>
          <p:nvPr>
            <p:ph sz="quarter" idx="1"/>
          </p:nvPr>
        </p:nvSpPr>
        <p:spPr/>
        <p:txBody>
          <a:bodyPr/>
          <a:lstStyle/>
          <a:p>
            <a:pPr algn="ctr"/>
            <a:r>
              <a:rPr lang="en-US" b="1" u="sng" dirty="0">
                <a:latin typeface="Arial Black" pitchFamily="34" charset="0"/>
              </a:rPr>
              <a:t>PERIOD OF PROTECTED</a:t>
            </a:r>
            <a:r>
              <a:rPr lang="en-US" dirty="0"/>
              <a:t>: </a:t>
            </a:r>
          </a:p>
          <a:p>
            <a:pPr algn="ctr"/>
            <a:r>
              <a:rPr lang="en-US" b="1" dirty="0" smtClean="0"/>
              <a:t>JUNE/JULY  2019</a:t>
            </a:r>
            <a:endParaRPr lang="en-US" b="1" dirty="0"/>
          </a:p>
          <a:p>
            <a:pPr algn="ctr"/>
            <a:endParaRPr lang="en-US" b="1" dirty="0"/>
          </a:p>
          <a:p>
            <a:pPr algn="ctr"/>
            <a:r>
              <a:rPr lang="en-US" b="1" u="sng" dirty="0">
                <a:latin typeface="Arial Black" pitchFamily="34" charset="0"/>
              </a:rPr>
              <a:t>AGE: </a:t>
            </a:r>
          </a:p>
          <a:p>
            <a:pPr algn="ctr"/>
            <a:r>
              <a:rPr lang="en-US" b="1" dirty="0"/>
              <a:t>1</a:t>
            </a:r>
            <a:r>
              <a:rPr lang="en-US" b="1" dirty="0" smtClean="0"/>
              <a:t> YEAR</a:t>
            </a:r>
            <a:endParaRPr lang="en-US" b="1" dirty="0"/>
          </a:p>
          <a:p>
            <a:pPr algn="ctr"/>
            <a:endParaRPr lang="en-US" dirty="0"/>
          </a:p>
          <a:p>
            <a:pPr algn="ctr"/>
            <a:r>
              <a:rPr lang="en-US" b="1" u="sng" dirty="0">
                <a:latin typeface="Arial Black" pitchFamily="34" charset="0"/>
              </a:rPr>
              <a:t>CATCHMENT POPULATION</a:t>
            </a:r>
            <a:r>
              <a:rPr lang="en-US" b="1" dirty="0">
                <a:latin typeface="Arial Black" pitchFamily="34" charset="0"/>
              </a:rPr>
              <a:t>:</a:t>
            </a:r>
          </a:p>
          <a:p>
            <a:pPr algn="ctr"/>
            <a:r>
              <a:rPr lang="en-US" b="1" dirty="0" smtClean="0"/>
              <a:t>47 </a:t>
            </a:r>
            <a:r>
              <a:rPr lang="en-US" b="1" dirty="0"/>
              <a:t>Households, </a:t>
            </a:r>
            <a:r>
              <a:rPr lang="en-US" b="1" dirty="0" smtClean="0"/>
              <a:t>approximately282 </a:t>
            </a:r>
            <a:r>
              <a:rPr lang="en-US" b="1" dirty="0"/>
              <a:t>persons.</a:t>
            </a:r>
            <a:endParaRPr lang="en-US" dirty="0"/>
          </a:p>
          <a:p>
            <a:endParaRPr lang="en-US" dirty="0"/>
          </a:p>
        </p:txBody>
      </p:sp>
    </p:spTree>
    <p:extLst>
      <p:ext uri="{BB962C8B-B14F-4D97-AF65-F5344CB8AC3E}">
        <p14:creationId xmlns:p14="http://schemas.microsoft.com/office/powerpoint/2010/main" val="3160970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MAKWARI  </a:t>
            </a:r>
            <a:r>
              <a:rPr lang="en-US" b="1" dirty="0"/>
              <a:t>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453751154"/>
              </p:ext>
            </p:extLst>
          </p:nvPr>
        </p:nvGraphicFramePr>
        <p:xfrm>
          <a:off x="283779" y="1466193"/>
          <a:ext cx="11666483" cy="5124537"/>
        </p:xfrm>
        <a:graphic>
          <a:graphicData uri="http://schemas.openxmlformats.org/drawingml/2006/table">
            <a:tbl>
              <a:tblPr firstRow="1" bandRow="1">
                <a:tableStyleId>{5C22544A-7EE6-4342-B048-85BDC9FD1C3A}</a:tableStyleId>
              </a:tblPr>
              <a:tblGrid>
                <a:gridCol w="941597"/>
                <a:gridCol w="2973467"/>
                <a:gridCol w="7751419"/>
              </a:tblGrid>
              <a:tr h="688361">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a:t>
                      </a:r>
                    </a:p>
                    <a:p>
                      <a:endParaRPr lang="en-US" dirty="0"/>
                    </a:p>
                  </a:txBody>
                  <a:tcPr/>
                </a:tc>
              </a:tr>
              <a:tr h="118674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Great water yield so</a:t>
                      </a:r>
                      <a:r>
                        <a:rPr lang="en-US" baseline="0" dirty="0" smtClean="0"/>
                        <a:t> far ,</a:t>
                      </a:r>
                      <a:r>
                        <a:rPr lang="en-US" dirty="0" smtClean="0"/>
                        <a:t> clean and no contamination of water.</a:t>
                      </a:r>
                      <a:endParaRPr lang="en-US" dirty="0"/>
                    </a:p>
                  </a:txBody>
                  <a:tcPr/>
                </a:tc>
              </a:tr>
              <a:tr h="1186748">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Still</a:t>
                      </a:r>
                      <a:r>
                        <a:rPr lang="en-US" baseline="0" dirty="0" smtClean="0"/>
                        <a:t> standing strong</a:t>
                      </a:r>
                      <a:endParaRPr lang="en-US" dirty="0"/>
                    </a:p>
                  </a:txBody>
                  <a:tcPr/>
                </a:tc>
              </a:tr>
              <a:tr h="687560">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 standing</a:t>
                      </a:r>
                      <a:r>
                        <a:rPr lang="en-US" baseline="0" dirty="0" smtClean="0"/>
                        <a:t> strong ,</a:t>
                      </a:r>
                      <a:r>
                        <a:rPr lang="en-US" dirty="0" smtClean="0"/>
                        <a:t> clear and readable.</a:t>
                      </a:r>
                      <a:endParaRPr lang="en-US" dirty="0"/>
                    </a:p>
                  </a:txBody>
                  <a:tcPr/>
                </a:tc>
              </a:tr>
              <a:tr h="687560">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all members of the community!</a:t>
                      </a:r>
                      <a:endParaRPr lang="en-US" dirty="0"/>
                    </a:p>
                  </a:txBody>
                  <a:tcPr/>
                </a:tc>
              </a:tr>
              <a:tr h="687560">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Drainage</a:t>
                      </a:r>
                      <a:r>
                        <a:rPr lang="en-US" baseline="0" dirty="0" smtClean="0"/>
                        <a:t> </a:t>
                      </a:r>
                      <a:r>
                        <a:rPr lang="en-US" baseline="0" dirty="0" smtClean="0"/>
                        <a:t>good! Still </a:t>
                      </a:r>
                      <a:r>
                        <a:rPr lang="en-US" baseline="0" dirty="0" smtClean="0"/>
                        <a:t>very new, for </a:t>
                      </a:r>
                      <a:r>
                        <a:rPr lang="en-US" baseline="0" dirty="0" smtClean="0"/>
                        <a:t>follow-up</a:t>
                      </a:r>
                      <a:endParaRPr lang="en-US" dirty="0"/>
                    </a:p>
                  </a:txBody>
                  <a:tcPr/>
                </a:tc>
              </a:tr>
            </a:tbl>
          </a:graphicData>
        </a:graphic>
      </p:graphicFrame>
    </p:spTree>
    <p:extLst>
      <p:ext uri="{BB962C8B-B14F-4D97-AF65-F5344CB8AC3E}">
        <p14:creationId xmlns:p14="http://schemas.microsoft.com/office/powerpoint/2010/main" val="3843635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76700"/>
          </a:xfrm>
        </p:spPr>
        <p:txBody>
          <a:bodyPr>
            <a:normAutofit fontScale="90000"/>
          </a:bodyPr>
          <a:lstStyle/>
          <a:p>
            <a:pPr algn="ctr"/>
            <a:r>
              <a:rPr lang="en-US" dirty="0" smtClean="0"/>
              <a:t>Status of </a:t>
            </a:r>
            <a:r>
              <a:rPr lang="en-US" dirty="0" err="1" smtClean="0"/>
              <a:t>Makhwari</a:t>
            </a:r>
            <a:r>
              <a:rPr lang="en-US" dirty="0" smtClean="0"/>
              <a:t> spring</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15310" y="835573"/>
            <a:ext cx="5465740" cy="57701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7174" y="835572"/>
            <a:ext cx="6074619" cy="5770179"/>
          </a:xfrm>
          <a:prstGeom prst="rect">
            <a:avLst/>
          </a:prstGeom>
        </p:spPr>
      </p:pic>
    </p:spTree>
    <p:extLst>
      <p:ext uri="{BB962C8B-B14F-4D97-AF65-F5344CB8AC3E}">
        <p14:creationId xmlns:p14="http://schemas.microsoft.com/office/powerpoint/2010/main" val="220741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860498" y="173421"/>
            <a:ext cx="6152826" cy="644809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421" y="157655"/>
            <a:ext cx="5560952" cy="6448098"/>
          </a:xfrm>
          <a:prstGeom prst="rect">
            <a:avLst/>
          </a:prstGeom>
        </p:spPr>
      </p:pic>
    </p:spTree>
    <p:extLst>
      <p:ext uri="{BB962C8B-B14F-4D97-AF65-F5344CB8AC3E}">
        <p14:creationId xmlns:p14="http://schemas.microsoft.com/office/powerpoint/2010/main" val="393195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KUMERU COMMUNITY SPRING</a:t>
            </a:r>
            <a:endParaRPr lang="en-US" dirty="0"/>
          </a:p>
        </p:txBody>
      </p:sp>
      <p:sp>
        <p:nvSpPr>
          <p:cNvPr id="3" name="Content Placeholder 2"/>
          <p:cNvSpPr>
            <a:spLocks noGrp="1"/>
          </p:cNvSpPr>
          <p:nvPr>
            <p:ph sz="quarter" idx="1"/>
          </p:nvPr>
        </p:nvSpPr>
        <p:spPr/>
        <p:txBody>
          <a:bodyPr/>
          <a:lstStyle/>
          <a:p>
            <a:pPr algn="ctr"/>
            <a:r>
              <a:rPr lang="en-US" b="1" u="sng" dirty="0">
                <a:latin typeface="Arial Black" pitchFamily="34" charset="0"/>
              </a:rPr>
              <a:t>PERIOD OF PROTECTED</a:t>
            </a:r>
            <a:r>
              <a:rPr lang="en-US" dirty="0"/>
              <a:t>: </a:t>
            </a:r>
          </a:p>
          <a:p>
            <a:pPr algn="ctr"/>
            <a:r>
              <a:rPr lang="en-US" b="1" dirty="0" smtClean="0"/>
              <a:t>JAN 2020</a:t>
            </a:r>
            <a:endParaRPr lang="en-US" b="1" dirty="0"/>
          </a:p>
          <a:p>
            <a:pPr algn="ctr"/>
            <a:endParaRPr lang="en-US" b="1" dirty="0"/>
          </a:p>
          <a:p>
            <a:pPr algn="ctr"/>
            <a:r>
              <a:rPr lang="en-US" b="1" u="sng" dirty="0">
                <a:latin typeface="Arial Black" pitchFamily="34" charset="0"/>
              </a:rPr>
              <a:t>AGE: </a:t>
            </a:r>
          </a:p>
          <a:p>
            <a:pPr algn="ctr"/>
            <a:r>
              <a:rPr lang="en-US" b="1" dirty="0"/>
              <a:t>7</a:t>
            </a:r>
            <a:r>
              <a:rPr lang="en-US" b="1" dirty="0" smtClean="0"/>
              <a:t> MONTHS</a:t>
            </a:r>
            <a:endParaRPr lang="en-US" b="1" dirty="0"/>
          </a:p>
          <a:p>
            <a:pPr algn="ctr"/>
            <a:endParaRPr lang="en-US" dirty="0"/>
          </a:p>
          <a:p>
            <a:pPr algn="ctr"/>
            <a:r>
              <a:rPr lang="en-US" b="1" u="sng" dirty="0">
                <a:latin typeface="Arial Black" pitchFamily="34" charset="0"/>
              </a:rPr>
              <a:t>CATCHMENT POPULATION</a:t>
            </a:r>
            <a:r>
              <a:rPr lang="en-US" b="1" dirty="0">
                <a:latin typeface="Arial Black" pitchFamily="34" charset="0"/>
              </a:rPr>
              <a:t>:</a:t>
            </a:r>
          </a:p>
          <a:p>
            <a:pPr algn="ctr"/>
            <a:r>
              <a:rPr lang="en-US" b="1" dirty="0" smtClean="0"/>
              <a:t>60 </a:t>
            </a:r>
            <a:r>
              <a:rPr lang="en-US" b="1" dirty="0"/>
              <a:t>Households, </a:t>
            </a:r>
            <a:r>
              <a:rPr lang="en-US" b="1" dirty="0" smtClean="0"/>
              <a:t>approximately 360 </a:t>
            </a:r>
            <a:r>
              <a:rPr lang="en-US" b="1" dirty="0"/>
              <a:t>persons.</a:t>
            </a:r>
            <a:endParaRPr lang="en-US" dirty="0"/>
          </a:p>
          <a:p>
            <a:endParaRPr lang="en-US" dirty="0"/>
          </a:p>
        </p:txBody>
      </p:sp>
    </p:spTree>
    <p:extLst>
      <p:ext uri="{BB962C8B-B14F-4D97-AF65-F5344CB8AC3E}">
        <p14:creationId xmlns:p14="http://schemas.microsoft.com/office/powerpoint/2010/main" val="2186879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KUMERU SPRING  </a:t>
            </a:r>
            <a:r>
              <a:rPr lang="en-US" b="1" dirty="0"/>
              <a:t>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662069778"/>
              </p:ext>
            </p:extLst>
          </p:nvPr>
        </p:nvGraphicFramePr>
        <p:xfrm>
          <a:off x="283779" y="1466193"/>
          <a:ext cx="11666483" cy="5124537"/>
        </p:xfrm>
        <a:graphic>
          <a:graphicData uri="http://schemas.openxmlformats.org/drawingml/2006/table">
            <a:tbl>
              <a:tblPr firstRow="1" bandRow="1">
                <a:tableStyleId>{5C22544A-7EE6-4342-B048-85BDC9FD1C3A}</a:tableStyleId>
              </a:tblPr>
              <a:tblGrid>
                <a:gridCol w="941597"/>
                <a:gridCol w="2973467"/>
                <a:gridCol w="7751419"/>
              </a:tblGrid>
              <a:tr h="688361">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a:t>
                      </a:r>
                    </a:p>
                    <a:p>
                      <a:endParaRPr lang="en-US" dirty="0"/>
                    </a:p>
                  </a:txBody>
                  <a:tcPr/>
                </a:tc>
              </a:tr>
              <a:tr h="118674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Great water yield so</a:t>
                      </a:r>
                      <a:r>
                        <a:rPr lang="en-US" baseline="0" dirty="0" smtClean="0"/>
                        <a:t> far ,</a:t>
                      </a:r>
                      <a:r>
                        <a:rPr lang="en-US" dirty="0" smtClean="0"/>
                        <a:t> clean and no contamination of water</a:t>
                      </a:r>
                      <a:r>
                        <a:rPr lang="en-US" baseline="0" dirty="0" smtClean="0"/>
                        <a:t> BUT drainage was blocked </a:t>
                      </a:r>
                      <a:endParaRPr lang="en-US" dirty="0"/>
                    </a:p>
                  </a:txBody>
                  <a:tcPr/>
                </a:tc>
              </a:tr>
              <a:tr h="1186748">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Still</a:t>
                      </a:r>
                      <a:r>
                        <a:rPr lang="en-US" baseline="0" dirty="0" smtClean="0"/>
                        <a:t> standing strong</a:t>
                      </a:r>
                      <a:endParaRPr lang="en-US" dirty="0"/>
                    </a:p>
                  </a:txBody>
                  <a:tcPr/>
                </a:tc>
              </a:tr>
              <a:tr h="687560">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 standing</a:t>
                      </a:r>
                      <a:r>
                        <a:rPr lang="en-US" baseline="0" dirty="0" smtClean="0"/>
                        <a:t> strong ,</a:t>
                      </a:r>
                      <a:r>
                        <a:rPr lang="en-US" dirty="0" smtClean="0"/>
                        <a:t> clear and readable.</a:t>
                      </a:r>
                      <a:endParaRPr lang="en-US" dirty="0"/>
                    </a:p>
                  </a:txBody>
                  <a:tcPr/>
                </a:tc>
              </a:tr>
              <a:tr h="687560">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all members of the community!</a:t>
                      </a:r>
                      <a:endParaRPr lang="en-US" dirty="0"/>
                    </a:p>
                  </a:txBody>
                  <a:tcPr/>
                </a:tc>
              </a:tr>
              <a:tr h="687560">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Drainage</a:t>
                      </a:r>
                      <a:r>
                        <a:rPr lang="en-US" baseline="0" dirty="0" smtClean="0"/>
                        <a:t> very </a:t>
                      </a:r>
                      <a:r>
                        <a:rPr lang="en-US" baseline="0" dirty="0" err="1" smtClean="0"/>
                        <a:t>blocked!Still</a:t>
                      </a:r>
                      <a:r>
                        <a:rPr lang="en-US" baseline="0" dirty="0" smtClean="0"/>
                        <a:t> very new, for follow up with committee to ensure they take their responsibility of maintaining the spring.</a:t>
                      </a:r>
                      <a:endParaRPr lang="en-US" dirty="0"/>
                    </a:p>
                  </a:txBody>
                  <a:tcPr/>
                </a:tc>
              </a:tr>
            </a:tbl>
          </a:graphicData>
        </a:graphic>
      </p:graphicFrame>
    </p:spTree>
    <p:extLst>
      <p:ext uri="{BB962C8B-B14F-4D97-AF65-F5344CB8AC3E}">
        <p14:creationId xmlns:p14="http://schemas.microsoft.com/office/powerpoint/2010/main" val="719595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371748"/>
          </a:xfrm>
        </p:spPr>
        <p:txBody>
          <a:bodyPr>
            <a:normAutofit fontScale="90000"/>
          </a:bodyPr>
          <a:lstStyle/>
          <a:p>
            <a:pPr algn="ctr"/>
            <a:r>
              <a:rPr lang="en-US" dirty="0" smtClean="0"/>
              <a:t>Status of </a:t>
            </a:r>
            <a:r>
              <a:rPr lang="en-US" dirty="0" err="1" smtClean="0"/>
              <a:t>Kumeru</a:t>
            </a:r>
            <a:r>
              <a:rPr lang="en-US" dirty="0" smtClean="0"/>
              <a:t> spring</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8014" y="614855"/>
            <a:ext cx="5791823" cy="599089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325" y="614855"/>
            <a:ext cx="5781937" cy="5990897"/>
          </a:xfrm>
          <a:prstGeom prst="rect">
            <a:avLst/>
          </a:prstGeom>
        </p:spPr>
      </p:pic>
    </p:spTree>
    <p:extLst>
      <p:ext uri="{BB962C8B-B14F-4D97-AF65-F5344CB8AC3E}">
        <p14:creationId xmlns:p14="http://schemas.microsoft.com/office/powerpoint/2010/main" val="18663516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LUWOLA COMMUNITY SPRING</a:t>
            </a:r>
            <a:endParaRPr lang="en-US" dirty="0"/>
          </a:p>
        </p:txBody>
      </p:sp>
      <p:sp>
        <p:nvSpPr>
          <p:cNvPr id="3" name="Content Placeholder 2"/>
          <p:cNvSpPr>
            <a:spLocks noGrp="1"/>
          </p:cNvSpPr>
          <p:nvPr>
            <p:ph sz="quarter" idx="1"/>
          </p:nvPr>
        </p:nvSpPr>
        <p:spPr/>
        <p:txBody>
          <a:bodyPr/>
          <a:lstStyle/>
          <a:p>
            <a:pPr algn="ctr"/>
            <a:r>
              <a:rPr lang="en-US" b="1" u="sng" dirty="0">
                <a:latin typeface="Arial Black" pitchFamily="34" charset="0"/>
              </a:rPr>
              <a:t>PERIOD OF PROTECTED</a:t>
            </a:r>
            <a:r>
              <a:rPr lang="en-US" dirty="0"/>
              <a:t>: </a:t>
            </a:r>
          </a:p>
          <a:p>
            <a:pPr marL="0" indent="0" algn="ctr">
              <a:buNone/>
            </a:pPr>
            <a:r>
              <a:rPr lang="en-US" b="1" dirty="0" smtClean="0"/>
              <a:t>FEB 2016</a:t>
            </a:r>
            <a:endParaRPr lang="en-US" b="1" dirty="0"/>
          </a:p>
          <a:p>
            <a:pPr algn="ctr"/>
            <a:endParaRPr lang="en-US" b="1" dirty="0"/>
          </a:p>
          <a:p>
            <a:pPr marL="0" indent="0" algn="ctr">
              <a:buNone/>
            </a:pPr>
            <a:r>
              <a:rPr lang="en-US" b="1" u="sng" dirty="0">
                <a:latin typeface="Arial Black" pitchFamily="34" charset="0"/>
              </a:rPr>
              <a:t>AGE: </a:t>
            </a:r>
          </a:p>
          <a:p>
            <a:pPr marL="0" indent="0" algn="ctr">
              <a:buNone/>
            </a:pPr>
            <a:r>
              <a:rPr lang="en-US" b="1" dirty="0" smtClean="0"/>
              <a:t> 4YRS</a:t>
            </a:r>
            <a:endParaRPr lang="en-US" b="1" dirty="0"/>
          </a:p>
          <a:p>
            <a:pPr algn="ctr"/>
            <a:endParaRPr lang="en-US" dirty="0"/>
          </a:p>
          <a:p>
            <a:pPr algn="ctr"/>
            <a:r>
              <a:rPr lang="en-US" b="1" u="sng" dirty="0">
                <a:latin typeface="Arial Black" pitchFamily="34" charset="0"/>
              </a:rPr>
              <a:t>CATCHMENT POPULATION</a:t>
            </a:r>
            <a:r>
              <a:rPr lang="en-US" b="1" dirty="0">
                <a:latin typeface="Arial Black" pitchFamily="34" charset="0"/>
              </a:rPr>
              <a:t>:</a:t>
            </a:r>
          </a:p>
          <a:p>
            <a:pPr algn="ctr"/>
            <a:r>
              <a:rPr lang="en-US" b="1" dirty="0" smtClean="0"/>
              <a:t>45 </a:t>
            </a:r>
            <a:r>
              <a:rPr lang="en-US" b="1" dirty="0"/>
              <a:t>Households, </a:t>
            </a:r>
            <a:r>
              <a:rPr lang="en-US" b="1" dirty="0" smtClean="0"/>
              <a:t>approximately 270 </a:t>
            </a:r>
            <a:r>
              <a:rPr lang="en-US" b="1" dirty="0"/>
              <a:t>persons.</a:t>
            </a:r>
            <a:endParaRPr lang="en-US" dirty="0"/>
          </a:p>
          <a:p>
            <a:endParaRPr lang="en-US" dirty="0"/>
          </a:p>
        </p:txBody>
      </p:sp>
    </p:spTree>
    <p:extLst>
      <p:ext uri="{BB962C8B-B14F-4D97-AF65-F5344CB8AC3E}">
        <p14:creationId xmlns:p14="http://schemas.microsoft.com/office/powerpoint/2010/main" val="2290928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LUWOLA SPRING  </a:t>
            </a:r>
            <a:r>
              <a:rPr lang="en-US" b="1" dirty="0"/>
              <a:t>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04145432"/>
              </p:ext>
            </p:extLst>
          </p:nvPr>
        </p:nvGraphicFramePr>
        <p:xfrm>
          <a:off x="283779" y="1466193"/>
          <a:ext cx="11666483" cy="4490570"/>
        </p:xfrm>
        <a:graphic>
          <a:graphicData uri="http://schemas.openxmlformats.org/drawingml/2006/table">
            <a:tbl>
              <a:tblPr firstRow="1" bandRow="1">
                <a:tableStyleId>{5C22544A-7EE6-4342-B048-85BDC9FD1C3A}</a:tableStyleId>
              </a:tblPr>
              <a:tblGrid>
                <a:gridCol w="941597"/>
                <a:gridCol w="2973467"/>
                <a:gridCol w="7751419"/>
              </a:tblGrid>
              <a:tr h="688361">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REPORT</a:t>
                      </a:r>
                    </a:p>
                    <a:p>
                      <a:endParaRPr lang="en-US" dirty="0"/>
                    </a:p>
                  </a:txBody>
                  <a:tcPr/>
                </a:tc>
              </a:tr>
              <a:tr h="1186748">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Great water</a:t>
                      </a:r>
                      <a:r>
                        <a:rPr lang="en-US" baseline="0" dirty="0" smtClean="0"/>
                        <a:t> flow,</a:t>
                      </a:r>
                      <a:r>
                        <a:rPr lang="en-US" dirty="0" smtClean="0"/>
                        <a:t> clean and no contamination of water</a:t>
                      </a:r>
                      <a:r>
                        <a:rPr lang="en-US" baseline="0" dirty="0" smtClean="0"/>
                        <a:t> .Drainage working well.</a:t>
                      </a:r>
                      <a:endParaRPr lang="en-US" dirty="0"/>
                    </a:p>
                  </a:txBody>
                  <a:tcPr/>
                </a:tc>
              </a:tr>
              <a:tr h="552781">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No</a:t>
                      </a:r>
                      <a:r>
                        <a:rPr lang="en-US" baseline="0" dirty="0" smtClean="0"/>
                        <a:t> fence!</a:t>
                      </a:r>
                      <a:endParaRPr lang="en-US" dirty="0"/>
                    </a:p>
                  </a:txBody>
                  <a:tcPr/>
                </a:tc>
              </a:tr>
              <a:tr h="687560">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Rusted,</a:t>
                      </a:r>
                      <a:r>
                        <a:rPr lang="en-US" baseline="0" dirty="0" smtClean="0"/>
                        <a:t> one support vandalized stands against a wall.</a:t>
                      </a:r>
                      <a:endParaRPr lang="en-US" dirty="0"/>
                    </a:p>
                  </a:txBody>
                  <a:tcPr/>
                </a:tc>
              </a:tr>
              <a:tr h="687560">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all members of the community!</a:t>
                      </a:r>
                      <a:endParaRPr lang="en-US" dirty="0"/>
                    </a:p>
                  </a:txBody>
                  <a:tcPr/>
                </a:tc>
              </a:tr>
              <a:tr h="687560">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Drainage</a:t>
                      </a:r>
                      <a:r>
                        <a:rPr lang="en-US" baseline="0" dirty="0" smtClean="0"/>
                        <a:t> good </a:t>
                      </a:r>
                      <a:r>
                        <a:rPr lang="en-US" baseline="0" smtClean="0"/>
                        <a:t>and working!</a:t>
                      </a:r>
                      <a:endParaRPr lang="en-US" dirty="0"/>
                    </a:p>
                  </a:txBody>
                  <a:tcPr/>
                </a:tc>
              </a:tr>
            </a:tbl>
          </a:graphicData>
        </a:graphic>
      </p:graphicFrame>
    </p:spTree>
    <p:extLst>
      <p:ext uri="{BB962C8B-B14F-4D97-AF65-F5344CB8AC3E}">
        <p14:creationId xmlns:p14="http://schemas.microsoft.com/office/powerpoint/2010/main" val="3894831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FOLLOWING WATER PROJECT HAS BEEN SUPPORTED BY YOUR CLUB</a:t>
            </a:r>
            <a:endParaRPr lang="en-US" dirty="0"/>
          </a:p>
        </p:txBody>
      </p:sp>
      <p:sp>
        <p:nvSpPr>
          <p:cNvPr id="3" name="Content Placeholder 2"/>
          <p:cNvSpPr>
            <a:spLocks noGrp="1"/>
          </p:cNvSpPr>
          <p:nvPr>
            <p:ph sz="quarter" idx="1"/>
          </p:nvPr>
        </p:nvSpPr>
        <p:spPr/>
        <p:txBody>
          <a:bodyPr/>
          <a:lstStyle/>
          <a:p>
            <a:endParaRPr lang="en-US" dirty="0" smtClean="0"/>
          </a:p>
          <a:p>
            <a:pPr>
              <a:buFont typeface="Wingdings" pitchFamily="2" charset="2"/>
              <a:buChar char="q"/>
            </a:pPr>
            <a:r>
              <a:rPr lang="en-US" dirty="0" smtClean="0"/>
              <a:t>KOLENDO COMMUNITY SPRING</a:t>
            </a:r>
          </a:p>
          <a:p>
            <a:pPr>
              <a:buFont typeface="Wingdings" pitchFamily="2" charset="2"/>
              <a:buChar char="q"/>
            </a:pPr>
            <a:r>
              <a:rPr lang="en-US" dirty="0" smtClean="0"/>
              <a:t>KOSIMBO COMMUNITY SPRING</a:t>
            </a:r>
          </a:p>
          <a:p>
            <a:pPr>
              <a:buFont typeface="Wingdings" pitchFamily="2" charset="2"/>
              <a:buChar char="q"/>
            </a:pPr>
            <a:r>
              <a:rPr lang="en-US" dirty="0" smtClean="0"/>
              <a:t>LUWOLA COMMUNITY SPRING</a:t>
            </a:r>
          </a:p>
          <a:p>
            <a:pPr>
              <a:buFont typeface="Wingdings" pitchFamily="2" charset="2"/>
              <a:buChar char="q"/>
            </a:pPr>
            <a:r>
              <a:rPr lang="en-US" dirty="0" smtClean="0"/>
              <a:t>REROCOMMUNITY SPRING</a:t>
            </a:r>
          </a:p>
          <a:p>
            <a:pPr>
              <a:buFont typeface="Wingdings" pitchFamily="2" charset="2"/>
              <a:buChar char="q"/>
            </a:pPr>
            <a:r>
              <a:rPr lang="en-US" dirty="0" smtClean="0"/>
              <a:t>ESHIANINI COMMUNITY SPRING.</a:t>
            </a:r>
          </a:p>
          <a:p>
            <a:endParaRPr lang="en-US" dirty="0" smtClean="0"/>
          </a:p>
          <a:p>
            <a:pPr marL="0" indent="0">
              <a:buNone/>
            </a:pPr>
            <a:endParaRPr lang="en-US" dirty="0"/>
          </a:p>
        </p:txBody>
      </p:sp>
    </p:spTree>
    <p:extLst>
      <p:ext uri="{BB962C8B-B14F-4D97-AF65-F5344CB8AC3E}">
        <p14:creationId xmlns:p14="http://schemas.microsoft.com/office/powerpoint/2010/main" val="15736541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76700"/>
          </a:xfrm>
        </p:spPr>
        <p:txBody>
          <a:bodyPr>
            <a:normAutofit fontScale="90000"/>
          </a:bodyPr>
          <a:lstStyle/>
          <a:p>
            <a:pPr algn="ctr"/>
            <a:r>
              <a:rPr lang="en-US" dirty="0" smtClean="0"/>
              <a:t>Status </a:t>
            </a:r>
            <a:r>
              <a:rPr lang="en-US" dirty="0" err="1" smtClean="0"/>
              <a:t>Luwola</a:t>
            </a:r>
            <a:r>
              <a:rPr lang="en-US" dirty="0" smtClean="0"/>
              <a:t> spring</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36483" y="756745"/>
            <a:ext cx="5955424" cy="5912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972" y="735723"/>
            <a:ext cx="5625662" cy="590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829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6635" y="141890"/>
            <a:ext cx="6096000" cy="654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441" y="152400"/>
            <a:ext cx="5672302" cy="653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3909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COMMENTS</a:t>
            </a:r>
            <a:endParaRPr lang="en-US" b="1" u="sng" dirty="0"/>
          </a:p>
        </p:txBody>
      </p:sp>
      <p:sp>
        <p:nvSpPr>
          <p:cNvPr id="3" name="Content Placeholder 2"/>
          <p:cNvSpPr>
            <a:spLocks noGrp="1"/>
          </p:cNvSpPr>
          <p:nvPr>
            <p:ph sz="quarter" idx="1"/>
          </p:nvPr>
        </p:nvSpPr>
        <p:spPr>
          <a:xfrm>
            <a:off x="838199" y="1545022"/>
            <a:ext cx="10544503" cy="5312978"/>
          </a:xfrm>
        </p:spPr>
        <p:txBody>
          <a:bodyPr>
            <a:noAutofit/>
          </a:bodyPr>
          <a:lstStyle/>
          <a:p>
            <a:pPr algn="ctr"/>
            <a:r>
              <a:rPr lang="en-US" sz="3200" b="1" dirty="0" smtClean="0"/>
              <a:t>Most of the springs visited are functioning very well, some  still very new and needs follow up in future .</a:t>
            </a:r>
          </a:p>
          <a:p>
            <a:pPr algn="ctr"/>
            <a:r>
              <a:rPr lang="en-US" sz="3200" b="1" dirty="0" smtClean="0"/>
              <a:t>Two have not been visited ( </a:t>
            </a:r>
            <a:r>
              <a:rPr lang="en-US" sz="3200" b="1" dirty="0" err="1" smtClean="0"/>
              <a:t>Katom</a:t>
            </a:r>
            <a:r>
              <a:rPr lang="en-US" sz="3200" b="1" dirty="0" smtClean="0"/>
              <a:t> in </a:t>
            </a:r>
            <a:r>
              <a:rPr lang="en-US" sz="3200" b="1" dirty="0" err="1" smtClean="0"/>
              <a:t>sega</a:t>
            </a:r>
            <a:r>
              <a:rPr lang="en-US" sz="3200" b="1" dirty="0" smtClean="0"/>
              <a:t> and </a:t>
            </a:r>
            <a:r>
              <a:rPr lang="en-US" sz="3200" b="1" dirty="0" err="1" smtClean="0"/>
              <a:t>Korucho</a:t>
            </a:r>
            <a:r>
              <a:rPr lang="en-US" sz="3200" b="1" dirty="0" smtClean="0"/>
              <a:t> in </a:t>
            </a:r>
            <a:r>
              <a:rPr lang="en-US" sz="3200" b="1" dirty="0" err="1" smtClean="0"/>
              <a:t>Homabay</a:t>
            </a:r>
            <a:r>
              <a:rPr lang="en-US" sz="3200" b="1" smtClean="0"/>
              <a:t>)and </a:t>
            </a:r>
            <a:r>
              <a:rPr lang="en-US" sz="3200" b="1" dirty="0" smtClean="0"/>
              <a:t>plan to visit and update the club.</a:t>
            </a:r>
          </a:p>
          <a:p>
            <a:pPr algn="ctr"/>
            <a:endParaRPr lang="en-US" sz="3200" b="1" dirty="0" smtClean="0"/>
          </a:p>
          <a:p>
            <a:pPr marL="0" indent="0" algn="ctr">
              <a:buNone/>
            </a:pPr>
            <a:endParaRPr lang="en-US" sz="3200" b="1" dirty="0" smtClean="0"/>
          </a:p>
          <a:p>
            <a:pPr marL="0" indent="0" algn="ctr">
              <a:buNone/>
            </a:pPr>
            <a:endParaRPr lang="en-US" sz="3200" b="1" dirty="0" smtClean="0"/>
          </a:p>
          <a:p>
            <a:pPr marL="0" indent="0" algn="ctr">
              <a:buNone/>
            </a:pPr>
            <a:endParaRPr lang="en-US" sz="3200" b="1" dirty="0" smtClean="0"/>
          </a:p>
          <a:p>
            <a:pPr marL="0" indent="0" algn="ctr">
              <a:buNone/>
            </a:pPr>
            <a:r>
              <a:rPr lang="en-US" sz="3200" b="1" dirty="0"/>
              <a:t> </a:t>
            </a:r>
            <a:r>
              <a:rPr lang="en-US" sz="3200" b="1" dirty="0" smtClean="0"/>
              <a:t>                         </a:t>
            </a:r>
            <a:endParaRPr lang="en-US" sz="3200" b="1" dirty="0"/>
          </a:p>
        </p:txBody>
      </p:sp>
    </p:spTree>
    <p:extLst>
      <p:ext uri="{BB962C8B-B14F-4D97-AF65-F5344CB8AC3E}">
        <p14:creationId xmlns:p14="http://schemas.microsoft.com/office/powerpoint/2010/main" val="6434980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VOTE OF THANKS</a:t>
            </a:r>
            <a:endParaRPr lang="en-US" b="1" u="sng" dirty="0"/>
          </a:p>
        </p:txBody>
      </p:sp>
      <p:sp>
        <p:nvSpPr>
          <p:cNvPr id="3" name="Content Placeholder 2"/>
          <p:cNvSpPr>
            <a:spLocks noGrp="1"/>
          </p:cNvSpPr>
          <p:nvPr>
            <p:ph sz="quarter" idx="1"/>
          </p:nvPr>
        </p:nvSpPr>
        <p:spPr/>
        <p:txBody>
          <a:bodyPr>
            <a:normAutofit fontScale="92500" lnSpcReduction="20000"/>
          </a:bodyPr>
          <a:lstStyle/>
          <a:p>
            <a:pPr marL="0" indent="0" algn="ctr">
              <a:buNone/>
            </a:pPr>
            <a:r>
              <a:rPr lang="en-US" sz="3200" b="1" dirty="0" smtClean="0"/>
              <a:t>To </a:t>
            </a:r>
            <a:r>
              <a:rPr lang="en-US" sz="3200" b="1" dirty="0" err="1" smtClean="0"/>
              <a:t>Trollhattan</a:t>
            </a:r>
            <a:r>
              <a:rPr lang="en-US" sz="3200" b="1" dirty="0" smtClean="0"/>
              <a:t> RC Sweden, on behalf of the Community, The Rotary Doctors Sweden and the Community Nursing Services. Thank you so much for this support and you can see how you have transformed the health of many in the community through safe drinking water!</a:t>
            </a:r>
          </a:p>
          <a:p>
            <a:pPr marL="0" indent="0">
              <a:buNone/>
            </a:pPr>
            <a:endParaRPr lang="en-US" sz="3200" b="1" dirty="0" smtClean="0"/>
          </a:p>
          <a:p>
            <a:pPr marL="0" indent="0">
              <a:buNone/>
            </a:pPr>
            <a:endParaRPr lang="en-US" sz="3200" b="1" dirty="0"/>
          </a:p>
          <a:p>
            <a:pPr marL="0" indent="0" algn="ctr">
              <a:buNone/>
            </a:pPr>
            <a:r>
              <a:rPr lang="en-US" sz="3200" b="1" dirty="0" smtClean="0"/>
              <a:t>THANK YOU and STAY SAFE FROM CORONA</a:t>
            </a:r>
          </a:p>
          <a:p>
            <a:pPr marL="0" indent="0" algn="ctr">
              <a:buNone/>
            </a:pPr>
            <a:endParaRPr lang="en-US" sz="3200" b="1" dirty="0" smtClean="0"/>
          </a:p>
          <a:p>
            <a:pPr marL="0" indent="0" algn="ctr">
              <a:buNone/>
            </a:pPr>
            <a:r>
              <a:rPr lang="en-US" sz="3200" b="1" dirty="0" smtClean="0"/>
              <a:t>JACINTA K. NICASIO</a:t>
            </a:r>
            <a:endParaRPr lang="en-US" sz="3200" b="1" dirty="0"/>
          </a:p>
        </p:txBody>
      </p:sp>
    </p:spTree>
    <p:extLst>
      <p:ext uri="{BB962C8B-B14F-4D97-AF65-F5344CB8AC3E}">
        <p14:creationId xmlns:p14="http://schemas.microsoft.com/office/powerpoint/2010/main" val="161895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smtClean="0"/>
          </a:p>
          <a:p>
            <a:endParaRPr lang="en-US" dirty="0"/>
          </a:p>
          <a:p>
            <a:pPr>
              <a:buFont typeface="Wingdings" pitchFamily="2" charset="2"/>
              <a:buChar char="q"/>
            </a:pPr>
            <a:r>
              <a:rPr lang="en-US" dirty="0"/>
              <a:t>KUMERU COMMUNITY SPRING</a:t>
            </a:r>
          </a:p>
          <a:p>
            <a:pPr>
              <a:buFont typeface="Wingdings" pitchFamily="2" charset="2"/>
              <a:buChar char="q"/>
            </a:pPr>
            <a:r>
              <a:rPr lang="en-US" dirty="0"/>
              <a:t>MAKHARI COMMUNITY SPRING</a:t>
            </a:r>
          </a:p>
          <a:p>
            <a:pPr>
              <a:buFont typeface="Wingdings" pitchFamily="2" charset="2"/>
              <a:buChar char="q"/>
            </a:pPr>
            <a:r>
              <a:rPr lang="en-US" dirty="0"/>
              <a:t>KORUCHO COMMUNITY </a:t>
            </a:r>
            <a:r>
              <a:rPr lang="en-US" dirty="0" smtClean="0"/>
              <a:t>SPRING</a:t>
            </a:r>
          </a:p>
          <a:p>
            <a:pPr>
              <a:buFont typeface="Wingdings" pitchFamily="2" charset="2"/>
              <a:buChar char="q"/>
            </a:pPr>
            <a:r>
              <a:rPr lang="en-US" dirty="0" smtClean="0"/>
              <a:t>KORUCHO COMMUNITY SPRING</a:t>
            </a:r>
          </a:p>
          <a:p>
            <a:pPr>
              <a:buFont typeface="Wingdings" pitchFamily="2" charset="2"/>
              <a:buChar char="q"/>
            </a:pPr>
            <a:r>
              <a:rPr lang="en-US" dirty="0" smtClean="0"/>
              <a:t>NAKHAKOSIA COMMUNITY SPRING</a:t>
            </a:r>
          </a:p>
          <a:p>
            <a:pPr>
              <a:buFont typeface="Wingdings" pitchFamily="2" charset="2"/>
              <a:buChar char="q"/>
            </a:pPr>
            <a:r>
              <a:rPr lang="en-US" dirty="0" smtClean="0"/>
              <a:t>KATOM COMMUNITY SPRING</a:t>
            </a:r>
            <a:endParaRPr lang="en-US" dirty="0"/>
          </a:p>
        </p:txBody>
      </p:sp>
    </p:spTree>
    <p:extLst>
      <p:ext uri="{BB962C8B-B14F-4D97-AF65-F5344CB8AC3E}">
        <p14:creationId xmlns:p14="http://schemas.microsoft.com/office/powerpoint/2010/main" val="209087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KOLENDO  COMMUNITY SHALLOW WELL</a:t>
            </a:r>
            <a:endParaRPr lang="en-US" dirty="0"/>
          </a:p>
        </p:txBody>
      </p:sp>
      <p:sp>
        <p:nvSpPr>
          <p:cNvPr id="3" name="Content Placeholder 2"/>
          <p:cNvSpPr>
            <a:spLocks noGrp="1"/>
          </p:cNvSpPr>
          <p:nvPr>
            <p:ph sz="quarter" idx="1"/>
          </p:nvPr>
        </p:nvSpPr>
        <p:spPr/>
        <p:txBody>
          <a:bodyPr/>
          <a:lstStyle/>
          <a:p>
            <a:pPr marL="0" indent="0" algn="ctr">
              <a:buNone/>
            </a:pPr>
            <a:r>
              <a:rPr lang="en-US" b="1" u="sng" dirty="0">
                <a:latin typeface="Arial Black" pitchFamily="34" charset="0"/>
              </a:rPr>
              <a:t>PERIOD OF </a:t>
            </a:r>
            <a:r>
              <a:rPr lang="en-US" b="1" u="sng" dirty="0" smtClean="0">
                <a:latin typeface="Arial Black" pitchFamily="34" charset="0"/>
              </a:rPr>
              <a:t>PROTECTED</a:t>
            </a:r>
            <a:r>
              <a:rPr lang="en-US" dirty="0" smtClean="0"/>
              <a:t>: </a:t>
            </a:r>
            <a:endParaRPr lang="en-US" dirty="0"/>
          </a:p>
          <a:p>
            <a:pPr marL="0" indent="0" algn="ctr">
              <a:buNone/>
            </a:pPr>
            <a:r>
              <a:rPr lang="en-US" b="1" dirty="0" smtClean="0"/>
              <a:t>JUNE/JULY 2014</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smtClean="0"/>
              <a:t>6years </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100 </a:t>
            </a:r>
            <a:r>
              <a:rPr lang="en-US" b="1" dirty="0"/>
              <a:t>Households, approximately </a:t>
            </a:r>
            <a:r>
              <a:rPr lang="en-US" b="1" dirty="0" smtClean="0"/>
              <a:t>600 persons</a:t>
            </a:r>
            <a:r>
              <a:rPr lang="en-US" b="1" dirty="0"/>
              <a:t>.</a:t>
            </a:r>
            <a:endParaRPr lang="en-US" dirty="0"/>
          </a:p>
        </p:txBody>
      </p:sp>
    </p:spTree>
    <p:extLst>
      <p:ext uri="{BB962C8B-B14F-4D97-AF65-F5344CB8AC3E}">
        <p14:creationId xmlns:p14="http://schemas.microsoft.com/office/powerpoint/2010/main" val="1571798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KOLENDO  REVIEW REPORT</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637022002"/>
              </p:ext>
            </p:extLst>
          </p:nvPr>
        </p:nvGraphicFramePr>
        <p:xfrm>
          <a:off x="220717" y="1623845"/>
          <a:ext cx="11666483" cy="4997670"/>
        </p:xfrm>
        <a:graphic>
          <a:graphicData uri="http://schemas.openxmlformats.org/drawingml/2006/table">
            <a:tbl>
              <a:tblPr firstRow="1" bandRow="1">
                <a:tableStyleId>{5C22544A-7EE6-4342-B048-85BDC9FD1C3A}</a:tableStyleId>
              </a:tblPr>
              <a:tblGrid>
                <a:gridCol w="713029"/>
                <a:gridCol w="3919164"/>
                <a:gridCol w="7034290"/>
              </a:tblGrid>
              <a:tr h="832945">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832945">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baseline="0" dirty="0" smtClean="0"/>
                        <a:t>Water flow good, can take about 2min to fill a 20 water bucket .Drainage slightly blocked </a:t>
                      </a:r>
                      <a:endParaRPr lang="en-US" dirty="0"/>
                    </a:p>
                  </a:txBody>
                  <a:tcPr/>
                </a:tc>
              </a:tr>
              <a:tr h="832945">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Not</a:t>
                      </a:r>
                      <a:r>
                        <a:rPr lang="en-US" baseline="0" dirty="0" smtClean="0"/>
                        <a:t> there </a:t>
                      </a:r>
                      <a:endParaRPr lang="en-US" dirty="0"/>
                    </a:p>
                  </a:txBody>
                  <a:tcPr/>
                </a:tc>
              </a:tr>
              <a:tr h="832945">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but not readable </a:t>
                      </a:r>
                      <a:endParaRPr lang="en-US" dirty="0"/>
                    </a:p>
                  </a:txBody>
                  <a:tcPr/>
                </a:tc>
              </a:tr>
              <a:tr h="832945">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dirty="0" smtClean="0"/>
                        <a:t>Used by  community members, at the time of taking photos no one was at the spring. Wrong timing!</a:t>
                      </a:r>
                      <a:endParaRPr lang="en-US" dirty="0"/>
                    </a:p>
                  </a:txBody>
                  <a:tcPr/>
                </a:tc>
              </a:tr>
              <a:tr h="832945">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Committee</a:t>
                      </a:r>
                      <a:r>
                        <a:rPr lang="en-US" baseline="0" dirty="0" smtClean="0"/>
                        <a:t>  there but not very active. For follow up through volunteer.</a:t>
                      </a:r>
                      <a:endParaRPr lang="en-US" dirty="0"/>
                    </a:p>
                  </a:txBody>
                  <a:tcPr/>
                </a:tc>
              </a:tr>
            </a:tbl>
          </a:graphicData>
        </a:graphic>
      </p:graphicFrame>
    </p:spTree>
    <p:extLst>
      <p:ext uri="{BB962C8B-B14F-4D97-AF65-F5344CB8AC3E}">
        <p14:creationId xmlns:p14="http://schemas.microsoft.com/office/powerpoint/2010/main" val="144685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4638"/>
            <a:ext cx="10363200" cy="545169"/>
          </a:xfrm>
        </p:spPr>
        <p:txBody>
          <a:bodyPr>
            <a:normAutofit fontScale="90000"/>
          </a:bodyPr>
          <a:lstStyle/>
          <a:p>
            <a:pPr algn="ctr"/>
            <a:r>
              <a:rPr lang="en-US" dirty="0" smtClean="0"/>
              <a:t>Status of </a:t>
            </a:r>
            <a:r>
              <a:rPr lang="en-US" dirty="0" err="1" smtClean="0"/>
              <a:t>Kolendo</a:t>
            </a:r>
            <a:r>
              <a:rPr lang="en-US" dirty="0" smtClean="0"/>
              <a:t> spring</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258910" y="725214"/>
            <a:ext cx="5722883" cy="595936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17" y="725214"/>
            <a:ext cx="5896304" cy="5959365"/>
          </a:xfrm>
          <a:prstGeom prst="rect">
            <a:avLst/>
          </a:prstGeom>
        </p:spPr>
      </p:pic>
    </p:spTree>
    <p:extLst>
      <p:ext uri="{BB962C8B-B14F-4D97-AF65-F5344CB8AC3E}">
        <p14:creationId xmlns:p14="http://schemas.microsoft.com/office/powerpoint/2010/main" val="199136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RERO COMMUNITY SPRING</a:t>
            </a:r>
            <a:endParaRPr lang="en-US" dirty="0"/>
          </a:p>
        </p:txBody>
      </p:sp>
      <p:sp>
        <p:nvSpPr>
          <p:cNvPr id="3" name="Content Placeholder 2"/>
          <p:cNvSpPr>
            <a:spLocks noGrp="1"/>
          </p:cNvSpPr>
          <p:nvPr>
            <p:ph sz="quarter" idx="1"/>
          </p:nvPr>
        </p:nvSpPr>
        <p:spPr/>
        <p:txBody>
          <a:bodyPr>
            <a:normAutofit/>
          </a:bodyPr>
          <a:lstStyle/>
          <a:p>
            <a:pPr marL="0" indent="0" algn="ctr">
              <a:buNone/>
            </a:pPr>
            <a:r>
              <a:rPr lang="en-US" b="1" u="sng" dirty="0">
                <a:latin typeface="Arial Black" pitchFamily="34" charset="0"/>
              </a:rPr>
              <a:t>PERIOD OF PROTECTED</a:t>
            </a:r>
            <a:r>
              <a:rPr lang="en-US" dirty="0"/>
              <a:t>: </a:t>
            </a:r>
          </a:p>
          <a:p>
            <a:pPr marL="0" indent="0" algn="ctr">
              <a:buNone/>
            </a:pPr>
            <a:r>
              <a:rPr lang="en-US" b="1" dirty="0" smtClean="0"/>
              <a:t>JUNE/JULY  2018</a:t>
            </a:r>
            <a:endParaRPr lang="en-US" b="1" dirty="0"/>
          </a:p>
          <a:p>
            <a:pPr marL="0" indent="0" algn="ctr">
              <a:buNone/>
            </a:pPr>
            <a:endParaRPr lang="en-US" b="1" dirty="0"/>
          </a:p>
          <a:p>
            <a:pPr marL="0" indent="0" algn="ctr">
              <a:buNone/>
            </a:pPr>
            <a:r>
              <a:rPr lang="en-US" b="1" u="sng" dirty="0">
                <a:latin typeface="Arial Black" pitchFamily="34" charset="0"/>
              </a:rPr>
              <a:t>AGE: </a:t>
            </a:r>
          </a:p>
          <a:p>
            <a:pPr marL="0" indent="0" algn="ctr">
              <a:buNone/>
            </a:pPr>
            <a:r>
              <a:rPr lang="en-US" b="1" dirty="0"/>
              <a:t>2</a:t>
            </a:r>
            <a:r>
              <a:rPr lang="en-US" b="1" dirty="0" smtClean="0"/>
              <a:t> years </a:t>
            </a:r>
            <a:endParaRPr lang="en-US" b="1" dirty="0"/>
          </a:p>
          <a:p>
            <a:pPr marL="0" indent="0" algn="ctr">
              <a:buNone/>
            </a:pPr>
            <a:endParaRPr lang="en-US" dirty="0"/>
          </a:p>
          <a:p>
            <a:pPr marL="0" indent="0" algn="ctr">
              <a:buNone/>
            </a:pPr>
            <a:r>
              <a:rPr lang="en-US" b="1" u="sng" dirty="0">
                <a:latin typeface="Arial Black" pitchFamily="34" charset="0"/>
              </a:rPr>
              <a:t>CATCHMENT POPULATION</a:t>
            </a:r>
            <a:r>
              <a:rPr lang="en-US" b="1" dirty="0">
                <a:latin typeface="Arial Black" pitchFamily="34" charset="0"/>
              </a:rPr>
              <a:t>:</a:t>
            </a:r>
          </a:p>
          <a:p>
            <a:pPr marL="0" indent="0" algn="ctr">
              <a:buNone/>
            </a:pPr>
            <a:r>
              <a:rPr lang="en-US" b="1" dirty="0" smtClean="0"/>
              <a:t>120 </a:t>
            </a:r>
            <a:r>
              <a:rPr lang="en-US" b="1" dirty="0"/>
              <a:t>Households, approximately </a:t>
            </a:r>
            <a:r>
              <a:rPr lang="en-US" b="1" dirty="0" smtClean="0"/>
              <a:t>720 </a:t>
            </a:r>
            <a:r>
              <a:rPr lang="en-US" b="1" dirty="0"/>
              <a:t>persons.</a:t>
            </a:r>
            <a:endParaRPr lang="en-US" dirty="0"/>
          </a:p>
          <a:p>
            <a:endParaRPr lang="en-US" dirty="0"/>
          </a:p>
        </p:txBody>
      </p:sp>
    </p:spTree>
    <p:extLst>
      <p:ext uri="{BB962C8B-B14F-4D97-AF65-F5344CB8AC3E}">
        <p14:creationId xmlns:p14="http://schemas.microsoft.com/office/powerpoint/2010/main" val="3152908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RERO REVIEW REPORT  </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345874692"/>
              </p:ext>
            </p:extLst>
          </p:nvPr>
        </p:nvGraphicFramePr>
        <p:xfrm>
          <a:off x="189186" y="1825625"/>
          <a:ext cx="11745311" cy="4413259"/>
        </p:xfrm>
        <a:graphic>
          <a:graphicData uri="http://schemas.openxmlformats.org/drawingml/2006/table">
            <a:tbl>
              <a:tblPr firstRow="1" bandRow="1">
                <a:tableStyleId>{5C22544A-7EE6-4342-B048-85BDC9FD1C3A}</a:tableStyleId>
              </a:tblPr>
              <a:tblGrid>
                <a:gridCol w="1124052"/>
                <a:gridCol w="3521832"/>
                <a:gridCol w="7099427"/>
              </a:tblGrid>
              <a:tr h="699157">
                <a:tc>
                  <a:txBody>
                    <a:bodyPr/>
                    <a:lstStyle/>
                    <a:p>
                      <a:endParaRPr lang="en-US" dirty="0"/>
                    </a:p>
                  </a:txBody>
                  <a:tcPr/>
                </a:tc>
                <a:tc>
                  <a:txBody>
                    <a:bodyPr/>
                    <a:lstStyle/>
                    <a:p>
                      <a:r>
                        <a:rPr lang="en-US" dirty="0" smtClean="0"/>
                        <a:t>PARAMETOR</a:t>
                      </a:r>
                      <a:r>
                        <a:rPr lang="en-US" baseline="0" dirty="0" smtClean="0"/>
                        <a:t> OF REVIEW</a:t>
                      </a:r>
                      <a:endParaRPr lang="en-US" dirty="0"/>
                    </a:p>
                  </a:txBody>
                  <a:tcPr/>
                </a:tc>
                <a:tc>
                  <a:txBody>
                    <a:bodyPr/>
                    <a:lstStyle/>
                    <a:p>
                      <a:r>
                        <a:rPr lang="en-US" dirty="0" smtClean="0"/>
                        <a:t>REPORT</a:t>
                      </a:r>
                      <a:endParaRPr lang="en-US" dirty="0"/>
                    </a:p>
                  </a:txBody>
                  <a:tcPr/>
                </a:tc>
              </a:tr>
              <a:tr h="785977">
                <a:tc>
                  <a:txBody>
                    <a:bodyPr/>
                    <a:lstStyle/>
                    <a:p>
                      <a:r>
                        <a:rPr lang="en-US" dirty="0" smtClean="0"/>
                        <a:t>1</a:t>
                      </a:r>
                      <a:endParaRPr lang="en-US" dirty="0"/>
                    </a:p>
                  </a:txBody>
                  <a:tcPr/>
                </a:tc>
                <a:tc>
                  <a:txBody>
                    <a:bodyPr/>
                    <a:lstStyle/>
                    <a:p>
                      <a:r>
                        <a:rPr lang="en-US" dirty="0" smtClean="0"/>
                        <a:t>FUNCTIONALITY</a:t>
                      </a:r>
                      <a:endParaRPr lang="en-US" dirty="0"/>
                    </a:p>
                  </a:txBody>
                  <a:tcPr/>
                </a:tc>
                <a:tc>
                  <a:txBody>
                    <a:bodyPr/>
                    <a:lstStyle/>
                    <a:p>
                      <a:r>
                        <a:rPr lang="en-US" dirty="0" smtClean="0"/>
                        <a:t>Good water flow, fills </a:t>
                      </a:r>
                      <a:r>
                        <a:rPr lang="en-US" baseline="0" dirty="0" smtClean="0"/>
                        <a:t>  20 water bucket within less than 30sec,Drainage well maintained .</a:t>
                      </a:r>
                      <a:endParaRPr lang="en-US" dirty="0"/>
                    </a:p>
                  </a:txBody>
                  <a:tcPr/>
                </a:tc>
              </a:tr>
              <a:tr h="699157">
                <a:tc>
                  <a:txBody>
                    <a:bodyPr/>
                    <a:lstStyle/>
                    <a:p>
                      <a:r>
                        <a:rPr lang="en-US" dirty="0" smtClean="0"/>
                        <a:t>2</a:t>
                      </a:r>
                      <a:endParaRPr lang="en-US" dirty="0"/>
                    </a:p>
                  </a:txBody>
                  <a:tcPr/>
                </a:tc>
                <a:tc>
                  <a:txBody>
                    <a:bodyPr/>
                    <a:lstStyle/>
                    <a:p>
                      <a:r>
                        <a:rPr lang="en-US" dirty="0" smtClean="0"/>
                        <a:t>FENCE</a:t>
                      </a:r>
                      <a:endParaRPr lang="en-US" dirty="0"/>
                    </a:p>
                  </a:txBody>
                  <a:tcPr/>
                </a:tc>
                <a:tc>
                  <a:txBody>
                    <a:bodyPr/>
                    <a:lstStyle/>
                    <a:p>
                      <a:r>
                        <a:rPr lang="en-US" dirty="0" smtClean="0"/>
                        <a:t>One</a:t>
                      </a:r>
                      <a:r>
                        <a:rPr lang="en-US" baseline="0" dirty="0" smtClean="0"/>
                        <a:t> side fencing posts fallen </a:t>
                      </a:r>
                      <a:endParaRPr lang="en-US" dirty="0"/>
                    </a:p>
                  </a:txBody>
                  <a:tcPr/>
                </a:tc>
              </a:tr>
              <a:tr h="699157">
                <a:tc>
                  <a:txBody>
                    <a:bodyPr/>
                    <a:lstStyle/>
                    <a:p>
                      <a:r>
                        <a:rPr lang="en-US" dirty="0" smtClean="0"/>
                        <a:t>3</a:t>
                      </a:r>
                      <a:endParaRPr lang="en-US" dirty="0"/>
                    </a:p>
                  </a:txBody>
                  <a:tcPr/>
                </a:tc>
                <a:tc>
                  <a:txBody>
                    <a:bodyPr/>
                    <a:lstStyle/>
                    <a:p>
                      <a:r>
                        <a:rPr lang="en-US" dirty="0" smtClean="0"/>
                        <a:t>SIGN POST</a:t>
                      </a:r>
                      <a:endParaRPr lang="en-US" dirty="0"/>
                    </a:p>
                  </a:txBody>
                  <a:tcPr/>
                </a:tc>
                <a:tc>
                  <a:txBody>
                    <a:bodyPr/>
                    <a:lstStyle/>
                    <a:p>
                      <a:r>
                        <a:rPr lang="en-US" dirty="0" smtClean="0"/>
                        <a:t>Still</a:t>
                      </a:r>
                      <a:r>
                        <a:rPr lang="en-US" baseline="0" dirty="0" smtClean="0"/>
                        <a:t> standing and readable.</a:t>
                      </a:r>
                      <a:endParaRPr lang="en-US" dirty="0"/>
                    </a:p>
                  </a:txBody>
                  <a:tcPr/>
                </a:tc>
              </a:tr>
              <a:tr h="830654">
                <a:tc>
                  <a:txBody>
                    <a:bodyPr/>
                    <a:lstStyle/>
                    <a:p>
                      <a:r>
                        <a:rPr lang="en-US" dirty="0" smtClean="0"/>
                        <a:t>4</a:t>
                      </a:r>
                      <a:endParaRPr lang="en-US" dirty="0"/>
                    </a:p>
                  </a:txBody>
                  <a:tcPr/>
                </a:tc>
                <a:tc>
                  <a:txBody>
                    <a:bodyPr/>
                    <a:lstStyle/>
                    <a:p>
                      <a:r>
                        <a:rPr lang="en-US" dirty="0" smtClean="0"/>
                        <a:t>USAGE</a:t>
                      </a:r>
                      <a:endParaRPr lang="en-US" dirty="0"/>
                    </a:p>
                  </a:txBody>
                  <a:tcPr/>
                </a:tc>
                <a:tc>
                  <a:txBody>
                    <a:bodyPr/>
                    <a:lstStyle/>
                    <a:p>
                      <a:r>
                        <a:rPr lang="en-US" baseline="0" dirty="0" smtClean="0"/>
                        <a:t>Well used by all the community for drinking, cooking, washing and laundry and for animals.</a:t>
                      </a:r>
                      <a:endParaRPr lang="en-US" dirty="0"/>
                    </a:p>
                  </a:txBody>
                  <a:tcPr/>
                </a:tc>
              </a:tr>
              <a:tr h="699157">
                <a:tc>
                  <a:txBody>
                    <a:bodyPr/>
                    <a:lstStyle/>
                    <a:p>
                      <a:r>
                        <a:rPr lang="en-US" dirty="0" smtClean="0"/>
                        <a:t>5</a:t>
                      </a:r>
                      <a:endParaRPr lang="en-US" dirty="0"/>
                    </a:p>
                  </a:txBody>
                  <a:tcPr/>
                </a:tc>
                <a:tc>
                  <a:txBody>
                    <a:bodyPr/>
                    <a:lstStyle/>
                    <a:p>
                      <a:r>
                        <a:rPr lang="en-US" dirty="0" smtClean="0"/>
                        <a:t>ANY OTHER REPORT</a:t>
                      </a:r>
                      <a:endParaRPr lang="en-US" dirty="0"/>
                    </a:p>
                  </a:txBody>
                  <a:tcPr/>
                </a:tc>
                <a:tc>
                  <a:txBody>
                    <a:bodyPr/>
                    <a:lstStyle/>
                    <a:p>
                      <a:r>
                        <a:rPr lang="en-US" dirty="0" smtClean="0"/>
                        <a:t>Functional</a:t>
                      </a:r>
                      <a:r>
                        <a:rPr lang="en-US" baseline="0" dirty="0" smtClean="0"/>
                        <a:t> committee, well protected source with the seedlings already grown.</a:t>
                      </a:r>
                      <a:endParaRPr lang="en-US" dirty="0"/>
                    </a:p>
                  </a:txBody>
                  <a:tcPr/>
                </a:tc>
              </a:tr>
            </a:tbl>
          </a:graphicData>
        </a:graphic>
      </p:graphicFrame>
    </p:spTree>
    <p:extLst>
      <p:ext uri="{BB962C8B-B14F-4D97-AF65-F5344CB8AC3E}">
        <p14:creationId xmlns:p14="http://schemas.microsoft.com/office/powerpoint/2010/main" val="8234163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916</TotalTime>
  <Words>1046</Words>
  <Application>Microsoft Office PowerPoint</Application>
  <PresentationFormat>Widescreen</PresentationFormat>
  <Paragraphs>264</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 Black</vt:lpstr>
      <vt:lpstr>Calibri Light</vt:lpstr>
      <vt:lpstr>Franklin Gothic Book</vt:lpstr>
      <vt:lpstr>Perpetua</vt:lpstr>
      <vt:lpstr>Wingdings</vt:lpstr>
      <vt:lpstr>Wingdings 2</vt:lpstr>
      <vt:lpstr>Equity</vt:lpstr>
      <vt:lpstr>REVIEW OF WATER PROJECTS SPONSORED </vt:lpstr>
      <vt:lpstr>INTRODUCTION</vt:lpstr>
      <vt:lpstr>THE FOLLOWING WATER PROJECT HAS BEEN SUPPORTED BY YOUR CLUB</vt:lpstr>
      <vt:lpstr>PowerPoint Presentation</vt:lpstr>
      <vt:lpstr>KOLENDO  COMMUNITY SHALLOW WELL</vt:lpstr>
      <vt:lpstr>KOLENDO  REVIEW REPORT</vt:lpstr>
      <vt:lpstr>Status of Kolendo spring</vt:lpstr>
      <vt:lpstr>RERO COMMUNITY SPRING</vt:lpstr>
      <vt:lpstr> RERO REVIEW REPORT  </vt:lpstr>
      <vt:lpstr>Status of Rero spring</vt:lpstr>
      <vt:lpstr>KOSIMBO COMMUNITY SPRING</vt:lpstr>
      <vt:lpstr>KOSIMBO  REVIEW REPORT </vt:lpstr>
      <vt:lpstr>Status of Kosimbo spring</vt:lpstr>
      <vt:lpstr>ESHIANINI  COMMUNITY SPRING</vt:lpstr>
      <vt:lpstr>ESHIANINI SPRING REVIEW REPORT </vt:lpstr>
      <vt:lpstr>Status of Eshianini spring</vt:lpstr>
      <vt:lpstr>NAKHAKOSIA COMMUNITY SPRING</vt:lpstr>
      <vt:lpstr>NAKHAKOSIA REVIEW REPORT </vt:lpstr>
      <vt:lpstr>Status of Nakhakosia spring</vt:lpstr>
      <vt:lpstr>PowerPoint Presentation</vt:lpstr>
      <vt:lpstr>MAKWARI COMMUNITY SPRING</vt:lpstr>
      <vt:lpstr>MAKWARI  REVIEW REPORT </vt:lpstr>
      <vt:lpstr>Status of Makhwari spring</vt:lpstr>
      <vt:lpstr>PowerPoint Presentation</vt:lpstr>
      <vt:lpstr>KUMERU COMMUNITY SPRING</vt:lpstr>
      <vt:lpstr>KUMERU SPRING  REVIEW REPORT </vt:lpstr>
      <vt:lpstr>Status of Kumeru spring</vt:lpstr>
      <vt:lpstr>LUWOLA COMMUNITY SPRING</vt:lpstr>
      <vt:lpstr>LUWOLA SPRING  REVIEW REPORT </vt:lpstr>
      <vt:lpstr>Status Luwola spring</vt:lpstr>
      <vt:lpstr>PowerPoint Presentation</vt:lpstr>
      <vt:lpstr>COMMENTS</vt:lpstr>
      <vt:lpstr>VOTE OF THANKS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WATER PROJECTS SPONSORED BY LJNGSKILE ,UFOUNDATION DISTRICT 2360</dc:title>
  <dc:creator>W</dc:creator>
  <cp:lastModifiedBy>W</cp:lastModifiedBy>
  <cp:revision>101</cp:revision>
  <dcterms:created xsi:type="dcterms:W3CDTF">2020-05-14T11:31:45Z</dcterms:created>
  <dcterms:modified xsi:type="dcterms:W3CDTF">2020-07-14T08:49:01Z</dcterms:modified>
</cp:coreProperties>
</file>