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32" r:id="rId7"/>
    <p:sldId id="257" r:id="rId8"/>
    <p:sldId id="293" r:id="rId9"/>
    <p:sldId id="333" r:id="rId10"/>
    <p:sldId id="294" r:id="rId11"/>
    <p:sldId id="295" r:id="rId12"/>
    <p:sldId id="334" r:id="rId13"/>
    <p:sldId id="335" r:id="rId14"/>
    <p:sldId id="336" r:id="rId15"/>
    <p:sldId id="330" r:id="rId16"/>
    <p:sldId id="337" r:id="rId17"/>
    <p:sldId id="338" r:id="rId18"/>
    <p:sldId id="339" r:id="rId19"/>
    <p:sldId id="340" r:id="rId20"/>
    <p:sldId id="283"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5" autoAdjust="0"/>
    <p:restoredTop sz="94660"/>
  </p:normalViewPr>
  <p:slideViewPr>
    <p:cSldViewPr snapToGrid="0">
      <p:cViewPr varScale="1">
        <p:scale>
          <a:sx n="62" d="100"/>
          <a:sy n="62" d="100"/>
        </p:scale>
        <p:origin x="90"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a:solidFill>
                  <a:prstClr val="black"/>
                </a:solidFill>
                <a:latin typeface="Calibri Light"/>
                <a:ea typeface="+mj-ea"/>
                <a:cs typeface="+mj-cs"/>
              </a:rPr>
              <a:t>BY </a:t>
            </a:r>
            <a:r>
              <a:rPr lang="en-US" sz="5400" dirty="0" smtClean="0">
                <a:solidFill>
                  <a:prstClr val="black"/>
                </a:solidFill>
                <a:latin typeface="Calibri Light"/>
                <a:ea typeface="+mj-ea"/>
                <a:cs typeface="+mj-cs"/>
              </a:rPr>
              <a:t>VASTERVIK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NAMWAYA COMMUNITY SPRING</a:t>
            </a:r>
            <a:endParaRPr lang="en-US" b="1"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JUNE/JULY 2019</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1YR</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47 </a:t>
            </a:r>
            <a:r>
              <a:rPr lang="en-US" b="1" dirty="0"/>
              <a:t>Households, approximately </a:t>
            </a:r>
            <a:r>
              <a:rPr lang="en-US" b="1" dirty="0" smtClean="0"/>
              <a:t>282 </a:t>
            </a:r>
            <a:r>
              <a:rPr lang="en-US" b="1" dirty="0"/>
              <a:t>persons.</a:t>
            </a:r>
            <a:endParaRPr lang="en-US" dirty="0"/>
          </a:p>
          <a:p>
            <a:endParaRPr lang="en-US" dirty="0"/>
          </a:p>
        </p:txBody>
      </p:sp>
    </p:spTree>
    <p:extLst>
      <p:ext uri="{BB962C8B-B14F-4D97-AF65-F5344CB8AC3E}">
        <p14:creationId xmlns:p14="http://schemas.microsoft.com/office/powerpoint/2010/main" val="5237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NAMWAYA  </a:t>
            </a:r>
            <a:r>
              <a:rPr lang="en-US" b="1" dirty="0"/>
              <a:t>REVIEW REPORT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27714921"/>
              </p:ext>
            </p:extLst>
          </p:nvPr>
        </p:nvGraphicFramePr>
        <p:xfrm>
          <a:off x="220717" y="1387365"/>
          <a:ext cx="11698014" cy="5123796"/>
        </p:xfrm>
        <a:graphic>
          <a:graphicData uri="http://schemas.openxmlformats.org/drawingml/2006/table">
            <a:tbl>
              <a:tblPr firstRow="1" bandRow="1">
                <a:tableStyleId>{5C22544A-7EE6-4342-B048-85BDC9FD1C3A}</a:tableStyleId>
              </a:tblPr>
              <a:tblGrid>
                <a:gridCol w="988151"/>
                <a:gridCol w="3650193"/>
                <a:gridCol w="7059670"/>
              </a:tblGrid>
              <a:tr h="57544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99322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Water flow  throughout the year  and fills a20 liter container in less than 30sec.</a:t>
                      </a:r>
                    </a:p>
                    <a:p>
                      <a:r>
                        <a:rPr lang="en-US" dirty="0" smtClean="0"/>
                        <a:t>The</a:t>
                      </a:r>
                      <a:r>
                        <a:rPr lang="en-US" baseline="0" dirty="0" smtClean="0"/>
                        <a:t> drainage well maintained</a:t>
                      </a:r>
                    </a:p>
                    <a:p>
                      <a:r>
                        <a:rPr lang="en-US" baseline="0" dirty="0" smtClean="0"/>
                        <a:t>The spring never dried up.</a:t>
                      </a:r>
                      <a:endParaRPr lang="en-US" dirty="0"/>
                    </a:p>
                  </a:txBody>
                  <a:tcPr/>
                </a:tc>
              </a:tr>
              <a:tr h="993228">
                <a:tc>
                  <a:txBody>
                    <a:bodyPr/>
                    <a:lstStyle/>
                    <a:p>
                      <a:r>
                        <a:rPr lang="en-US" dirty="0" smtClean="0"/>
                        <a:t>2</a:t>
                      </a:r>
                      <a:endParaRPr lang="en-US" dirty="0"/>
                    </a:p>
                  </a:txBody>
                  <a:tcPr/>
                </a:tc>
                <a:tc>
                  <a:txBody>
                    <a:bodyPr/>
                    <a:lstStyle/>
                    <a:p>
                      <a:r>
                        <a:rPr lang="en-US" dirty="0" smtClean="0"/>
                        <a:t>FENCE AND DRAINAGE</a:t>
                      </a:r>
                      <a:endParaRPr lang="en-US" dirty="0"/>
                    </a:p>
                  </a:txBody>
                  <a:tcPr/>
                </a:tc>
                <a:tc>
                  <a:txBody>
                    <a:bodyPr/>
                    <a:lstStyle/>
                    <a:p>
                      <a:r>
                        <a:rPr lang="en-US" baseline="0" dirty="0" smtClean="0"/>
                        <a:t>Still </a:t>
                      </a:r>
                      <a:r>
                        <a:rPr lang="en-US" baseline="0" dirty="0" err="1" smtClean="0"/>
                        <a:t>inctact</a:t>
                      </a:r>
                      <a:endParaRPr lang="en-US" dirty="0"/>
                    </a:p>
                  </a:txBody>
                  <a:tcPr/>
                </a:tc>
              </a:tr>
              <a:tr h="57544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a:t>
                      </a:r>
                      <a:endParaRPr lang="en-US" dirty="0"/>
                    </a:p>
                  </a:txBody>
                  <a:tcPr/>
                </a:tc>
              </a:tr>
              <a:tr h="993228">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Heavily</a:t>
                      </a:r>
                      <a:r>
                        <a:rPr lang="en-US" baseline="0" dirty="0" smtClean="0"/>
                        <a:t> used by all the house hold for drinking, cooking, washing and laundry and for animals.</a:t>
                      </a:r>
                      <a:endParaRPr lang="en-US" dirty="0"/>
                    </a:p>
                  </a:txBody>
                  <a:tcPr/>
                </a:tc>
              </a:tr>
              <a:tr h="993228">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 The</a:t>
                      </a:r>
                      <a:r>
                        <a:rPr lang="en-US" baseline="0" dirty="0" smtClean="0"/>
                        <a:t> community still happy and appreciates the project.</a:t>
                      </a:r>
                    </a:p>
                    <a:p>
                      <a:r>
                        <a:rPr lang="en-US" baseline="0" dirty="0" smtClean="0"/>
                        <a:t>The project still very new and for follow up in the future.</a:t>
                      </a:r>
                    </a:p>
                  </a:txBody>
                  <a:tcPr/>
                </a:tc>
              </a:tr>
            </a:tbl>
          </a:graphicData>
        </a:graphic>
      </p:graphicFrame>
    </p:spTree>
    <p:extLst>
      <p:ext uri="{BB962C8B-B14F-4D97-AF65-F5344CB8AC3E}">
        <p14:creationId xmlns:p14="http://schemas.microsoft.com/office/powerpoint/2010/main" val="376766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45169"/>
          </a:xfrm>
        </p:spPr>
        <p:txBody>
          <a:bodyPr>
            <a:normAutofit fontScale="90000"/>
          </a:bodyPr>
          <a:lstStyle/>
          <a:p>
            <a:pPr algn="ctr"/>
            <a:r>
              <a:rPr lang="en-US" dirty="0" err="1" smtClean="0"/>
              <a:t>Namwaya</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8014" y="677918"/>
            <a:ext cx="5683335" cy="597513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3160" y="662153"/>
            <a:ext cx="5802868" cy="5959364"/>
          </a:xfrm>
          <a:prstGeom prst="rect">
            <a:avLst/>
          </a:prstGeom>
        </p:spPr>
      </p:pic>
    </p:spTree>
    <p:extLst>
      <p:ext uri="{BB962C8B-B14F-4D97-AF65-F5344CB8AC3E}">
        <p14:creationId xmlns:p14="http://schemas.microsoft.com/office/powerpoint/2010/main" val="154739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Namwaya</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971800" y="1571787"/>
            <a:ext cx="6858000" cy="4572000"/>
          </a:xfrm>
        </p:spPr>
      </p:pic>
    </p:spTree>
    <p:extLst>
      <p:ext uri="{BB962C8B-B14F-4D97-AF65-F5344CB8AC3E}">
        <p14:creationId xmlns:p14="http://schemas.microsoft.com/office/powerpoint/2010/main" val="139355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ODOURI COMMUNITY SPRING</a:t>
            </a:r>
            <a:endParaRPr lang="en-US" b="1"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FEB/MARCH 2019</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1YRand  4Months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70 </a:t>
            </a:r>
            <a:r>
              <a:rPr lang="en-US" b="1" dirty="0"/>
              <a:t>Households, approximately </a:t>
            </a:r>
            <a:r>
              <a:rPr lang="en-US" b="1" dirty="0" smtClean="0"/>
              <a:t>420 </a:t>
            </a:r>
            <a:r>
              <a:rPr lang="en-US" b="1" dirty="0"/>
              <a:t>persons.</a:t>
            </a:r>
            <a:endParaRPr lang="en-US" dirty="0"/>
          </a:p>
          <a:p>
            <a:endParaRPr lang="en-US" dirty="0"/>
          </a:p>
        </p:txBody>
      </p:sp>
    </p:spTree>
    <p:extLst>
      <p:ext uri="{BB962C8B-B14F-4D97-AF65-F5344CB8AC3E}">
        <p14:creationId xmlns:p14="http://schemas.microsoft.com/office/powerpoint/2010/main" val="237303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ODOURI SPRING  </a:t>
            </a:r>
            <a:r>
              <a:rPr lang="en-US" b="1" dirty="0"/>
              <a:t>REVIEW REPORT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46249706"/>
              </p:ext>
            </p:extLst>
          </p:nvPr>
        </p:nvGraphicFramePr>
        <p:xfrm>
          <a:off x="220717" y="1387365"/>
          <a:ext cx="11698014" cy="5123796"/>
        </p:xfrm>
        <a:graphic>
          <a:graphicData uri="http://schemas.openxmlformats.org/drawingml/2006/table">
            <a:tbl>
              <a:tblPr firstRow="1" bandRow="1">
                <a:tableStyleId>{5C22544A-7EE6-4342-B048-85BDC9FD1C3A}</a:tableStyleId>
              </a:tblPr>
              <a:tblGrid>
                <a:gridCol w="988151"/>
                <a:gridCol w="3650193"/>
                <a:gridCol w="7059670"/>
              </a:tblGrid>
              <a:tr h="57544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99322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Water flow  throughout the year  and fills a20 liter container in less than 2min.</a:t>
                      </a:r>
                    </a:p>
                    <a:p>
                      <a:r>
                        <a:rPr lang="en-US" baseline="0" dirty="0" smtClean="0"/>
                        <a:t> </a:t>
                      </a:r>
                      <a:r>
                        <a:rPr lang="en-US" dirty="0" smtClean="0"/>
                        <a:t>The</a:t>
                      </a:r>
                      <a:r>
                        <a:rPr lang="en-US" baseline="0" dirty="0" smtClean="0"/>
                        <a:t> drainage well maintained</a:t>
                      </a:r>
                    </a:p>
                    <a:p>
                      <a:r>
                        <a:rPr lang="en-US" dirty="0" smtClean="0"/>
                        <a:t>The spring Never dries up.</a:t>
                      </a:r>
                      <a:endParaRPr lang="en-US" dirty="0"/>
                    </a:p>
                  </a:txBody>
                  <a:tcPr/>
                </a:tc>
              </a:tr>
              <a:tr h="993228">
                <a:tc>
                  <a:txBody>
                    <a:bodyPr/>
                    <a:lstStyle/>
                    <a:p>
                      <a:r>
                        <a:rPr lang="en-US" dirty="0" smtClean="0"/>
                        <a:t>t</a:t>
                      </a:r>
                      <a:endParaRPr lang="en-US" dirty="0"/>
                    </a:p>
                  </a:txBody>
                  <a:tcPr/>
                </a:tc>
                <a:tc>
                  <a:txBody>
                    <a:bodyPr/>
                    <a:lstStyle/>
                    <a:p>
                      <a:r>
                        <a:rPr lang="en-US" dirty="0" smtClean="0"/>
                        <a:t>FENCE AND DRAINAGE</a:t>
                      </a:r>
                      <a:endParaRPr lang="en-US" dirty="0"/>
                    </a:p>
                  </a:txBody>
                  <a:tcPr/>
                </a:tc>
                <a:tc>
                  <a:txBody>
                    <a:bodyPr/>
                    <a:lstStyle/>
                    <a:p>
                      <a:r>
                        <a:rPr lang="en-US" baseline="0" dirty="0" smtClean="0"/>
                        <a:t>Still there</a:t>
                      </a:r>
                      <a:endParaRPr lang="en-US" dirty="0"/>
                    </a:p>
                  </a:txBody>
                  <a:tcPr/>
                </a:tc>
              </a:tr>
              <a:tr h="57544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baseline="0" dirty="0" smtClean="0"/>
                        <a:t> Still there and readable</a:t>
                      </a:r>
                      <a:endParaRPr lang="en-US" dirty="0"/>
                    </a:p>
                  </a:txBody>
                  <a:tcPr/>
                </a:tc>
              </a:tr>
              <a:tr h="993228">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Well used by all the house hold for drinking, cooking, washing and laundry and for animals.</a:t>
                      </a:r>
                      <a:endParaRPr lang="en-US" dirty="0"/>
                    </a:p>
                  </a:txBody>
                  <a:tcPr/>
                </a:tc>
              </a:tr>
              <a:tr h="993228">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 The</a:t>
                      </a:r>
                      <a:r>
                        <a:rPr lang="en-US" baseline="0" dirty="0" smtClean="0"/>
                        <a:t> committee still functional.</a:t>
                      </a:r>
                    </a:p>
                    <a:p>
                      <a:r>
                        <a:rPr lang="en-US" baseline="0" dirty="0" smtClean="0"/>
                        <a:t>The spring still very new, for future </a:t>
                      </a:r>
                      <a:r>
                        <a:rPr lang="en-US" baseline="0" dirty="0" err="1" smtClean="0"/>
                        <a:t>followup</a:t>
                      </a:r>
                      <a:endParaRPr lang="en-US" baseline="0" dirty="0" smtClean="0"/>
                    </a:p>
                  </a:txBody>
                  <a:tcPr/>
                </a:tc>
              </a:tr>
            </a:tbl>
          </a:graphicData>
        </a:graphic>
      </p:graphicFrame>
    </p:spTree>
    <p:extLst>
      <p:ext uri="{BB962C8B-B14F-4D97-AF65-F5344CB8AC3E}">
        <p14:creationId xmlns:p14="http://schemas.microsoft.com/office/powerpoint/2010/main" val="408552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a:t>
            </a:r>
            <a:r>
              <a:rPr lang="en-US" dirty="0" err="1" smtClean="0"/>
              <a:t>odouri</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19199" y="1775619"/>
            <a:ext cx="4437681" cy="4572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463" y="1775619"/>
            <a:ext cx="4352903" cy="4439202"/>
          </a:xfrm>
          <a:prstGeom prst="rect">
            <a:avLst/>
          </a:prstGeom>
        </p:spPr>
      </p:pic>
    </p:spTree>
    <p:extLst>
      <p:ext uri="{BB962C8B-B14F-4D97-AF65-F5344CB8AC3E}">
        <p14:creationId xmlns:p14="http://schemas.microsoft.com/office/powerpoint/2010/main" val="343286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WAMAKOMBO COMMUNITY SPRING</a:t>
            </a:r>
            <a:endParaRPr lang="en-US" b="1"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FEB/MARCH 2019</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1YRand  4Months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120 </a:t>
            </a:r>
            <a:r>
              <a:rPr lang="en-US" b="1" dirty="0"/>
              <a:t>Households, approximately </a:t>
            </a:r>
            <a:r>
              <a:rPr lang="en-US" b="1" dirty="0" smtClean="0"/>
              <a:t>700persons</a:t>
            </a:r>
            <a:r>
              <a:rPr lang="en-US" b="1" dirty="0"/>
              <a:t>.</a:t>
            </a:r>
            <a:endParaRPr lang="en-US" dirty="0"/>
          </a:p>
          <a:p>
            <a:endParaRPr lang="en-US" dirty="0"/>
          </a:p>
        </p:txBody>
      </p:sp>
    </p:spTree>
    <p:extLst>
      <p:ext uri="{BB962C8B-B14F-4D97-AF65-F5344CB8AC3E}">
        <p14:creationId xmlns:p14="http://schemas.microsoft.com/office/powerpoint/2010/main" val="1426977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WAMAKOMBO SPRING  </a:t>
            </a:r>
            <a:r>
              <a:rPr lang="en-US" b="1" dirty="0"/>
              <a:t>REVIEW REPORT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28706761"/>
              </p:ext>
            </p:extLst>
          </p:nvPr>
        </p:nvGraphicFramePr>
        <p:xfrm>
          <a:off x="220717" y="1387365"/>
          <a:ext cx="11698014" cy="5123796"/>
        </p:xfrm>
        <a:graphic>
          <a:graphicData uri="http://schemas.openxmlformats.org/drawingml/2006/table">
            <a:tbl>
              <a:tblPr firstRow="1" bandRow="1">
                <a:tableStyleId>{5C22544A-7EE6-4342-B048-85BDC9FD1C3A}</a:tableStyleId>
              </a:tblPr>
              <a:tblGrid>
                <a:gridCol w="988151"/>
                <a:gridCol w="3650193"/>
                <a:gridCol w="7059670"/>
              </a:tblGrid>
              <a:tr h="57544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99322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Water flow  throughout the year  and fills a20 liter container in less than 5min.</a:t>
                      </a:r>
                    </a:p>
                    <a:p>
                      <a:r>
                        <a:rPr lang="en-US" baseline="0" dirty="0" smtClean="0"/>
                        <a:t> </a:t>
                      </a:r>
                      <a:r>
                        <a:rPr lang="en-US" dirty="0" smtClean="0"/>
                        <a:t>The</a:t>
                      </a:r>
                      <a:r>
                        <a:rPr lang="en-US" baseline="0" dirty="0" smtClean="0"/>
                        <a:t> drainage slightly blocked</a:t>
                      </a:r>
                    </a:p>
                    <a:p>
                      <a:r>
                        <a:rPr lang="en-US" dirty="0" smtClean="0"/>
                        <a:t>The spring Never dries up.</a:t>
                      </a:r>
                      <a:endParaRPr lang="en-US" dirty="0"/>
                    </a:p>
                  </a:txBody>
                  <a:tcPr/>
                </a:tc>
              </a:tr>
              <a:tr h="993228">
                <a:tc>
                  <a:txBody>
                    <a:bodyPr/>
                    <a:lstStyle/>
                    <a:p>
                      <a:r>
                        <a:rPr lang="en-US" dirty="0" smtClean="0"/>
                        <a:t>t</a:t>
                      </a:r>
                      <a:endParaRPr lang="en-US" dirty="0"/>
                    </a:p>
                  </a:txBody>
                  <a:tcPr/>
                </a:tc>
                <a:tc>
                  <a:txBody>
                    <a:bodyPr/>
                    <a:lstStyle/>
                    <a:p>
                      <a:r>
                        <a:rPr lang="en-US" dirty="0" smtClean="0"/>
                        <a:t>FENCE AND DRAINAGE</a:t>
                      </a:r>
                      <a:endParaRPr lang="en-US" dirty="0"/>
                    </a:p>
                  </a:txBody>
                  <a:tcPr/>
                </a:tc>
                <a:tc>
                  <a:txBody>
                    <a:bodyPr/>
                    <a:lstStyle/>
                    <a:p>
                      <a:r>
                        <a:rPr lang="en-US" baseline="0" dirty="0" smtClean="0"/>
                        <a:t>Still there</a:t>
                      </a:r>
                      <a:endParaRPr lang="en-US" dirty="0"/>
                    </a:p>
                  </a:txBody>
                  <a:tcPr/>
                </a:tc>
              </a:tr>
              <a:tr h="57544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baseline="0" dirty="0" smtClean="0"/>
                        <a:t> Still there and readable</a:t>
                      </a:r>
                      <a:endParaRPr lang="en-US" dirty="0"/>
                    </a:p>
                  </a:txBody>
                  <a:tcPr/>
                </a:tc>
              </a:tr>
              <a:tr h="993228">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Well used by all the house hold for drinking, cooking, washing and laundry and for animals .</a:t>
                      </a:r>
                      <a:endParaRPr lang="en-US" dirty="0"/>
                    </a:p>
                  </a:txBody>
                  <a:tcPr/>
                </a:tc>
              </a:tr>
              <a:tr h="993228">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baseline="0" dirty="0" smtClean="0"/>
                        <a:t>Need for follow-up with the committee in spring maintenance.</a:t>
                      </a:r>
                    </a:p>
                    <a:p>
                      <a:r>
                        <a:rPr lang="en-US" baseline="0" dirty="0" smtClean="0"/>
                        <a:t>The spring still very new, for future follow up</a:t>
                      </a:r>
                    </a:p>
                  </a:txBody>
                  <a:tcPr/>
                </a:tc>
              </a:tr>
            </a:tbl>
          </a:graphicData>
        </a:graphic>
      </p:graphicFrame>
    </p:spTree>
    <p:extLst>
      <p:ext uri="{BB962C8B-B14F-4D97-AF65-F5344CB8AC3E}">
        <p14:creationId xmlns:p14="http://schemas.microsoft.com/office/powerpoint/2010/main" val="59816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466341"/>
          </a:xfrm>
        </p:spPr>
        <p:txBody>
          <a:bodyPr>
            <a:normAutofit fontScale="90000"/>
          </a:bodyPr>
          <a:lstStyle/>
          <a:p>
            <a:pPr algn="ctr"/>
            <a:r>
              <a:rPr lang="en-US" dirty="0" smtClean="0"/>
              <a:t>Status </a:t>
            </a:r>
            <a:r>
              <a:rPr lang="en-US" dirty="0" err="1" smtClean="0"/>
              <a:t>Wamakombo</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46841" y="630621"/>
            <a:ext cx="11508827" cy="6069723"/>
          </a:xfrm>
        </p:spPr>
      </p:pic>
    </p:spTree>
    <p:extLst>
      <p:ext uri="{BB962C8B-B14F-4D97-AF65-F5344CB8AC3E}">
        <p14:creationId xmlns:p14="http://schemas.microsoft.com/office/powerpoint/2010/main" val="394501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The springs visited are doing well except for </a:t>
            </a:r>
            <a:r>
              <a:rPr lang="en-US" sz="3200" b="1" dirty="0" err="1" smtClean="0"/>
              <a:t>Wamakombo</a:t>
            </a:r>
            <a:r>
              <a:rPr lang="en-US" sz="3200" b="1" dirty="0" smtClean="0"/>
              <a:t> which drainage was slightly blocked.</a:t>
            </a:r>
            <a:endParaRPr lang="en-US" sz="3200" b="1" dirty="0"/>
          </a:p>
          <a:p>
            <a:pPr algn="ctr"/>
            <a:r>
              <a:rPr lang="en-US" sz="3200" b="1" dirty="0" smtClean="0"/>
              <a:t>For </a:t>
            </a:r>
            <a:r>
              <a:rPr lang="en-US" sz="3200" b="1" smtClean="0"/>
              <a:t>future follow-up </a:t>
            </a:r>
            <a:r>
              <a:rPr lang="en-US" sz="3200" b="1" dirty="0" smtClean="0"/>
              <a:t>with both the committee and community for sustainability assurance.</a:t>
            </a:r>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a:t>
            </a:r>
            <a:r>
              <a:rPr lang="en-US" sz="3200" b="1" dirty="0" err="1" smtClean="0"/>
              <a:t>Vastervik</a:t>
            </a:r>
            <a:r>
              <a:rPr lang="en-US" sz="3200" b="1" dirty="0" smtClean="0"/>
              <a:t> </a:t>
            </a:r>
            <a:r>
              <a:rPr lang="en-US" sz="3200" b="1" dirty="0" err="1" smtClean="0"/>
              <a:t>Rc</a:t>
            </a:r>
            <a:r>
              <a:rPr lang="en-US" sz="3200" b="1" smtClean="0"/>
              <a:t> Sweden</a:t>
            </a:r>
            <a:r>
              <a:rPr lang="en-US" sz="3200" b="1" dirty="0" smtClean="0"/>
              <a:t>,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p>
          <a:p>
            <a:r>
              <a:rPr lang="en-US" dirty="0" smtClean="0"/>
              <a:t>JEREMANI COMMUNITY SPRING</a:t>
            </a:r>
          </a:p>
          <a:p>
            <a:r>
              <a:rPr lang="en-US" dirty="0" smtClean="0"/>
              <a:t>ATEYA COMMUNITY SPRING.</a:t>
            </a:r>
          </a:p>
          <a:p>
            <a:r>
              <a:rPr lang="en-US" dirty="0" smtClean="0"/>
              <a:t>NAMWAYA COMMUNITY SPRING</a:t>
            </a:r>
          </a:p>
          <a:p>
            <a:r>
              <a:rPr lang="en-US" dirty="0" smtClean="0"/>
              <a:t>ODOURI COMMUNITY SPRING</a:t>
            </a:r>
          </a:p>
          <a:p>
            <a:r>
              <a:rPr lang="en-US" dirty="0" smtClean="0"/>
              <a:t>WAMAKOMBO COMMUNITY SPRING</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JEREMANI COMMUNITY SHALLOW SPRING</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March 2018.</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2yrs 4 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100 </a:t>
            </a:r>
            <a:r>
              <a:rPr lang="en-US" b="1" dirty="0"/>
              <a:t>Households, approximately </a:t>
            </a:r>
            <a:r>
              <a:rPr lang="en-US" b="1" dirty="0" smtClean="0"/>
              <a:t>600persons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JEREMANI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41897904"/>
              </p:ext>
            </p:extLst>
          </p:nvPr>
        </p:nvGraphicFramePr>
        <p:xfrm>
          <a:off x="220717" y="1623845"/>
          <a:ext cx="11666483" cy="5079125"/>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water flow good  can take less than 5 min  to fill a 20 water bucket .</a:t>
                      </a:r>
                    </a:p>
                    <a:p>
                      <a:r>
                        <a:rPr lang="en-US" baseline="0" dirty="0" smtClean="0"/>
                        <a:t> Drainage well maintained.</a:t>
                      </a:r>
                      <a:endParaRPr lang="en-US" baseline="0" dirty="0"/>
                    </a:p>
                    <a:p>
                      <a:r>
                        <a:rPr lang="en-US" baseline="0" dirty="0" smtClean="0"/>
                        <a:t>The spring never dries up.</a:t>
                      </a:r>
                    </a:p>
                  </a:txBody>
                  <a:tcPr/>
                </a:tc>
              </a:tr>
              <a:tr h="832945">
                <a:tc>
                  <a:txBody>
                    <a:bodyPr/>
                    <a:lstStyle/>
                    <a:p>
                      <a:r>
                        <a:rPr lang="en-US" dirty="0" smtClean="0"/>
                        <a:t>t</a:t>
                      </a:r>
                      <a:endParaRPr lang="en-US" dirty="0"/>
                    </a:p>
                  </a:txBody>
                  <a:tcPr/>
                </a:tc>
                <a:tc>
                  <a:txBody>
                    <a:bodyPr/>
                    <a:lstStyle/>
                    <a:p>
                      <a:r>
                        <a:rPr lang="en-US" dirty="0" smtClean="0"/>
                        <a:t>FENCE</a:t>
                      </a:r>
                      <a:endParaRPr lang="en-US" dirty="0"/>
                    </a:p>
                  </a:txBody>
                  <a:tcPr/>
                </a:tc>
                <a:tc>
                  <a:txBody>
                    <a:bodyPr/>
                    <a:lstStyle/>
                    <a:p>
                      <a:r>
                        <a:rPr lang="en-US" dirty="0" smtClean="0"/>
                        <a:t>Still</a:t>
                      </a:r>
                      <a:r>
                        <a:rPr lang="en-US" baseline="0" dirty="0" smtClean="0"/>
                        <a:t> intact</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Standing</a:t>
                      </a:r>
                      <a:r>
                        <a:rPr lang="en-US" baseline="0" dirty="0" smtClean="0"/>
                        <a:t> and readable.</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lots of community members</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and well taken care off.</a:t>
                      </a:r>
                    </a:p>
                    <a:p>
                      <a:r>
                        <a:rPr lang="en-US" baseline="0" dirty="0" smtClean="0"/>
                        <a:t>For Future follow up again.</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45169"/>
          </a:xfrm>
        </p:spPr>
        <p:txBody>
          <a:bodyPr>
            <a:normAutofit fontScale="90000"/>
          </a:bodyPr>
          <a:lstStyle/>
          <a:p>
            <a:pPr algn="ctr"/>
            <a:r>
              <a:rPr lang="en-US" dirty="0" smtClean="0"/>
              <a:t>Status </a:t>
            </a:r>
            <a:r>
              <a:rPr lang="en-US" dirty="0" err="1" smtClean="0"/>
              <a:t>Jeremani</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2248" y="709449"/>
            <a:ext cx="6101255" cy="591206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394" y="725213"/>
            <a:ext cx="5497598" cy="5849007"/>
          </a:xfrm>
          <a:prstGeom prst="rect">
            <a:avLst/>
          </a:prstGeom>
        </p:spPr>
      </p:pic>
    </p:spTree>
    <p:extLst>
      <p:ext uri="{BB962C8B-B14F-4D97-AF65-F5344CB8AC3E}">
        <p14:creationId xmlns:p14="http://schemas.microsoft.com/office/powerpoint/2010/main" val="154674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ATEYA COMMUNITY SPRING</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b="1" u="sng" dirty="0">
                <a:latin typeface="Arial Black" pitchFamily="34" charset="0"/>
              </a:rPr>
              <a:t>PERIOD OF PROTECTED</a:t>
            </a:r>
            <a:r>
              <a:rPr lang="en-US" dirty="0"/>
              <a:t>: </a:t>
            </a:r>
            <a:endParaRPr lang="en-US" dirty="0" smtClean="0"/>
          </a:p>
          <a:p>
            <a:pPr marL="0" indent="0" algn="ctr">
              <a:buNone/>
            </a:pPr>
            <a:r>
              <a:rPr lang="en-US" b="1" dirty="0" smtClean="0"/>
              <a:t>JULY/AUG 2019</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u="sng" dirty="0" smtClean="0">
                <a:latin typeface="Arial Black" pitchFamily="34" charset="0"/>
              </a:rPr>
              <a:t>1yr</a:t>
            </a:r>
            <a:endParaRPr lang="en-US" b="1" dirty="0"/>
          </a:p>
          <a:p>
            <a:pPr marL="0" indent="0" algn="ctr">
              <a:buNone/>
            </a:pPr>
            <a:endParaRPr lang="en-US" dirty="0"/>
          </a:p>
          <a:p>
            <a:pPr marL="0" indent="0" algn="ctr">
              <a:buNone/>
            </a:pPr>
            <a:r>
              <a:rPr lang="en-US" b="1" u="sng" dirty="0">
                <a:latin typeface="Arial Black" pitchFamily="34" charset="0"/>
              </a:rPr>
              <a:t>CATCHMENT </a:t>
            </a:r>
            <a:r>
              <a:rPr lang="en-US" b="1" u="sng" dirty="0" smtClean="0">
                <a:latin typeface="Arial Black" pitchFamily="34" charset="0"/>
              </a:rPr>
              <a:t>POPULATION</a:t>
            </a:r>
            <a:r>
              <a:rPr lang="en-US" b="1" dirty="0" smtClean="0">
                <a:latin typeface="Arial Black" pitchFamily="34" charset="0"/>
              </a:rPr>
              <a:t>:</a:t>
            </a:r>
          </a:p>
          <a:p>
            <a:pPr marL="0" indent="0" algn="ctr">
              <a:buNone/>
            </a:pPr>
            <a:r>
              <a:rPr lang="en-US" b="1" dirty="0">
                <a:latin typeface="Arial Black" pitchFamily="34" charset="0"/>
              </a:rPr>
              <a:t> </a:t>
            </a:r>
            <a:r>
              <a:rPr lang="en-US" b="1" dirty="0" smtClean="0">
                <a:latin typeface="Arial Black" pitchFamily="34" charset="0"/>
              </a:rPr>
              <a:t>  </a:t>
            </a:r>
            <a:r>
              <a:rPr lang="en-US" sz="1600" b="1" dirty="0" smtClean="0">
                <a:latin typeface="Arial Black" pitchFamily="34" charset="0"/>
              </a:rPr>
              <a:t>360</a:t>
            </a:r>
            <a:r>
              <a:rPr lang="en-US" b="1" dirty="0" smtClean="0"/>
              <a:t>Households</a:t>
            </a:r>
            <a:r>
              <a:rPr lang="en-US" b="1" dirty="0"/>
              <a:t>, approximately </a:t>
            </a:r>
            <a:r>
              <a:rPr lang="en-US" b="1" dirty="0" smtClean="0"/>
              <a:t>360persons</a:t>
            </a:r>
            <a:r>
              <a:rPr lang="en-US" b="1" dirty="0"/>
              <a:t>.</a:t>
            </a:r>
            <a:endParaRPr lang="en-US" dirty="0"/>
          </a:p>
          <a:p>
            <a:endParaRPr lang="en-US" dirty="0"/>
          </a:p>
        </p:txBody>
      </p:sp>
    </p:spTree>
    <p:extLst>
      <p:ext uri="{BB962C8B-B14F-4D97-AF65-F5344CB8AC3E}">
        <p14:creationId xmlns:p14="http://schemas.microsoft.com/office/powerpoint/2010/main" val="315290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ATEYA SPRING 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40532255"/>
              </p:ext>
            </p:extLst>
          </p:nvPr>
        </p:nvGraphicFramePr>
        <p:xfrm>
          <a:off x="189186" y="1825625"/>
          <a:ext cx="11745311" cy="4541682"/>
        </p:xfrm>
        <a:graphic>
          <a:graphicData uri="http://schemas.openxmlformats.org/drawingml/2006/table">
            <a:tbl>
              <a:tblPr firstRow="1" bandRow="1">
                <a:tableStyleId>{5C22544A-7EE6-4342-B048-85BDC9FD1C3A}</a:tableStyleId>
              </a:tblPr>
              <a:tblGrid>
                <a:gridCol w="1124052"/>
                <a:gridCol w="3521832"/>
                <a:gridCol w="7099427"/>
              </a:tblGrid>
              <a:tr h="699157">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785977">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Good water flow</a:t>
                      </a:r>
                      <a:r>
                        <a:rPr lang="en-US" baseline="0" dirty="0" smtClean="0"/>
                        <a:t> through out the year and </a:t>
                      </a:r>
                      <a:r>
                        <a:rPr lang="en-US" dirty="0" smtClean="0"/>
                        <a:t> fills </a:t>
                      </a:r>
                      <a:r>
                        <a:rPr lang="en-US" baseline="0" dirty="0" smtClean="0"/>
                        <a:t> a 20 water bucket within 1minutes, </a:t>
                      </a:r>
                    </a:p>
                    <a:p>
                      <a:r>
                        <a:rPr lang="en-US" baseline="0" dirty="0" smtClean="0"/>
                        <a:t> Drainage well maintained</a:t>
                      </a:r>
                    </a:p>
                    <a:p>
                      <a:r>
                        <a:rPr lang="en-US" baseline="0" dirty="0" smtClean="0"/>
                        <a:t>Spring never dries up</a:t>
                      </a:r>
                      <a:endParaRPr lang="en-US" dirty="0"/>
                    </a:p>
                  </a:txBody>
                  <a:tcPr/>
                </a:tc>
              </a:tr>
              <a:tr h="699157">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baseline="0" dirty="0" smtClean="0"/>
                        <a:t>Still very good.</a:t>
                      </a:r>
                      <a:endParaRPr lang="en-US" dirty="0"/>
                    </a:p>
                  </a:txBody>
                  <a:tcPr/>
                </a:tc>
              </a:tr>
              <a:tr h="699157">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a:t>
                      </a:r>
                      <a:endParaRPr lang="en-US" dirty="0"/>
                    </a:p>
                  </a:txBody>
                  <a:tcPr/>
                </a:tc>
              </a:tr>
              <a:tr h="830654">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 Well used by all the community  for drinking, cooking, washing and laundry and for animals.</a:t>
                      </a:r>
                      <a:endParaRPr lang="en-US" dirty="0"/>
                    </a:p>
                  </a:txBody>
                  <a:tcPr/>
                </a:tc>
              </a:tr>
              <a:tr h="699157">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well protected source with the seedling growing well</a:t>
                      </a:r>
                      <a:endParaRPr lang="en-US" dirty="0"/>
                    </a:p>
                  </a:txBody>
                  <a:tcPr/>
                </a:tc>
              </a:tr>
            </a:tbl>
          </a:graphicData>
        </a:graphic>
      </p:graphicFrame>
    </p:spTree>
    <p:extLst>
      <p:ext uri="{BB962C8B-B14F-4D97-AF65-F5344CB8AC3E}">
        <p14:creationId xmlns:p14="http://schemas.microsoft.com/office/powerpoint/2010/main" val="82341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92465"/>
          </a:xfrm>
        </p:spPr>
        <p:txBody>
          <a:bodyPr>
            <a:normAutofit fontScale="90000"/>
          </a:bodyPr>
          <a:lstStyle/>
          <a:p>
            <a:pPr algn="ctr"/>
            <a:r>
              <a:rPr lang="en-US" dirty="0" err="1" smtClean="0"/>
              <a:t>Ateya</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04952" y="756745"/>
            <a:ext cx="5684404" cy="589630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950" y="756745"/>
            <a:ext cx="5842077" cy="5896303"/>
          </a:xfrm>
          <a:prstGeom prst="rect">
            <a:avLst/>
          </a:prstGeom>
        </p:spPr>
      </p:pic>
    </p:spTree>
    <p:extLst>
      <p:ext uri="{BB962C8B-B14F-4D97-AF65-F5344CB8AC3E}">
        <p14:creationId xmlns:p14="http://schemas.microsoft.com/office/powerpoint/2010/main" val="1346766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787</TotalTime>
  <Words>778</Words>
  <Application>Microsoft Office PowerPoint</Application>
  <PresentationFormat>Widescreen</PresentationFormat>
  <Paragraphs>186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JEREMANI COMMUNITY SHALLOW SPRING</vt:lpstr>
      <vt:lpstr>JEREMANI REVIEW REPORT</vt:lpstr>
      <vt:lpstr>Status Jeremani spring</vt:lpstr>
      <vt:lpstr>  ATEYA COMMUNITY SPRING</vt:lpstr>
      <vt:lpstr>ATEYA SPRING REVIEW REPORT  </vt:lpstr>
      <vt:lpstr>Ateya spring status</vt:lpstr>
      <vt:lpstr>NAMWAYA COMMUNITY SPRING</vt:lpstr>
      <vt:lpstr>NAMWAYA  REVIEW REPORT </vt:lpstr>
      <vt:lpstr>Namwaya spring status</vt:lpstr>
      <vt:lpstr>Namwaya Spring status</vt:lpstr>
      <vt:lpstr>ODOURI COMMUNITY SPRING</vt:lpstr>
      <vt:lpstr>ODOURI SPRING  REVIEW REPORT </vt:lpstr>
      <vt:lpstr>Status of odouri spring</vt:lpstr>
      <vt:lpstr>WAMAKOMBO COMMUNITY SPRING</vt:lpstr>
      <vt:lpstr>WAMAKOMBO SPRING  REVIEW REPORT </vt:lpstr>
      <vt:lpstr>Status Wamakombo spring</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88</cp:revision>
  <dcterms:created xsi:type="dcterms:W3CDTF">2020-05-14T11:31:45Z</dcterms:created>
  <dcterms:modified xsi:type="dcterms:W3CDTF">2020-07-14T09:23:55Z</dcterms:modified>
</cp:coreProperties>
</file>