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6" r:id="rId3"/>
    <p:sldId id="287" r:id="rId4"/>
    <p:sldId id="289" r:id="rId5"/>
    <p:sldId id="290" r:id="rId6"/>
    <p:sldId id="316" r:id="rId7"/>
    <p:sldId id="317" r:id="rId8"/>
    <p:sldId id="283" r:id="rId9"/>
    <p:sldId id="31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64" autoAdjust="0"/>
    <p:restoredTop sz="94660"/>
  </p:normalViewPr>
  <p:slideViewPr>
    <p:cSldViewPr snapToGrid="0">
      <p:cViewPr varScale="1">
        <p:scale>
          <a:sx n="69" d="100"/>
          <a:sy n="69" d="100"/>
        </p:scale>
        <p:origin x="424"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A902869-99D4-411B-BAD5-D5979848B77C}" type="datetimeFigureOut">
              <a:rPr lang="en-US" smtClean="0"/>
              <a:t>7/24/2020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AC4CF16F-AF4F-4309-A1A1-C9D5A2F3F601}" type="slidenum">
              <a:rPr lang="en-US" smtClean="0"/>
              <a:t>‹#›</a:t>
            </a:fld>
            <a:endParaRPr lang="en-US"/>
          </a:p>
        </p:txBody>
      </p:sp>
      <p:sp>
        <p:nvSpPr>
          <p:cNvPr id="7" name="Rectangle 6"/>
          <p:cNvSpPr/>
          <p:nvPr/>
        </p:nvSpPr>
        <p:spPr>
          <a:xfrm>
            <a:off x="83909" y="1449304"/>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83909" y="1396720"/>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83909" y="2976649"/>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609600" y="1505931"/>
            <a:ext cx="109728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A902869-99D4-411B-BAD5-D5979848B77C}" type="datetimeFigureOut">
              <a:rPr lang="en-US" smtClean="0"/>
              <a:t>7/24/2020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4CF16F-AF4F-4309-A1A1-C9D5A2F3F60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68224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219200" y="274641"/>
            <a:ext cx="7416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A902869-99D4-411B-BAD5-D5979848B77C}" type="datetimeFigureOut">
              <a:rPr lang="en-US" smtClean="0"/>
              <a:t>7/24/2020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4CF16F-AF4F-4309-A1A1-C9D5A2F3F60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A902869-99D4-411B-BAD5-D5979848B77C}" type="datetimeFigureOut">
              <a:rPr lang="en-US" smtClean="0"/>
              <a:t>7/24/2020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4CF16F-AF4F-4309-A1A1-C9D5A2F3F601}" type="slidenum">
              <a:rPr lang="en-US" smtClean="0"/>
              <a:t>‹#›</a:t>
            </a:fld>
            <a:endParaRPr lang="en-US"/>
          </a:p>
        </p:txBody>
      </p:sp>
      <p:sp>
        <p:nvSpPr>
          <p:cNvPr id="8" name="Content Placeholder 7"/>
          <p:cNvSpPr>
            <a:spLocks noGrp="1"/>
          </p:cNvSpPr>
          <p:nvPr>
            <p:ph sz="quarter" idx="1"/>
          </p:nvPr>
        </p:nvSpPr>
        <p:spPr>
          <a:xfrm>
            <a:off x="1219200" y="1447800"/>
            <a:ext cx="103632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63084" y="952501"/>
            <a:ext cx="103632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63084" y="2547938"/>
            <a:ext cx="103632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A902869-99D4-411B-BAD5-D5979848B77C}" type="datetimeFigureOut">
              <a:rPr lang="en-US" smtClean="0"/>
              <a:t>7/24/2020</a:t>
            </a:fld>
            <a:endParaRPr lang="en-US"/>
          </a:p>
        </p:txBody>
      </p:sp>
      <p:sp>
        <p:nvSpPr>
          <p:cNvPr id="5" name="Footer Placeholder 4"/>
          <p:cNvSpPr>
            <a:spLocks noGrp="1"/>
          </p:cNvSpPr>
          <p:nvPr>
            <p:ph type="ftr" sz="quarter" idx="11"/>
          </p:nvPr>
        </p:nvSpPr>
        <p:spPr>
          <a:xfrm>
            <a:off x="1066800" y="6172200"/>
            <a:ext cx="5334000" cy="457200"/>
          </a:xfrm>
        </p:spPr>
        <p:txBody>
          <a:bodyPr/>
          <a:lstStyle/>
          <a:p>
            <a:endParaRPr lang="en-US"/>
          </a:p>
        </p:txBody>
      </p:sp>
      <p:sp>
        <p:nvSpPr>
          <p:cNvPr id="7" name="Rectangle 6"/>
          <p:cNvSpPr/>
          <p:nvPr/>
        </p:nvSpPr>
        <p:spPr>
          <a:xfrm flipV="1">
            <a:off x="92550" y="2376830"/>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2195" y="2341476"/>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075"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95072" y="6208776"/>
            <a:ext cx="609600" cy="457200"/>
          </a:xfrm>
        </p:spPr>
        <p:txBody>
          <a:bodyPr/>
          <a:lstStyle/>
          <a:p>
            <a:fld id="{AC4CF16F-AF4F-4309-A1A1-C9D5A2F3F601}"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A902869-99D4-411B-BAD5-D5979848B77C}" type="datetimeFigureOut">
              <a:rPr lang="en-US" smtClean="0"/>
              <a:t>7/24/2020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4CF16F-AF4F-4309-A1A1-C9D5A2F3F601}" type="slidenum">
              <a:rPr lang="en-US" smtClean="0"/>
              <a:t>‹#›</a:t>
            </a:fld>
            <a:endParaRPr lang="en-US"/>
          </a:p>
        </p:txBody>
      </p:sp>
      <p:sp>
        <p:nvSpPr>
          <p:cNvPr id="9" name="Content Placeholder 8"/>
          <p:cNvSpPr>
            <a:spLocks noGrp="1"/>
          </p:cNvSpPr>
          <p:nvPr>
            <p:ph sz="quarter" idx="1"/>
          </p:nvPr>
        </p:nvSpPr>
        <p:spPr>
          <a:xfrm>
            <a:off x="1219200" y="1447800"/>
            <a:ext cx="499872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6578600" y="1447800"/>
            <a:ext cx="499872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73050"/>
            <a:ext cx="103632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BA902869-99D4-411B-BAD5-D5979848B77C}" type="datetimeFigureOut">
              <a:rPr lang="en-US" smtClean="0"/>
              <a:t>7/24/2020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4CF16F-AF4F-4309-A1A1-C9D5A2F3F601}" type="slidenum">
              <a:rPr lang="en-US" smtClean="0"/>
              <a:t>‹#›</a:t>
            </a:fld>
            <a:endParaRPr lang="en-US"/>
          </a:p>
        </p:txBody>
      </p:sp>
      <p:sp>
        <p:nvSpPr>
          <p:cNvPr id="11" name="Content Placeholder 10"/>
          <p:cNvSpPr>
            <a:spLocks noGrp="1"/>
          </p:cNvSpPr>
          <p:nvPr>
            <p:ph sz="half" idx="2"/>
          </p:nvPr>
        </p:nvSpPr>
        <p:spPr>
          <a:xfrm>
            <a:off x="1219200" y="2247900"/>
            <a:ext cx="49784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6604000" y="2247900"/>
            <a:ext cx="49784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A902869-99D4-411B-BAD5-D5979848B77C}" type="datetimeFigureOut">
              <a:rPr lang="en-US" smtClean="0"/>
              <a:t>7/24/2020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4CF16F-AF4F-4309-A1A1-C9D5A2F3F60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902869-99D4-411B-BAD5-D5979848B77C}" type="datetimeFigureOut">
              <a:rPr lang="en-US" smtClean="0"/>
              <a:t>7/24/2020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4CF16F-AF4F-4309-A1A1-C9D5A2F3F60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219200" y="273050"/>
            <a:ext cx="103632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A902869-99D4-411B-BAD5-D5979848B77C}" type="datetimeFigureOut">
              <a:rPr lang="en-US" smtClean="0"/>
              <a:t>7/24/2020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4CF16F-AF4F-4309-A1A1-C9D5A2F3F601}" type="slidenum">
              <a:rPr lang="en-US" smtClean="0"/>
              <a:t>‹#›</a:t>
            </a:fld>
            <a:endParaRPr lang="en-US"/>
          </a:p>
        </p:txBody>
      </p:sp>
      <p:sp>
        <p:nvSpPr>
          <p:cNvPr id="11" name="Content Placeholder 10"/>
          <p:cNvSpPr>
            <a:spLocks noGrp="1"/>
          </p:cNvSpPr>
          <p:nvPr>
            <p:ph sz="quarter" idx="1"/>
          </p:nvPr>
        </p:nvSpPr>
        <p:spPr>
          <a:xfrm>
            <a:off x="3962400" y="1600200"/>
            <a:ext cx="7620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900550"/>
            <a:ext cx="97536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A902869-99D4-411B-BAD5-D5979848B77C}" type="datetimeFigureOut">
              <a:rPr lang="en-US" smtClean="0"/>
              <a:t>7/24/2020</a:t>
            </a:fld>
            <a:endParaRPr lang="en-US"/>
          </a:p>
        </p:txBody>
      </p:sp>
      <p:sp>
        <p:nvSpPr>
          <p:cNvPr id="6" name="Footer Placeholder 5"/>
          <p:cNvSpPr>
            <a:spLocks noGrp="1"/>
          </p:cNvSpPr>
          <p:nvPr>
            <p:ph type="ftr" sz="quarter" idx="11"/>
          </p:nvPr>
        </p:nvSpPr>
        <p:spPr>
          <a:xfrm>
            <a:off x="1219200" y="6172200"/>
            <a:ext cx="5181600" cy="457200"/>
          </a:xfrm>
        </p:spPr>
        <p:txBody>
          <a:bodyPr/>
          <a:lstStyle/>
          <a:p>
            <a:endParaRPr lang="en-US"/>
          </a:p>
        </p:txBody>
      </p:sp>
      <p:sp>
        <p:nvSpPr>
          <p:cNvPr id="7" name="Slide Number Placeholder 6"/>
          <p:cNvSpPr>
            <a:spLocks noGrp="1"/>
          </p:cNvSpPr>
          <p:nvPr>
            <p:ph type="sldNum" sz="quarter" idx="12"/>
          </p:nvPr>
        </p:nvSpPr>
        <p:spPr>
          <a:xfrm>
            <a:off x="195072" y="6208776"/>
            <a:ext cx="609600" cy="457200"/>
          </a:xfrm>
        </p:spPr>
        <p:txBody>
          <a:bodyPr/>
          <a:lstStyle/>
          <a:p>
            <a:fld id="{AC4CF16F-AF4F-4309-A1A1-C9D5A2F3F601}" type="slidenum">
              <a:rPr lang="en-US" smtClean="0"/>
              <a:t>‹#›</a:t>
            </a:fld>
            <a:endParaRPr lang="en-US"/>
          </a:p>
        </p:txBody>
      </p:sp>
      <p:sp>
        <p:nvSpPr>
          <p:cNvPr id="11" name="Rectangle 10"/>
          <p:cNvSpPr/>
          <p:nvPr/>
        </p:nvSpPr>
        <p:spPr>
          <a:xfrm flipV="1">
            <a:off x="91076" y="4683555"/>
            <a:ext cx="120091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91345" y="4650475"/>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91348" y="4773225"/>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91078" y="66676"/>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1219200" y="274638"/>
            <a:ext cx="103632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defRPr>
            </a:lvl1pPr>
          </a:lstStyle>
          <a:p>
            <a:fld id="{BA902869-99D4-411B-BAD5-D5979848B77C}" type="datetimeFigureOut">
              <a:rPr lang="en-US" smtClean="0"/>
              <a:t>7/24/2020</a:t>
            </a:fld>
            <a:endParaRPr lang="en-US"/>
          </a:p>
        </p:txBody>
      </p:sp>
      <p:sp>
        <p:nvSpPr>
          <p:cNvPr id="3" name="Footer Placeholder 2"/>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95072" y="6210300"/>
            <a:ext cx="6096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AC4CF16F-AF4F-4309-A1A1-C9D5A2F3F60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62500" lnSpcReduction="20000"/>
          </a:bodyPr>
          <a:lstStyle/>
          <a:p>
            <a:r>
              <a:rPr lang="en-US" sz="5400" dirty="0">
                <a:solidFill>
                  <a:prstClr val="black"/>
                </a:solidFill>
                <a:latin typeface="Calibri Light"/>
                <a:ea typeface="+mj-ea"/>
                <a:cs typeface="+mj-cs"/>
              </a:rPr>
              <a:t>BY </a:t>
            </a:r>
            <a:r>
              <a:rPr lang="en-US" sz="5400" dirty="0" smtClean="0">
                <a:solidFill>
                  <a:prstClr val="black"/>
                </a:solidFill>
                <a:latin typeface="Calibri Light"/>
                <a:ea typeface="+mj-ea"/>
                <a:cs typeface="+mj-cs"/>
              </a:rPr>
              <a:t>BÖRJESSONS STIFTELSE</a:t>
            </a:r>
            <a:endParaRPr lang="en-US" sz="5400" dirty="0" smtClean="0">
              <a:solidFill>
                <a:prstClr val="black"/>
              </a:solidFill>
              <a:latin typeface="Calibri Light"/>
              <a:ea typeface="+mj-ea"/>
              <a:cs typeface="+mj-cs"/>
            </a:endParaRPr>
          </a:p>
          <a:p>
            <a:endParaRPr lang="en-US" sz="5400" dirty="0" smtClean="0">
              <a:solidFill>
                <a:prstClr val="black"/>
              </a:solidFill>
              <a:latin typeface="Calibri Light"/>
              <a:ea typeface="+mj-ea"/>
              <a:cs typeface="+mj-cs"/>
            </a:endParaRPr>
          </a:p>
          <a:p>
            <a:r>
              <a:rPr lang="en-US" sz="5400" dirty="0" smtClean="0">
                <a:solidFill>
                  <a:prstClr val="black"/>
                </a:solidFill>
                <a:latin typeface="Calibri Light"/>
                <a:ea typeface="+mj-ea"/>
                <a:cs typeface="+mj-cs"/>
              </a:rPr>
              <a:t>REVIEW BY: JACINTA K. NICASIO</a:t>
            </a:r>
            <a:endParaRPr lang="en-US" dirty="0"/>
          </a:p>
        </p:txBody>
      </p:sp>
      <p:sp>
        <p:nvSpPr>
          <p:cNvPr id="2" name="Title 1"/>
          <p:cNvSpPr>
            <a:spLocks noGrp="1"/>
          </p:cNvSpPr>
          <p:nvPr>
            <p:ph type="ctrTitle"/>
          </p:nvPr>
        </p:nvSpPr>
        <p:spPr/>
        <p:txBody>
          <a:bodyPr>
            <a:normAutofit/>
          </a:bodyPr>
          <a:lstStyle/>
          <a:p>
            <a:r>
              <a:rPr lang="en-US" dirty="0" smtClean="0"/>
              <a:t>REVIEW OF WATER PROJECTS SPONSORED</a:t>
            </a:r>
            <a:br>
              <a:rPr lang="en-US" dirty="0" smtClean="0"/>
            </a:br>
            <a:endParaRPr lang="en-US" dirty="0"/>
          </a:p>
        </p:txBody>
      </p:sp>
    </p:spTree>
    <p:extLst>
      <p:ext uri="{BB962C8B-B14F-4D97-AF65-F5344CB8AC3E}">
        <p14:creationId xmlns:p14="http://schemas.microsoft.com/office/powerpoint/2010/main" val="2902076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sz="quarter" idx="1"/>
          </p:nvPr>
        </p:nvSpPr>
        <p:spPr/>
        <p:txBody>
          <a:bodyPr>
            <a:normAutofit/>
          </a:bodyPr>
          <a:lstStyle/>
          <a:p>
            <a:pPr lvl="0"/>
            <a:r>
              <a:rPr lang="en-US" b="1" dirty="0"/>
              <a:t>Water: important resource for sustaining life. Clean and safe drinking water, hygiene and sanitation is important part in maintaining good health. </a:t>
            </a:r>
          </a:p>
          <a:p>
            <a:pPr lvl="0"/>
            <a:endParaRPr lang="en-US" b="1" dirty="0"/>
          </a:p>
          <a:p>
            <a:pPr lvl="0"/>
            <a:r>
              <a:rPr lang="en-US" b="1" dirty="0"/>
              <a:t>Rotary Doctors Sweden has been able to support communities’ access clean water through support of various RCs.</a:t>
            </a:r>
          </a:p>
          <a:p>
            <a:pPr marL="0" lvl="0" indent="0">
              <a:buNone/>
            </a:pPr>
            <a:endParaRPr lang="en-US" b="1" dirty="0"/>
          </a:p>
          <a:p>
            <a:pPr lvl="0"/>
            <a:r>
              <a:rPr lang="en-US" b="1" dirty="0"/>
              <a:t>The Community makes request, form water project committee who oversee the </a:t>
            </a:r>
            <a:r>
              <a:rPr lang="en-US" b="1" dirty="0" smtClean="0"/>
              <a:t>protection of the spring, </a:t>
            </a:r>
            <a:r>
              <a:rPr lang="en-US" b="1" dirty="0"/>
              <a:t>use and maintenance for sustainability for the project.</a:t>
            </a:r>
          </a:p>
          <a:p>
            <a:pPr marL="0" indent="0">
              <a:buNone/>
            </a:pPr>
            <a:endParaRPr lang="en-US" dirty="0"/>
          </a:p>
          <a:p>
            <a:endParaRPr lang="en-US" dirty="0"/>
          </a:p>
        </p:txBody>
      </p:sp>
    </p:spTree>
    <p:extLst>
      <p:ext uri="{BB962C8B-B14F-4D97-AF65-F5344CB8AC3E}">
        <p14:creationId xmlns:p14="http://schemas.microsoft.com/office/powerpoint/2010/main" val="2664449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FOLLOWING WATER PROJECT HAS BEEN SUPPORTED BY YOUR CLUB</a:t>
            </a:r>
            <a:endParaRPr lang="en-US" dirty="0"/>
          </a:p>
        </p:txBody>
      </p:sp>
      <p:sp>
        <p:nvSpPr>
          <p:cNvPr id="3" name="Content Placeholder 2"/>
          <p:cNvSpPr>
            <a:spLocks noGrp="1"/>
          </p:cNvSpPr>
          <p:nvPr>
            <p:ph sz="quarter" idx="1"/>
          </p:nvPr>
        </p:nvSpPr>
        <p:spPr/>
        <p:txBody>
          <a:bodyPr/>
          <a:lstStyle/>
          <a:p>
            <a:endParaRPr lang="en-US" dirty="0" smtClean="0"/>
          </a:p>
          <a:p>
            <a:pPr marL="0" indent="0">
              <a:buNone/>
            </a:pPr>
            <a:r>
              <a:rPr lang="en-US" dirty="0" smtClean="0"/>
              <a:t>  </a:t>
            </a:r>
          </a:p>
          <a:p>
            <a:r>
              <a:rPr lang="en-US" dirty="0" smtClean="0"/>
              <a:t>KHAKABA  COMMUNITY SHALLOW WELL</a:t>
            </a:r>
          </a:p>
          <a:p>
            <a:r>
              <a:rPr lang="en-US" smtClean="0"/>
              <a:t>MARAMBACH COMMUNITY SHALLOW  WELL</a:t>
            </a:r>
            <a:endParaRPr lang="en-US" dirty="0" smtClean="0"/>
          </a:p>
          <a:p>
            <a:pPr marL="0" indent="0">
              <a:buNone/>
            </a:pPr>
            <a:endParaRPr lang="en-US" dirty="0"/>
          </a:p>
        </p:txBody>
      </p:sp>
    </p:spTree>
    <p:extLst>
      <p:ext uri="{BB962C8B-B14F-4D97-AF65-F5344CB8AC3E}">
        <p14:creationId xmlns:p14="http://schemas.microsoft.com/office/powerpoint/2010/main" val="1573654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KHAKABA  COMMUNITY SHALLOW WELL</a:t>
            </a:r>
            <a:endParaRPr lang="en-US" dirty="0"/>
          </a:p>
        </p:txBody>
      </p:sp>
      <p:sp>
        <p:nvSpPr>
          <p:cNvPr id="3" name="Content Placeholder 2"/>
          <p:cNvSpPr>
            <a:spLocks noGrp="1"/>
          </p:cNvSpPr>
          <p:nvPr>
            <p:ph sz="quarter" idx="1"/>
          </p:nvPr>
        </p:nvSpPr>
        <p:spPr/>
        <p:txBody>
          <a:bodyPr/>
          <a:lstStyle/>
          <a:p>
            <a:pPr marL="0" indent="0" algn="ctr">
              <a:buNone/>
            </a:pPr>
            <a:r>
              <a:rPr lang="en-US" b="1" u="sng" dirty="0">
                <a:latin typeface="Arial Black" pitchFamily="34" charset="0"/>
              </a:rPr>
              <a:t>PERIOD OF </a:t>
            </a:r>
            <a:r>
              <a:rPr lang="en-US" b="1" u="sng" dirty="0" smtClean="0">
                <a:latin typeface="Arial Black" pitchFamily="34" charset="0"/>
              </a:rPr>
              <a:t>PROTECTED</a:t>
            </a:r>
            <a:r>
              <a:rPr lang="en-US" dirty="0" smtClean="0"/>
              <a:t>: </a:t>
            </a:r>
            <a:endParaRPr lang="en-US" dirty="0"/>
          </a:p>
          <a:p>
            <a:pPr marL="0" indent="0" algn="ctr">
              <a:buNone/>
            </a:pPr>
            <a:r>
              <a:rPr lang="en-US" b="1" dirty="0" smtClean="0"/>
              <a:t>MAR/APRIL 2019.</a:t>
            </a:r>
            <a:endParaRPr lang="en-US" b="1" dirty="0"/>
          </a:p>
          <a:p>
            <a:pPr marL="0" indent="0" algn="ctr">
              <a:buNone/>
            </a:pPr>
            <a:endParaRPr lang="en-US" b="1" dirty="0"/>
          </a:p>
          <a:p>
            <a:pPr marL="0" indent="0" algn="ctr">
              <a:buNone/>
            </a:pPr>
            <a:r>
              <a:rPr lang="en-US" b="1" u="sng" dirty="0">
                <a:latin typeface="Arial Black" pitchFamily="34" charset="0"/>
              </a:rPr>
              <a:t>AGE: </a:t>
            </a:r>
          </a:p>
          <a:p>
            <a:pPr marL="0" indent="0" algn="ctr">
              <a:buNone/>
            </a:pPr>
            <a:r>
              <a:rPr lang="en-US" b="1" dirty="0"/>
              <a:t>1</a:t>
            </a:r>
            <a:r>
              <a:rPr lang="en-US" b="1" dirty="0" smtClean="0"/>
              <a:t>years and </a:t>
            </a:r>
            <a:r>
              <a:rPr lang="en-US" b="1" dirty="0"/>
              <a:t>3</a:t>
            </a:r>
            <a:r>
              <a:rPr lang="en-US" b="1" dirty="0" smtClean="0"/>
              <a:t>months</a:t>
            </a:r>
            <a:endParaRPr lang="en-US" b="1" dirty="0"/>
          </a:p>
          <a:p>
            <a:pPr marL="0" indent="0" algn="ctr">
              <a:buNone/>
            </a:pPr>
            <a:endParaRPr lang="en-US" dirty="0"/>
          </a:p>
          <a:p>
            <a:pPr marL="0" indent="0" algn="ctr">
              <a:buNone/>
            </a:pPr>
            <a:r>
              <a:rPr lang="en-US" b="1" u="sng" dirty="0">
                <a:latin typeface="Arial Black" pitchFamily="34" charset="0"/>
              </a:rPr>
              <a:t>CATCHMENT POPULATION</a:t>
            </a:r>
            <a:r>
              <a:rPr lang="en-US" b="1" dirty="0">
                <a:latin typeface="Arial Black" pitchFamily="34" charset="0"/>
              </a:rPr>
              <a:t>:</a:t>
            </a:r>
          </a:p>
          <a:p>
            <a:pPr marL="0" indent="0" algn="ctr">
              <a:buNone/>
            </a:pPr>
            <a:r>
              <a:rPr lang="en-US" b="1" dirty="0" smtClean="0"/>
              <a:t>60 </a:t>
            </a:r>
            <a:r>
              <a:rPr lang="en-US" b="1" dirty="0"/>
              <a:t>Households, </a:t>
            </a:r>
            <a:r>
              <a:rPr lang="en-US" b="1" dirty="0" smtClean="0"/>
              <a:t>approximately 420persons</a:t>
            </a:r>
            <a:r>
              <a:rPr lang="en-US" b="1" dirty="0"/>
              <a:t>.</a:t>
            </a:r>
            <a:endParaRPr lang="en-US" dirty="0"/>
          </a:p>
        </p:txBody>
      </p:sp>
    </p:spTree>
    <p:extLst>
      <p:ext uri="{BB962C8B-B14F-4D97-AF65-F5344CB8AC3E}">
        <p14:creationId xmlns:p14="http://schemas.microsoft.com/office/powerpoint/2010/main" val="1571798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KHAKABA COMMUNITY SHALLOW WELL REVIEW REPORT</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841437340"/>
              </p:ext>
            </p:extLst>
          </p:nvPr>
        </p:nvGraphicFramePr>
        <p:xfrm>
          <a:off x="220717" y="1623845"/>
          <a:ext cx="11666483" cy="5353445"/>
        </p:xfrm>
        <a:graphic>
          <a:graphicData uri="http://schemas.openxmlformats.org/drawingml/2006/table">
            <a:tbl>
              <a:tblPr firstRow="1" bandRow="1">
                <a:tableStyleId>{5C22544A-7EE6-4342-B048-85BDC9FD1C3A}</a:tableStyleId>
              </a:tblPr>
              <a:tblGrid>
                <a:gridCol w="713029">
                  <a:extLst>
                    <a:ext uri="{9D8B030D-6E8A-4147-A177-3AD203B41FA5}">
                      <a16:colId xmlns:a16="http://schemas.microsoft.com/office/drawing/2014/main" val="20000"/>
                    </a:ext>
                  </a:extLst>
                </a:gridCol>
                <a:gridCol w="3919164">
                  <a:extLst>
                    <a:ext uri="{9D8B030D-6E8A-4147-A177-3AD203B41FA5}">
                      <a16:colId xmlns:a16="http://schemas.microsoft.com/office/drawing/2014/main" val="20001"/>
                    </a:ext>
                  </a:extLst>
                </a:gridCol>
                <a:gridCol w="7034290">
                  <a:extLst>
                    <a:ext uri="{9D8B030D-6E8A-4147-A177-3AD203B41FA5}">
                      <a16:colId xmlns:a16="http://schemas.microsoft.com/office/drawing/2014/main" val="20002"/>
                    </a:ext>
                  </a:extLst>
                </a:gridCol>
              </a:tblGrid>
              <a:tr h="832945">
                <a:tc>
                  <a:txBody>
                    <a:bodyPr/>
                    <a:lstStyle/>
                    <a:p>
                      <a:endParaRPr lang="en-US" dirty="0"/>
                    </a:p>
                  </a:txBody>
                  <a:tcPr/>
                </a:tc>
                <a:tc>
                  <a:txBody>
                    <a:bodyPr/>
                    <a:lstStyle/>
                    <a:p>
                      <a:r>
                        <a:rPr lang="en-US" dirty="0" smtClean="0"/>
                        <a:t>PARAMETOR</a:t>
                      </a:r>
                      <a:r>
                        <a:rPr lang="en-US" baseline="0" dirty="0" smtClean="0"/>
                        <a:t> OF REVIEW</a:t>
                      </a:r>
                      <a:endParaRPr lang="en-US" dirty="0"/>
                    </a:p>
                  </a:txBody>
                  <a:tcPr/>
                </a:tc>
                <a:tc>
                  <a:txBody>
                    <a:bodyPr/>
                    <a:lstStyle/>
                    <a:p>
                      <a:r>
                        <a:rPr lang="en-US" dirty="0" smtClean="0"/>
                        <a:t>REPORT</a:t>
                      </a:r>
                      <a:endParaRPr lang="en-US" dirty="0"/>
                    </a:p>
                  </a:txBody>
                  <a:tcPr/>
                </a:tc>
                <a:extLst>
                  <a:ext uri="{0D108BD9-81ED-4DB2-BD59-A6C34878D82A}">
                    <a16:rowId xmlns:a16="http://schemas.microsoft.com/office/drawing/2014/main" val="10000"/>
                  </a:ext>
                </a:extLst>
              </a:tr>
              <a:tr h="832945">
                <a:tc>
                  <a:txBody>
                    <a:bodyPr/>
                    <a:lstStyle/>
                    <a:p>
                      <a:r>
                        <a:rPr lang="en-US" dirty="0" smtClean="0"/>
                        <a:t>1</a:t>
                      </a:r>
                      <a:endParaRPr lang="en-US" dirty="0"/>
                    </a:p>
                  </a:txBody>
                  <a:tcPr/>
                </a:tc>
                <a:tc>
                  <a:txBody>
                    <a:bodyPr/>
                    <a:lstStyle/>
                    <a:p>
                      <a:r>
                        <a:rPr lang="en-US" dirty="0" smtClean="0"/>
                        <a:t>FUNCTIONALITY</a:t>
                      </a:r>
                      <a:endParaRPr lang="en-US" dirty="0"/>
                    </a:p>
                  </a:txBody>
                  <a:tcPr/>
                </a:tc>
                <a:tc>
                  <a:txBody>
                    <a:bodyPr/>
                    <a:lstStyle/>
                    <a:p>
                      <a:r>
                        <a:rPr lang="en-US" baseline="0" dirty="0" smtClean="0"/>
                        <a:t>Good .</a:t>
                      </a:r>
                    </a:p>
                    <a:p>
                      <a:r>
                        <a:rPr lang="en-US" baseline="0" dirty="0" smtClean="0"/>
                        <a:t>Pump working well.</a:t>
                      </a:r>
                    </a:p>
                    <a:p>
                      <a:r>
                        <a:rPr lang="en-US" baseline="0" dirty="0" smtClean="0"/>
                        <a:t>Never dries up .</a:t>
                      </a:r>
                    </a:p>
                    <a:p>
                      <a:endParaRPr lang="en-US" dirty="0"/>
                    </a:p>
                  </a:txBody>
                  <a:tcPr/>
                </a:tc>
                <a:extLst>
                  <a:ext uri="{0D108BD9-81ED-4DB2-BD59-A6C34878D82A}">
                    <a16:rowId xmlns:a16="http://schemas.microsoft.com/office/drawing/2014/main" val="10001"/>
                  </a:ext>
                </a:extLst>
              </a:tr>
              <a:tr h="832945">
                <a:tc>
                  <a:txBody>
                    <a:bodyPr/>
                    <a:lstStyle/>
                    <a:p>
                      <a:r>
                        <a:rPr lang="en-US" dirty="0" smtClean="0"/>
                        <a:t>2</a:t>
                      </a:r>
                      <a:endParaRPr lang="en-US" dirty="0"/>
                    </a:p>
                  </a:txBody>
                  <a:tcPr/>
                </a:tc>
                <a:tc>
                  <a:txBody>
                    <a:bodyPr/>
                    <a:lstStyle/>
                    <a:p>
                      <a:r>
                        <a:rPr lang="en-US" dirty="0" smtClean="0"/>
                        <a:t>FENCE</a:t>
                      </a:r>
                      <a:endParaRPr lang="en-US" dirty="0"/>
                    </a:p>
                  </a:txBody>
                  <a:tcPr/>
                </a:tc>
                <a:tc>
                  <a:txBody>
                    <a:bodyPr/>
                    <a:lstStyle/>
                    <a:p>
                      <a:r>
                        <a:rPr lang="en-US" dirty="0" smtClean="0"/>
                        <a:t>Well maintained.</a:t>
                      </a:r>
                      <a:endParaRPr lang="en-US" dirty="0"/>
                    </a:p>
                  </a:txBody>
                  <a:tcPr/>
                </a:tc>
                <a:extLst>
                  <a:ext uri="{0D108BD9-81ED-4DB2-BD59-A6C34878D82A}">
                    <a16:rowId xmlns:a16="http://schemas.microsoft.com/office/drawing/2014/main" val="10002"/>
                  </a:ext>
                </a:extLst>
              </a:tr>
              <a:tr h="832945">
                <a:tc>
                  <a:txBody>
                    <a:bodyPr/>
                    <a:lstStyle/>
                    <a:p>
                      <a:r>
                        <a:rPr lang="en-US" dirty="0" smtClean="0"/>
                        <a:t>3</a:t>
                      </a:r>
                      <a:endParaRPr lang="en-US" dirty="0"/>
                    </a:p>
                  </a:txBody>
                  <a:tcPr/>
                </a:tc>
                <a:tc>
                  <a:txBody>
                    <a:bodyPr/>
                    <a:lstStyle/>
                    <a:p>
                      <a:r>
                        <a:rPr lang="en-US" dirty="0" smtClean="0"/>
                        <a:t>SIGN POST</a:t>
                      </a:r>
                      <a:endParaRPr lang="en-US" dirty="0"/>
                    </a:p>
                  </a:txBody>
                  <a:tcPr/>
                </a:tc>
                <a:tc>
                  <a:txBody>
                    <a:bodyPr/>
                    <a:lstStyle/>
                    <a:p>
                      <a:r>
                        <a:rPr lang="en-US" dirty="0" smtClean="0"/>
                        <a:t>Still</a:t>
                      </a:r>
                      <a:r>
                        <a:rPr lang="en-US" baseline="0" dirty="0" smtClean="0"/>
                        <a:t> standing and readable </a:t>
                      </a:r>
                      <a:endParaRPr lang="en-US" dirty="0"/>
                    </a:p>
                  </a:txBody>
                  <a:tcPr/>
                </a:tc>
                <a:extLst>
                  <a:ext uri="{0D108BD9-81ED-4DB2-BD59-A6C34878D82A}">
                    <a16:rowId xmlns:a16="http://schemas.microsoft.com/office/drawing/2014/main" val="10003"/>
                  </a:ext>
                </a:extLst>
              </a:tr>
              <a:tr h="832945">
                <a:tc>
                  <a:txBody>
                    <a:bodyPr/>
                    <a:lstStyle/>
                    <a:p>
                      <a:r>
                        <a:rPr lang="en-US" dirty="0" smtClean="0"/>
                        <a:t>4</a:t>
                      </a:r>
                      <a:endParaRPr lang="en-US" dirty="0"/>
                    </a:p>
                  </a:txBody>
                  <a:tcPr/>
                </a:tc>
                <a:tc>
                  <a:txBody>
                    <a:bodyPr/>
                    <a:lstStyle/>
                    <a:p>
                      <a:r>
                        <a:rPr lang="en-US" dirty="0" smtClean="0"/>
                        <a:t>USAGE</a:t>
                      </a:r>
                      <a:endParaRPr lang="en-US" dirty="0"/>
                    </a:p>
                  </a:txBody>
                  <a:tcPr/>
                </a:tc>
                <a:tc>
                  <a:txBody>
                    <a:bodyPr/>
                    <a:lstStyle/>
                    <a:p>
                      <a:r>
                        <a:rPr lang="en-US" dirty="0" smtClean="0"/>
                        <a:t>Well</a:t>
                      </a:r>
                      <a:r>
                        <a:rPr lang="en-US" baseline="0" dirty="0" smtClean="0"/>
                        <a:t> used by </a:t>
                      </a:r>
                      <a:r>
                        <a:rPr lang="en-US" dirty="0" smtClean="0"/>
                        <a:t> of community members</a:t>
                      </a:r>
                      <a:endParaRPr lang="en-US" dirty="0"/>
                    </a:p>
                  </a:txBody>
                  <a:tcPr/>
                </a:tc>
                <a:extLst>
                  <a:ext uri="{0D108BD9-81ED-4DB2-BD59-A6C34878D82A}">
                    <a16:rowId xmlns:a16="http://schemas.microsoft.com/office/drawing/2014/main" val="10004"/>
                  </a:ext>
                </a:extLst>
              </a:tr>
              <a:tr h="832945">
                <a:tc>
                  <a:txBody>
                    <a:bodyPr/>
                    <a:lstStyle/>
                    <a:p>
                      <a:r>
                        <a:rPr lang="en-US" dirty="0" smtClean="0"/>
                        <a:t>5</a:t>
                      </a:r>
                      <a:endParaRPr lang="en-US" dirty="0"/>
                    </a:p>
                  </a:txBody>
                  <a:tcPr/>
                </a:tc>
                <a:tc>
                  <a:txBody>
                    <a:bodyPr/>
                    <a:lstStyle/>
                    <a:p>
                      <a:r>
                        <a:rPr lang="en-US" dirty="0" smtClean="0"/>
                        <a:t>ANY OTHER REPORT</a:t>
                      </a:r>
                      <a:endParaRPr lang="en-US" dirty="0"/>
                    </a:p>
                  </a:txBody>
                  <a:tcPr/>
                </a:tc>
                <a:tc>
                  <a:txBody>
                    <a:bodyPr/>
                    <a:lstStyle/>
                    <a:p>
                      <a:r>
                        <a:rPr lang="en-US" dirty="0" smtClean="0"/>
                        <a:t>Functional</a:t>
                      </a:r>
                      <a:r>
                        <a:rPr lang="en-US" baseline="0" dirty="0" smtClean="0"/>
                        <a:t> committee.</a:t>
                      </a:r>
                      <a:endParaRPr lang="en-US"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446857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10363200" cy="497872"/>
          </a:xfrm>
        </p:spPr>
        <p:txBody>
          <a:bodyPr>
            <a:normAutofit fontScale="90000"/>
          </a:bodyPr>
          <a:lstStyle/>
          <a:p>
            <a:pPr algn="ctr"/>
            <a:r>
              <a:rPr lang="en-US" dirty="0" smtClean="0"/>
              <a:t>Status </a:t>
            </a:r>
            <a:r>
              <a:rPr lang="en-US" dirty="0" err="1" smtClean="0"/>
              <a:t>Khakaba</a:t>
            </a:r>
            <a:r>
              <a:rPr lang="en-US" dirty="0" smtClean="0"/>
              <a:t> shallow well</a:t>
            </a:r>
            <a:endParaRPr lang="en-US" dirty="0"/>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57655" y="756745"/>
            <a:ext cx="5654209" cy="5927833"/>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71876" y="756745"/>
            <a:ext cx="5931090" cy="5927834"/>
          </a:xfrm>
          <a:prstGeom prst="rect">
            <a:avLst/>
          </a:prstGeom>
        </p:spPr>
      </p:pic>
    </p:spTree>
    <p:extLst>
      <p:ext uri="{BB962C8B-B14F-4D97-AF65-F5344CB8AC3E}">
        <p14:creationId xmlns:p14="http://schemas.microsoft.com/office/powerpoint/2010/main" val="3335242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6571281" y="204952"/>
            <a:ext cx="5363216" cy="6337737"/>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249" y="204952"/>
            <a:ext cx="6148552" cy="6306207"/>
          </a:xfrm>
          <a:prstGeom prst="rect">
            <a:avLst/>
          </a:prstGeom>
        </p:spPr>
      </p:pic>
    </p:spTree>
    <p:extLst>
      <p:ext uri="{BB962C8B-B14F-4D97-AF65-F5344CB8AC3E}">
        <p14:creationId xmlns:p14="http://schemas.microsoft.com/office/powerpoint/2010/main" val="970336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COMMENTS</a:t>
            </a:r>
            <a:endParaRPr lang="en-US" b="1" u="sng" dirty="0"/>
          </a:p>
        </p:txBody>
      </p:sp>
      <p:sp>
        <p:nvSpPr>
          <p:cNvPr id="3" name="Content Placeholder 2"/>
          <p:cNvSpPr>
            <a:spLocks noGrp="1"/>
          </p:cNvSpPr>
          <p:nvPr>
            <p:ph sz="quarter" idx="1"/>
          </p:nvPr>
        </p:nvSpPr>
        <p:spPr>
          <a:xfrm>
            <a:off x="838199" y="1545022"/>
            <a:ext cx="10544503" cy="5312978"/>
          </a:xfrm>
        </p:spPr>
        <p:txBody>
          <a:bodyPr>
            <a:noAutofit/>
          </a:bodyPr>
          <a:lstStyle/>
          <a:p>
            <a:pPr algn="ctr"/>
            <a:r>
              <a:rPr lang="en-US" sz="3200" b="1" dirty="0" smtClean="0"/>
              <a:t>The Community shallow is functioning well and the community is very happy for the support.</a:t>
            </a:r>
          </a:p>
          <a:p>
            <a:pPr algn="ctr"/>
            <a:r>
              <a:rPr lang="en-US" sz="3200" b="1" dirty="0" err="1" smtClean="0"/>
              <a:t>Marambachi</a:t>
            </a:r>
            <a:r>
              <a:rPr lang="en-US" sz="3200" b="1" dirty="0" smtClean="0"/>
              <a:t> community shallow well is very new and just reported about it in June. For future </a:t>
            </a:r>
            <a:r>
              <a:rPr lang="en-US" sz="3200" b="1" dirty="0" err="1" smtClean="0"/>
              <a:t>followup</a:t>
            </a:r>
            <a:r>
              <a:rPr lang="en-US" sz="3200" b="1" dirty="0" smtClean="0"/>
              <a:t>.</a:t>
            </a:r>
          </a:p>
          <a:p>
            <a:pPr marL="0" indent="0" algn="ctr">
              <a:buNone/>
            </a:pPr>
            <a:endParaRPr lang="en-US" sz="3200" b="1" dirty="0" smtClean="0"/>
          </a:p>
          <a:p>
            <a:pPr marL="0" indent="0" algn="ctr">
              <a:buNone/>
            </a:pPr>
            <a:endParaRPr lang="en-US" sz="3200" b="1" dirty="0" smtClean="0"/>
          </a:p>
          <a:p>
            <a:pPr marL="0" indent="0" algn="ctr">
              <a:buNone/>
            </a:pPr>
            <a:r>
              <a:rPr lang="en-US" sz="3200" b="1" dirty="0"/>
              <a:t> </a:t>
            </a:r>
            <a:r>
              <a:rPr lang="en-US" sz="3200" b="1" dirty="0" smtClean="0"/>
              <a:t>                         </a:t>
            </a:r>
            <a:endParaRPr lang="en-US" sz="3200" b="1" dirty="0"/>
          </a:p>
        </p:txBody>
      </p:sp>
    </p:spTree>
    <p:extLst>
      <p:ext uri="{BB962C8B-B14F-4D97-AF65-F5344CB8AC3E}">
        <p14:creationId xmlns:p14="http://schemas.microsoft.com/office/powerpoint/2010/main" val="643498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VOTE OF THANKS</a:t>
            </a:r>
            <a:endParaRPr lang="en-US" b="1" u="sng" dirty="0"/>
          </a:p>
        </p:txBody>
      </p:sp>
      <p:sp>
        <p:nvSpPr>
          <p:cNvPr id="3" name="Content Placeholder 2"/>
          <p:cNvSpPr>
            <a:spLocks noGrp="1"/>
          </p:cNvSpPr>
          <p:nvPr>
            <p:ph sz="quarter" idx="1"/>
          </p:nvPr>
        </p:nvSpPr>
        <p:spPr/>
        <p:txBody>
          <a:bodyPr>
            <a:normAutofit fontScale="92500" lnSpcReduction="20000"/>
          </a:bodyPr>
          <a:lstStyle/>
          <a:p>
            <a:pPr marL="0" indent="0" algn="ctr">
              <a:buNone/>
            </a:pPr>
            <a:r>
              <a:rPr lang="en-US" sz="3200" b="1" dirty="0" smtClean="0"/>
              <a:t>To Ulla Britt </a:t>
            </a:r>
            <a:r>
              <a:rPr lang="en-US" sz="3200" b="1" dirty="0" err="1" smtClean="0"/>
              <a:t>och</a:t>
            </a:r>
            <a:r>
              <a:rPr lang="en-US" sz="3200" b="1" dirty="0" smtClean="0"/>
              <a:t> </a:t>
            </a:r>
            <a:r>
              <a:rPr lang="en-US" sz="3200" b="1" smtClean="0"/>
              <a:t>lennart</a:t>
            </a:r>
            <a:r>
              <a:rPr lang="en-US" sz="3200" b="1" dirty="0" smtClean="0"/>
              <a:t> RC Sweden, on behalf of the Community, The Rotary Doctors Sweden and the Community Nursing Services. Thank you so much for this support and you can see how you have transformed the health of many in the community through safe drinking water!</a:t>
            </a:r>
          </a:p>
          <a:p>
            <a:pPr marL="0" indent="0">
              <a:buNone/>
            </a:pPr>
            <a:endParaRPr lang="en-US" sz="3200" b="1" dirty="0" smtClean="0"/>
          </a:p>
          <a:p>
            <a:pPr marL="0" indent="0">
              <a:buNone/>
            </a:pPr>
            <a:endParaRPr lang="en-US" sz="3200" b="1" dirty="0"/>
          </a:p>
          <a:p>
            <a:pPr marL="0" indent="0" algn="ctr">
              <a:buNone/>
            </a:pPr>
            <a:r>
              <a:rPr lang="en-US" sz="3200" b="1" dirty="0" smtClean="0"/>
              <a:t>THANK YOU and STAY SAFE FROM CORONA</a:t>
            </a:r>
          </a:p>
          <a:p>
            <a:pPr marL="0" indent="0" algn="ctr">
              <a:buNone/>
            </a:pPr>
            <a:endParaRPr lang="en-US" sz="3200" b="1" dirty="0" smtClean="0"/>
          </a:p>
          <a:p>
            <a:pPr marL="0" indent="0" algn="ctr">
              <a:buNone/>
            </a:pPr>
            <a:r>
              <a:rPr lang="en-US" sz="3200" b="1" dirty="0" smtClean="0"/>
              <a:t>JACINTA K. NICASIO</a:t>
            </a:r>
            <a:endParaRPr lang="en-US" sz="3200" b="1" dirty="0"/>
          </a:p>
        </p:txBody>
      </p:sp>
    </p:spTree>
    <p:extLst>
      <p:ext uri="{BB962C8B-B14F-4D97-AF65-F5344CB8AC3E}">
        <p14:creationId xmlns:p14="http://schemas.microsoft.com/office/powerpoint/2010/main" val="16189516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707</TotalTime>
  <Words>285</Words>
  <Application>Microsoft Office PowerPoint</Application>
  <PresentationFormat>Bredbild</PresentationFormat>
  <Paragraphs>58</Paragraphs>
  <Slides>9</Slides>
  <Notes>0</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9</vt:i4>
      </vt:variant>
    </vt:vector>
  </HeadingPairs>
  <TitlesOfParts>
    <vt:vector size="15" baseType="lpstr">
      <vt:lpstr>Arial Black</vt:lpstr>
      <vt:lpstr>Calibri Light</vt:lpstr>
      <vt:lpstr>Franklin Gothic Book</vt:lpstr>
      <vt:lpstr>Perpetua</vt:lpstr>
      <vt:lpstr>Wingdings 2</vt:lpstr>
      <vt:lpstr>Equity</vt:lpstr>
      <vt:lpstr>REVIEW OF WATER PROJECTS SPONSORED </vt:lpstr>
      <vt:lpstr>INTRODUCTION</vt:lpstr>
      <vt:lpstr>THE FOLLOWING WATER PROJECT HAS BEEN SUPPORTED BY YOUR CLUB</vt:lpstr>
      <vt:lpstr>KHAKABA  COMMUNITY SHALLOW WELL</vt:lpstr>
      <vt:lpstr>KHAKABA COMMUNITY SHALLOW WELL REVIEW REPORT</vt:lpstr>
      <vt:lpstr>Status Khakaba shallow well</vt:lpstr>
      <vt:lpstr>PowerPoint-presentation</vt:lpstr>
      <vt:lpstr>COMMENTS</vt:lpstr>
      <vt:lpstr>VOTE OF 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REVIEW OF WATER PROJECTS SPONSORED BY LJNGSKILE ,UFOUNDATION DISTRICT 2360</dc:title>
  <dc:creator>W</dc:creator>
  <cp:lastModifiedBy>Karin Håkansson</cp:lastModifiedBy>
  <cp:revision>84</cp:revision>
  <dcterms:created xsi:type="dcterms:W3CDTF">2020-05-14T11:31:45Z</dcterms:created>
  <dcterms:modified xsi:type="dcterms:W3CDTF">2020-07-24T15:59:54Z</dcterms:modified>
</cp:coreProperties>
</file>