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7" r:id="rId4"/>
    <p:sldId id="288" r:id="rId5"/>
    <p:sldId id="289" r:id="rId6"/>
    <p:sldId id="290" r:id="rId7"/>
    <p:sldId id="318" r:id="rId8"/>
    <p:sldId id="319" r:id="rId9"/>
    <p:sldId id="257" r:id="rId10"/>
    <p:sldId id="293" r:id="rId11"/>
    <p:sldId id="320" r:id="rId12"/>
    <p:sldId id="321" r:id="rId13"/>
    <p:sldId id="294" r:id="rId14"/>
    <p:sldId id="295" r:id="rId15"/>
    <p:sldId id="322" r:id="rId16"/>
    <p:sldId id="263" r:id="rId17"/>
    <p:sldId id="297" r:id="rId18"/>
    <p:sldId id="323" r:id="rId19"/>
    <p:sldId id="266" r:id="rId20"/>
    <p:sldId id="299" r:id="rId21"/>
    <p:sldId id="324" r:id="rId22"/>
    <p:sldId id="271" r:id="rId23"/>
    <p:sldId id="301" r:id="rId24"/>
    <p:sldId id="325" r:id="rId25"/>
    <p:sldId id="326" r:id="rId26"/>
    <p:sldId id="274" r:id="rId27"/>
    <p:sldId id="303" r:id="rId28"/>
    <p:sldId id="327" r:id="rId29"/>
    <p:sldId id="328" r:id="rId30"/>
    <p:sldId id="278" r:id="rId31"/>
    <p:sldId id="305" r:id="rId32"/>
    <p:sldId id="329" r:id="rId33"/>
    <p:sldId id="284" r:id="rId34"/>
    <p:sldId id="307" r:id="rId35"/>
    <p:sldId id="342" r:id="rId36"/>
    <p:sldId id="312" r:id="rId37"/>
    <p:sldId id="313" r:id="rId38"/>
    <p:sldId id="331" r:id="rId39"/>
    <p:sldId id="332" r:id="rId40"/>
    <p:sldId id="335" r:id="rId41"/>
    <p:sldId id="334" r:id="rId42"/>
    <p:sldId id="336" r:id="rId43"/>
    <p:sldId id="343" r:id="rId44"/>
    <p:sldId id="338" r:id="rId45"/>
    <p:sldId id="340" r:id="rId46"/>
    <p:sldId id="341" r:id="rId47"/>
    <p:sldId id="283" r:id="rId48"/>
    <p:sldId id="31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64" autoAdjust="0"/>
    <p:restoredTop sz="94660"/>
  </p:normalViewPr>
  <p:slideViewPr>
    <p:cSldViewPr snapToGrid="0">
      <p:cViewPr varScale="1">
        <p:scale>
          <a:sx n="62" d="100"/>
          <a:sy n="62" d="100"/>
        </p:scale>
        <p:origin x="72"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A902869-99D4-411B-BAD5-D5979848B77C}" type="datetimeFigureOut">
              <a:rPr lang="en-US" smtClean="0"/>
              <a:t>7/14/2020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C4CF16F-AF4F-4309-A1A1-C9D5A2F3F601}" type="slidenum">
              <a:rPr lang="en-US" smtClean="0"/>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902869-99D4-411B-BAD5-D5979848B77C}" type="datetimeFigureOut">
              <a:rPr lang="en-US" smtClean="0"/>
              <a:t>7/14/2020</a:t>
            </a:fld>
            <a:endParaRPr lang="en-US"/>
          </a:p>
        </p:txBody>
      </p:sp>
      <p:sp>
        <p:nvSpPr>
          <p:cNvPr id="5" name="Footer Placeholder 4"/>
          <p:cNvSpPr>
            <a:spLocks noGrp="1"/>
          </p:cNvSpPr>
          <p:nvPr>
            <p:ph type="ftr" sz="quarter" idx="11"/>
          </p:nvPr>
        </p:nvSpPr>
        <p:spPr>
          <a:xfrm>
            <a:off x="1066800" y="6172200"/>
            <a:ext cx="5334000" cy="457200"/>
          </a:xfrm>
        </p:spPr>
        <p:txBody>
          <a:bodyPr/>
          <a:lstStyle/>
          <a:p>
            <a:endParaRPr lang="en-US"/>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95072" y="6208776"/>
            <a:ext cx="609600" cy="457200"/>
          </a:xfrm>
        </p:spPr>
        <p:txBody>
          <a:bodyPr/>
          <a:lstStyle/>
          <a:p>
            <a:fld id="{AC4CF16F-AF4F-4309-A1A1-C9D5A2F3F60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A902869-99D4-411B-BAD5-D5979848B77C}" type="datetimeFigureOut">
              <a:rPr lang="en-US" smtClean="0"/>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F16F-AF4F-4309-A1A1-C9D5A2F3F601}" type="slidenum">
              <a:rPr lang="en-US" smtClean="0"/>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A902869-99D4-411B-BAD5-D5979848B77C}" type="datetimeFigureOut">
              <a:rPr lang="en-US" smtClean="0"/>
              <a:t>7/14/2020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CF16F-AF4F-4309-A1A1-C9D5A2F3F601}" type="slidenum">
              <a:rPr lang="en-US" smtClean="0"/>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902869-99D4-411B-BAD5-D5979848B77C}" type="datetimeFigureOut">
              <a:rPr lang="en-US" smtClean="0"/>
              <a:t>7/14/2020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902869-99D4-411B-BAD5-D5979848B77C}" type="datetimeFigureOut">
              <a:rPr lang="en-US" smtClean="0"/>
              <a:t>7/14/2020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902869-99D4-411B-BAD5-D5979848B77C}" type="datetimeFigureOut">
              <a:rPr lang="en-US" smtClean="0"/>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F16F-AF4F-4309-A1A1-C9D5A2F3F601}" type="slidenum">
              <a:rPr lang="en-US" smtClean="0"/>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902869-99D4-411B-BAD5-D5979848B77C}" type="datetimeFigureOut">
              <a:rPr lang="en-US" smtClean="0"/>
              <a:t>7/14/2020</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AC4CF16F-AF4F-4309-A1A1-C9D5A2F3F601}" type="slidenum">
              <a:rPr lang="en-US" smtClean="0"/>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BA902869-99D4-411B-BAD5-D5979848B77C}" type="datetimeFigureOut">
              <a:rPr lang="en-US" smtClean="0"/>
              <a:t>7/14/2020</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C4CF16F-AF4F-4309-A1A1-C9D5A2F3F60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62500" lnSpcReduction="20000"/>
          </a:bodyPr>
          <a:lstStyle/>
          <a:p>
            <a:r>
              <a:rPr lang="en-US" sz="5400" dirty="0">
                <a:solidFill>
                  <a:prstClr val="black"/>
                </a:solidFill>
                <a:latin typeface="Calibri Light"/>
                <a:ea typeface="+mj-ea"/>
                <a:cs typeface="+mj-cs"/>
              </a:rPr>
              <a:t>BY </a:t>
            </a:r>
            <a:r>
              <a:rPr lang="en-US" sz="5400" dirty="0" smtClean="0">
                <a:solidFill>
                  <a:prstClr val="black"/>
                </a:solidFill>
                <a:latin typeface="Calibri Light"/>
                <a:ea typeface="+mj-ea"/>
                <a:cs typeface="+mj-cs"/>
              </a:rPr>
              <a:t>UDDEVALLA SKANSEN  RC</a:t>
            </a:r>
          </a:p>
          <a:p>
            <a:endParaRPr lang="en-US" sz="5400" dirty="0" smtClean="0">
              <a:solidFill>
                <a:prstClr val="black"/>
              </a:solidFill>
              <a:latin typeface="Calibri Light"/>
              <a:ea typeface="+mj-ea"/>
              <a:cs typeface="+mj-cs"/>
            </a:endParaRPr>
          </a:p>
          <a:p>
            <a:r>
              <a:rPr lang="en-US" sz="5400" dirty="0" smtClean="0">
                <a:solidFill>
                  <a:prstClr val="black"/>
                </a:solidFill>
                <a:latin typeface="Calibri Light"/>
                <a:ea typeface="+mj-ea"/>
                <a:cs typeface="+mj-cs"/>
              </a:rPr>
              <a:t>REVIEW BY: JACINTA K. NICASIO</a:t>
            </a:r>
            <a:endParaRPr lang="en-US" dirty="0"/>
          </a:p>
        </p:txBody>
      </p:sp>
      <p:sp>
        <p:nvSpPr>
          <p:cNvPr id="2" name="Title 1"/>
          <p:cNvSpPr>
            <a:spLocks noGrp="1"/>
          </p:cNvSpPr>
          <p:nvPr>
            <p:ph type="ctrTitle"/>
          </p:nvPr>
        </p:nvSpPr>
        <p:spPr/>
        <p:txBody>
          <a:bodyPr>
            <a:normAutofit/>
          </a:bodyPr>
          <a:lstStyle/>
          <a:p>
            <a:r>
              <a:rPr lang="en-US" dirty="0" smtClean="0"/>
              <a:t>REVIEW OF WATER PROJECTS SPONSORED</a:t>
            </a:r>
            <a:br>
              <a:rPr lang="en-US" dirty="0" smtClean="0"/>
            </a:br>
            <a:endParaRPr lang="en-US" dirty="0"/>
          </a:p>
        </p:txBody>
      </p:sp>
    </p:spTree>
    <p:extLst>
      <p:ext uri="{BB962C8B-B14F-4D97-AF65-F5344CB8AC3E}">
        <p14:creationId xmlns:p14="http://schemas.microsoft.com/office/powerpoint/2010/main" val="290207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EBULANDA 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065704997"/>
              </p:ext>
            </p:extLst>
          </p:nvPr>
        </p:nvGraphicFramePr>
        <p:xfrm>
          <a:off x="189186" y="1825625"/>
          <a:ext cx="11745311" cy="4413259"/>
        </p:xfrm>
        <a:graphic>
          <a:graphicData uri="http://schemas.openxmlformats.org/drawingml/2006/table">
            <a:tbl>
              <a:tblPr firstRow="1" bandRow="1">
                <a:tableStyleId>{5C22544A-7EE6-4342-B048-85BDC9FD1C3A}</a:tableStyleId>
              </a:tblPr>
              <a:tblGrid>
                <a:gridCol w="1124052"/>
                <a:gridCol w="3521832"/>
                <a:gridCol w="7099427"/>
              </a:tblGrid>
              <a:tr h="699157">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785977">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Good water flow, fills </a:t>
                      </a:r>
                      <a:r>
                        <a:rPr lang="en-US" baseline="0" dirty="0" smtClean="0"/>
                        <a:t> a 20 water bucket within two minutes, Drainage  well maintained.</a:t>
                      </a:r>
                      <a:endParaRPr lang="en-US" dirty="0"/>
                    </a:p>
                  </a:txBody>
                  <a:tcPr/>
                </a:tc>
              </a:tr>
              <a:tr h="699157">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Still</a:t>
                      </a:r>
                      <a:r>
                        <a:rPr lang="en-US" baseline="0" dirty="0" smtClean="0"/>
                        <a:t> there, was broken but repaired by the community.</a:t>
                      </a:r>
                      <a:endParaRPr lang="en-US" dirty="0"/>
                    </a:p>
                  </a:txBody>
                  <a:tcPr/>
                </a:tc>
              </a:tr>
              <a:tr h="699157">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but rusted not very readable.</a:t>
                      </a:r>
                      <a:endParaRPr lang="en-US" dirty="0"/>
                    </a:p>
                  </a:txBody>
                  <a:tcPr/>
                </a:tc>
              </a:tr>
              <a:tr h="830654">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all the house hold for drinking, cooking, washing and laundry and for animals.</a:t>
                      </a:r>
                      <a:endParaRPr lang="en-US" dirty="0"/>
                    </a:p>
                  </a:txBody>
                  <a:tcPr/>
                </a:tc>
              </a:tr>
              <a:tr h="699157">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 well protected source with the seedlings already grown.</a:t>
                      </a:r>
                      <a:endParaRPr lang="en-US" dirty="0"/>
                    </a:p>
                  </a:txBody>
                  <a:tcPr/>
                </a:tc>
              </a:tr>
            </a:tbl>
          </a:graphicData>
        </a:graphic>
      </p:graphicFrame>
    </p:spTree>
    <p:extLst>
      <p:ext uri="{BB962C8B-B14F-4D97-AF65-F5344CB8AC3E}">
        <p14:creationId xmlns:p14="http://schemas.microsoft.com/office/powerpoint/2010/main" val="823416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363200" cy="772510"/>
          </a:xfrm>
        </p:spPr>
        <p:txBody>
          <a:bodyPr>
            <a:normAutofit/>
          </a:bodyPr>
          <a:lstStyle/>
          <a:p>
            <a:pPr algn="ctr"/>
            <a:r>
              <a:rPr lang="en-US" dirty="0" err="1" smtClean="0"/>
              <a:t>Ebulanda</a:t>
            </a:r>
            <a:r>
              <a:rPr lang="en-US" dirty="0" smtClean="0"/>
              <a:t> spring status</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227379" y="740980"/>
            <a:ext cx="5707118" cy="591206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55" y="740980"/>
            <a:ext cx="5917681" cy="5912068"/>
          </a:xfrm>
          <a:prstGeom prst="rect">
            <a:avLst/>
          </a:prstGeom>
        </p:spPr>
      </p:pic>
    </p:spTree>
    <p:extLst>
      <p:ext uri="{BB962C8B-B14F-4D97-AF65-F5344CB8AC3E}">
        <p14:creationId xmlns:p14="http://schemas.microsoft.com/office/powerpoint/2010/main" val="2490512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58454" y="189186"/>
            <a:ext cx="5502167" cy="638503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21" y="189186"/>
            <a:ext cx="6260771" cy="6385035"/>
          </a:xfrm>
          <a:prstGeom prst="rect">
            <a:avLst/>
          </a:prstGeom>
        </p:spPr>
      </p:pic>
    </p:spTree>
    <p:extLst>
      <p:ext uri="{BB962C8B-B14F-4D97-AF65-F5344CB8AC3E}">
        <p14:creationId xmlns:p14="http://schemas.microsoft.com/office/powerpoint/2010/main" val="121132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CHAMYET COMMUNITY SPRING</a:t>
            </a:r>
            <a:endParaRPr lang="en-US" b="1"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OCT 2012</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8</a:t>
            </a:r>
            <a:r>
              <a:rPr lang="en-US" b="1" dirty="0" smtClean="0"/>
              <a:t> years.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300Households</a:t>
            </a:r>
            <a:r>
              <a:rPr lang="en-US" b="1" dirty="0"/>
              <a:t>, approximately </a:t>
            </a:r>
            <a:r>
              <a:rPr lang="en-US" b="1" dirty="0" smtClean="0"/>
              <a:t>1800 </a:t>
            </a:r>
            <a:r>
              <a:rPr lang="en-US" b="1" dirty="0"/>
              <a:t>persons.</a:t>
            </a:r>
            <a:endParaRPr lang="en-US" dirty="0"/>
          </a:p>
          <a:p>
            <a:endParaRPr lang="en-US" dirty="0"/>
          </a:p>
        </p:txBody>
      </p:sp>
    </p:spTree>
    <p:extLst>
      <p:ext uri="{BB962C8B-B14F-4D97-AF65-F5344CB8AC3E}">
        <p14:creationId xmlns:p14="http://schemas.microsoft.com/office/powerpoint/2010/main" val="52375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CHAMYET </a:t>
            </a:r>
            <a:r>
              <a:rPr lang="en-US" b="1" dirty="0"/>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775710045"/>
              </p:ext>
            </p:extLst>
          </p:nvPr>
        </p:nvGraphicFramePr>
        <p:xfrm>
          <a:off x="220717" y="1387365"/>
          <a:ext cx="11698014" cy="5123796"/>
        </p:xfrm>
        <a:graphic>
          <a:graphicData uri="http://schemas.openxmlformats.org/drawingml/2006/table">
            <a:tbl>
              <a:tblPr firstRow="1" bandRow="1">
                <a:tableStyleId>{5C22544A-7EE6-4342-B048-85BDC9FD1C3A}</a:tableStyleId>
              </a:tblPr>
              <a:tblGrid>
                <a:gridCol w="993931"/>
                <a:gridCol w="364441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Slightly </a:t>
                      </a:r>
                      <a:r>
                        <a:rPr lang="en-US" baseline="0" dirty="0" smtClean="0"/>
                        <a:t>not very high yield but it never dries up.</a:t>
                      </a:r>
                    </a:p>
                    <a:p>
                      <a:r>
                        <a:rPr lang="en-US" baseline="0" dirty="0" smtClean="0"/>
                        <a:t>Pipe worn out needs replacement</a:t>
                      </a:r>
                    </a:p>
                    <a:p>
                      <a:r>
                        <a:rPr lang="en-US" baseline="0" dirty="0" smtClean="0"/>
                        <a:t>Drainage is clear</a:t>
                      </a:r>
                      <a:endParaRPr lang="en-US" dirty="0"/>
                    </a:p>
                  </a:txBody>
                  <a:tcPr/>
                </a:tc>
              </a:tr>
              <a:tr h="993228">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No, fence but well protected by the community.</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Not there.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Used by all the house hold for drinking, cooking, washing and laundry and for animals BUT by the taken of visit no one was fetching unfortunately.</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Committee</a:t>
                      </a:r>
                      <a:r>
                        <a:rPr lang="en-US" baseline="0" dirty="0" smtClean="0"/>
                        <a:t> not f</a:t>
                      </a:r>
                      <a:r>
                        <a:rPr lang="en-US" dirty="0" smtClean="0"/>
                        <a:t>unctional</a:t>
                      </a:r>
                      <a:r>
                        <a:rPr lang="en-US" baseline="0" dirty="0" smtClean="0"/>
                        <a:t> , discussed with our contact person there over formation of a new committee that would oversee repairs. Will follow up. </a:t>
                      </a:r>
                      <a:endParaRPr lang="en-US" dirty="0"/>
                    </a:p>
                  </a:txBody>
                  <a:tcPr/>
                </a:tc>
              </a:tr>
            </a:tbl>
          </a:graphicData>
        </a:graphic>
      </p:graphicFrame>
    </p:spTree>
    <p:extLst>
      <p:ext uri="{BB962C8B-B14F-4D97-AF65-F5344CB8AC3E}">
        <p14:creationId xmlns:p14="http://schemas.microsoft.com/office/powerpoint/2010/main" val="3767663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81652"/>
          </a:xfrm>
        </p:spPr>
        <p:txBody>
          <a:bodyPr/>
          <a:lstStyle/>
          <a:p>
            <a:pPr algn="ctr"/>
            <a:r>
              <a:rPr lang="en-US" dirty="0" smtClean="0"/>
              <a:t>Status of </a:t>
            </a:r>
            <a:r>
              <a:rPr lang="en-US" dirty="0" err="1" smtClean="0"/>
              <a:t>Chamyet</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32332" y="977462"/>
            <a:ext cx="5587140" cy="56755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10" y="977462"/>
            <a:ext cx="5962573" cy="5675586"/>
          </a:xfrm>
          <a:prstGeom prst="rect">
            <a:avLst/>
          </a:prstGeom>
        </p:spPr>
      </p:pic>
    </p:spTree>
    <p:extLst>
      <p:ext uri="{BB962C8B-B14F-4D97-AF65-F5344CB8AC3E}">
        <p14:creationId xmlns:p14="http://schemas.microsoft.com/office/powerpoint/2010/main" val="415070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52"/>
            <a:ext cx="10515600" cy="882869"/>
          </a:xfrm>
        </p:spPr>
        <p:txBody>
          <a:bodyPr/>
          <a:lstStyle/>
          <a:p>
            <a:pPr algn="ctr"/>
            <a:r>
              <a:rPr lang="en-US" b="1" dirty="0" smtClean="0"/>
              <a:t> ONGALOS COMMUNITY SPRING</a:t>
            </a:r>
            <a:endParaRPr lang="en-US" b="1" dirty="0"/>
          </a:p>
        </p:txBody>
      </p:sp>
      <p:sp>
        <p:nvSpPr>
          <p:cNvPr id="3" name="Content Placeholder 2"/>
          <p:cNvSpPr>
            <a:spLocks noGrp="1"/>
          </p:cNvSpPr>
          <p:nvPr>
            <p:ph sz="quarter" idx="1"/>
          </p:nvPr>
        </p:nvSpPr>
        <p:spPr/>
        <p:txBody>
          <a:bodyPr/>
          <a:lstStyle/>
          <a:p>
            <a:endParaRPr lang="en-US" dirty="0"/>
          </a:p>
          <a:p>
            <a:endParaRPr lang="en-US" dirty="0"/>
          </a:p>
        </p:txBody>
      </p:sp>
      <p:sp>
        <p:nvSpPr>
          <p:cNvPr id="4" name="Rectangle 3"/>
          <p:cNvSpPr/>
          <p:nvPr/>
        </p:nvSpPr>
        <p:spPr>
          <a:xfrm>
            <a:off x="3048000" y="2274838"/>
            <a:ext cx="7325710" cy="3539430"/>
          </a:xfrm>
          <a:prstGeom prst="rect">
            <a:avLst/>
          </a:prstGeom>
        </p:spPr>
        <p:txBody>
          <a:bodyPr wrap="square">
            <a:spAutoFit/>
          </a:bodyPr>
          <a:lstStyle/>
          <a:p>
            <a:pPr algn="ctr"/>
            <a:r>
              <a:rPr lang="en-US" sz="2800" b="1" u="sng" dirty="0">
                <a:latin typeface="Arial Black" pitchFamily="34" charset="0"/>
              </a:rPr>
              <a:t>PERIOD OF PROTECTED</a:t>
            </a:r>
            <a:r>
              <a:rPr lang="en-US" sz="2800" dirty="0"/>
              <a:t>: </a:t>
            </a:r>
          </a:p>
          <a:p>
            <a:pPr algn="ctr"/>
            <a:r>
              <a:rPr lang="en-US" sz="2800" b="1" dirty="0" smtClean="0"/>
              <a:t>Nov/Dec  2015.</a:t>
            </a:r>
            <a:endParaRPr lang="en-US" sz="2800" b="1" dirty="0"/>
          </a:p>
          <a:p>
            <a:pPr algn="ctr"/>
            <a:endParaRPr lang="en-US" sz="2800" b="1" dirty="0"/>
          </a:p>
          <a:p>
            <a:pPr algn="ctr"/>
            <a:r>
              <a:rPr lang="en-US" sz="2800" b="1" u="sng" dirty="0">
                <a:latin typeface="Arial Black" pitchFamily="34" charset="0"/>
              </a:rPr>
              <a:t>AGE: </a:t>
            </a:r>
          </a:p>
          <a:p>
            <a:pPr algn="ctr"/>
            <a:r>
              <a:rPr lang="en-US" sz="2800" b="1" dirty="0"/>
              <a:t>4</a:t>
            </a:r>
            <a:r>
              <a:rPr lang="en-US" sz="2800" b="1" dirty="0" smtClean="0"/>
              <a:t> years 6months.</a:t>
            </a:r>
            <a:endParaRPr lang="en-US" sz="2800" b="1" dirty="0"/>
          </a:p>
          <a:p>
            <a:pPr algn="ctr"/>
            <a:endParaRPr lang="en-US" sz="2800" dirty="0"/>
          </a:p>
          <a:p>
            <a:pPr algn="ctr"/>
            <a:r>
              <a:rPr lang="en-US" sz="2800" b="1" u="sng" dirty="0">
                <a:latin typeface="Arial Black" pitchFamily="34" charset="0"/>
              </a:rPr>
              <a:t>CATCHMENT POPULATION</a:t>
            </a:r>
            <a:r>
              <a:rPr lang="en-US" sz="2800" b="1" dirty="0" smtClean="0">
                <a:latin typeface="Arial Black" pitchFamily="34" charset="0"/>
              </a:rPr>
              <a:t>:</a:t>
            </a:r>
          </a:p>
          <a:p>
            <a:pPr algn="ctr"/>
            <a:r>
              <a:rPr lang="en-US" sz="2800" b="1" dirty="0" smtClean="0">
                <a:latin typeface="Arial Black" pitchFamily="34" charset="0"/>
              </a:rPr>
              <a:t>190</a:t>
            </a:r>
            <a:r>
              <a:rPr lang="en-US" sz="2800" b="1" dirty="0" smtClean="0"/>
              <a:t> </a:t>
            </a:r>
            <a:r>
              <a:rPr lang="en-US" sz="2800" b="1" dirty="0"/>
              <a:t>Households, approximately </a:t>
            </a:r>
            <a:r>
              <a:rPr lang="en-US" sz="2800" b="1" dirty="0" smtClean="0"/>
              <a:t>1000persons</a:t>
            </a:r>
            <a:r>
              <a:rPr lang="en-US" sz="2800" b="1" dirty="0"/>
              <a:t>.</a:t>
            </a:r>
            <a:endParaRPr lang="en-US" sz="2800" dirty="0"/>
          </a:p>
        </p:txBody>
      </p:sp>
    </p:spTree>
    <p:extLst>
      <p:ext uri="{BB962C8B-B14F-4D97-AF65-F5344CB8AC3E}">
        <p14:creationId xmlns:p14="http://schemas.microsoft.com/office/powerpoint/2010/main" val="2453753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ONGALOS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557839295"/>
              </p:ext>
            </p:extLst>
          </p:nvPr>
        </p:nvGraphicFramePr>
        <p:xfrm>
          <a:off x="110359" y="1825625"/>
          <a:ext cx="11950261" cy="4843188"/>
        </p:xfrm>
        <a:graphic>
          <a:graphicData uri="http://schemas.openxmlformats.org/drawingml/2006/table">
            <a:tbl>
              <a:tblPr firstRow="1" bandRow="1">
                <a:tableStyleId>{5C22544A-7EE6-4342-B048-85BDC9FD1C3A}</a:tableStyleId>
              </a:tblPr>
              <a:tblGrid>
                <a:gridCol w="1071999"/>
                <a:gridCol w="2892421"/>
                <a:gridCol w="7985841"/>
              </a:tblGrid>
              <a:tr h="807198">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80719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High yield spring throughout the year,</a:t>
                      </a:r>
                      <a:r>
                        <a:rPr lang="en-US" baseline="0" dirty="0" smtClean="0"/>
                        <a:t> Pipe worn out and needs replacement.</a:t>
                      </a:r>
                      <a:endParaRPr lang="en-US" dirty="0"/>
                    </a:p>
                  </a:txBody>
                  <a:tcPr/>
                </a:tc>
              </a:tr>
              <a:tr h="807198">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Destroyed</a:t>
                      </a:r>
                      <a:r>
                        <a:rPr lang="en-US" baseline="0" dirty="0" smtClean="0"/>
                        <a:t> by the termites, </a:t>
                      </a:r>
                      <a:r>
                        <a:rPr lang="en-US" baseline="0" dirty="0" smtClean="0"/>
                        <a:t>Drainage </a:t>
                      </a:r>
                      <a:r>
                        <a:rPr lang="en-US" baseline="0" dirty="0" smtClean="0"/>
                        <a:t>from the spring well maintained BUT there was water runoff from the road passing by, which could easy destroy or contaminate the water.</a:t>
                      </a:r>
                      <a:endParaRPr lang="en-US" dirty="0"/>
                    </a:p>
                  </a:txBody>
                  <a:tcPr/>
                </a:tc>
              </a:tr>
              <a:tr h="807198">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Sign post still standing, though very rusty and</a:t>
                      </a:r>
                      <a:r>
                        <a:rPr lang="en-US" baseline="0" dirty="0" smtClean="0"/>
                        <a:t> not easy to read.</a:t>
                      </a:r>
                      <a:endParaRPr lang="en-US" dirty="0"/>
                    </a:p>
                  </a:txBody>
                  <a:tcPr/>
                </a:tc>
              </a:tr>
              <a:tr h="80719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the</a:t>
                      </a:r>
                      <a:r>
                        <a:rPr lang="en-US" baseline="0" dirty="0" smtClean="0"/>
                        <a:t> community members </a:t>
                      </a:r>
                      <a:endParaRPr lang="en-US" dirty="0"/>
                    </a:p>
                  </a:txBody>
                  <a:tcPr/>
                </a:tc>
              </a:tr>
              <a:tr h="80719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Run</a:t>
                      </a:r>
                      <a:r>
                        <a:rPr lang="en-US" baseline="0" dirty="0" smtClean="0"/>
                        <a:t> off from the road needs to be </a:t>
                      </a:r>
                      <a:r>
                        <a:rPr lang="en-US" baseline="0" dirty="0" smtClean="0"/>
                        <a:t>controlled, </a:t>
                      </a:r>
                      <a:r>
                        <a:rPr lang="en-US" baseline="0" dirty="0" smtClean="0"/>
                        <a:t>and the fence replaced and the worn out pipe.</a:t>
                      </a:r>
                      <a:endParaRPr lang="en-US" dirty="0"/>
                    </a:p>
                  </a:txBody>
                  <a:tcPr/>
                </a:tc>
              </a:tr>
            </a:tbl>
          </a:graphicData>
        </a:graphic>
      </p:graphicFrame>
    </p:spTree>
    <p:extLst>
      <p:ext uri="{BB962C8B-B14F-4D97-AF65-F5344CB8AC3E}">
        <p14:creationId xmlns:p14="http://schemas.microsoft.com/office/powerpoint/2010/main" val="3265830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41890"/>
            <a:ext cx="10363200" cy="977462"/>
          </a:xfrm>
        </p:spPr>
        <p:txBody>
          <a:bodyPr>
            <a:normAutofit/>
          </a:bodyPr>
          <a:lstStyle/>
          <a:p>
            <a:pPr algn="ctr"/>
            <a:r>
              <a:rPr lang="en-US" dirty="0" smtClean="0"/>
              <a:t>Status of </a:t>
            </a:r>
            <a:r>
              <a:rPr lang="en-US" dirty="0" err="1" smtClean="0"/>
              <a:t>Angalos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89" y="788276"/>
            <a:ext cx="5770180" cy="58805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614" y="788276"/>
            <a:ext cx="5742741" cy="5880538"/>
          </a:xfrm>
          <a:prstGeom prst="rect">
            <a:avLst/>
          </a:prstGeom>
        </p:spPr>
      </p:pic>
    </p:spTree>
    <p:extLst>
      <p:ext uri="{BB962C8B-B14F-4D97-AF65-F5344CB8AC3E}">
        <p14:creationId xmlns:p14="http://schemas.microsoft.com/office/powerpoint/2010/main" val="903039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KHABUKHOSE COMMUNITY SPRING</a:t>
            </a:r>
            <a:endParaRPr lang="en-US" b="1" dirty="0"/>
          </a:p>
        </p:txBody>
      </p:sp>
      <p:sp>
        <p:nvSpPr>
          <p:cNvPr id="3" name="Content Placeholder 2"/>
          <p:cNvSpPr>
            <a:spLocks noGrp="1"/>
          </p:cNvSpPr>
          <p:nvPr>
            <p:ph sz="quarter" idx="1"/>
          </p:nvPr>
        </p:nvSpPr>
        <p:spPr/>
        <p:txBody>
          <a:bodyPr/>
          <a:lstStyle/>
          <a:p>
            <a:endParaRPr lang="en-US" dirty="0" smtClean="0"/>
          </a:p>
          <a:p>
            <a:endParaRPr lang="en-US" dirty="0"/>
          </a:p>
        </p:txBody>
      </p:sp>
      <p:sp>
        <p:nvSpPr>
          <p:cNvPr id="4" name="Rectangle 3"/>
          <p:cNvSpPr/>
          <p:nvPr/>
        </p:nvSpPr>
        <p:spPr>
          <a:xfrm>
            <a:off x="630621" y="2274837"/>
            <a:ext cx="9821917" cy="3539430"/>
          </a:xfrm>
          <a:prstGeom prst="rect">
            <a:avLst/>
          </a:prstGeom>
        </p:spPr>
        <p:txBody>
          <a:bodyPr wrap="square">
            <a:spAutoFit/>
          </a:bodyPr>
          <a:lstStyle/>
          <a:p>
            <a:pPr algn="ctr"/>
            <a:r>
              <a:rPr lang="en-US" sz="2800" b="1" u="sng" dirty="0">
                <a:latin typeface="Arial Black" pitchFamily="34" charset="0"/>
              </a:rPr>
              <a:t>PERIOD OF PROTECTED</a:t>
            </a:r>
            <a:r>
              <a:rPr lang="en-US" sz="2800" dirty="0"/>
              <a:t>: </a:t>
            </a:r>
          </a:p>
          <a:p>
            <a:pPr algn="ctr"/>
            <a:r>
              <a:rPr lang="en-US" sz="2800" b="1" dirty="0" smtClean="0"/>
              <a:t>Nov/Dec  2016.</a:t>
            </a:r>
            <a:endParaRPr lang="en-US" sz="2800" b="1" dirty="0"/>
          </a:p>
          <a:p>
            <a:pPr algn="ctr"/>
            <a:endParaRPr lang="en-US" sz="2800" b="1" dirty="0"/>
          </a:p>
          <a:p>
            <a:pPr algn="ctr"/>
            <a:r>
              <a:rPr lang="en-US" sz="2800" b="1" u="sng" dirty="0">
                <a:latin typeface="Arial Black" pitchFamily="34" charset="0"/>
              </a:rPr>
              <a:t>AGE: </a:t>
            </a:r>
          </a:p>
          <a:p>
            <a:pPr algn="ctr"/>
            <a:r>
              <a:rPr lang="en-US" sz="2800" b="1" dirty="0"/>
              <a:t>3</a:t>
            </a:r>
            <a:r>
              <a:rPr lang="en-US" sz="2800" b="1" dirty="0" smtClean="0"/>
              <a:t> year 8 months.</a:t>
            </a:r>
            <a:endParaRPr lang="en-US" sz="2800" b="1" dirty="0"/>
          </a:p>
          <a:p>
            <a:pPr algn="ctr"/>
            <a:endParaRPr lang="en-US" sz="2800" dirty="0"/>
          </a:p>
          <a:p>
            <a:pPr algn="ctr"/>
            <a:r>
              <a:rPr lang="en-US" sz="2800" b="1" u="sng" dirty="0">
                <a:latin typeface="Arial Black" pitchFamily="34" charset="0"/>
              </a:rPr>
              <a:t>CATCHMENT POPULATION</a:t>
            </a:r>
            <a:r>
              <a:rPr lang="en-US" sz="2800" b="1" dirty="0">
                <a:latin typeface="Arial Black" pitchFamily="34" charset="0"/>
              </a:rPr>
              <a:t>:</a:t>
            </a:r>
          </a:p>
          <a:p>
            <a:pPr algn="ctr"/>
            <a:r>
              <a:rPr lang="en-US" sz="2800" b="1" dirty="0" smtClean="0"/>
              <a:t>45 </a:t>
            </a:r>
            <a:r>
              <a:rPr lang="en-US" sz="2800" b="1" dirty="0"/>
              <a:t>Households, approximately </a:t>
            </a:r>
            <a:r>
              <a:rPr lang="en-US" sz="2800" b="1" dirty="0" smtClean="0"/>
              <a:t>240 </a:t>
            </a:r>
            <a:r>
              <a:rPr lang="en-US" sz="2800" b="1" dirty="0"/>
              <a:t>persons.</a:t>
            </a:r>
            <a:endParaRPr lang="en-US" sz="2800" dirty="0"/>
          </a:p>
        </p:txBody>
      </p:sp>
    </p:spTree>
    <p:extLst>
      <p:ext uri="{BB962C8B-B14F-4D97-AF65-F5344CB8AC3E}">
        <p14:creationId xmlns:p14="http://schemas.microsoft.com/office/powerpoint/2010/main" val="137614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p:txBody>
          <a:bodyPr>
            <a:normAutofit/>
          </a:bodyPr>
          <a:lstStyle/>
          <a:p>
            <a:pPr lvl="0"/>
            <a:r>
              <a:rPr lang="en-US" b="1" dirty="0"/>
              <a:t>Water: important resource for sustaining life. Clean and safe drinking water, hygiene and sanitation is important part in maintaining good health. </a:t>
            </a:r>
          </a:p>
          <a:p>
            <a:pPr lvl="0"/>
            <a:endParaRPr lang="en-US" b="1" dirty="0"/>
          </a:p>
          <a:p>
            <a:pPr lvl="0"/>
            <a:r>
              <a:rPr lang="en-US" b="1" dirty="0"/>
              <a:t>Rotary Doctors Sweden has been able to support communities’ access clean water through support of various RCs.</a:t>
            </a:r>
          </a:p>
          <a:p>
            <a:pPr marL="0" lvl="0" indent="0">
              <a:buNone/>
            </a:pPr>
            <a:endParaRPr lang="en-US" b="1" dirty="0"/>
          </a:p>
          <a:p>
            <a:pPr lvl="0"/>
            <a:r>
              <a:rPr lang="en-US" b="1" dirty="0"/>
              <a:t>The Community makes request, form water project committee who oversee the </a:t>
            </a:r>
            <a:r>
              <a:rPr lang="en-US" b="1" dirty="0" smtClean="0"/>
              <a:t>protection of the spring, </a:t>
            </a:r>
            <a:r>
              <a:rPr lang="en-US" b="1" dirty="0"/>
              <a:t>use and maintenance for sustainability for the project.</a:t>
            </a:r>
          </a:p>
          <a:p>
            <a:pPr marL="0" indent="0">
              <a:buNone/>
            </a:pPr>
            <a:endParaRPr lang="en-US" dirty="0"/>
          </a:p>
          <a:p>
            <a:endParaRPr lang="en-US" dirty="0"/>
          </a:p>
        </p:txBody>
      </p:sp>
    </p:spTree>
    <p:extLst>
      <p:ext uri="{BB962C8B-B14F-4D97-AF65-F5344CB8AC3E}">
        <p14:creationId xmlns:p14="http://schemas.microsoft.com/office/powerpoint/2010/main" val="266444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KHABUKOSHE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745246238"/>
              </p:ext>
            </p:extLst>
          </p:nvPr>
        </p:nvGraphicFramePr>
        <p:xfrm>
          <a:off x="110360" y="1434663"/>
          <a:ext cx="11902965" cy="5423338"/>
        </p:xfrm>
        <a:graphic>
          <a:graphicData uri="http://schemas.openxmlformats.org/drawingml/2006/table">
            <a:tbl>
              <a:tblPr firstRow="1" bandRow="1">
                <a:tableStyleId>{5C22544A-7EE6-4342-B048-85BDC9FD1C3A}</a:tableStyleId>
              </a:tblPr>
              <a:tblGrid>
                <a:gridCol w="853610"/>
                <a:gridCol w="2980204"/>
                <a:gridCol w="8069151"/>
              </a:tblGrid>
              <a:tr h="7369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25368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High</a:t>
                      </a:r>
                      <a:r>
                        <a:rPr lang="en-US" baseline="0" dirty="0" smtClean="0"/>
                        <a:t> yield throughout the year, takes less than 1 minute to fill a 20 water bucket. </a:t>
                      </a:r>
                    </a:p>
                    <a:p>
                      <a:r>
                        <a:rPr lang="en-US" baseline="0" dirty="0" smtClean="0"/>
                        <a:t>Drainage well maintained</a:t>
                      </a:r>
                      <a:endParaRPr lang="en-US" dirty="0"/>
                    </a:p>
                  </a:txBody>
                  <a:tcPr/>
                </a:tc>
              </a:tr>
              <a:tr h="125368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 broken</a:t>
                      </a:r>
                      <a:r>
                        <a:rPr lang="en-US" baseline="0" dirty="0" smtClean="0"/>
                        <a:t> and community passing through the filtration chamber to get to the </a:t>
                      </a:r>
                      <a:r>
                        <a:rPr lang="en-US" baseline="0" dirty="0" err="1" smtClean="0"/>
                        <a:t>spring.This</a:t>
                      </a:r>
                      <a:r>
                        <a:rPr lang="en-US" baseline="0" dirty="0" smtClean="0"/>
                        <a:t> exposes the chamber.</a:t>
                      </a:r>
                      <a:endParaRPr lang="en-US" dirty="0"/>
                    </a:p>
                  </a:txBody>
                  <a:tcPr/>
                </a:tc>
              </a:tr>
              <a:tr h="7263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Standing</a:t>
                      </a:r>
                      <a:r>
                        <a:rPr lang="en-US" baseline="0" dirty="0" smtClean="0"/>
                        <a:t> firm and readable.</a:t>
                      </a:r>
                      <a:endParaRPr lang="en-US" dirty="0"/>
                    </a:p>
                  </a:txBody>
                  <a:tcPr/>
                </a:tc>
              </a:tr>
              <a:tr h="726342">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Well used  by the community for all purpose drinking, cooking, washing and for animals to drink.</a:t>
                      </a:r>
                      <a:endParaRPr lang="en-US" dirty="0"/>
                    </a:p>
                  </a:txBody>
                  <a:tcPr/>
                </a:tc>
              </a:tr>
              <a:tr h="726342">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Committee</a:t>
                      </a:r>
                      <a:r>
                        <a:rPr lang="en-US" baseline="0" dirty="0" smtClean="0"/>
                        <a:t> still there but not functional, for follow-up in future</a:t>
                      </a:r>
                      <a:endParaRPr lang="en-US" dirty="0"/>
                    </a:p>
                  </a:txBody>
                  <a:tcPr/>
                </a:tc>
              </a:tr>
            </a:tbl>
          </a:graphicData>
        </a:graphic>
      </p:graphicFrame>
    </p:spTree>
    <p:extLst>
      <p:ext uri="{BB962C8B-B14F-4D97-AF65-F5344CB8AC3E}">
        <p14:creationId xmlns:p14="http://schemas.microsoft.com/office/powerpoint/2010/main" val="1118109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60934"/>
          </a:xfrm>
        </p:spPr>
        <p:txBody>
          <a:bodyPr>
            <a:normAutofit fontScale="90000"/>
          </a:bodyPr>
          <a:lstStyle/>
          <a:p>
            <a:pPr algn="ctr"/>
            <a:r>
              <a:rPr lang="en-US" dirty="0" smtClean="0"/>
              <a:t>Status of </a:t>
            </a:r>
            <a:r>
              <a:rPr lang="en-US" dirty="0" err="1" smtClean="0"/>
              <a:t>Khabukoshe</a:t>
            </a:r>
            <a:r>
              <a:rPr lang="en-US" dirty="0" smtClean="0"/>
              <a:t> spring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36483" y="898634"/>
            <a:ext cx="5675586" cy="573864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193" y="898634"/>
            <a:ext cx="5996193" cy="5738649"/>
          </a:xfrm>
          <a:prstGeom prst="rect">
            <a:avLst/>
          </a:prstGeom>
        </p:spPr>
      </p:pic>
    </p:spTree>
    <p:extLst>
      <p:ext uri="{BB962C8B-B14F-4D97-AF65-F5344CB8AC3E}">
        <p14:creationId xmlns:p14="http://schemas.microsoft.com/office/powerpoint/2010/main" val="2946671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KOMOND COMMUNITY SPRING</a:t>
            </a:r>
            <a:endParaRPr lang="en-US" dirty="0"/>
          </a:p>
        </p:txBody>
      </p:sp>
      <p:sp>
        <p:nvSpPr>
          <p:cNvPr id="3" name="Content Placeholder 2"/>
          <p:cNvSpPr>
            <a:spLocks noGrp="1"/>
          </p:cNvSpPr>
          <p:nvPr>
            <p:ph sz="quarter" idx="1"/>
          </p:nvPr>
        </p:nvSpPr>
        <p:spPr/>
        <p:txBody>
          <a:bodyPr/>
          <a:lstStyle/>
          <a:p>
            <a:pPr algn="ctr"/>
            <a:r>
              <a:rPr lang="en-US" b="1" u="sng" dirty="0">
                <a:latin typeface="Arial Black" pitchFamily="34" charset="0"/>
              </a:rPr>
              <a:t>PERIOD OF PROTECTED</a:t>
            </a:r>
            <a:r>
              <a:rPr lang="en-US" dirty="0"/>
              <a:t>: </a:t>
            </a:r>
          </a:p>
          <a:p>
            <a:pPr algn="ctr"/>
            <a:r>
              <a:rPr lang="en-US" b="1" dirty="0" smtClean="0"/>
              <a:t>July/June 2014.</a:t>
            </a:r>
            <a:endParaRPr lang="en-US" b="1" dirty="0"/>
          </a:p>
          <a:p>
            <a:pPr algn="ctr"/>
            <a:endParaRPr lang="en-US" b="1" dirty="0"/>
          </a:p>
          <a:p>
            <a:pPr algn="ctr"/>
            <a:r>
              <a:rPr lang="en-US" b="1" u="sng" dirty="0">
                <a:latin typeface="Arial Black" pitchFamily="34" charset="0"/>
              </a:rPr>
              <a:t>AGE: </a:t>
            </a:r>
          </a:p>
          <a:p>
            <a:pPr algn="ctr"/>
            <a:r>
              <a:rPr lang="en-US" b="1" dirty="0"/>
              <a:t>7</a:t>
            </a:r>
            <a:r>
              <a:rPr lang="en-US" b="1" dirty="0" smtClean="0"/>
              <a:t>years</a:t>
            </a:r>
            <a:endParaRPr lang="en-US" b="1" dirty="0"/>
          </a:p>
          <a:p>
            <a:pPr algn="ct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smtClean="0"/>
              <a:t>110Households</a:t>
            </a:r>
            <a:r>
              <a:rPr lang="en-US" b="1" dirty="0"/>
              <a:t>, approximately </a:t>
            </a:r>
            <a:r>
              <a:rPr lang="en-US" b="1" dirty="0" smtClean="0"/>
              <a:t>660persons</a:t>
            </a:r>
            <a:r>
              <a:rPr lang="en-US" b="1" dirty="0"/>
              <a:t>.</a:t>
            </a:r>
            <a:endParaRPr lang="en-US" dirty="0"/>
          </a:p>
          <a:p>
            <a:endParaRPr lang="en-US" dirty="0"/>
          </a:p>
        </p:txBody>
      </p:sp>
    </p:spTree>
    <p:extLst>
      <p:ext uri="{BB962C8B-B14F-4D97-AF65-F5344CB8AC3E}">
        <p14:creationId xmlns:p14="http://schemas.microsoft.com/office/powerpoint/2010/main" val="316097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KOMOND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565508559"/>
              </p:ext>
            </p:extLst>
          </p:nvPr>
        </p:nvGraphicFramePr>
        <p:xfrm>
          <a:off x="283779" y="1466193"/>
          <a:ext cx="11666483" cy="5124537"/>
        </p:xfrm>
        <a:graphic>
          <a:graphicData uri="http://schemas.openxmlformats.org/drawingml/2006/table">
            <a:tbl>
              <a:tblPr firstRow="1" bandRow="1">
                <a:tableStyleId>{5C22544A-7EE6-4342-B048-85BDC9FD1C3A}</a:tableStyleId>
              </a:tblPr>
              <a:tblGrid>
                <a:gridCol w="941597"/>
                <a:gridCol w="2973467"/>
                <a:gridCol w="7751419"/>
              </a:tblGrid>
              <a:tr h="688361">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18674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Great water yield throughout the year, clean and no contamination of water.</a:t>
                      </a:r>
                    </a:p>
                    <a:p>
                      <a:r>
                        <a:rPr lang="en-US" dirty="0" err="1" smtClean="0"/>
                        <a:t>Drainange</a:t>
                      </a:r>
                      <a:r>
                        <a:rPr lang="en-US" baseline="0" dirty="0" smtClean="0"/>
                        <a:t> well maintained.</a:t>
                      </a:r>
                    </a:p>
                    <a:p>
                      <a:r>
                        <a:rPr lang="en-US" baseline="0" dirty="0" smtClean="0"/>
                        <a:t>Pipe worn out needs replacement.</a:t>
                      </a:r>
                      <a:endParaRPr lang="en-US" dirty="0"/>
                    </a:p>
                  </a:txBody>
                  <a:tcPr/>
                </a:tc>
              </a:tr>
              <a:tr h="1186748">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a:t>
                      </a:r>
                      <a:r>
                        <a:rPr lang="en-US" baseline="0" dirty="0" smtClean="0"/>
                        <a:t> not there</a:t>
                      </a:r>
                      <a:endParaRPr lang="en-US" dirty="0"/>
                    </a:p>
                  </a:txBody>
                  <a:tcPr/>
                </a:tc>
              </a:tr>
              <a:tr h="68756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Not</a:t>
                      </a:r>
                      <a:r>
                        <a:rPr lang="en-US" baseline="0" dirty="0" smtClean="0"/>
                        <a:t> there</a:t>
                      </a:r>
                      <a:endParaRPr lang="en-US" dirty="0"/>
                    </a:p>
                  </a:txBody>
                  <a:tcPr/>
                </a:tc>
              </a:tr>
              <a:tr h="68756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all members of the community!</a:t>
                      </a:r>
                      <a:endParaRPr lang="en-US" dirty="0"/>
                    </a:p>
                  </a:txBody>
                  <a:tcPr/>
                </a:tc>
              </a:tr>
              <a:tr h="68756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Needs</a:t>
                      </a:r>
                      <a:r>
                        <a:rPr lang="en-US" baseline="0" dirty="0" smtClean="0"/>
                        <a:t> replacement of the worn-out pipe</a:t>
                      </a:r>
                      <a:endParaRPr lang="en-US" dirty="0"/>
                    </a:p>
                  </a:txBody>
                  <a:tcPr/>
                </a:tc>
              </a:tr>
            </a:tbl>
          </a:graphicData>
        </a:graphic>
      </p:graphicFrame>
    </p:spTree>
    <p:extLst>
      <p:ext uri="{BB962C8B-B14F-4D97-AF65-F5344CB8AC3E}">
        <p14:creationId xmlns:p14="http://schemas.microsoft.com/office/powerpoint/2010/main" val="384363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45169"/>
          </a:xfrm>
        </p:spPr>
        <p:txBody>
          <a:bodyPr>
            <a:normAutofit fontScale="90000"/>
          </a:bodyPr>
          <a:lstStyle/>
          <a:p>
            <a:pPr algn="ctr"/>
            <a:r>
              <a:rPr lang="en-US" dirty="0" err="1" smtClean="0"/>
              <a:t>Komond</a:t>
            </a:r>
            <a:r>
              <a:rPr lang="en-US" dirty="0" smtClean="0"/>
              <a:t> spring status</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108737" y="646386"/>
            <a:ext cx="5857291" cy="602242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52" y="646386"/>
            <a:ext cx="5761895" cy="6022428"/>
          </a:xfrm>
          <a:prstGeom prst="rect">
            <a:avLst/>
          </a:prstGeom>
        </p:spPr>
      </p:pic>
    </p:spTree>
    <p:extLst>
      <p:ext uri="{BB962C8B-B14F-4D97-AF65-F5344CB8AC3E}">
        <p14:creationId xmlns:p14="http://schemas.microsoft.com/office/powerpoint/2010/main" val="769669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94441" y="204951"/>
            <a:ext cx="5859518" cy="649539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379" y="189187"/>
            <a:ext cx="5780601" cy="6511158"/>
          </a:xfrm>
          <a:prstGeom prst="rect">
            <a:avLst/>
          </a:prstGeom>
        </p:spPr>
      </p:pic>
    </p:spTree>
    <p:extLst>
      <p:ext uri="{BB962C8B-B14F-4D97-AF65-F5344CB8AC3E}">
        <p14:creationId xmlns:p14="http://schemas.microsoft.com/office/powerpoint/2010/main" val="3722969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CHIBWIRE COMMUNITY SPRING</a:t>
            </a:r>
            <a:endParaRPr lang="en-US" dirty="0"/>
          </a:p>
        </p:txBody>
      </p:sp>
      <p:sp>
        <p:nvSpPr>
          <p:cNvPr id="3" name="Content Placeholder 2"/>
          <p:cNvSpPr>
            <a:spLocks noGrp="1"/>
          </p:cNvSpPr>
          <p:nvPr>
            <p:ph sz="quarter" idx="1"/>
          </p:nvPr>
        </p:nvSpPr>
        <p:spPr/>
        <p:txBody>
          <a:bodyPr/>
          <a:lstStyle/>
          <a:p>
            <a:pPr algn="ctr"/>
            <a:r>
              <a:rPr lang="en-US" b="1" u="sng" dirty="0">
                <a:latin typeface="Arial Black" pitchFamily="34" charset="0"/>
              </a:rPr>
              <a:t>PERIOD OF PROTECTED</a:t>
            </a:r>
            <a:r>
              <a:rPr lang="en-US" dirty="0"/>
              <a:t>: </a:t>
            </a:r>
          </a:p>
          <a:p>
            <a:pPr marL="0" indent="0" algn="ctr">
              <a:buNone/>
            </a:pPr>
            <a:r>
              <a:rPr lang="en-US" b="1" dirty="0" smtClean="0"/>
              <a:t>FEB/MAR 2014</a:t>
            </a:r>
            <a:endParaRPr lang="en-US" b="1" dirty="0"/>
          </a:p>
          <a:p>
            <a:pPr algn="ctr"/>
            <a:endParaRPr lang="en-US" b="1" dirty="0"/>
          </a:p>
          <a:p>
            <a:pPr algn="ctr"/>
            <a:r>
              <a:rPr lang="en-US" b="1" u="sng" dirty="0">
                <a:latin typeface="Arial Black" pitchFamily="34" charset="0"/>
              </a:rPr>
              <a:t>AGE: </a:t>
            </a:r>
          </a:p>
          <a:p>
            <a:pPr marL="0" indent="0" algn="ctr">
              <a:buNone/>
            </a:pPr>
            <a:r>
              <a:rPr lang="en-US" b="1" dirty="0"/>
              <a:t>6</a:t>
            </a:r>
            <a:r>
              <a:rPr lang="en-US" b="1" dirty="0" smtClean="0"/>
              <a:t> years 6 months.</a:t>
            </a:r>
            <a:endParaRPr lang="en-US" b="1" dirty="0"/>
          </a:p>
          <a:p>
            <a:pPr algn="ct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smtClean="0"/>
              <a:t>135Households</a:t>
            </a:r>
            <a:r>
              <a:rPr lang="en-US" b="1" dirty="0"/>
              <a:t>, approximately </a:t>
            </a:r>
            <a:r>
              <a:rPr lang="en-US" b="1" dirty="0" smtClean="0"/>
              <a:t>780 </a:t>
            </a:r>
            <a:r>
              <a:rPr lang="en-US" b="1" dirty="0"/>
              <a:t>persons.</a:t>
            </a:r>
            <a:endParaRPr lang="en-US" dirty="0"/>
          </a:p>
          <a:p>
            <a:endParaRPr lang="en-US" dirty="0"/>
          </a:p>
        </p:txBody>
      </p:sp>
    </p:spTree>
    <p:extLst>
      <p:ext uri="{BB962C8B-B14F-4D97-AF65-F5344CB8AC3E}">
        <p14:creationId xmlns:p14="http://schemas.microsoft.com/office/powerpoint/2010/main" val="2798394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CHIBWIRE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073970798"/>
              </p:ext>
            </p:extLst>
          </p:nvPr>
        </p:nvGraphicFramePr>
        <p:xfrm>
          <a:off x="141890" y="1825624"/>
          <a:ext cx="11761076" cy="4764361"/>
        </p:xfrm>
        <a:graphic>
          <a:graphicData uri="http://schemas.openxmlformats.org/drawingml/2006/table">
            <a:tbl>
              <a:tblPr firstRow="1" bandRow="1">
                <a:tableStyleId>{5C22544A-7EE6-4342-B048-85BDC9FD1C3A}</a:tableStyleId>
              </a:tblPr>
              <a:tblGrid>
                <a:gridCol w="684741"/>
                <a:gridCol w="2673314"/>
                <a:gridCol w="8403021"/>
              </a:tblGrid>
              <a:tr h="708347">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222626">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Good</a:t>
                      </a:r>
                      <a:r>
                        <a:rPr lang="en-US" baseline="0" dirty="0" smtClean="0"/>
                        <a:t> </a:t>
                      </a:r>
                      <a:r>
                        <a:rPr lang="en-US" dirty="0" smtClean="0"/>
                        <a:t>yield through</a:t>
                      </a:r>
                      <a:r>
                        <a:rPr lang="en-US" baseline="0" dirty="0" smtClean="0"/>
                        <a:t> out the year , </a:t>
                      </a:r>
                    </a:p>
                    <a:p>
                      <a:r>
                        <a:rPr lang="en-US" baseline="0" dirty="0" smtClean="0"/>
                        <a:t>Drainage good</a:t>
                      </a:r>
                    </a:p>
                    <a:p>
                      <a:r>
                        <a:rPr lang="en-US" baseline="0" dirty="0" smtClean="0"/>
                        <a:t>Floor worn out needs repair</a:t>
                      </a:r>
                      <a:endParaRPr lang="en-US" dirty="0"/>
                    </a:p>
                  </a:txBody>
                  <a:tcPr/>
                </a:tc>
              </a:tr>
              <a:tr h="708347">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present </a:t>
                      </a:r>
                      <a:endParaRPr lang="en-US" dirty="0"/>
                    </a:p>
                  </a:txBody>
                  <a:tcPr/>
                </a:tc>
              </a:tr>
              <a:tr h="708347">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Rusted, but still present.</a:t>
                      </a:r>
                      <a:endParaRPr lang="en-US" dirty="0"/>
                    </a:p>
                  </a:txBody>
                  <a:tcPr/>
                </a:tc>
              </a:tr>
              <a:tr h="708347">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with a big population in the community and primary school when schools are ongoing.</a:t>
                      </a:r>
                      <a:endParaRPr lang="en-US" dirty="0"/>
                    </a:p>
                  </a:txBody>
                  <a:tcPr/>
                </a:tc>
              </a:tr>
              <a:tr h="708347">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Needs</a:t>
                      </a:r>
                      <a:r>
                        <a:rPr lang="en-US" baseline="0" dirty="0" smtClean="0"/>
                        <a:t> minor repairs and it was discussed with the members found </a:t>
                      </a:r>
                      <a:r>
                        <a:rPr lang="en-US" baseline="0" dirty="0" err="1" smtClean="0"/>
                        <a:t>fetching.The</a:t>
                      </a:r>
                      <a:r>
                        <a:rPr lang="en-US" baseline="0" dirty="0" smtClean="0"/>
                        <a:t> community still happy and grateful.</a:t>
                      </a:r>
                      <a:endParaRPr lang="en-US" dirty="0"/>
                    </a:p>
                  </a:txBody>
                  <a:tcPr/>
                </a:tc>
              </a:tr>
            </a:tbl>
          </a:graphicData>
        </a:graphic>
      </p:graphicFrame>
    </p:spTree>
    <p:extLst>
      <p:ext uri="{BB962C8B-B14F-4D97-AF65-F5344CB8AC3E}">
        <p14:creationId xmlns:p14="http://schemas.microsoft.com/office/powerpoint/2010/main" val="592815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363200" cy="725214"/>
          </a:xfrm>
        </p:spPr>
        <p:txBody>
          <a:bodyPr>
            <a:normAutofit fontScale="90000"/>
          </a:bodyPr>
          <a:lstStyle/>
          <a:p>
            <a:pPr algn="ctr"/>
            <a:r>
              <a:rPr lang="en-US" dirty="0" err="1" smtClean="0"/>
              <a:t>Chibwire</a:t>
            </a:r>
            <a:r>
              <a:rPr lang="en-US" dirty="0" smtClean="0"/>
              <a:t> status</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321972" y="725215"/>
            <a:ext cx="5690551" cy="58805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41" y="756745"/>
            <a:ext cx="5922580" cy="5880538"/>
          </a:xfrm>
          <a:prstGeom prst="rect">
            <a:avLst/>
          </a:prstGeom>
        </p:spPr>
      </p:pic>
    </p:spTree>
    <p:extLst>
      <p:ext uri="{BB962C8B-B14F-4D97-AF65-F5344CB8AC3E}">
        <p14:creationId xmlns:p14="http://schemas.microsoft.com/office/powerpoint/2010/main" val="896202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353503" y="189186"/>
            <a:ext cx="5644056" cy="649539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42" y="189185"/>
            <a:ext cx="6001406" cy="6495393"/>
          </a:xfrm>
          <a:prstGeom prst="rect">
            <a:avLst/>
          </a:prstGeom>
        </p:spPr>
      </p:pic>
    </p:spTree>
    <p:extLst>
      <p:ext uri="{BB962C8B-B14F-4D97-AF65-F5344CB8AC3E}">
        <p14:creationId xmlns:p14="http://schemas.microsoft.com/office/powerpoint/2010/main" val="94381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FOLLOWING WATER PROJECT HAS BEEN SUPPORTED BY YOUR CLUB</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NYANGULO COMMUNITY SPRING</a:t>
            </a:r>
          </a:p>
          <a:p>
            <a:r>
              <a:rPr lang="en-US" dirty="0" smtClean="0"/>
              <a:t>KONYANGO COMMUNITY SPRING</a:t>
            </a:r>
          </a:p>
          <a:p>
            <a:r>
              <a:rPr lang="en-US" dirty="0" smtClean="0"/>
              <a:t>EBULANDA COMMUNITY SPRING</a:t>
            </a:r>
          </a:p>
          <a:p>
            <a:r>
              <a:rPr lang="en-US" dirty="0" smtClean="0"/>
              <a:t>CHAMYET COMMUNITY SPRING</a:t>
            </a:r>
          </a:p>
          <a:p>
            <a:r>
              <a:rPr lang="en-US" dirty="0" smtClean="0"/>
              <a:t>ONGALOS COMMUNITY SPRING.</a:t>
            </a:r>
          </a:p>
          <a:p>
            <a:r>
              <a:rPr lang="en-US" dirty="0" smtClean="0"/>
              <a:t>KHABUKHOSE COMMUNITY SPRING</a:t>
            </a:r>
          </a:p>
          <a:p>
            <a:pPr marL="0" indent="0">
              <a:buNone/>
            </a:pPr>
            <a:endParaRPr lang="en-US" dirty="0"/>
          </a:p>
        </p:txBody>
      </p:sp>
    </p:spTree>
    <p:extLst>
      <p:ext uri="{BB962C8B-B14F-4D97-AF65-F5344CB8AC3E}">
        <p14:creationId xmlns:p14="http://schemas.microsoft.com/office/powerpoint/2010/main" val="1573654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124"/>
            <a:ext cx="10515600" cy="1008993"/>
          </a:xfrm>
        </p:spPr>
        <p:txBody>
          <a:bodyPr/>
          <a:lstStyle/>
          <a:p>
            <a:pPr algn="ctr"/>
            <a:r>
              <a:rPr lang="en-US" dirty="0" smtClean="0"/>
              <a:t> </a:t>
            </a:r>
            <a:r>
              <a:rPr lang="en-US" dirty="0" smtClean="0"/>
              <a:t>KOCHIENG COMMUNITY </a:t>
            </a:r>
            <a:r>
              <a:rPr lang="en-US" dirty="0" smtClean="0"/>
              <a:t>SPRING</a:t>
            </a:r>
            <a:endParaRPr lang="en-US" dirty="0"/>
          </a:p>
        </p:txBody>
      </p:sp>
      <p:sp>
        <p:nvSpPr>
          <p:cNvPr id="3" name="Content Placeholder 2"/>
          <p:cNvSpPr>
            <a:spLocks noGrp="1"/>
          </p:cNvSpPr>
          <p:nvPr>
            <p:ph sz="quarter" idx="1"/>
          </p:nvPr>
        </p:nvSpPr>
        <p:spPr/>
        <p:txBody>
          <a:bodyPr>
            <a:normAutofit/>
          </a:bodyPr>
          <a:lstStyle/>
          <a:p>
            <a:endParaRPr lang="en-US" dirty="0"/>
          </a:p>
          <a:p>
            <a:endParaRPr lang="en-US" dirty="0"/>
          </a:p>
          <a:p>
            <a:endParaRPr lang="en-US" dirty="0"/>
          </a:p>
        </p:txBody>
      </p:sp>
      <p:sp>
        <p:nvSpPr>
          <p:cNvPr id="4" name="Rectangle 3"/>
          <p:cNvSpPr/>
          <p:nvPr/>
        </p:nvSpPr>
        <p:spPr>
          <a:xfrm>
            <a:off x="1182413" y="2274837"/>
            <a:ext cx="9979573" cy="3785652"/>
          </a:xfrm>
          <a:prstGeom prst="rect">
            <a:avLst/>
          </a:prstGeom>
        </p:spPr>
        <p:txBody>
          <a:bodyPr wrap="square">
            <a:spAutoFit/>
          </a:bodyPr>
          <a:lstStyle/>
          <a:p>
            <a:pPr algn="ctr"/>
            <a:r>
              <a:rPr lang="en-US" sz="3200" b="1" u="sng" dirty="0"/>
              <a:t>PERIOD OF PROTECTED: </a:t>
            </a:r>
            <a:endParaRPr lang="en-US" sz="3200" b="1" u="sng" dirty="0" smtClean="0"/>
          </a:p>
          <a:p>
            <a:pPr algn="ctr"/>
            <a:r>
              <a:rPr lang="en-US" sz="3200" b="1" u="sng" dirty="0" smtClean="0"/>
              <a:t>March</a:t>
            </a:r>
            <a:r>
              <a:rPr lang="en-US" sz="2800" dirty="0" smtClean="0"/>
              <a:t> 2015.</a:t>
            </a:r>
            <a:endParaRPr lang="en-US" sz="2800" dirty="0"/>
          </a:p>
          <a:p>
            <a:pPr algn="ctr"/>
            <a:endParaRPr lang="en-US" sz="2800" dirty="0"/>
          </a:p>
          <a:p>
            <a:pPr algn="ctr"/>
            <a:r>
              <a:rPr lang="en-US" sz="3200" b="1" u="sng" dirty="0"/>
              <a:t>AGE:</a:t>
            </a:r>
            <a:r>
              <a:rPr lang="en-US" sz="3200" b="1" dirty="0"/>
              <a:t> </a:t>
            </a:r>
          </a:p>
          <a:p>
            <a:pPr algn="ctr"/>
            <a:r>
              <a:rPr lang="en-US" sz="2800" dirty="0"/>
              <a:t>6</a:t>
            </a:r>
            <a:r>
              <a:rPr lang="en-US" sz="2800" dirty="0" smtClean="0"/>
              <a:t> years 3months</a:t>
            </a:r>
            <a:endParaRPr lang="en-US" sz="2800" dirty="0"/>
          </a:p>
          <a:p>
            <a:pPr algn="ctr"/>
            <a:endParaRPr lang="en-US" sz="2800" dirty="0"/>
          </a:p>
          <a:p>
            <a:pPr algn="ctr"/>
            <a:r>
              <a:rPr lang="en-US" sz="3200" b="1" u="sng" dirty="0"/>
              <a:t>CATCHMENT POPULATION:</a:t>
            </a:r>
          </a:p>
          <a:p>
            <a:pPr algn="ctr"/>
            <a:r>
              <a:rPr lang="en-US" sz="2800" dirty="0" smtClean="0"/>
              <a:t>100 </a:t>
            </a:r>
            <a:r>
              <a:rPr lang="en-US" sz="2800" dirty="0"/>
              <a:t>Households, approximately </a:t>
            </a:r>
            <a:r>
              <a:rPr lang="en-US" sz="2800" dirty="0" smtClean="0"/>
              <a:t>600 </a:t>
            </a:r>
            <a:r>
              <a:rPr lang="en-US" sz="2800" dirty="0"/>
              <a:t>persons</a:t>
            </a:r>
            <a:r>
              <a:rPr lang="en-US" dirty="0"/>
              <a:t>.</a:t>
            </a:r>
          </a:p>
        </p:txBody>
      </p:sp>
    </p:spTree>
    <p:extLst>
      <p:ext uri="{BB962C8B-B14F-4D97-AF65-F5344CB8AC3E}">
        <p14:creationId xmlns:p14="http://schemas.microsoft.com/office/powerpoint/2010/main" val="578180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0351"/>
          </a:xfrm>
        </p:spPr>
        <p:txBody>
          <a:bodyPr>
            <a:normAutofit/>
          </a:bodyPr>
          <a:lstStyle/>
          <a:p>
            <a:pPr algn="ctr"/>
            <a:r>
              <a:rPr lang="en-US" sz="4800" b="1" dirty="0" smtClean="0"/>
              <a:t>KOCHIENG </a:t>
            </a:r>
            <a:r>
              <a:rPr lang="en-US" sz="4800" b="1" dirty="0"/>
              <a:t>REVIEW REPORT </a:t>
            </a:r>
            <a:endParaRPr lang="en-US" sz="4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404628276"/>
              </p:ext>
            </p:extLst>
          </p:nvPr>
        </p:nvGraphicFramePr>
        <p:xfrm>
          <a:off x="394138" y="1324303"/>
          <a:ext cx="11445764" cy="5360275"/>
        </p:xfrm>
        <a:graphic>
          <a:graphicData uri="http://schemas.openxmlformats.org/drawingml/2006/table">
            <a:tbl>
              <a:tblPr firstRow="1" bandRow="1">
                <a:tableStyleId>{5C22544A-7EE6-4342-B048-85BDC9FD1C3A}</a:tableStyleId>
              </a:tblPr>
              <a:tblGrid>
                <a:gridCol w="717863"/>
                <a:gridCol w="2900052"/>
                <a:gridCol w="7827849"/>
              </a:tblGrid>
              <a:tr h="796945">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37555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Good</a:t>
                      </a:r>
                      <a:r>
                        <a:rPr lang="en-US" baseline="0" dirty="0" smtClean="0"/>
                        <a:t> water flow throughout the year.</a:t>
                      </a:r>
                      <a:r>
                        <a:rPr lang="en-US" dirty="0" smtClean="0"/>
                        <a:t> </a:t>
                      </a:r>
                    </a:p>
                    <a:p>
                      <a:r>
                        <a:rPr lang="en-US" dirty="0" smtClean="0"/>
                        <a:t>Drainage</a:t>
                      </a:r>
                      <a:r>
                        <a:rPr lang="en-US" baseline="0" dirty="0" smtClean="0"/>
                        <a:t> blocked.</a:t>
                      </a:r>
                      <a:endParaRPr lang="en-US" dirty="0"/>
                    </a:p>
                  </a:txBody>
                  <a:tcPr/>
                </a:tc>
              </a:tr>
              <a:tr h="796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 still</a:t>
                      </a:r>
                      <a:r>
                        <a:rPr lang="en-US" baseline="0" dirty="0" smtClean="0"/>
                        <a:t> there.</a:t>
                      </a:r>
                      <a:endParaRPr lang="en-US" dirty="0"/>
                    </a:p>
                  </a:txBody>
                  <a:tcPr/>
                </a:tc>
              </a:tr>
              <a:tr h="796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there and readable</a:t>
                      </a:r>
                      <a:r>
                        <a:rPr lang="en-US" dirty="0" smtClean="0"/>
                        <a:t>!</a:t>
                      </a:r>
                      <a:endParaRPr lang="en-US" dirty="0"/>
                    </a:p>
                  </a:txBody>
                  <a:tcPr/>
                </a:tc>
              </a:tr>
              <a:tr h="796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a:t>
                      </a:r>
                      <a:r>
                        <a:rPr lang="en-US" baseline="0" dirty="0" smtClean="0"/>
                        <a:t> by the community though at the time of visit we didn’t manage o get anyone.</a:t>
                      </a:r>
                      <a:endParaRPr lang="en-US" dirty="0"/>
                    </a:p>
                  </a:txBody>
                  <a:tcPr/>
                </a:tc>
              </a:tr>
              <a:tr h="796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Couldn’t</a:t>
                      </a:r>
                      <a:r>
                        <a:rPr lang="en-US" baseline="0" dirty="0" smtClean="0"/>
                        <a:t> reach the chairman for do discuss but will </a:t>
                      </a:r>
                      <a:r>
                        <a:rPr lang="en-US" baseline="0" dirty="0" smtClean="0"/>
                        <a:t>follow-up </a:t>
                      </a:r>
                      <a:r>
                        <a:rPr lang="en-US" baseline="0" dirty="0" smtClean="0"/>
                        <a:t>through volunteer.</a:t>
                      </a:r>
                    </a:p>
                    <a:p>
                      <a:r>
                        <a:rPr lang="en-US" baseline="0" dirty="0" smtClean="0"/>
                        <a:t>Needs clearance of the drainage.</a:t>
                      </a:r>
                      <a:endParaRPr lang="en-US" dirty="0"/>
                    </a:p>
                  </a:txBody>
                  <a:tcPr/>
                </a:tc>
              </a:tr>
            </a:tbl>
          </a:graphicData>
        </a:graphic>
      </p:graphicFrame>
    </p:spTree>
    <p:extLst>
      <p:ext uri="{BB962C8B-B14F-4D97-AF65-F5344CB8AC3E}">
        <p14:creationId xmlns:p14="http://schemas.microsoft.com/office/powerpoint/2010/main" val="3084152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41890"/>
            <a:ext cx="10363200" cy="646386"/>
          </a:xfrm>
        </p:spPr>
        <p:txBody>
          <a:bodyPr>
            <a:normAutofit fontScale="90000"/>
          </a:bodyPr>
          <a:lstStyle/>
          <a:p>
            <a:pPr algn="ctr"/>
            <a:r>
              <a:rPr lang="en-US" dirty="0" smtClean="0"/>
              <a:t>Status </a:t>
            </a:r>
            <a:r>
              <a:rPr lang="en-US" dirty="0" err="1" smtClean="0"/>
              <a:t>Kochieng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99272" y="693683"/>
            <a:ext cx="5870452" cy="59435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677" y="693683"/>
            <a:ext cx="5752008" cy="5943599"/>
          </a:xfrm>
          <a:prstGeom prst="rect">
            <a:avLst/>
          </a:prstGeom>
        </p:spPr>
      </p:pic>
    </p:spTree>
    <p:extLst>
      <p:ext uri="{BB962C8B-B14F-4D97-AF65-F5344CB8AC3E}">
        <p14:creationId xmlns:p14="http://schemas.microsoft.com/office/powerpoint/2010/main" val="1061329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NYANGAU COMMUNITY SPRING</a:t>
            </a:r>
            <a:endParaRPr lang="en-US" b="1" dirty="0"/>
          </a:p>
        </p:txBody>
      </p:sp>
      <p:sp>
        <p:nvSpPr>
          <p:cNvPr id="3" name="Content Placeholder 2"/>
          <p:cNvSpPr>
            <a:spLocks noGrp="1"/>
          </p:cNvSpPr>
          <p:nvPr>
            <p:ph sz="quarter" idx="1"/>
          </p:nvPr>
        </p:nvSpPr>
        <p:spPr/>
        <p:txBody>
          <a:bodyPr>
            <a:normAutofit/>
          </a:bodyPr>
          <a:lstStyle/>
          <a:p>
            <a:pPr algn="ctr"/>
            <a:r>
              <a:rPr lang="en-US" b="1" u="sng" dirty="0">
                <a:latin typeface="Arial Black" pitchFamily="34" charset="0"/>
              </a:rPr>
              <a:t>PERIOD OF PROTECTED</a:t>
            </a:r>
            <a:r>
              <a:rPr lang="en-US" dirty="0"/>
              <a:t>: </a:t>
            </a:r>
          </a:p>
          <a:p>
            <a:pPr algn="ctr"/>
            <a:r>
              <a:rPr lang="en-US" b="1" dirty="0" smtClean="0"/>
              <a:t>June/July  2015</a:t>
            </a:r>
            <a:endParaRPr lang="en-US" b="1" dirty="0"/>
          </a:p>
          <a:p>
            <a:pPr marL="0" indent="0" algn="ctr">
              <a:buNone/>
            </a:pPr>
            <a:endParaRPr lang="en-US" b="1" dirty="0"/>
          </a:p>
          <a:p>
            <a:pPr algn="ctr"/>
            <a:r>
              <a:rPr lang="en-US" b="1" u="sng" dirty="0">
                <a:latin typeface="Arial Black" pitchFamily="34" charset="0"/>
              </a:rPr>
              <a:t>AGE: </a:t>
            </a:r>
          </a:p>
          <a:p>
            <a:pPr algn="ctr"/>
            <a:r>
              <a:rPr lang="en-US" b="1" dirty="0"/>
              <a:t>5</a:t>
            </a:r>
            <a:r>
              <a:rPr lang="en-US" b="1" dirty="0" smtClean="0"/>
              <a:t> years </a:t>
            </a:r>
            <a:r>
              <a:rPr lang="en-US" b="1" dirty="0"/>
              <a:t>old.</a:t>
            </a:r>
          </a:p>
          <a:p>
            <a:pPr marL="0" indent="0" algn="ctr">
              <a:buNone/>
            </a:pP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smtClean="0"/>
              <a:t>120 </a:t>
            </a:r>
            <a:r>
              <a:rPr lang="en-US" b="1" dirty="0"/>
              <a:t>Households, approximately </a:t>
            </a:r>
            <a:r>
              <a:rPr lang="en-US" b="1" dirty="0" smtClean="0"/>
              <a:t>720 </a:t>
            </a:r>
            <a:r>
              <a:rPr lang="en-US" b="1" dirty="0"/>
              <a:t>persons.</a:t>
            </a:r>
            <a:endParaRPr lang="en-US" dirty="0"/>
          </a:p>
          <a:p>
            <a:pPr marL="0" indent="0">
              <a:buNone/>
            </a:pPr>
            <a:endParaRPr lang="en-US" dirty="0"/>
          </a:p>
        </p:txBody>
      </p:sp>
    </p:spTree>
    <p:extLst>
      <p:ext uri="{BB962C8B-B14F-4D97-AF65-F5344CB8AC3E}">
        <p14:creationId xmlns:p14="http://schemas.microsoft.com/office/powerpoint/2010/main" val="3190446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NYANGAU SPRING REVIEW </a:t>
            </a:r>
            <a:r>
              <a:rPr lang="en-US" b="1" dirty="0"/>
              <a:t>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846467422"/>
              </p:ext>
            </p:extLst>
          </p:nvPr>
        </p:nvGraphicFramePr>
        <p:xfrm>
          <a:off x="157655" y="1450428"/>
          <a:ext cx="11619186" cy="5013433"/>
        </p:xfrm>
        <a:graphic>
          <a:graphicData uri="http://schemas.openxmlformats.org/drawingml/2006/table">
            <a:tbl>
              <a:tblPr firstRow="1" bandRow="1">
                <a:tableStyleId>{5C22544A-7EE6-4342-B048-85BDC9FD1C3A}</a:tableStyleId>
              </a:tblPr>
              <a:tblGrid>
                <a:gridCol w="781000"/>
                <a:gridCol w="2839471"/>
                <a:gridCol w="7998715"/>
              </a:tblGrid>
              <a:tr h="745378">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286543">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Slightly not high yield .</a:t>
                      </a:r>
                    </a:p>
                    <a:p>
                      <a:r>
                        <a:rPr lang="en-US" baseline="0" dirty="0" smtClean="0"/>
                        <a:t>It takes </a:t>
                      </a:r>
                      <a:r>
                        <a:rPr lang="en-US" baseline="0" dirty="0" smtClean="0"/>
                        <a:t>around </a:t>
                      </a:r>
                      <a:r>
                        <a:rPr lang="en-US" baseline="0" dirty="0" smtClean="0"/>
                        <a:t>5min to 10 to fill 20litre  water bucket fills</a:t>
                      </a:r>
                    </a:p>
                    <a:p>
                      <a:r>
                        <a:rPr lang="en-US" baseline="0" dirty="0" smtClean="0"/>
                        <a:t>  Catchment protection area destroyed.</a:t>
                      </a:r>
                      <a:endParaRPr lang="en-US" dirty="0"/>
                    </a:p>
                  </a:txBody>
                  <a:tcPr/>
                </a:tc>
              </a:tr>
              <a:tr h="745378">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a:t>
                      </a:r>
                      <a:r>
                        <a:rPr lang="en-US" baseline="0" dirty="0" smtClean="0"/>
                        <a:t> fence </a:t>
                      </a:r>
                      <a:endParaRPr lang="en-US" dirty="0"/>
                    </a:p>
                  </a:txBody>
                  <a:tcPr/>
                </a:tc>
              </a:tr>
              <a:tr h="745378">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No</a:t>
                      </a:r>
                      <a:r>
                        <a:rPr lang="en-US" baseline="0" dirty="0" smtClean="0"/>
                        <a:t> sign Posts</a:t>
                      </a:r>
                      <a:endParaRPr lang="en-US" dirty="0"/>
                    </a:p>
                  </a:txBody>
                  <a:tcPr/>
                </a:tc>
              </a:tr>
              <a:tr h="74537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Still</a:t>
                      </a:r>
                      <a:r>
                        <a:rPr lang="en-US" baseline="0" dirty="0" smtClean="0"/>
                        <a:t> being used by the community but unfortunately didn’t find anyone fetching.</a:t>
                      </a:r>
                      <a:endParaRPr lang="en-US" dirty="0"/>
                    </a:p>
                  </a:txBody>
                  <a:tcPr/>
                </a:tc>
              </a:tr>
              <a:tr h="74537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Non functional</a:t>
                      </a:r>
                      <a:r>
                        <a:rPr lang="en-US" baseline="0" dirty="0" smtClean="0"/>
                        <a:t> </a:t>
                      </a:r>
                      <a:r>
                        <a:rPr lang="en-US" baseline="0" dirty="0" smtClean="0"/>
                        <a:t>committee.</a:t>
                      </a:r>
                    </a:p>
                    <a:p>
                      <a:r>
                        <a:rPr lang="en-US" baseline="0" dirty="0" smtClean="0"/>
                        <a:t>For follow up by the community Volunteer </a:t>
                      </a:r>
                      <a:endParaRPr lang="en-US" dirty="0"/>
                    </a:p>
                  </a:txBody>
                  <a:tcPr/>
                </a:tc>
              </a:tr>
            </a:tbl>
          </a:graphicData>
        </a:graphic>
      </p:graphicFrame>
    </p:spTree>
    <p:extLst>
      <p:ext uri="{BB962C8B-B14F-4D97-AF65-F5344CB8AC3E}">
        <p14:creationId xmlns:p14="http://schemas.microsoft.com/office/powerpoint/2010/main" val="45235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a:t>
            </a:r>
            <a:r>
              <a:rPr lang="en-US" dirty="0" err="1" smtClean="0"/>
              <a:t>nyangua</a:t>
            </a:r>
            <a:r>
              <a:rPr lang="en-US" dirty="0" smtClean="0"/>
              <a:t> spring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7109848" y="2030278"/>
            <a:ext cx="4079928" cy="411350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948" y="2030278"/>
            <a:ext cx="4982979" cy="4113508"/>
          </a:xfrm>
          <a:prstGeom prst="rect">
            <a:avLst/>
          </a:prstGeom>
        </p:spPr>
      </p:pic>
    </p:spTree>
    <p:extLst>
      <p:ext uri="{BB962C8B-B14F-4D97-AF65-F5344CB8AC3E}">
        <p14:creationId xmlns:p14="http://schemas.microsoft.com/office/powerpoint/2010/main" val="2497279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61698"/>
          </a:xfrm>
        </p:spPr>
        <p:txBody>
          <a:bodyPr>
            <a:normAutofit/>
          </a:bodyPr>
          <a:lstStyle/>
          <a:p>
            <a:pPr algn="ctr"/>
            <a:r>
              <a:rPr lang="en-US" b="1" dirty="0" smtClean="0"/>
              <a:t>ODOURI SPRING</a:t>
            </a:r>
            <a:endParaRPr lang="en-US" b="1" dirty="0"/>
          </a:p>
        </p:txBody>
      </p:sp>
      <p:sp>
        <p:nvSpPr>
          <p:cNvPr id="3" name="Content Placeholder 2"/>
          <p:cNvSpPr>
            <a:spLocks noGrp="1"/>
          </p:cNvSpPr>
          <p:nvPr>
            <p:ph sz="quarter" idx="1"/>
          </p:nvPr>
        </p:nvSpPr>
        <p:spPr/>
        <p:txBody>
          <a:bodyPr/>
          <a:lstStyle/>
          <a:p>
            <a:pPr algn="ctr"/>
            <a:r>
              <a:rPr lang="en-US" b="1" u="sng" dirty="0">
                <a:latin typeface="Arial Black" pitchFamily="34" charset="0"/>
              </a:rPr>
              <a:t>PERIOD OF PROTECTED</a:t>
            </a:r>
            <a:r>
              <a:rPr lang="en-US" dirty="0"/>
              <a:t>: </a:t>
            </a:r>
          </a:p>
          <a:p>
            <a:pPr marL="0" indent="0" algn="ctr">
              <a:buNone/>
            </a:pPr>
            <a:r>
              <a:rPr lang="en-US" b="1" dirty="0" smtClean="0"/>
              <a:t>NOV/OCT 2016.</a:t>
            </a:r>
            <a:endParaRPr lang="en-US" b="1" dirty="0"/>
          </a:p>
          <a:p>
            <a:pPr marL="0" indent="0" algn="ctr">
              <a:buNone/>
            </a:pPr>
            <a:endParaRPr lang="en-US" b="1" dirty="0"/>
          </a:p>
          <a:p>
            <a:pPr algn="ctr"/>
            <a:r>
              <a:rPr lang="en-US" b="1" u="sng" dirty="0">
                <a:latin typeface="Arial Black" pitchFamily="34" charset="0"/>
              </a:rPr>
              <a:t>AGE: </a:t>
            </a:r>
          </a:p>
          <a:p>
            <a:pPr algn="ctr"/>
            <a:r>
              <a:rPr lang="en-US" b="1" dirty="0"/>
              <a:t>3</a:t>
            </a:r>
            <a:r>
              <a:rPr lang="en-US" b="1" dirty="0" smtClean="0"/>
              <a:t>years </a:t>
            </a:r>
            <a:r>
              <a:rPr lang="en-US" b="1" dirty="0"/>
              <a:t>old and </a:t>
            </a:r>
            <a:r>
              <a:rPr lang="en-US" b="1" dirty="0" smtClean="0"/>
              <a:t>10months.</a:t>
            </a:r>
            <a:endParaRPr lang="en-US" b="1" dirty="0"/>
          </a:p>
          <a:p>
            <a:pPr marL="0" indent="0" algn="ctr">
              <a:buNone/>
            </a:pP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smtClean="0"/>
              <a:t>67 </a:t>
            </a:r>
            <a:r>
              <a:rPr lang="en-US" b="1" dirty="0"/>
              <a:t>Households, approximately </a:t>
            </a:r>
            <a:r>
              <a:rPr lang="en-US" b="1" dirty="0" smtClean="0"/>
              <a:t>402</a:t>
            </a:r>
            <a:endParaRPr lang="en-US" dirty="0"/>
          </a:p>
          <a:p>
            <a:endParaRPr lang="en-US" dirty="0"/>
          </a:p>
        </p:txBody>
      </p:sp>
    </p:spTree>
    <p:extLst>
      <p:ext uri="{BB962C8B-B14F-4D97-AF65-F5344CB8AC3E}">
        <p14:creationId xmlns:p14="http://schemas.microsoft.com/office/powerpoint/2010/main" val="842031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ODOUR SPRING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466348734"/>
              </p:ext>
            </p:extLst>
          </p:nvPr>
        </p:nvGraphicFramePr>
        <p:xfrm>
          <a:off x="141891" y="1466191"/>
          <a:ext cx="11619185" cy="5076498"/>
        </p:xfrm>
        <a:graphic>
          <a:graphicData uri="http://schemas.openxmlformats.org/drawingml/2006/table">
            <a:tbl>
              <a:tblPr firstRow="1" bandRow="1">
                <a:tableStyleId>{5C22544A-7EE6-4342-B048-85BDC9FD1C3A}</a:tableStyleId>
              </a:tblPr>
              <a:tblGrid>
                <a:gridCol w="990040"/>
                <a:gridCol w="3118192"/>
                <a:gridCol w="7510953"/>
              </a:tblGrid>
              <a:tr h="846083">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846083">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The</a:t>
                      </a:r>
                      <a:r>
                        <a:rPr lang="en-US" baseline="0" dirty="0" smtClean="0"/>
                        <a:t> spring has a good yield throughout the year round, the drainage is partially blocked, </a:t>
                      </a:r>
                      <a:endParaRPr lang="en-US" dirty="0"/>
                    </a:p>
                  </a:txBody>
                  <a:tcPr/>
                </a:tc>
              </a:tr>
              <a:tr h="846083">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a:t>
                      </a:r>
                      <a:r>
                        <a:rPr lang="en-US" baseline="0" dirty="0" smtClean="0"/>
                        <a:t> still good</a:t>
                      </a:r>
                      <a:endParaRPr lang="en-US" dirty="0"/>
                    </a:p>
                  </a:txBody>
                  <a:tcPr/>
                </a:tc>
              </a:tr>
              <a:tr h="84608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Sigh post</a:t>
                      </a:r>
                      <a:r>
                        <a:rPr lang="en-US" baseline="0" dirty="0" smtClean="0"/>
                        <a:t> still there and readable</a:t>
                      </a:r>
                      <a:endParaRPr lang="en-US" dirty="0"/>
                    </a:p>
                  </a:txBody>
                  <a:tcPr/>
                </a:tc>
              </a:tr>
              <a:tr h="846083">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Highly</a:t>
                      </a:r>
                      <a:r>
                        <a:rPr lang="en-US" baseline="0" dirty="0" smtClean="0"/>
                        <a:t> used by the community </a:t>
                      </a:r>
                      <a:r>
                        <a:rPr lang="en-US" dirty="0" smtClean="0"/>
                        <a:t>.</a:t>
                      </a:r>
                      <a:endParaRPr lang="en-US" dirty="0"/>
                    </a:p>
                  </a:txBody>
                  <a:tcPr/>
                </a:tc>
              </a:tr>
              <a:tr h="846083">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Committee</a:t>
                      </a:r>
                      <a:r>
                        <a:rPr lang="en-US" baseline="0" dirty="0" smtClean="0"/>
                        <a:t> very active and ready to do unblock the slightly blocked drainage.</a:t>
                      </a:r>
                      <a:r>
                        <a:rPr lang="en-US" dirty="0" smtClean="0"/>
                        <a:t>.</a:t>
                      </a:r>
                      <a:endParaRPr lang="en-US" dirty="0"/>
                    </a:p>
                  </a:txBody>
                  <a:tcPr/>
                </a:tc>
              </a:tr>
            </a:tbl>
          </a:graphicData>
        </a:graphic>
      </p:graphicFrame>
    </p:spTree>
    <p:extLst>
      <p:ext uri="{BB962C8B-B14F-4D97-AF65-F5344CB8AC3E}">
        <p14:creationId xmlns:p14="http://schemas.microsoft.com/office/powerpoint/2010/main" val="1455232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363200" cy="756745"/>
          </a:xfrm>
        </p:spPr>
        <p:txBody>
          <a:bodyPr>
            <a:normAutofit/>
          </a:bodyPr>
          <a:lstStyle/>
          <a:p>
            <a:pPr algn="ctr"/>
            <a:r>
              <a:rPr lang="en-US" dirty="0" err="1" smtClean="0"/>
              <a:t>Odouri</a:t>
            </a:r>
            <a:r>
              <a:rPr lang="en-US" dirty="0" smtClean="0"/>
              <a:t> spring status</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18979" y="693683"/>
            <a:ext cx="6008399" cy="5943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3504" y="725214"/>
            <a:ext cx="5657674" cy="5864772"/>
          </a:xfrm>
          <a:prstGeom prst="rect">
            <a:avLst/>
          </a:prstGeom>
        </p:spPr>
      </p:pic>
    </p:spTree>
    <p:extLst>
      <p:ext uri="{BB962C8B-B14F-4D97-AF65-F5344CB8AC3E}">
        <p14:creationId xmlns:p14="http://schemas.microsoft.com/office/powerpoint/2010/main" val="801129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36483" y="220717"/>
            <a:ext cx="5575381" cy="619558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36483"/>
            <a:ext cx="5959366" cy="6179815"/>
          </a:xfrm>
          <a:prstGeom prst="rect">
            <a:avLst/>
          </a:prstGeom>
        </p:spPr>
      </p:pic>
    </p:spTree>
    <p:extLst>
      <p:ext uri="{BB962C8B-B14F-4D97-AF65-F5344CB8AC3E}">
        <p14:creationId xmlns:p14="http://schemas.microsoft.com/office/powerpoint/2010/main" val="4008057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endParaRPr lang="en-US" dirty="0" smtClean="0"/>
          </a:p>
          <a:p>
            <a:r>
              <a:rPr lang="en-US" dirty="0" smtClean="0"/>
              <a:t>CHIBWIRE COMMUNITY SPRING</a:t>
            </a:r>
          </a:p>
          <a:p>
            <a:r>
              <a:rPr lang="en-US" dirty="0" smtClean="0"/>
              <a:t>KOMOND COMMUNITY SPRING</a:t>
            </a:r>
          </a:p>
          <a:p>
            <a:r>
              <a:rPr lang="en-US" dirty="0" smtClean="0"/>
              <a:t>OGUTU EBUBAMBULA COMMUNITY SPRING</a:t>
            </a:r>
          </a:p>
          <a:p>
            <a:r>
              <a:rPr lang="en-US" dirty="0" smtClean="0"/>
              <a:t>KOCHIENG COMMUNITY SPRING</a:t>
            </a:r>
          </a:p>
          <a:p>
            <a:r>
              <a:rPr lang="en-US" dirty="0" smtClean="0"/>
              <a:t>NYANGAU COMMUNITY SPRING</a:t>
            </a:r>
          </a:p>
          <a:p>
            <a:r>
              <a:rPr lang="en-US" dirty="0" smtClean="0"/>
              <a:t>ODOURI COMMUNITY SPRING</a:t>
            </a:r>
          </a:p>
          <a:p>
            <a:r>
              <a:rPr lang="en-US" dirty="0" smtClean="0"/>
              <a:t>MULUTUNGU COMMUNITY SPRING</a:t>
            </a:r>
            <a:endParaRPr lang="en-US" dirty="0"/>
          </a:p>
        </p:txBody>
      </p:sp>
    </p:spTree>
    <p:extLst>
      <p:ext uri="{BB962C8B-B14F-4D97-AF65-F5344CB8AC3E}">
        <p14:creationId xmlns:p14="http://schemas.microsoft.com/office/powerpoint/2010/main" val="2751244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124"/>
            <a:ext cx="10515600" cy="1008993"/>
          </a:xfrm>
        </p:spPr>
        <p:txBody>
          <a:bodyPr/>
          <a:lstStyle/>
          <a:p>
            <a:pPr algn="ctr"/>
            <a:r>
              <a:rPr lang="en-US" dirty="0" smtClean="0"/>
              <a:t> OGUTU EBUBAMBULA COMMUNITY SPRING</a:t>
            </a:r>
            <a:endParaRPr lang="en-US" dirty="0"/>
          </a:p>
        </p:txBody>
      </p:sp>
      <p:sp>
        <p:nvSpPr>
          <p:cNvPr id="3" name="Content Placeholder 2"/>
          <p:cNvSpPr>
            <a:spLocks noGrp="1"/>
          </p:cNvSpPr>
          <p:nvPr>
            <p:ph sz="quarter" idx="1"/>
          </p:nvPr>
        </p:nvSpPr>
        <p:spPr/>
        <p:txBody>
          <a:bodyPr>
            <a:normAutofit/>
          </a:bodyPr>
          <a:lstStyle/>
          <a:p>
            <a:endParaRPr lang="en-US" dirty="0"/>
          </a:p>
          <a:p>
            <a:endParaRPr lang="en-US" dirty="0"/>
          </a:p>
          <a:p>
            <a:endParaRPr lang="en-US" dirty="0"/>
          </a:p>
        </p:txBody>
      </p:sp>
      <p:sp>
        <p:nvSpPr>
          <p:cNvPr id="4" name="Rectangle 3"/>
          <p:cNvSpPr/>
          <p:nvPr/>
        </p:nvSpPr>
        <p:spPr>
          <a:xfrm>
            <a:off x="1182413" y="2274837"/>
            <a:ext cx="9979573" cy="3785652"/>
          </a:xfrm>
          <a:prstGeom prst="rect">
            <a:avLst/>
          </a:prstGeom>
        </p:spPr>
        <p:txBody>
          <a:bodyPr wrap="square">
            <a:spAutoFit/>
          </a:bodyPr>
          <a:lstStyle/>
          <a:p>
            <a:pPr algn="ctr"/>
            <a:r>
              <a:rPr lang="en-US" sz="3200" b="1" u="sng" dirty="0"/>
              <a:t>PERIOD OF PROTECTED: </a:t>
            </a:r>
            <a:endParaRPr lang="en-US" sz="3200" b="1" u="sng" dirty="0" smtClean="0"/>
          </a:p>
          <a:p>
            <a:pPr algn="ctr"/>
            <a:r>
              <a:rPr lang="en-US" sz="2800" dirty="0" smtClean="0"/>
              <a:t>Sept/Oct 2018</a:t>
            </a:r>
            <a:endParaRPr lang="en-US" sz="2800" dirty="0"/>
          </a:p>
          <a:p>
            <a:pPr algn="ctr"/>
            <a:endParaRPr lang="en-US" sz="2800" dirty="0"/>
          </a:p>
          <a:p>
            <a:pPr algn="ctr"/>
            <a:r>
              <a:rPr lang="en-US" sz="3200" b="1" u="sng" dirty="0"/>
              <a:t>AGE:</a:t>
            </a:r>
            <a:r>
              <a:rPr lang="en-US" sz="3200" b="1" dirty="0"/>
              <a:t> </a:t>
            </a:r>
          </a:p>
          <a:p>
            <a:pPr algn="ctr"/>
            <a:r>
              <a:rPr lang="en-US" sz="2800" dirty="0"/>
              <a:t>1</a:t>
            </a:r>
            <a:r>
              <a:rPr lang="en-US" sz="2800" dirty="0" smtClean="0"/>
              <a:t>years 10 months</a:t>
            </a:r>
            <a:endParaRPr lang="en-US" sz="2800" dirty="0"/>
          </a:p>
          <a:p>
            <a:pPr algn="ctr"/>
            <a:endParaRPr lang="en-US" sz="2800" dirty="0"/>
          </a:p>
          <a:p>
            <a:pPr algn="ctr"/>
            <a:r>
              <a:rPr lang="en-US" sz="3200" b="1" u="sng" dirty="0"/>
              <a:t>CATCHMENT POPULATION:</a:t>
            </a:r>
          </a:p>
          <a:p>
            <a:pPr algn="ctr"/>
            <a:r>
              <a:rPr lang="en-US" sz="2800" dirty="0" smtClean="0"/>
              <a:t>90 </a:t>
            </a:r>
            <a:r>
              <a:rPr lang="en-US" sz="2800" dirty="0"/>
              <a:t>Households, approximately </a:t>
            </a:r>
            <a:r>
              <a:rPr lang="en-US" sz="2800" dirty="0" smtClean="0"/>
              <a:t>540 </a:t>
            </a:r>
            <a:r>
              <a:rPr lang="en-US" sz="2800" dirty="0"/>
              <a:t>persons</a:t>
            </a:r>
            <a:r>
              <a:rPr lang="en-US" dirty="0"/>
              <a:t>.</a:t>
            </a:r>
          </a:p>
        </p:txBody>
      </p:sp>
    </p:spTree>
    <p:extLst>
      <p:ext uri="{BB962C8B-B14F-4D97-AF65-F5344CB8AC3E}">
        <p14:creationId xmlns:p14="http://schemas.microsoft.com/office/powerpoint/2010/main" val="2972403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OGUTU EBUBAMBULA SPRING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566801969"/>
              </p:ext>
            </p:extLst>
          </p:nvPr>
        </p:nvGraphicFramePr>
        <p:xfrm>
          <a:off x="141891" y="1466191"/>
          <a:ext cx="11619185" cy="5076498"/>
        </p:xfrm>
        <a:graphic>
          <a:graphicData uri="http://schemas.openxmlformats.org/drawingml/2006/table">
            <a:tbl>
              <a:tblPr firstRow="1" bandRow="1">
                <a:tableStyleId>{5C22544A-7EE6-4342-B048-85BDC9FD1C3A}</a:tableStyleId>
              </a:tblPr>
              <a:tblGrid>
                <a:gridCol w="990040"/>
                <a:gridCol w="3118192"/>
                <a:gridCol w="7510953"/>
              </a:tblGrid>
              <a:tr h="846083">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846083">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The</a:t>
                      </a:r>
                      <a:r>
                        <a:rPr lang="en-US" baseline="0" dirty="0" smtClean="0"/>
                        <a:t> spring has a good yield throughout the year round, Drainage good. </a:t>
                      </a:r>
                    </a:p>
                    <a:p>
                      <a:r>
                        <a:rPr lang="en-US" baseline="0" dirty="0" smtClean="0"/>
                        <a:t>Well maintained spring</a:t>
                      </a:r>
                      <a:endParaRPr lang="en-US" dirty="0"/>
                    </a:p>
                  </a:txBody>
                  <a:tcPr/>
                </a:tc>
              </a:tr>
              <a:tr h="846083">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a:t>
                      </a:r>
                      <a:r>
                        <a:rPr lang="en-US" baseline="0" dirty="0" smtClean="0"/>
                        <a:t> still good</a:t>
                      </a:r>
                      <a:endParaRPr lang="en-US" dirty="0"/>
                    </a:p>
                  </a:txBody>
                  <a:tcPr/>
                </a:tc>
              </a:tr>
              <a:tr h="84608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Sigh post</a:t>
                      </a:r>
                      <a:r>
                        <a:rPr lang="en-US" baseline="0" dirty="0" smtClean="0"/>
                        <a:t> still there and readable</a:t>
                      </a:r>
                      <a:endParaRPr lang="en-US" dirty="0"/>
                    </a:p>
                  </a:txBody>
                  <a:tcPr/>
                </a:tc>
              </a:tr>
              <a:tr h="846083">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Highly</a:t>
                      </a:r>
                      <a:r>
                        <a:rPr lang="en-US" baseline="0" dirty="0" smtClean="0"/>
                        <a:t> used by the community </a:t>
                      </a:r>
                      <a:r>
                        <a:rPr lang="en-US" dirty="0" smtClean="0"/>
                        <a:t>.</a:t>
                      </a:r>
                      <a:endParaRPr lang="en-US" dirty="0"/>
                    </a:p>
                  </a:txBody>
                  <a:tcPr/>
                </a:tc>
              </a:tr>
              <a:tr h="846083">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Committee</a:t>
                      </a:r>
                      <a:r>
                        <a:rPr lang="en-US" baseline="0" dirty="0" smtClean="0"/>
                        <a:t> very active ,for future follow up cause its still new almost 2years.</a:t>
                      </a:r>
                      <a:endParaRPr lang="en-US" dirty="0"/>
                    </a:p>
                  </a:txBody>
                  <a:tcPr/>
                </a:tc>
              </a:tr>
            </a:tbl>
          </a:graphicData>
        </a:graphic>
      </p:graphicFrame>
    </p:spTree>
    <p:extLst>
      <p:ext uri="{BB962C8B-B14F-4D97-AF65-F5344CB8AC3E}">
        <p14:creationId xmlns:p14="http://schemas.microsoft.com/office/powerpoint/2010/main" val="4017730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363200" cy="945931"/>
          </a:xfrm>
        </p:spPr>
        <p:txBody>
          <a:bodyPr>
            <a:normAutofit/>
          </a:bodyPr>
          <a:lstStyle/>
          <a:p>
            <a:pPr algn="ctr"/>
            <a:r>
              <a:rPr lang="en-US" dirty="0" smtClean="0"/>
              <a:t>Status </a:t>
            </a:r>
            <a:r>
              <a:rPr lang="en-US" dirty="0" err="1" smtClean="0"/>
              <a:t>Ogutu</a:t>
            </a:r>
            <a:r>
              <a:rPr lang="en-US" dirty="0" smtClean="0"/>
              <a:t> </a:t>
            </a:r>
            <a:r>
              <a:rPr lang="en-US" dirty="0" err="1" smtClean="0"/>
              <a:t>Ebubambula</a:t>
            </a:r>
            <a:r>
              <a:rPr lang="en-US" dirty="0" smtClean="0"/>
              <a:t> spring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95394" y="898632"/>
            <a:ext cx="5461114" cy="578594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42" y="898633"/>
            <a:ext cx="6001405" cy="5785945"/>
          </a:xfrm>
          <a:prstGeom prst="rect">
            <a:avLst/>
          </a:prstGeom>
        </p:spPr>
      </p:pic>
    </p:spTree>
    <p:extLst>
      <p:ext uri="{BB962C8B-B14F-4D97-AF65-F5344CB8AC3E}">
        <p14:creationId xmlns:p14="http://schemas.microsoft.com/office/powerpoint/2010/main" val="3023152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a:t>
            </a:r>
            <a:r>
              <a:rPr lang="en-US" dirty="0" err="1" smtClean="0"/>
              <a:t>Ogutu</a:t>
            </a:r>
            <a:r>
              <a:rPr lang="en-US" dirty="0" smtClean="0"/>
              <a:t> </a:t>
            </a:r>
            <a:r>
              <a:rPr lang="en-US" dirty="0" err="1" smtClean="0"/>
              <a:t>Ebubambula</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38386" y="1751307"/>
            <a:ext cx="4974957" cy="418454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343" y="1751307"/>
            <a:ext cx="4726800" cy="4184543"/>
          </a:xfrm>
          <a:prstGeom prst="rect">
            <a:avLst/>
          </a:prstGeom>
        </p:spPr>
      </p:pic>
    </p:spTree>
    <p:extLst>
      <p:ext uri="{BB962C8B-B14F-4D97-AF65-F5344CB8AC3E}">
        <p14:creationId xmlns:p14="http://schemas.microsoft.com/office/powerpoint/2010/main" val="2421075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124"/>
            <a:ext cx="10515600" cy="1008993"/>
          </a:xfrm>
        </p:spPr>
        <p:txBody>
          <a:bodyPr>
            <a:normAutofit fontScale="90000"/>
          </a:bodyPr>
          <a:lstStyle/>
          <a:p>
            <a:pPr algn="ctr"/>
            <a:r>
              <a:rPr lang="en-US" dirty="0" smtClean="0"/>
              <a:t> MULUTUNGU EBUBAMBULA COMMUNITY SPRING</a:t>
            </a:r>
            <a:endParaRPr lang="en-US" dirty="0"/>
          </a:p>
        </p:txBody>
      </p:sp>
      <p:sp>
        <p:nvSpPr>
          <p:cNvPr id="3" name="Content Placeholder 2"/>
          <p:cNvSpPr>
            <a:spLocks noGrp="1"/>
          </p:cNvSpPr>
          <p:nvPr>
            <p:ph sz="quarter" idx="1"/>
          </p:nvPr>
        </p:nvSpPr>
        <p:spPr/>
        <p:txBody>
          <a:bodyPr>
            <a:normAutofit/>
          </a:bodyPr>
          <a:lstStyle/>
          <a:p>
            <a:endParaRPr lang="en-US" dirty="0"/>
          </a:p>
          <a:p>
            <a:endParaRPr lang="en-US" dirty="0"/>
          </a:p>
          <a:p>
            <a:endParaRPr lang="en-US" dirty="0"/>
          </a:p>
        </p:txBody>
      </p:sp>
      <p:sp>
        <p:nvSpPr>
          <p:cNvPr id="4" name="Rectangle 3"/>
          <p:cNvSpPr/>
          <p:nvPr/>
        </p:nvSpPr>
        <p:spPr>
          <a:xfrm>
            <a:off x="1182413" y="2274837"/>
            <a:ext cx="9979573" cy="3785652"/>
          </a:xfrm>
          <a:prstGeom prst="rect">
            <a:avLst/>
          </a:prstGeom>
        </p:spPr>
        <p:txBody>
          <a:bodyPr wrap="square">
            <a:spAutoFit/>
          </a:bodyPr>
          <a:lstStyle/>
          <a:p>
            <a:pPr algn="ctr"/>
            <a:r>
              <a:rPr lang="en-US" sz="3200" b="1" u="sng" dirty="0"/>
              <a:t>PERIOD OF PROTECTED: </a:t>
            </a:r>
            <a:endParaRPr lang="en-US" sz="3200" b="1" u="sng" dirty="0" smtClean="0"/>
          </a:p>
          <a:p>
            <a:pPr algn="ctr"/>
            <a:r>
              <a:rPr lang="en-US" sz="2800" dirty="0" smtClean="0"/>
              <a:t>Sept/Oct 2019</a:t>
            </a:r>
            <a:endParaRPr lang="en-US" sz="2800" dirty="0"/>
          </a:p>
          <a:p>
            <a:pPr algn="ctr"/>
            <a:endParaRPr lang="en-US" sz="2800" dirty="0"/>
          </a:p>
          <a:p>
            <a:pPr algn="ctr"/>
            <a:r>
              <a:rPr lang="en-US" sz="3200" b="1" u="sng" dirty="0"/>
              <a:t>AGE:</a:t>
            </a:r>
            <a:r>
              <a:rPr lang="en-US" sz="3200" b="1" dirty="0"/>
              <a:t> </a:t>
            </a:r>
          </a:p>
          <a:p>
            <a:pPr algn="ctr"/>
            <a:r>
              <a:rPr lang="en-US" sz="2800" dirty="0" smtClean="0"/>
              <a:t>10 months</a:t>
            </a:r>
            <a:endParaRPr lang="en-US" sz="2800" dirty="0"/>
          </a:p>
          <a:p>
            <a:pPr algn="ctr"/>
            <a:endParaRPr lang="en-US" sz="2800" dirty="0"/>
          </a:p>
          <a:p>
            <a:pPr algn="ctr"/>
            <a:r>
              <a:rPr lang="en-US" sz="3200" b="1" u="sng" dirty="0"/>
              <a:t>CATCHMENT POPULATION:</a:t>
            </a:r>
          </a:p>
          <a:p>
            <a:pPr algn="ctr"/>
            <a:r>
              <a:rPr lang="en-US" sz="2800" dirty="0" smtClean="0"/>
              <a:t>97 </a:t>
            </a:r>
            <a:r>
              <a:rPr lang="en-US" sz="2800" dirty="0"/>
              <a:t>Households, approximately </a:t>
            </a:r>
            <a:r>
              <a:rPr lang="en-US" sz="2800" dirty="0" smtClean="0"/>
              <a:t>582persons</a:t>
            </a:r>
            <a:r>
              <a:rPr lang="en-US" dirty="0"/>
              <a:t>.</a:t>
            </a:r>
          </a:p>
        </p:txBody>
      </p:sp>
    </p:spTree>
    <p:extLst>
      <p:ext uri="{BB962C8B-B14F-4D97-AF65-F5344CB8AC3E}">
        <p14:creationId xmlns:p14="http://schemas.microsoft.com/office/powerpoint/2010/main" val="4072693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MULUTUNGU SPRING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490034612"/>
              </p:ext>
            </p:extLst>
          </p:nvPr>
        </p:nvGraphicFramePr>
        <p:xfrm>
          <a:off x="141891" y="1466191"/>
          <a:ext cx="11619185" cy="5144815"/>
        </p:xfrm>
        <a:graphic>
          <a:graphicData uri="http://schemas.openxmlformats.org/drawingml/2006/table">
            <a:tbl>
              <a:tblPr firstRow="1" bandRow="1">
                <a:tableStyleId>{5C22544A-7EE6-4342-B048-85BDC9FD1C3A}</a:tableStyleId>
              </a:tblPr>
              <a:tblGrid>
                <a:gridCol w="990040"/>
                <a:gridCol w="3118192"/>
                <a:gridCol w="7510953"/>
              </a:tblGrid>
              <a:tr h="846083">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846083">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The</a:t>
                      </a:r>
                      <a:r>
                        <a:rPr lang="en-US" baseline="0" dirty="0" smtClean="0"/>
                        <a:t> spring has a good yield so far.</a:t>
                      </a:r>
                    </a:p>
                    <a:p>
                      <a:r>
                        <a:rPr lang="en-US" baseline="0" dirty="0" smtClean="0"/>
                        <a:t> Drainage good. </a:t>
                      </a:r>
                    </a:p>
                    <a:p>
                      <a:r>
                        <a:rPr lang="en-US" baseline="0" dirty="0" smtClean="0"/>
                        <a:t>Well maintained spring</a:t>
                      </a:r>
                      <a:endParaRPr lang="en-US" dirty="0"/>
                    </a:p>
                  </a:txBody>
                  <a:tcPr/>
                </a:tc>
              </a:tr>
              <a:tr h="846083">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a:t>
                      </a:r>
                      <a:r>
                        <a:rPr lang="en-US" baseline="0" dirty="0" smtClean="0"/>
                        <a:t> still good</a:t>
                      </a:r>
                      <a:endParaRPr lang="en-US" dirty="0"/>
                    </a:p>
                  </a:txBody>
                  <a:tcPr/>
                </a:tc>
              </a:tr>
              <a:tr h="84608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Sigh post</a:t>
                      </a:r>
                      <a:r>
                        <a:rPr lang="en-US" baseline="0" dirty="0" smtClean="0"/>
                        <a:t> still there and readable</a:t>
                      </a:r>
                      <a:endParaRPr lang="en-US" dirty="0"/>
                    </a:p>
                  </a:txBody>
                  <a:tcPr/>
                </a:tc>
              </a:tr>
              <a:tr h="846083">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Highly</a:t>
                      </a:r>
                      <a:r>
                        <a:rPr lang="en-US" baseline="0" dirty="0" smtClean="0"/>
                        <a:t> used by the community though by the time of visit didn’t get anyone fetching.</a:t>
                      </a:r>
                      <a:endParaRPr lang="en-US" dirty="0"/>
                    </a:p>
                  </a:txBody>
                  <a:tcPr/>
                </a:tc>
              </a:tr>
              <a:tr h="846083">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Committee</a:t>
                      </a:r>
                      <a:r>
                        <a:rPr lang="en-US" baseline="0" dirty="0" smtClean="0"/>
                        <a:t> very active ,for future follow up cause its still new almost 1year.</a:t>
                      </a:r>
                      <a:endParaRPr lang="en-US" dirty="0"/>
                    </a:p>
                  </a:txBody>
                  <a:tcPr/>
                </a:tc>
              </a:tr>
            </a:tbl>
          </a:graphicData>
        </a:graphic>
      </p:graphicFrame>
    </p:spTree>
    <p:extLst>
      <p:ext uri="{BB962C8B-B14F-4D97-AF65-F5344CB8AC3E}">
        <p14:creationId xmlns:p14="http://schemas.microsoft.com/office/powerpoint/2010/main" val="2954600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92465"/>
          </a:xfrm>
        </p:spPr>
        <p:txBody>
          <a:bodyPr>
            <a:normAutofit fontScale="90000"/>
          </a:bodyPr>
          <a:lstStyle/>
          <a:p>
            <a:pPr algn="ctr"/>
            <a:r>
              <a:rPr lang="en-US" dirty="0" smtClean="0"/>
              <a:t>Status </a:t>
            </a:r>
            <a:r>
              <a:rPr lang="en-US" dirty="0" err="1" smtClean="0"/>
              <a:t>Mulutungu</a:t>
            </a:r>
            <a:r>
              <a:rPr lang="en-US" dirty="0" smtClean="0"/>
              <a:t> spring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63862" y="930165"/>
            <a:ext cx="5565228" cy="570711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48" y="914400"/>
            <a:ext cx="6009067" cy="5738648"/>
          </a:xfrm>
          <a:prstGeom prst="rect">
            <a:avLst/>
          </a:prstGeom>
        </p:spPr>
      </p:pic>
    </p:spTree>
    <p:extLst>
      <p:ext uri="{BB962C8B-B14F-4D97-AF65-F5344CB8AC3E}">
        <p14:creationId xmlns:p14="http://schemas.microsoft.com/office/powerpoint/2010/main" val="1333465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COMMENTS</a:t>
            </a:r>
            <a:endParaRPr lang="en-US" b="1" u="sng" dirty="0"/>
          </a:p>
        </p:txBody>
      </p:sp>
      <p:sp>
        <p:nvSpPr>
          <p:cNvPr id="3" name="Content Placeholder 2"/>
          <p:cNvSpPr>
            <a:spLocks noGrp="1"/>
          </p:cNvSpPr>
          <p:nvPr>
            <p:ph sz="quarter" idx="1"/>
          </p:nvPr>
        </p:nvSpPr>
        <p:spPr>
          <a:xfrm>
            <a:off x="838199" y="1545022"/>
            <a:ext cx="10544503" cy="5312978"/>
          </a:xfrm>
        </p:spPr>
        <p:txBody>
          <a:bodyPr>
            <a:noAutofit/>
          </a:bodyPr>
          <a:lstStyle/>
          <a:p>
            <a:pPr algn="ctr"/>
            <a:r>
              <a:rPr lang="en-US" sz="3200" b="1" dirty="0" smtClean="0"/>
              <a:t>Most of the springs visited are function well, the greater challenge is on the fence. The termites eats up and destroy the fence even after several community effort to replace them. Also some drainages </a:t>
            </a:r>
            <a:r>
              <a:rPr lang="en-US" sz="3200" b="1" smtClean="0"/>
              <a:t>were slightly  </a:t>
            </a:r>
            <a:r>
              <a:rPr lang="en-US" sz="3200" b="1" dirty="0" smtClean="0"/>
              <a:t>blocked.</a:t>
            </a:r>
          </a:p>
          <a:p>
            <a:pPr algn="ctr"/>
            <a:endParaRPr lang="en-US" sz="3200" b="1" dirty="0" smtClean="0"/>
          </a:p>
          <a:p>
            <a:pPr algn="ctr"/>
            <a:r>
              <a:rPr lang="en-US" sz="3200" b="1" dirty="0" smtClean="0"/>
              <a:t>There is one that has not been visited in </a:t>
            </a:r>
            <a:r>
              <a:rPr lang="en-US" sz="3200" b="1" dirty="0" err="1" smtClean="0"/>
              <a:t>Homabay</a:t>
            </a:r>
            <a:r>
              <a:rPr lang="en-US" sz="3200" b="1" dirty="0" smtClean="0"/>
              <a:t>( </a:t>
            </a:r>
            <a:r>
              <a:rPr lang="en-US" sz="3200" b="1" dirty="0" err="1" smtClean="0"/>
              <a:t>Konyango</a:t>
            </a:r>
            <a:r>
              <a:rPr lang="en-US" sz="3200" b="1" dirty="0" smtClean="0"/>
              <a:t>)will follow up and update the club. </a:t>
            </a:r>
          </a:p>
          <a:p>
            <a:pPr marL="0" indent="0" algn="ctr">
              <a:buNone/>
            </a:pPr>
            <a:endParaRPr lang="en-US" sz="3200" b="1" dirty="0" smtClean="0"/>
          </a:p>
          <a:p>
            <a:pPr algn="ctr"/>
            <a:r>
              <a:rPr lang="en-US" sz="3200" b="1" dirty="0" smtClean="0"/>
              <a:t>It was great to see even over 8 years old springs still very functional.</a:t>
            </a:r>
          </a:p>
          <a:p>
            <a:pPr marL="0" indent="0" algn="ctr">
              <a:buNone/>
            </a:pPr>
            <a:endParaRPr lang="en-US" sz="3200" b="1" dirty="0" smtClean="0"/>
          </a:p>
          <a:p>
            <a:pPr marL="0" indent="0" algn="ctr">
              <a:buNone/>
            </a:pPr>
            <a:endParaRPr lang="en-US" sz="3200" b="1" dirty="0" smtClean="0"/>
          </a:p>
          <a:p>
            <a:pPr marL="0" indent="0" algn="ctr">
              <a:buNone/>
            </a:pPr>
            <a:r>
              <a:rPr lang="en-US" sz="3200" b="1" dirty="0"/>
              <a:t> </a:t>
            </a:r>
            <a:r>
              <a:rPr lang="en-US" sz="3200" b="1" dirty="0" smtClean="0"/>
              <a:t>                         </a:t>
            </a:r>
            <a:endParaRPr lang="en-US" sz="3200" b="1" dirty="0"/>
          </a:p>
        </p:txBody>
      </p:sp>
    </p:spTree>
    <p:extLst>
      <p:ext uri="{BB962C8B-B14F-4D97-AF65-F5344CB8AC3E}">
        <p14:creationId xmlns:p14="http://schemas.microsoft.com/office/powerpoint/2010/main" val="643498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VOTE OF THANKS</a:t>
            </a:r>
            <a:endParaRPr lang="en-US" b="1" u="sng" dirty="0"/>
          </a:p>
        </p:txBody>
      </p:sp>
      <p:sp>
        <p:nvSpPr>
          <p:cNvPr id="3" name="Content Placeholder 2"/>
          <p:cNvSpPr>
            <a:spLocks noGrp="1"/>
          </p:cNvSpPr>
          <p:nvPr>
            <p:ph sz="quarter" idx="1"/>
          </p:nvPr>
        </p:nvSpPr>
        <p:spPr/>
        <p:txBody>
          <a:bodyPr>
            <a:normAutofit fontScale="92500" lnSpcReduction="20000"/>
          </a:bodyPr>
          <a:lstStyle/>
          <a:p>
            <a:pPr marL="0" indent="0" algn="ctr">
              <a:buNone/>
            </a:pPr>
            <a:r>
              <a:rPr lang="en-US" sz="3200" b="1" dirty="0" smtClean="0"/>
              <a:t>To </a:t>
            </a:r>
            <a:r>
              <a:rPr lang="en-US" sz="3200" b="1" dirty="0" err="1" smtClean="0"/>
              <a:t>Uddevalla</a:t>
            </a:r>
            <a:r>
              <a:rPr lang="en-US" sz="3200" b="1" dirty="0" smtClean="0"/>
              <a:t> </a:t>
            </a:r>
            <a:r>
              <a:rPr lang="en-US" sz="3200" b="1" dirty="0" err="1" smtClean="0"/>
              <a:t>Skansen</a:t>
            </a:r>
            <a:r>
              <a:rPr lang="en-US" sz="3200" b="1" dirty="0" smtClean="0"/>
              <a:t> </a:t>
            </a:r>
            <a:r>
              <a:rPr lang="en-US" sz="3200" b="1" smtClean="0"/>
              <a:t>Rc</a:t>
            </a:r>
            <a:r>
              <a:rPr lang="en-US" sz="3200" b="1" smtClean="0"/>
              <a:t> </a:t>
            </a:r>
            <a:r>
              <a:rPr lang="en-US" sz="3200" b="1" dirty="0" smtClean="0"/>
              <a:t>Sweden, on behalf of the Community, The Rotary Doctors Sweden and the Community Nursing Services. Thank you so much for this support and you can see how you have transformed the health of many in the community through safe drinking water!</a:t>
            </a:r>
          </a:p>
          <a:p>
            <a:pPr marL="0" indent="0">
              <a:buNone/>
            </a:pPr>
            <a:endParaRPr lang="en-US" sz="3200" b="1" dirty="0" smtClean="0"/>
          </a:p>
          <a:p>
            <a:pPr marL="0" indent="0">
              <a:buNone/>
            </a:pPr>
            <a:endParaRPr lang="en-US" sz="3200" b="1" dirty="0"/>
          </a:p>
          <a:p>
            <a:pPr marL="0" indent="0" algn="ctr">
              <a:buNone/>
            </a:pPr>
            <a:r>
              <a:rPr lang="en-US" sz="3200" b="1" dirty="0" smtClean="0"/>
              <a:t>THANK YOU and STAY SAFE FROM CORONA</a:t>
            </a:r>
          </a:p>
          <a:p>
            <a:pPr marL="0" indent="0" algn="ctr">
              <a:buNone/>
            </a:pPr>
            <a:endParaRPr lang="en-US" sz="3200" b="1" dirty="0" smtClean="0"/>
          </a:p>
          <a:p>
            <a:pPr marL="0" indent="0" algn="ctr">
              <a:buNone/>
            </a:pPr>
            <a:r>
              <a:rPr lang="en-US" sz="3200" b="1" dirty="0" smtClean="0"/>
              <a:t>JACINTA K. NICASIO</a:t>
            </a:r>
            <a:endParaRPr lang="en-US" sz="3200" b="1" dirty="0"/>
          </a:p>
        </p:txBody>
      </p:sp>
    </p:spTree>
    <p:extLst>
      <p:ext uri="{BB962C8B-B14F-4D97-AF65-F5344CB8AC3E}">
        <p14:creationId xmlns:p14="http://schemas.microsoft.com/office/powerpoint/2010/main" val="161895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NYANGULO COMMUNITY SHALLOW WELL</a:t>
            </a:r>
            <a:endParaRPr lang="en-US"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a:t>
            </a:r>
            <a:r>
              <a:rPr lang="en-US" b="1" u="sng" dirty="0" smtClean="0">
                <a:latin typeface="Arial Black" pitchFamily="34" charset="0"/>
              </a:rPr>
              <a:t>PROTECTED</a:t>
            </a:r>
            <a:r>
              <a:rPr lang="en-US" dirty="0" smtClean="0"/>
              <a:t>: </a:t>
            </a:r>
            <a:endParaRPr lang="en-US" dirty="0"/>
          </a:p>
          <a:p>
            <a:pPr marL="0" indent="0" algn="ctr">
              <a:buNone/>
            </a:pPr>
            <a:r>
              <a:rPr lang="en-US" b="1" dirty="0" smtClean="0"/>
              <a:t>July/August  2011.</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10 years.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650 </a:t>
            </a:r>
            <a:r>
              <a:rPr lang="en-US" b="1" dirty="0"/>
              <a:t>Households, approximately </a:t>
            </a:r>
            <a:r>
              <a:rPr lang="en-US" b="1" dirty="0" smtClean="0"/>
              <a:t>3300 </a:t>
            </a:r>
            <a:r>
              <a:rPr lang="en-US" b="1" dirty="0"/>
              <a:t>persons.</a:t>
            </a:r>
            <a:endParaRPr lang="en-US" dirty="0"/>
          </a:p>
        </p:txBody>
      </p:sp>
    </p:spTree>
    <p:extLst>
      <p:ext uri="{BB962C8B-B14F-4D97-AF65-F5344CB8AC3E}">
        <p14:creationId xmlns:p14="http://schemas.microsoft.com/office/powerpoint/2010/main" val="157179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NYANGULO SPRING 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338268678"/>
              </p:ext>
            </p:extLst>
          </p:nvPr>
        </p:nvGraphicFramePr>
        <p:xfrm>
          <a:off x="220717" y="1623845"/>
          <a:ext cx="11666483" cy="5079125"/>
        </p:xfrm>
        <a:graphic>
          <a:graphicData uri="http://schemas.openxmlformats.org/drawingml/2006/table">
            <a:tbl>
              <a:tblPr firstRow="1" bandRow="1">
                <a:tableStyleId>{5C22544A-7EE6-4342-B048-85BDC9FD1C3A}</a:tableStyleId>
              </a:tblPr>
              <a:tblGrid>
                <a:gridCol w="713029"/>
                <a:gridCol w="3919164"/>
                <a:gridCol w="7034290"/>
              </a:tblGrid>
              <a:tr h="832945">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83294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Slightly,</a:t>
                      </a:r>
                      <a:r>
                        <a:rPr lang="en-US" baseline="0" dirty="0" smtClean="0"/>
                        <a:t> not a heavy flow, can take about 5min to fill a 20 water bucket. Pipe worn out and needs replacement.</a:t>
                      </a:r>
                    </a:p>
                    <a:p>
                      <a:r>
                        <a:rPr lang="en-US" baseline="0" dirty="0" smtClean="0"/>
                        <a:t>Drainage </a:t>
                      </a:r>
                      <a:r>
                        <a:rPr lang="en-US" baseline="0" dirty="0" smtClean="0"/>
                        <a:t>slightly </a:t>
                      </a:r>
                      <a:r>
                        <a:rPr lang="en-US" baseline="0" dirty="0" smtClean="0"/>
                        <a:t>dirty. Needs repair the committee will take the repair up.</a:t>
                      </a:r>
                      <a:endParaRPr lang="en-US" dirty="0"/>
                    </a:p>
                  </a:txBody>
                  <a:tcPr/>
                </a:tc>
              </a:tr>
              <a:tr h="832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there, the posts were eaten by ants. This has left the filtration chamber exposed as people walk through it.</a:t>
                      </a:r>
                      <a:endParaRPr lang="en-US" dirty="0"/>
                    </a:p>
                  </a:txBody>
                  <a:tcPr/>
                </a:tc>
              </a:tr>
              <a:tr h="832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a:t>
                      </a:r>
                      <a:endParaRPr lang="en-US" dirty="0"/>
                    </a:p>
                  </a:txBody>
                  <a:tcPr/>
                </a:tc>
              </a:tr>
              <a:tr h="832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lots of community members,</a:t>
                      </a:r>
                      <a:endParaRPr lang="en-US" dirty="0"/>
                    </a:p>
                  </a:txBody>
                  <a:tcPr/>
                </a:tc>
              </a:tr>
              <a:tr h="832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Committee</a:t>
                      </a:r>
                      <a:r>
                        <a:rPr lang="en-US" baseline="0" dirty="0" smtClean="0"/>
                        <a:t> still there but not very active, discussed the issue of minor repairs needed .To follow up.</a:t>
                      </a:r>
                      <a:endParaRPr lang="en-US" dirty="0"/>
                    </a:p>
                  </a:txBody>
                  <a:tcPr/>
                </a:tc>
              </a:tr>
            </a:tbl>
          </a:graphicData>
        </a:graphic>
      </p:graphicFrame>
    </p:spTree>
    <p:extLst>
      <p:ext uri="{BB962C8B-B14F-4D97-AF65-F5344CB8AC3E}">
        <p14:creationId xmlns:p14="http://schemas.microsoft.com/office/powerpoint/2010/main" val="1446857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363200" cy="662152"/>
          </a:xfrm>
        </p:spPr>
        <p:txBody>
          <a:bodyPr>
            <a:normAutofit fontScale="90000"/>
          </a:bodyPr>
          <a:lstStyle/>
          <a:p>
            <a:pPr algn="ctr"/>
            <a:r>
              <a:rPr lang="en-US" dirty="0" smtClean="0"/>
              <a:t>Pictures of the status of </a:t>
            </a:r>
            <a:r>
              <a:rPr lang="en-US" dirty="0" err="1" smtClean="0"/>
              <a:t>Nyangulo</a:t>
            </a:r>
            <a:r>
              <a:rPr lang="en-US" dirty="0" smtClean="0"/>
              <a:t> spring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3421" y="677917"/>
            <a:ext cx="5762430" cy="58805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210" y="677917"/>
            <a:ext cx="5935583" cy="5896304"/>
          </a:xfrm>
          <a:prstGeom prst="rect">
            <a:avLst/>
          </a:prstGeom>
        </p:spPr>
      </p:pic>
    </p:spTree>
    <p:extLst>
      <p:ext uri="{BB962C8B-B14F-4D97-AF65-F5344CB8AC3E}">
        <p14:creationId xmlns:p14="http://schemas.microsoft.com/office/powerpoint/2010/main" val="1428220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89186" y="236484"/>
            <a:ext cx="5746665" cy="636926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3959" y="220717"/>
            <a:ext cx="5975131" cy="6385035"/>
          </a:xfrm>
          <a:prstGeom prst="rect">
            <a:avLst/>
          </a:prstGeom>
        </p:spPr>
      </p:pic>
    </p:spTree>
    <p:extLst>
      <p:ext uri="{BB962C8B-B14F-4D97-AF65-F5344CB8AC3E}">
        <p14:creationId xmlns:p14="http://schemas.microsoft.com/office/powerpoint/2010/main" val="970677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EBULANDA COMMUNITY SPRING</a:t>
            </a:r>
            <a:endParaRPr lang="en-US" dirty="0"/>
          </a:p>
        </p:txBody>
      </p:sp>
      <p:sp>
        <p:nvSpPr>
          <p:cNvPr id="3" name="Content Placeholder 2"/>
          <p:cNvSpPr>
            <a:spLocks noGrp="1"/>
          </p:cNvSpPr>
          <p:nvPr>
            <p:ph sz="quarter" idx="1"/>
          </p:nvPr>
        </p:nvSpPr>
        <p:spPr/>
        <p:txBody>
          <a:bodyPr>
            <a:normAutofit/>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July /Aug  2013.</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8years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220 </a:t>
            </a:r>
            <a:r>
              <a:rPr lang="en-US" b="1" dirty="0"/>
              <a:t>Households, approximately </a:t>
            </a:r>
            <a:r>
              <a:rPr lang="en-US" b="1" dirty="0" smtClean="0"/>
              <a:t>1200 </a:t>
            </a:r>
            <a:r>
              <a:rPr lang="en-US" b="1" dirty="0"/>
              <a:t>persons.</a:t>
            </a:r>
            <a:endParaRPr lang="en-US" dirty="0"/>
          </a:p>
          <a:p>
            <a:endParaRPr lang="en-US" dirty="0"/>
          </a:p>
        </p:txBody>
      </p:sp>
    </p:spTree>
    <p:extLst>
      <p:ext uri="{BB962C8B-B14F-4D97-AF65-F5344CB8AC3E}">
        <p14:creationId xmlns:p14="http://schemas.microsoft.com/office/powerpoint/2010/main" val="31529089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872</TotalTime>
  <Words>1627</Words>
  <Application>Microsoft Office PowerPoint</Application>
  <PresentationFormat>Widescreen</PresentationFormat>
  <Paragraphs>398</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 Black</vt:lpstr>
      <vt:lpstr>Calibri Light</vt:lpstr>
      <vt:lpstr>Franklin Gothic Book</vt:lpstr>
      <vt:lpstr>Perpetua</vt:lpstr>
      <vt:lpstr>Wingdings 2</vt:lpstr>
      <vt:lpstr>Equity</vt:lpstr>
      <vt:lpstr>REVIEW OF WATER PROJECTS SPONSORED </vt:lpstr>
      <vt:lpstr>INTRODUCTION</vt:lpstr>
      <vt:lpstr>THE FOLLOWING WATER PROJECT HAS BEEN SUPPORTED BY YOUR CLUB</vt:lpstr>
      <vt:lpstr>PowerPoint Presentation</vt:lpstr>
      <vt:lpstr>NYANGULO COMMUNITY SHALLOW WELL</vt:lpstr>
      <vt:lpstr>NYANGULO SPRING REVIEW REPORT</vt:lpstr>
      <vt:lpstr>Pictures of the status of Nyangulo spring</vt:lpstr>
      <vt:lpstr>PowerPoint Presentation</vt:lpstr>
      <vt:lpstr> EBULANDA COMMUNITY SPRING</vt:lpstr>
      <vt:lpstr>EBULANDA REVIEW REPORT  </vt:lpstr>
      <vt:lpstr>Ebulanda spring status</vt:lpstr>
      <vt:lpstr>PowerPoint Presentation</vt:lpstr>
      <vt:lpstr>CHAMYET COMMUNITY SPRING</vt:lpstr>
      <vt:lpstr>CHAMYET REVIEW REPORT </vt:lpstr>
      <vt:lpstr>Status of Chamyet</vt:lpstr>
      <vt:lpstr> ONGALOS COMMUNITY SPRING</vt:lpstr>
      <vt:lpstr>ONGALOS REVIEW REPORT </vt:lpstr>
      <vt:lpstr>Status of Angalos</vt:lpstr>
      <vt:lpstr>KHABUKHOSE COMMUNITY SPRING</vt:lpstr>
      <vt:lpstr>KHABUKOSHE  REVIEW REPORT </vt:lpstr>
      <vt:lpstr>Status of Khabukoshe spring</vt:lpstr>
      <vt:lpstr>KOMOND COMMUNITY SPRING</vt:lpstr>
      <vt:lpstr>KOMOND REVIEW REPORT </vt:lpstr>
      <vt:lpstr>Komond spring status</vt:lpstr>
      <vt:lpstr>PowerPoint Presentation</vt:lpstr>
      <vt:lpstr> CHIBWIRE COMMUNITY SPRING</vt:lpstr>
      <vt:lpstr>CHIBWIRE REVIEW REPORT </vt:lpstr>
      <vt:lpstr>Chibwire status</vt:lpstr>
      <vt:lpstr>PowerPoint Presentation</vt:lpstr>
      <vt:lpstr> KOCHIENG COMMUNITY SPRING</vt:lpstr>
      <vt:lpstr>KOCHIENG REVIEW REPORT </vt:lpstr>
      <vt:lpstr>Status Kochieng</vt:lpstr>
      <vt:lpstr>NYANGAU COMMUNITY SPRING</vt:lpstr>
      <vt:lpstr>NYANGAU SPRING REVIEW REPORT </vt:lpstr>
      <vt:lpstr>Status nyangua spring</vt:lpstr>
      <vt:lpstr>ODOURI SPRING</vt:lpstr>
      <vt:lpstr>ODOUR SPRING REVIEW REPORT </vt:lpstr>
      <vt:lpstr>Odouri spring status</vt:lpstr>
      <vt:lpstr>PowerPoint Presentation</vt:lpstr>
      <vt:lpstr> OGUTU EBUBAMBULA COMMUNITY SPRING</vt:lpstr>
      <vt:lpstr>OGUTU EBUBAMBULA SPRING REVIEW REPORT </vt:lpstr>
      <vt:lpstr>Status Ogutu Ebubambula spring</vt:lpstr>
      <vt:lpstr>Status Ogutu Ebubambula</vt:lpstr>
      <vt:lpstr> MULUTUNGU EBUBAMBULA COMMUNITY SPRING</vt:lpstr>
      <vt:lpstr>MULUTUNGU SPRING REVIEW REPORT </vt:lpstr>
      <vt:lpstr>Status Mulutungu spring</vt:lpstr>
      <vt:lpstr>COMMENTS</vt:lpstr>
      <vt:lpstr>VOTE OF THANKS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WATER PROJECTS SPONSORED BY LJNGSKILE ,UFOUNDATION DISTRICT 2360</dc:title>
  <dc:creator>W</dc:creator>
  <cp:lastModifiedBy>W</cp:lastModifiedBy>
  <cp:revision>100</cp:revision>
  <dcterms:created xsi:type="dcterms:W3CDTF">2020-05-14T11:31:45Z</dcterms:created>
  <dcterms:modified xsi:type="dcterms:W3CDTF">2020-07-14T09:07:44Z</dcterms:modified>
</cp:coreProperties>
</file>