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3" ContentType="audi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2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3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embeddings/oleObject4.bin" ContentType="application/vnd.openxmlformats-officedocument.oleObject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embeddings/oleObject5.bin" ContentType="application/vnd.openxmlformats-officedocument.oleObject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embeddings/oleObject6.bin" ContentType="application/vnd.openxmlformats-officedocument.oleObject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embeddings/oleObject7.bin" ContentType="application/vnd.openxmlformats-officedocument.oleObject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embeddings/oleObject8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embeddings/oleObject11.bin" ContentType="application/vnd.openxmlformats-officedocument.oleObject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embeddings/oleObject12.bin" ContentType="application/vnd.openxmlformats-officedocument.oleObject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embeddings/oleObject13.bin" ContentType="application/vnd.openxmlformats-officedocument.oleObject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embeddings/oleObject14.bin" ContentType="application/vnd.openxmlformats-officedocument.oleObject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embeddings/oleObject15.bin" ContentType="application/vnd.openxmlformats-officedocument.oleObject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embeddings/oleObject16.bin" ContentType="application/vnd.openxmlformats-officedocument.oleObject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embeddings/oleObject17.bin" ContentType="application/vnd.openxmlformats-officedocument.oleObject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embeddings/oleObject18.bin" ContentType="application/vnd.openxmlformats-officedocument.oleObject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embeddings/oleObject19.bin" ContentType="application/vnd.openxmlformats-officedocument.oleObject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embeddings/oleObject20.bin" ContentType="application/vnd.openxmlformats-officedocument.oleObject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embeddings/oleObject21.bin" ContentType="application/vnd.openxmlformats-officedocument.oleObject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embeddings/oleObject22.bin" ContentType="application/vnd.openxmlformats-officedocument.oleObject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embeddings/oleObject23.bin" ContentType="application/vnd.openxmlformats-officedocument.oleObject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embeddings/oleObject24.bin" ContentType="application/vnd.openxmlformats-officedocument.oleObject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embeddings/oleObject25.bin" ContentType="application/vnd.openxmlformats-officedocument.oleObject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embeddings/oleObject26.bin" ContentType="application/vnd.openxmlformats-officedocument.oleObject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embeddings/oleObject27.bin" ContentType="application/vnd.openxmlformats-officedocument.oleObject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embeddings/oleObject28.bin" ContentType="application/vnd.openxmlformats-officedocument.oleObject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embeddings/oleObject29.bin" ContentType="application/vnd.openxmlformats-officedocument.oleObject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embeddings/oleObject30.bin" ContentType="application/vnd.openxmlformats-officedocument.oleObject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embeddings/oleObject31.bin" ContentType="application/vnd.openxmlformats-officedocument.oleObject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embeddings/oleObject32.bin" ContentType="application/vnd.openxmlformats-officedocument.oleObject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embeddings/oleObject33.bin" ContentType="application/vnd.openxmlformats-officedocument.oleObject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embeddings/oleObject34.bin" ContentType="application/vnd.openxmlformats-officedocument.oleObject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embeddings/oleObject35.bin" ContentType="application/vnd.openxmlformats-officedocument.oleObject"/>
  <Override PartName="/ppt/notesSlides/notesSlide1.xml" ContentType="application/vnd.openxmlformats-officedocument.presentationml.notesSlide+xml"/>
  <Override PartName="/ppt/embeddings/oleObject3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2" r:id="rId3"/>
    <p:sldMasterId id="2147483701" r:id="rId4"/>
    <p:sldMasterId id="2147483712" r:id="rId5"/>
  </p:sldMasterIdLst>
  <p:notesMasterIdLst>
    <p:notesMasterId r:id="rId22"/>
  </p:notesMasterIdLst>
  <p:sldIdLst>
    <p:sldId id="275" r:id="rId6"/>
    <p:sldId id="279" r:id="rId7"/>
    <p:sldId id="281" r:id="rId8"/>
    <p:sldId id="282" r:id="rId9"/>
    <p:sldId id="292" r:id="rId10"/>
    <p:sldId id="276" r:id="rId11"/>
    <p:sldId id="290" r:id="rId12"/>
    <p:sldId id="284" r:id="rId13"/>
    <p:sldId id="288" r:id="rId14"/>
    <p:sldId id="291" r:id="rId15"/>
    <p:sldId id="277" r:id="rId16"/>
    <p:sldId id="293" r:id="rId17"/>
    <p:sldId id="280" r:id="rId18"/>
    <p:sldId id="283" r:id="rId19"/>
    <p:sldId id="287" r:id="rId20"/>
    <p:sldId id="271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6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-120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1F88E-ECE8-440C-8247-D874676F05D4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F6DF7-DB36-4AFD-B2CC-7C119CE4751F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46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5A5A3-C50F-49E0-A074-45AE5FD9686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850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5A5A3-C50F-49E0-A074-45AE5FD9686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635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5A5A3-C50F-49E0-A074-45AE5FD9686F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97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4.vml"/><Relationship Id="rId2" Type="http://schemas.openxmlformats.org/officeDocument/2006/relationships/tags" Target="../tags/tag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5.vml"/><Relationship Id="rId2" Type="http://schemas.openxmlformats.org/officeDocument/2006/relationships/tags" Target="../tags/tag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6.vml"/><Relationship Id="rId2" Type="http://schemas.openxmlformats.org/officeDocument/2006/relationships/tags" Target="../tags/tag1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7.vml"/><Relationship Id="rId2" Type="http://schemas.openxmlformats.org/officeDocument/2006/relationships/tags" Target="../tags/tag1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8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8.vml"/><Relationship Id="rId2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slideMaster" Target="../slideMasters/slideMaster3.xml"/><Relationship Id="rId7" Type="http://schemas.openxmlformats.org/officeDocument/2006/relationships/oleObject" Target="../embeddings/oleObject9.bin"/><Relationship Id="rId8" Type="http://schemas.openxmlformats.org/officeDocument/2006/relationships/image" Target="../media/image3.emf"/><Relationship Id="rId9" Type="http://schemas.openxmlformats.org/officeDocument/2006/relationships/image" Target="../media/image4.emf"/><Relationship Id="rId10" Type="http://schemas.openxmlformats.org/officeDocument/2006/relationships/oleObject" Target="../embeddings/oleObject10.bin"/><Relationship Id="rId1" Type="http://schemas.openxmlformats.org/officeDocument/2006/relationships/vmlDrawing" Target="../drawings/vmlDrawing9.vml"/><Relationship Id="rId2" Type="http://schemas.openxmlformats.org/officeDocument/2006/relationships/tags" Target="../tags/tag1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0.vml"/><Relationship Id="rId2" Type="http://schemas.openxmlformats.org/officeDocument/2006/relationships/tags" Target="../tags/tag2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1.vml"/><Relationship Id="rId2" Type="http://schemas.openxmlformats.org/officeDocument/2006/relationships/tags" Target="../tags/tag2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.emf"/><Relationship Id="rId7" Type="http://schemas.openxmlformats.org/officeDocument/2006/relationships/image" Target="../media/image5.jpg"/><Relationship Id="rId1" Type="http://schemas.openxmlformats.org/officeDocument/2006/relationships/vmlDrawing" Target="../drawings/vmlDrawing12.vml"/><Relationship Id="rId2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.emf"/><Relationship Id="rId7" Type="http://schemas.openxmlformats.org/officeDocument/2006/relationships/image" Target="../media/image6.jpg"/><Relationship Id="rId1" Type="http://schemas.openxmlformats.org/officeDocument/2006/relationships/vmlDrawing" Target="../drawings/vmlDrawing13.vml"/><Relationship Id="rId2" Type="http://schemas.openxmlformats.org/officeDocument/2006/relationships/tags" Target="../tags/tag2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4.vml"/><Relationship Id="rId2" Type="http://schemas.openxmlformats.org/officeDocument/2006/relationships/tags" Target="../tags/tag2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6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5.vml"/><Relationship Id="rId2" Type="http://schemas.openxmlformats.org/officeDocument/2006/relationships/tags" Target="../tags/tag3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7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6.vml"/><Relationship Id="rId2" Type="http://schemas.openxmlformats.org/officeDocument/2006/relationships/tags" Target="../tags/tag3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8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7.vml"/><Relationship Id="rId2" Type="http://schemas.openxmlformats.org/officeDocument/2006/relationships/tags" Target="../tags/tag3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9.vml"/><Relationship Id="rId2" Type="http://schemas.openxmlformats.org/officeDocument/2006/relationships/tags" Target="../tags/tag3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1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0.vml"/><Relationship Id="rId2" Type="http://schemas.openxmlformats.org/officeDocument/2006/relationships/tags" Target="../tags/tag4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1.vml"/><Relationship Id="rId2" Type="http://schemas.openxmlformats.org/officeDocument/2006/relationships/tags" Target="../tags/tag4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2.vml"/><Relationship Id="rId2" Type="http://schemas.openxmlformats.org/officeDocument/2006/relationships/tags" Target="../tags/tag4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2" Type="http://schemas.openxmlformats.org/officeDocument/2006/relationships/tags" Target="../tags/tag4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4.vml"/><Relationship Id="rId2" Type="http://schemas.openxmlformats.org/officeDocument/2006/relationships/tags" Target="../tags/tag4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.emf"/><Relationship Id="rId7" Type="http://schemas.openxmlformats.org/officeDocument/2006/relationships/image" Target="../media/image5.jpg"/><Relationship Id="rId1" Type="http://schemas.openxmlformats.org/officeDocument/2006/relationships/vmlDrawing" Target="../drawings/vmlDrawing25.vml"/><Relationship Id="rId2" Type="http://schemas.openxmlformats.org/officeDocument/2006/relationships/tags" Target="../tags/tag5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4" Type="http://schemas.openxmlformats.org/officeDocument/2006/relationships/slideMaster" Target="../slideMasters/slideMaster4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6.vml"/><Relationship Id="rId2" Type="http://schemas.openxmlformats.org/officeDocument/2006/relationships/tags" Target="../tags/tag5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29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8.vml"/><Relationship Id="rId2" Type="http://schemas.openxmlformats.org/officeDocument/2006/relationships/tags" Target="../tags/tag5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9.vml"/><Relationship Id="rId2" Type="http://schemas.openxmlformats.org/officeDocument/2006/relationships/tags" Target="../tags/tag5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31.bin"/><Relationship Id="rId6" Type="http://schemas.openxmlformats.org/officeDocument/2006/relationships/image" Target="../media/image3.emf"/><Relationship Id="rId7" Type="http://schemas.openxmlformats.org/officeDocument/2006/relationships/image" Target="../media/image6.jpg"/><Relationship Id="rId1" Type="http://schemas.openxmlformats.org/officeDocument/2006/relationships/vmlDrawing" Target="../drawings/vmlDrawing30.vml"/><Relationship Id="rId2" Type="http://schemas.openxmlformats.org/officeDocument/2006/relationships/tags" Target="../tags/tag6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32.bin"/><Relationship Id="rId6" Type="http://schemas.openxmlformats.org/officeDocument/2006/relationships/image" Target="../media/image3.emf"/><Relationship Id="rId7" Type="http://schemas.openxmlformats.org/officeDocument/2006/relationships/image" Target="../media/image6.jpg"/><Relationship Id="rId1" Type="http://schemas.openxmlformats.org/officeDocument/2006/relationships/vmlDrawing" Target="../drawings/vmlDrawing31.vml"/><Relationship Id="rId2" Type="http://schemas.openxmlformats.org/officeDocument/2006/relationships/tags" Target="../tags/tag6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33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32.vml"/><Relationship Id="rId2" Type="http://schemas.openxmlformats.org/officeDocument/2006/relationships/tags" Target="../tags/tag6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74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807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60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8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8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64800" y="6550031"/>
            <a:ext cx="1253067" cy="18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Capio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5" descr="CapioAB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7" y="457203"/>
            <a:ext cx="270721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017" y="2651131"/>
            <a:ext cx="10792883" cy="454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sv-SE" noProof="0" smtClean="0"/>
              <a:t>[Rubrik]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790" y="3495675"/>
            <a:ext cx="9882716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sv-SE" noProof="0" smtClean="0"/>
              <a:t>[Plats] [Datum den [dag månad år]</a:t>
            </a:r>
          </a:p>
        </p:txBody>
      </p:sp>
    </p:spTree>
    <p:extLst>
      <p:ext uri="{BB962C8B-B14F-4D97-AF65-F5344CB8AC3E}">
        <p14:creationId xmlns:p14="http://schemas.microsoft.com/office/powerpoint/2010/main" val="373609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3E534-0F04-462D-9A7E-E119F72466E3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F6D17-5F4D-4CBE-B6D6-BF5B4E00F4BB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784" y="1328737"/>
            <a:ext cx="5518149" cy="516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3" y="1328737"/>
            <a:ext cx="5520267" cy="516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16E3-B730-4A46-9C79-EAD71DB2272F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0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7DC10-A49F-4A5C-AE69-CD386746C3A2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1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872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5991-04FC-4C66-8435-DAE455A57A55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74CDA-EAC1-4AA6-920C-AB6A9829C766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25ADE-4896-4723-BBF3-DD3873F8046A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7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AA0CD-1B8E-473E-9F47-A6A7B524FA69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8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AD18-6C1E-46C4-95FE-8A9218841BA5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7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0584" y="457200"/>
            <a:ext cx="2808816" cy="6038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784" y="457200"/>
            <a:ext cx="8229600" cy="6038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8843-F840-40B7-9111-BB2A6AD6298E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2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4" y="457206"/>
            <a:ext cx="8879416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7784" y="1328737"/>
            <a:ext cx="11241616" cy="5167312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73FAC-A60C-4CE4-9366-E20CBDB1A638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784" y="457206"/>
            <a:ext cx="8879416" cy="581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67784" y="1328737"/>
            <a:ext cx="5518149" cy="516731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6189133" y="1328737"/>
            <a:ext cx="5520267" cy="5167312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6549-FB0A-4659-9F42-719C3938FFA1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30CB-7B94-489C-A19F-41C5F771F5E5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40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99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B6D61-F5C6-44A9-8217-D09A8B81DCA0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66763" y="1773238"/>
            <a:ext cx="6479999" cy="611147"/>
          </a:xfr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66762" y="2535238"/>
            <a:ext cx="6480000" cy="2160000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66762" y="4873318"/>
            <a:ext cx="6480000" cy="107663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1"/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edit </a:t>
            </a:r>
            <a:br>
              <a:rPr lang="en-US" dirty="0" smtClean="0"/>
            </a:br>
            <a:r>
              <a:rPr lang="en-US" dirty="0" smtClean="0"/>
              <a:t>Master text </a:t>
            </a:r>
            <a:br>
              <a:rPr lang="en-US" dirty="0" smtClean="0"/>
            </a:br>
            <a:r>
              <a:rPr lang="en-US" dirty="0" smtClean="0"/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368605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5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5909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3934-33D0-44AB-AE00-B8AA207816AF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766762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sv-SE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66762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defRPr sz="1600"/>
            </a:lvl2pPr>
          </a:lstStyle>
          <a:p>
            <a:pPr lvl="1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520999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8275237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20999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defRPr sz="1600"/>
            </a:lvl2pPr>
          </a:lstStyle>
          <a:p>
            <a:pPr lvl="1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275237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defRPr sz="1600"/>
            </a:lvl2pPr>
          </a:lstStyle>
          <a:p>
            <a:pPr lvl="1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4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 - Bolier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CB92-64D7-498D-AD2B-FD8CEFAA75B1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93991"/>
            <a:ext cx="10658475" cy="609737"/>
          </a:xfrm>
          <a:solidFill>
            <a:srgbClr val="6FA5DE">
              <a:alpha val="40000"/>
            </a:srgbClr>
          </a:solidFill>
        </p:spPr>
        <p:txBody>
          <a:bodyPr tIns="180000" bIns="180000" anchor="ctr" anchorCtr="0">
            <a:spAutoFit/>
          </a:bodyPr>
          <a:lstStyle>
            <a:lvl1pPr algn="ctr">
              <a:spcAft>
                <a:spcPts val="0"/>
              </a:spcAft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 smtClean="0"/>
              <a:t>Boilerplate.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1773238"/>
            <a:ext cx="8750300" cy="287978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377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99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4" y="1773239"/>
            <a:ext cx="5041900" cy="41767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338" y="1773238"/>
            <a:ext cx="5041898" cy="41767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A5A7-6065-40A1-B4DE-647EE4176FEA}" type="datetime1">
              <a:rPr lang="sv-SE" smtClean="0"/>
              <a:t>19-12-14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962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3683477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 userDrawn="1"/>
        </p:nvSpPr>
        <p:spPr>
          <a:xfrm>
            <a:off x="6182490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 userDrawn="1"/>
        </p:nvSpPr>
        <p:spPr>
          <a:xfrm>
            <a:off x="8702465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 userDrawn="1"/>
        </p:nvSpPr>
        <p:spPr>
          <a:xfrm>
            <a:off x="1184477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D478-CDB0-40C9-97BE-FBFC7A80EEA4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1773239"/>
            <a:ext cx="8750300" cy="969962"/>
          </a:xfrm>
        </p:spPr>
        <p:txBody>
          <a:bodyPr/>
          <a:lstStyle>
            <a:lvl1pPr>
              <a:spcAft>
                <a:spcPts val="0"/>
              </a:spcAft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84477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364464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863477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362490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861503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84477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683477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03452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81503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3683476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82477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81503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7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0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5CCC-F663-4F19-A33B-A7844CEFD671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2" y="5555848"/>
            <a:ext cx="10658475" cy="394102"/>
          </a:xfrm>
        </p:spPr>
        <p:txBody>
          <a:bodyPr anchor="b" anchorCtr="0"/>
          <a:lstStyle>
            <a:lvl1pPr algn="r">
              <a:spcAft>
                <a:spcPts val="0"/>
              </a:spcAft>
              <a:defRPr b="1"/>
            </a:lvl1pPr>
          </a:lstStyle>
          <a:p>
            <a:pPr lvl="0"/>
            <a:r>
              <a:rPr lang="en-US" dirty="0" smtClean="0"/>
              <a:t>Ort, datum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6763" y="1773238"/>
            <a:ext cx="10658475" cy="3690000"/>
          </a:xfrm>
          <a:solidFill>
            <a:schemeClr val="accent5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3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 page - Pictur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defRPr/>
            </a:pPr>
            <a:endParaRPr lang="en-US" sz="5000" b="1" dirty="0"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66688"/>
            <a:ext cx="13493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766763" y="3455988"/>
            <a:ext cx="8750300" cy="167798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Click to edit Master title style</a:t>
            </a:r>
            <a:endParaRPr lang="sv-SE" sz="2400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ct val="90000"/>
              </a:lnSpc>
              <a:defRPr/>
            </a:pPr>
            <a:endParaRPr lang="en-US" sz="5000" b="1" dirty="0"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chemeClr val="accent5"/>
          </a:solidFill>
        </p:spPr>
        <p:txBody>
          <a:bodyPr/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1664296"/>
            <a:ext cx="8750300" cy="167858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66763" y="3456000"/>
            <a:ext cx="8750300" cy="39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4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28626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page - White text/Blue box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chemeClr val="accent5"/>
          </a:solidFill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02" y="1592262"/>
            <a:ext cx="5117035" cy="4357687"/>
          </a:xfrm>
          <a:prstGeom prst="ellipse">
            <a:avLst/>
          </a:prstGeom>
          <a:solidFill>
            <a:srgbClr val="6FA5DE">
              <a:alpha val="54902"/>
            </a:srgbClr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755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xmlns="" id="{21CCB135-B517-4B62-9F20-36797706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87FC0-DD7D-4CB5-8F4C-EE3171EC2BFC}" type="datetime1">
              <a:rPr lang="sv-SE" smtClean="0"/>
              <a:t>19-12-14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xmlns="" id="{24DBB0F4-814A-4E12-97A5-925261CC5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xmlns="" id="{BD786B16-713D-4F56-9FD6-0E30FD44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9DCD2-E65D-4798-A185-6E83F08DE746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5391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One column - Boilerp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70BD-590B-41AF-93E5-E3BAF6762CA7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93991"/>
            <a:ext cx="10658475" cy="609737"/>
          </a:xfrm>
          <a:solidFill>
            <a:srgbClr val="6FA5DE">
              <a:alpha val="40000"/>
            </a:srgbClr>
          </a:solidFill>
        </p:spPr>
        <p:txBody>
          <a:bodyPr tIns="180000" bIns="180000" anchor="ctr" anchorCtr="0">
            <a:spAutoFit/>
          </a:bodyPr>
          <a:lstStyle>
            <a:lvl1pPr algn="ctr">
              <a:spcAft>
                <a:spcPts val="0"/>
              </a:spcAft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 smtClean="0"/>
              <a:t>Boilerplate.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66763" y="1773238"/>
            <a:ext cx="8750300" cy="287978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664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99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E9AA-593F-4796-B356-9E3AE971F1F2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2" y="5555848"/>
            <a:ext cx="10658475" cy="394102"/>
          </a:xfrm>
        </p:spPr>
        <p:txBody>
          <a:bodyPr anchor="b" anchorCtr="0"/>
          <a:lstStyle>
            <a:lvl1pPr algn="r"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Ort, datum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773238"/>
            <a:ext cx="10658476" cy="356398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2754961"/>
            <a:ext cx="10658475" cy="1317600"/>
          </a:xfrm>
          <a:noFill/>
        </p:spPr>
        <p:txBody>
          <a:bodyPr anchor="ctr"/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61197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71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9544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page - Black text -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28662"/>
            <a:ext cx="11879008" cy="5976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1663200"/>
            <a:ext cx="8750300" cy="167858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66763" y="3456000"/>
            <a:ext cx="8750300" cy="39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b="1"/>
            </a:lvl1pPr>
            <a:lvl2pPr marL="0" indent="0">
              <a:spcAft>
                <a:spcPts val="0"/>
              </a:spcAft>
              <a:buNone/>
              <a:defRPr sz="24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01374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its - Picture (txo columns) - Boilerplate (orange)_incl. Pream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v-S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1016000"/>
            <a:ext cx="10658473" cy="504000"/>
          </a:xfrm>
        </p:spPr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4" y="2457450"/>
            <a:ext cx="4625851" cy="27277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4365-F54E-412A-8FD8-12C45BAD3251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6762" y="1587600"/>
            <a:ext cx="10658476" cy="616338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5695200"/>
            <a:ext cx="10658475" cy="511200"/>
          </a:xfrm>
          <a:solidFill>
            <a:srgbClr val="FA8254"/>
          </a:solidFill>
        </p:spPr>
        <p:txBody>
          <a:bodyPr tIns="180000" bIns="180000" anchor="ctr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8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sv-SE" dirty="0" err="1" smtClean="0"/>
              <a:t>Boilerplate</a:t>
            </a:r>
            <a:r>
              <a:rPr lang="sv-SE" dirty="0" smtClean="0"/>
              <a:t>.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808663" y="2456438"/>
            <a:ext cx="2098800" cy="1244113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sv-SE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808663" y="3941125"/>
            <a:ext cx="2098800" cy="1244113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107362" y="2457450"/>
            <a:ext cx="3317875" cy="1225550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1200" b="1"/>
            </a:lvl1pPr>
            <a:lvl2pPr marL="0" indent="0">
              <a:spcAft>
                <a:spcPts val="600"/>
              </a:spcAft>
              <a:buFontTx/>
              <a:buNone/>
              <a:defRPr sz="1200"/>
            </a:lvl2pPr>
            <a:lvl3pPr marL="54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540000" indent="0">
              <a:buFontTx/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107362" y="3959688"/>
            <a:ext cx="3317875" cy="1225550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1200" b="1"/>
            </a:lvl1pPr>
            <a:lvl2pPr marL="0" indent="0">
              <a:spcAft>
                <a:spcPts val="600"/>
              </a:spcAft>
              <a:buFontTx/>
              <a:buNone/>
              <a:defRPr sz="1200"/>
            </a:lvl2pPr>
            <a:lvl3pPr marL="54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540000" indent="0">
              <a:buFontTx/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80897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7197">
          <p15:clr>
            <a:srgbClr val="FBAE40"/>
          </p15:clr>
        </p15:guide>
        <p15:guide id="4" orient="horz" pos="15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–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v-S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EC3F009-FBD8-4D0F-B3D2-CBA913FF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xmlns="" id="{FB00D7A3-20C7-4D40-B854-EAC4D23F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EBC19-418A-44C1-AAF3-E9196D55274D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xmlns="" id="{622EFE29-2E54-455F-99A5-2F8EB5B36D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xmlns="" id="{B9E46817-F314-4CE5-8F28-7D39CA70E00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720000">
              <a:defRPr sz="1400"/>
            </a:lvl4pPr>
            <a:lvl5pPr marL="900000" indent="-18000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sv-SE" dirty="0" smtClean="0"/>
              <a:t>Nivå 1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  <a:p>
            <a:pPr lvl="3"/>
            <a:r>
              <a:rPr lang="sv-SE" dirty="0" smtClean="0"/>
              <a:t>Nivå 4</a:t>
            </a:r>
          </a:p>
          <a:p>
            <a:pPr lvl="4"/>
            <a:r>
              <a:rPr lang="sv-SE" dirty="0" smtClean="0"/>
              <a:t>Nivå 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3251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En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v-S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4E73B-5F63-4B2A-99CA-8E3F6C984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75655B-415B-4AE3-AA76-5578B23E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276F-4461-4B6E-914F-832D6260739F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470259-9493-43E9-BB82-22397BF62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6AC9C4-7C84-4455-957A-B09699F56E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  <a:p>
            <a:pPr lvl="3"/>
            <a:r>
              <a:rPr lang="sv-SE" dirty="0" smtClean="0"/>
              <a:t>Nivå 4</a:t>
            </a:r>
          </a:p>
          <a:p>
            <a:pPr lvl="4"/>
            <a:r>
              <a:rPr lang="sv-SE" dirty="0" smtClean="0"/>
              <a:t>Nivå 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6464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–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v-S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73FD8-EEB6-47B9-89C4-3E1263BB6D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70370D-D629-4461-8067-3530A677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E92D-687F-441A-833C-BD351030933B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015E82-A14C-493E-A4C9-AAFFDBBDC8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F7A57-09F8-4956-B3D7-E646C8B3DD8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6763" y="1773238"/>
            <a:ext cx="5041900" cy="4176712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  <a:p>
            <a:pPr lvl="3"/>
            <a:r>
              <a:rPr lang="sv-SE" dirty="0" smtClean="0"/>
              <a:t>Nivå 4</a:t>
            </a:r>
          </a:p>
          <a:p>
            <a:pPr lvl="4"/>
            <a:r>
              <a:rPr lang="sv-SE" dirty="0" smtClean="0"/>
              <a:t>Nivå 5</a:t>
            </a:r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E974D1-1388-49D9-B382-870459D472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83338" y="1773238"/>
            <a:ext cx="5041900" cy="4176712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2</a:t>
            </a:r>
          </a:p>
          <a:p>
            <a:pPr lvl="2"/>
            <a:r>
              <a:rPr lang="sv-SE" dirty="0" smtClean="0"/>
              <a:t>Nivå 3</a:t>
            </a:r>
          </a:p>
          <a:p>
            <a:pPr lvl="3"/>
            <a:r>
              <a:rPr lang="sv-SE" dirty="0" smtClean="0"/>
              <a:t>Nivå 4</a:t>
            </a:r>
          </a:p>
          <a:p>
            <a:pPr lvl="4"/>
            <a:r>
              <a:rPr lang="sv-SE" dirty="0" smtClean="0"/>
              <a:t>Nivå 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2606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1ADA5-50CE-4E34-843F-AC605BF3713B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58DD-DF72-4CF3-BB18-255B7BB63D6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17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–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4E73B-5F63-4B2A-99CA-8E3F6C98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75655B-415B-4AE3-AA76-5578B23E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0EA5B-BEC1-4E34-9966-96F0B61B6EA1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470259-9493-43E9-BB82-22397BF62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6AC9C4-7C84-4455-957A-B09699F56E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52506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73FD8-EEB6-47B9-89C4-3E1263BB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70370D-D629-4461-8067-3530A677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0EA5B-BEC1-4E34-9966-96F0B61B6EA1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C015E82-A14C-493E-A4C9-AAFFDBBDC8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F7A57-09F8-4956-B3D7-E646C8B3DD8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6763" y="1773238"/>
            <a:ext cx="5041900" cy="4176712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E974D1-1388-49D9-B382-870459D4728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83338" y="1773238"/>
            <a:ext cx="5041900" cy="4176712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8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6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79325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66762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66762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defRPr sz="1600"/>
            </a:lvl2pPr>
          </a:lstStyle>
          <a:p>
            <a:pPr lvl="1"/>
            <a:r>
              <a:rPr lang="en-US" dirty="0"/>
              <a:t>Click to edit Master title style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520999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8275237" y="1773238"/>
            <a:ext cx="3150000" cy="1980000"/>
          </a:xfr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20999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defRPr sz="1600"/>
            </a:lvl2pPr>
          </a:lstStyle>
          <a:p>
            <a:pPr lvl="1"/>
            <a:r>
              <a:rPr lang="en-US" dirty="0"/>
              <a:t>Click to edit Master title style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275237" y="4006476"/>
            <a:ext cx="3150000" cy="1943474"/>
          </a:xfrm>
        </p:spPr>
        <p:txBody>
          <a:bodyPr/>
          <a:lstStyle>
            <a:lvl1pPr>
              <a:defRPr/>
            </a:lvl1pPr>
            <a:lvl2pPr>
              <a:lnSpc>
                <a:spcPct val="90000"/>
              </a:lnSpc>
              <a:defRPr sz="1600"/>
            </a:lvl2pPr>
          </a:lstStyle>
          <a:p>
            <a:pPr lvl="1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5001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 - Boilerpla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80B62F67-1B28-42D2-8276-5F81190A2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773238"/>
            <a:ext cx="10658475" cy="29019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79388" indent="-17938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58775" indent="-17938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38163" indent="-1793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8F2ADBD6-9491-48C8-A8DA-527E6BEAE8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5669704"/>
            <a:ext cx="10658475" cy="585115"/>
          </a:xfrm>
          <a:prstGeom prst="rect">
            <a:avLst/>
          </a:prstGeom>
          <a:solidFill>
            <a:srgbClr val="6FA5DE">
              <a:alpha val="40000"/>
            </a:srgbClr>
          </a:solidFill>
        </p:spPr>
        <p:txBody>
          <a:bodyPr tIns="180000" bIns="180000" anchor="b" anchorCtr="0">
            <a:sp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/>
              <a:t>Boilerplate.</a:t>
            </a:r>
          </a:p>
        </p:txBody>
      </p:sp>
    </p:spTree>
    <p:extLst>
      <p:ext uri="{BB962C8B-B14F-4D97-AF65-F5344CB8AC3E}">
        <p14:creationId xmlns:p14="http://schemas.microsoft.com/office/powerpoint/2010/main" val="7656171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2583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One column - Boilerplat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xmlns="" id="{AFBF451E-97B0-4139-9414-3AB172ADF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1773238"/>
            <a:ext cx="10658475" cy="29019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Aft>
                <a:spcPts val="600"/>
              </a:spcAft>
              <a:defRPr/>
            </a:lvl2pPr>
            <a:lvl3pPr marL="179388" indent="-17938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358775" indent="-17938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38163" indent="-17938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C71C8B17-20EB-49C7-9447-3F8C0B293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5669704"/>
            <a:ext cx="10658475" cy="585115"/>
          </a:xfrm>
          <a:prstGeom prst="rect">
            <a:avLst/>
          </a:prstGeom>
          <a:solidFill>
            <a:srgbClr val="FA8254"/>
          </a:solidFill>
        </p:spPr>
        <p:txBody>
          <a:bodyPr tIns="180000" bIns="180000" anchor="b" anchorCtr="0">
            <a:sp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/>
              <a:t>Boilerplate.</a:t>
            </a:r>
          </a:p>
        </p:txBody>
      </p:sp>
    </p:spTree>
    <p:extLst>
      <p:ext uri="{BB962C8B-B14F-4D97-AF65-F5344CB8AC3E}">
        <p14:creationId xmlns:p14="http://schemas.microsoft.com/office/powerpoint/2010/main" val="34502740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Picture (two columns) - Boilerplate (blue)_incl. Pream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B852-AA0A-46D9-9184-E89294C4E858}" type="datetime1">
              <a:rPr lang="sv-SE" smtClean="0"/>
              <a:t>19-12-14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1587600"/>
            <a:ext cx="8751600" cy="616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5669704"/>
            <a:ext cx="10658475" cy="585115"/>
          </a:xfrm>
          <a:prstGeom prst="rect">
            <a:avLst/>
          </a:prstGeom>
          <a:solidFill>
            <a:srgbClr val="6FA5DE">
              <a:alpha val="40000"/>
            </a:srgbClr>
          </a:solidFill>
        </p:spPr>
        <p:txBody>
          <a:bodyPr tIns="180000" bIns="180000" anchor="b" anchorCtr="0">
            <a:sp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6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/>
              <a:t>Boilerplate.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7231237" y="2456438"/>
            <a:ext cx="4194000" cy="272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6359C9B-93D9-472A-B2F5-2D5A03070B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6764" y="2457450"/>
            <a:ext cx="5976936" cy="2735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Tx/>
              <a:buNone/>
              <a:tabLst/>
              <a:defRPr/>
            </a:lvl1pPr>
            <a:lvl2pPr marL="0" indent="0">
              <a:lnSpc>
                <a:spcPct val="90000"/>
              </a:lnSpc>
              <a:spcAft>
                <a:spcPts val="600"/>
              </a:spcAft>
              <a:buNone/>
              <a:defRPr/>
            </a:lvl2pPr>
            <a:lvl3pPr marL="180000" indent="-18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lvl3pPr>
            <a:lvl4pPr marL="360000" indent="-18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dirty="0"/>
              <a:t>Click to edit Master title style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436636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7197">
          <p15:clr>
            <a:srgbClr val="FBAE40"/>
          </p15:clr>
        </p15:guide>
        <p15:guide id="4" orient="horz" pos="154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Picture (two columns) - Boilerplate (orange)_incl. Pream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1016000"/>
            <a:ext cx="10658473" cy="50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B852-AA0A-46D9-9184-E89294C4E858}" type="datetime1">
              <a:rPr lang="sv-SE" smtClean="0"/>
              <a:t>19-12-14</a:t>
            </a:fld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1587600"/>
            <a:ext cx="10658476" cy="616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5808663" y="2456438"/>
            <a:ext cx="2098800" cy="1244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5808663" y="3941125"/>
            <a:ext cx="2098800" cy="1244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107362" y="2457450"/>
            <a:ext cx="3317875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1200" b="1"/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1200"/>
            </a:lvl2pPr>
            <a:lvl3pPr marL="54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540000" indent="0">
              <a:buFontTx/>
              <a:buNone/>
              <a:defRPr/>
            </a:lvl5pPr>
          </a:lstStyle>
          <a:p>
            <a:pPr lvl="0"/>
            <a:r>
              <a:rPr lang="en-US" sz="1200" dirty="0"/>
              <a:t>Click to edit Master title style</a:t>
            </a:r>
            <a:endParaRPr lang="sv-SE" sz="1200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107362" y="3959688"/>
            <a:ext cx="3317875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1200" b="1"/>
            </a:lvl1pPr>
            <a:lvl2pPr marL="0" indent="0">
              <a:lnSpc>
                <a:spcPct val="90000"/>
              </a:lnSpc>
              <a:spcAft>
                <a:spcPts val="600"/>
              </a:spcAft>
              <a:buFontTx/>
              <a:buNone/>
              <a:defRPr sz="1200"/>
            </a:lvl2pPr>
            <a:lvl3pPr marL="54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540000" indent="0">
              <a:buFontTx/>
              <a:buNone/>
              <a:defRPr/>
            </a:lvl5pPr>
          </a:lstStyle>
          <a:p>
            <a:pPr lvl="0"/>
            <a:r>
              <a:rPr lang="en-US" sz="1200" dirty="0"/>
              <a:t>Click to edit Master title style</a:t>
            </a:r>
            <a:endParaRPr lang="sv-SE" sz="1200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DC71F070-D428-42DB-8E36-F04507CCF7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6764" y="2457450"/>
            <a:ext cx="4645024" cy="2735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Tx/>
              <a:buNone/>
              <a:tabLst/>
              <a:defRPr/>
            </a:lvl1pPr>
            <a:lvl2pPr marL="0" indent="0">
              <a:lnSpc>
                <a:spcPct val="90000"/>
              </a:lnSpc>
              <a:spcAft>
                <a:spcPts val="600"/>
              </a:spcAft>
              <a:buNone/>
              <a:defRPr/>
            </a:lvl2pPr>
            <a:lvl3pPr marL="180000" indent="-18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lvl3pPr>
            <a:lvl4pPr marL="360000" indent="-1800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4pPr>
            <a:lvl5pPr marL="540000" indent="-1800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dirty="0"/>
              <a:t>Click to edit Master title style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4EEE8F3D-DE01-4621-A424-4E72F90CD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5669704"/>
            <a:ext cx="10658475" cy="585115"/>
          </a:xfrm>
          <a:prstGeom prst="rect">
            <a:avLst/>
          </a:prstGeom>
          <a:solidFill>
            <a:srgbClr val="FA8254"/>
          </a:solidFill>
        </p:spPr>
        <p:txBody>
          <a:bodyPr tIns="180000" bIns="180000" anchor="b" anchorCtr="0">
            <a:sp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</a:lstStyle>
          <a:p>
            <a:pPr lvl="0"/>
            <a:r>
              <a:rPr lang="en-US" dirty="0"/>
              <a:t>Boilerplate.</a:t>
            </a:r>
          </a:p>
        </p:txBody>
      </p:sp>
    </p:spTree>
    <p:extLst>
      <p:ext uri="{BB962C8B-B14F-4D97-AF65-F5344CB8AC3E}">
        <p14:creationId xmlns:p14="http://schemas.microsoft.com/office/powerpoint/2010/main" val="39413777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7197">
          <p15:clr>
            <a:srgbClr val="FBAE40"/>
          </p15:clr>
        </p15:guide>
        <p15:guide id="4" orient="horz" pos="1548">
          <p15:clr>
            <a:srgbClr val="FBAE40"/>
          </p15:clr>
        </p15:guide>
        <p15:guide id="5" pos="3409">
          <p15:clr>
            <a:srgbClr val="FBAE40"/>
          </p15:clr>
        </p15:guide>
        <p15:guide id="6" orient="horz" pos="327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3683477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 userDrawn="1"/>
        </p:nvSpPr>
        <p:spPr>
          <a:xfrm>
            <a:off x="6182490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 userDrawn="1"/>
        </p:nvSpPr>
        <p:spPr>
          <a:xfrm>
            <a:off x="8702465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 userDrawn="1"/>
        </p:nvSpPr>
        <p:spPr>
          <a:xfrm>
            <a:off x="1184477" y="3176588"/>
            <a:ext cx="2340000" cy="15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773239"/>
            <a:ext cx="8750300" cy="969962"/>
          </a:xfrm>
        </p:spPr>
        <p:txBody>
          <a:bodyPr/>
          <a:lstStyle>
            <a:lvl1pPr>
              <a:spcAft>
                <a:spcPts val="0"/>
              </a:spcAft>
              <a:defRPr b="0"/>
            </a:lvl1pPr>
          </a:lstStyle>
          <a:p>
            <a:pPr lvl="0"/>
            <a:r>
              <a:rPr lang="en-US" sz="2000" dirty="0"/>
              <a:t>Click to edit Master title style</a:t>
            </a:r>
            <a:endParaRPr lang="sv-SE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84477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sz="1000" dirty="0"/>
              <a:t>Click to edit Master </a:t>
            </a:r>
            <a:br>
              <a:rPr lang="en-US" sz="1000" dirty="0"/>
            </a:br>
            <a:r>
              <a:rPr lang="en-US" sz="1000" dirty="0"/>
              <a:t>title style</a:t>
            </a:r>
            <a:endParaRPr lang="sv-SE" sz="10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364464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863477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362490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861503" y="4074289"/>
            <a:ext cx="19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84477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683477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03452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81503" y="3199378"/>
            <a:ext cx="2339975" cy="759582"/>
          </a:xfrm>
        </p:spPr>
        <p:txBody>
          <a:bodyPr tIns="180000" bIns="0" anchor="t" anchorCtr="0"/>
          <a:lstStyle>
            <a:lvl1pPr algn="ctr">
              <a:spcAft>
                <a:spcPts val="0"/>
              </a:spcAft>
              <a:defRPr sz="4800" b="1" strike="noStrik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3683476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sz="1000" dirty="0"/>
              <a:t>Click to edit Master </a:t>
            </a:r>
            <a:br>
              <a:rPr lang="en-US" sz="1000" dirty="0"/>
            </a:br>
            <a:r>
              <a:rPr lang="en-US" sz="1000" dirty="0"/>
              <a:t>title style</a:t>
            </a:r>
            <a:endParaRPr lang="sv-SE" sz="1000" dirty="0"/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82477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sz="1000" dirty="0"/>
              <a:t>Click to edit Master </a:t>
            </a:r>
            <a:br>
              <a:rPr lang="en-US" sz="1000" dirty="0"/>
            </a:br>
            <a:r>
              <a:rPr lang="en-US" sz="1000" dirty="0"/>
              <a:t>title style</a:t>
            </a:r>
            <a:endParaRPr lang="sv-SE" sz="1000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81503" y="4158000"/>
            <a:ext cx="2339975" cy="539056"/>
          </a:xfrm>
        </p:spPr>
        <p:txBody>
          <a:bodyPr lIns="180000" rIns="180000" bIns="180000"/>
          <a:lstStyle>
            <a:lvl1pPr algn="ctr">
              <a:spcAft>
                <a:spcPts val="0"/>
              </a:spcAft>
              <a:defRPr sz="1000" b="0" strike="noStrike" baseline="0"/>
            </a:lvl1pPr>
          </a:lstStyle>
          <a:p>
            <a:pPr lvl="0"/>
            <a:r>
              <a:rPr lang="en-US" sz="1000" dirty="0"/>
              <a:t>Click to edit Master </a:t>
            </a:r>
            <a:br>
              <a:rPr lang="en-US" sz="1000" dirty="0"/>
            </a:br>
            <a:r>
              <a:rPr lang="en-US" sz="1000" dirty="0"/>
              <a:t>title style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425743402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00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/>
              <a:t>19-12-14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6762" y="5555848"/>
            <a:ext cx="10658475" cy="394102"/>
          </a:xfrm>
        </p:spPr>
        <p:txBody>
          <a:bodyPr anchor="b" anchorCtr="0"/>
          <a:lstStyle>
            <a:lvl1pPr algn="r"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Ort, datum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773238"/>
            <a:ext cx="10658476" cy="356398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2754961"/>
            <a:ext cx="10658475" cy="1317600"/>
          </a:xfrm>
          <a:noFill/>
        </p:spPr>
        <p:txBody>
          <a:bodyPr anchor="ctr"/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1500500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19-12-14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99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Pictur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1664296"/>
            <a:ext cx="8750300" cy="167858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5400" smtClean="0"/>
              <a:t>Click to edit Master title style</a:t>
            </a:r>
            <a:endParaRPr lang="sv-SE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3456000"/>
            <a:ext cx="8750300" cy="39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4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</a:lstStyle>
          <a:p>
            <a:pPr lvl="0"/>
            <a:r>
              <a:rPr lang="en-US" sz="2400" dirty="0"/>
              <a:t>Click to edit Master title style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0385651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Picture -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1663200"/>
            <a:ext cx="8750300" cy="16785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z="5400" smtClean="0"/>
              <a:t>Click to edit Master title style</a:t>
            </a:r>
            <a:endParaRPr lang="sv-SE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3456000"/>
            <a:ext cx="8750300" cy="39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b="1"/>
            </a:lvl1pPr>
            <a:lvl2pPr marL="0" indent="0">
              <a:spcAft>
                <a:spcPts val="0"/>
              </a:spcAft>
              <a:buNone/>
              <a:defRPr sz="24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</a:lstStyle>
          <a:p>
            <a:pPr lvl="0"/>
            <a:r>
              <a:rPr lang="en-US" sz="2400" dirty="0"/>
              <a:t>Click to edit Master title style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572207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Black text -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28662"/>
            <a:ext cx="11879008" cy="5976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4" y="1663200"/>
            <a:ext cx="8750300" cy="16785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z="5400" smtClean="0"/>
              <a:t>Click to edit Master title style</a:t>
            </a:r>
            <a:endParaRPr lang="sv-SE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3456000"/>
            <a:ext cx="8750300" cy="398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b="1"/>
            </a:lvl1pPr>
            <a:lvl2pPr marL="0" indent="0">
              <a:spcAft>
                <a:spcPts val="0"/>
              </a:spcAft>
              <a:buNone/>
              <a:defRPr sz="24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</a:lstStyle>
          <a:p>
            <a:pPr lvl="0"/>
            <a:r>
              <a:rPr lang="en-US" sz="2400" dirty="0"/>
              <a:t>Click to edit Master title style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676283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- Black text -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28662"/>
            <a:ext cx="11879008" cy="5976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929" y="1330822"/>
            <a:ext cx="8750300" cy="2789765"/>
          </a:xfrm>
        </p:spPr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 lvl="0"/>
            <a:r>
              <a:rPr lang="en-US" sz="5400" dirty="0"/>
              <a:t>Click to edit Master </a:t>
            </a:r>
            <a:br>
              <a:rPr lang="en-US" sz="5400" dirty="0"/>
            </a:br>
            <a:r>
              <a:rPr lang="en-US" sz="5400" dirty="0"/>
              <a:t>title style</a:t>
            </a:r>
            <a:endParaRPr lang="sv-SE" sz="540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54800" y="4442400"/>
            <a:ext cx="64800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91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0008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- White text/Blue box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02" y="1592262"/>
            <a:ext cx="5117035" cy="4357687"/>
          </a:xfrm>
          <a:prstGeom prst="ellipse">
            <a:avLst/>
          </a:prstGeom>
          <a:solidFill>
            <a:srgbClr val="6FA5DE">
              <a:alpha val="54902"/>
            </a:srgbClr>
          </a:solidFill>
          <a:ln>
            <a:noFill/>
          </a:ln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5400" smtClean="0"/>
              <a:t>Click to edit Master title style</a:t>
            </a: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181566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5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2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5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20" Type="http://schemas.openxmlformats.org/officeDocument/2006/relationships/vmlDrawing" Target="../drawings/vmlDrawing1.vml"/><Relationship Id="rId21" Type="http://schemas.openxmlformats.org/officeDocument/2006/relationships/tags" Target="../tags/tag1.xml"/><Relationship Id="rId22" Type="http://schemas.openxmlformats.org/officeDocument/2006/relationships/tags" Target="../tags/tag2.xml"/><Relationship Id="rId23" Type="http://schemas.openxmlformats.org/officeDocument/2006/relationships/oleObject" Target="../embeddings/oleObject1.bin"/><Relationship Id="rId24" Type="http://schemas.openxmlformats.org/officeDocument/2006/relationships/image" Target="../media/image3.emf"/><Relationship Id="rId25" Type="http://schemas.openxmlformats.org/officeDocument/2006/relationships/image" Target="../media/image4.emf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5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vmlDrawing" Target="../drawings/vmlDrawing18.vml"/><Relationship Id="rId13" Type="http://schemas.openxmlformats.org/officeDocument/2006/relationships/tags" Target="../tags/tag37.xml"/><Relationship Id="rId14" Type="http://schemas.openxmlformats.org/officeDocument/2006/relationships/tags" Target="../tags/tag38.xml"/><Relationship Id="rId15" Type="http://schemas.openxmlformats.org/officeDocument/2006/relationships/oleObject" Target="../embeddings/oleObject19.bin"/><Relationship Id="rId16" Type="http://schemas.openxmlformats.org/officeDocument/2006/relationships/image" Target="../media/image3.emf"/><Relationship Id="rId17" Type="http://schemas.openxmlformats.org/officeDocument/2006/relationships/image" Target="../media/image4.emf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4.e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theme" Target="../theme/theme5.xml"/><Relationship Id="rId7" Type="http://schemas.openxmlformats.org/officeDocument/2006/relationships/vmlDrawing" Target="../drawings/vmlDrawing27.vml"/><Relationship Id="rId8" Type="http://schemas.openxmlformats.org/officeDocument/2006/relationships/tags" Target="../tags/tag55.xml"/><Relationship Id="rId9" Type="http://schemas.openxmlformats.org/officeDocument/2006/relationships/tags" Target="../tags/tag56.xml"/><Relationship Id="rId10" Type="http://schemas.openxmlformats.org/officeDocument/2006/relationships/oleObject" Target="../embeddings/oleObject2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765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0464800" y="6510342"/>
            <a:ext cx="125306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Capio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89600" y="6556380"/>
            <a:ext cx="508000" cy="17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2936D3-FB91-4C65-BD8E-13424C0F129C}" type="slidenum">
              <a:rPr lang="sv-SE" smtClean="0">
                <a:solidFill>
                  <a:srgbClr val="332C23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  <p:pic>
        <p:nvPicPr>
          <p:cNvPr id="2054" name="Picture 9" descr="CapioAB_rg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/>
          <a:stretch>
            <a:fillRect/>
          </a:stretch>
        </p:blipFill>
        <p:spPr bwMode="auto">
          <a:xfrm>
            <a:off x="10752667" y="468319"/>
            <a:ext cx="1026584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4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38150" indent="-2540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622300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889000" indent="-2651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0795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15367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19939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24511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29083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1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Slide" r:id="rId23" imgW="360" imgH="360" progId="TCLayout.ActiveDocument.1">
                  <p:embed/>
                </p:oleObj>
              </mc:Choice>
              <mc:Fallback>
                <p:oleObj name="think-cell Slide" r:id="rId23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4" y="1016000"/>
            <a:ext cx="8750300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3" y="1773239"/>
            <a:ext cx="8750300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763" y="6406725"/>
            <a:ext cx="2743200" cy="16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852D0-7E3B-45C6-9F3B-C89EF59EAAD0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2037" y="6406725"/>
            <a:ext cx="2743200" cy="16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53A64859-F9CF-9847-8548-923C3BE8B0B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302" y="167071"/>
            <a:ext cx="1349396" cy="4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7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3748">
          <p15:clr>
            <a:srgbClr val="F26B43"/>
          </p15:clr>
        </p15:guide>
        <p15:guide id="7" pos="483">
          <p15:clr>
            <a:srgbClr val="F26B43"/>
          </p15:clr>
        </p15:guide>
        <p15:guide id="8" orient="horz" pos="640">
          <p15:clr>
            <a:srgbClr val="F26B43"/>
          </p15:clr>
        </p15:guide>
        <p15:guide id="11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75" y="728663"/>
            <a:ext cx="11880850" cy="597693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3" y="1016000"/>
            <a:ext cx="10658473" cy="50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3200" dirty="0"/>
              <a:t>Click to edit Master title style</a:t>
            </a:r>
            <a:endParaRPr lang="sv-SE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762" y="1773239"/>
            <a:ext cx="10658473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sz="2000" dirty="0"/>
              <a:t>Click to edit Master title style</a:t>
            </a:r>
            <a:endParaRPr lang="en-US" dirty="0"/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763" y="6406725"/>
            <a:ext cx="2743200" cy="16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EA5B-BEC1-4E34-9966-96F0B61B6EA1}" type="datetime1">
              <a:rPr lang="sv-SE" smtClean="0"/>
              <a:t>19-12-14</a:t>
            </a:fld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2037" y="6406725"/>
            <a:ext cx="2743200" cy="16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C5C8-C601-4E9B-86C6-39A907799983}" type="slidenum">
              <a:rPr lang="sv-SE" smtClean="0"/>
              <a:t>‹Nr.›</a:t>
            </a:fld>
            <a:endParaRPr lang="sv-SE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53A64859-F9CF-9847-8548-923C3BE8B0B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302" y="167071"/>
            <a:ext cx="1349396" cy="4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Tx/>
        <a:buFontTx/>
        <a:buNone/>
        <a:tabLst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363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3748">
          <p15:clr>
            <a:srgbClr val="F26B43"/>
          </p15:clr>
        </p15:guide>
        <p15:guide id="7" pos="483">
          <p15:clr>
            <a:srgbClr val="F26B43"/>
          </p15:clr>
        </p15:guide>
        <p15:guide id="8" orient="horz" pos="640">
          <p15:clr>
            <a:srgbClr val="F26B43"/>
          </p15:clr>
        </p15:guide>
        <p15:guide id="11" orient="horz" pos="1117">
          <p15:clr>
            <a:srgbClr val="F26B43"/>
          </p15:clr>
        </p15:guide>
        <p15:guide id="12" pos="7197">
          <p15:clr>
            <a:srgbClr val="F26B43"/>
          </p15:clr>
        </p15:guide>
        <p15:guide id="13" pos="3659">
          <p15:clr>
            <a:srgbClr val="F26B43"/>
          </p15:clr>
        </p15:guide>
        <p15:guide id="14" pos="402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50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6764" y="1663200"/>
            <a:ext cx="8750300" cy="16785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53A64859-F9CF-9847-8548-923C3BE8B0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302" y="167071"/>
            <a:ext cx="1349396" cy="497159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/>
          </p:cNvSpPr>
          <p:nvPr/>
        </p:nvSpPr>
        <p:spPr>
          <a:xfrm>
            <a:off x="766764" y="3456000"/>
            <a:ext cx="8750300" cy="1678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Click to edit Master title style</a:t>
            </a:r>
            <a:endParaRPr lang="sv-S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98">
          <p15:clr>
            <a:srgbClr val="F26B43"/>
          </p15:clr>
        </p15:guide>
        <p15:guide id="2" pos="7582">
          <p15:clr>
            <a:srgbClr val="F26B43"/>
          </p15:clr>
        </p15:guide>
        <p15:guide id="3" orient="horz" pos="4224">
          <p15:clr>
            <a:srgbClr val="F26B43"/>
          </p15:clr>
        </p15:guide>
        <p15:guide id="4" orient="horz" pos="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2.xml"/><Relationship Id="rId5" Type="http://schemas.openxmlformats.org/officeDocument/2006/relationships/hyperlink" Target="https://youtu.be/d49kmiE_Bp4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2" Type="http://schemas.openxmlformats.org/officeDocument/2006/relationships/hyperlink" Target="..%5CVideo%5CSt%20G%C3%B6ran%20Emergency-%20Engelsk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Therapeutic_nihilis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4" Type="http://schemas.openxmlformats.org/officeDocument/2006/relationships/slideLayout" Target="../slideLayouts/slideLayout28.xml"/><Relationship Id="rId5" Type="http://schemas.openxmlformats.org/officeDocument/2006/relationships/oleObject" Target="../embeddings/oleObject34.bin"/><Relationship Id="rId6" Type="http://schemas.openxmlformats.org/officeDocument/2006/relationships/image" Target="../media/image3.emf"/><Relationship Id="rId7" Type="http://schemas.openxmlformats.org/officeDocument/2006/relationships/image" Target="../media/image14.jpg"/><Relationship Id="rId1" Type="http://schemas.openxmlformats.org/officeDocument/2006/relationships/vmlDrawing" Target="../drawings/vmlDrawing33.vml"/><Relationship Id="rId2" Type="http://schemas.openxmlformats.org/officeDocument/2006/relationships/tags" Target="../tags/tag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4" Type="http://schemas.openxmlformats.org/officeDocument/2006/relationships/slideLayout" Target="../slideLayouts/slideLayout55.xml"/><Relationship Id="rId5" Type="http://schemas.openxmlformats.org/officeDocument/2006/relationships/oleObject" Target="../embeddings/oleObject35.bin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1" Type="http://schemas.openxmlformats.org/officeDocument/2006/relationships/vmlDrawing" Target="../drawings/vmlDrawing34.vml"/><Relationship Id="rId2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462" b="16462"/>
          <a:stretch>
            <a:fillRect/>
          </a:stretch>
        </p:blipFill>
        <p:spPr>
          <a:xfrm>
            <a:off x="164283" y="88901"/>
            <a:ext cx="11880850" cy="6642826"/>
          </a:xfrm>
        </p:spPr>
      </p:pic>
      <p:sp>
        <p:nvSpPr>
          <p:cNvPr id="66562" name="Rubrik 2"/>
          <p:cNvSpPr>
            <a:spLocks noGrp="1"/>
          </p:cNvSpPr>
          <p:nvPr>
            <p:ph type="title"/>
          </p:nvPr>
        </p:nvSpPr>
        <p:spPr>
          <a:xfrm>
            <a:off x="766763" y="1663700"/>
            <a:ext cx="8750300" cy="1679575"/>
          </a:xfrm>
        </p:spPr>
        <p:txBody>
          <a:bodyPr/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err="1" smtClean="0"/>
              <a:t>Quality</a:t>
            </a:r>
            <a:r>
              <a:rPr lang="sv-SE" sz="4400" dirty="0" smtClean="0"/>
              <a:t> </a:t>
            </a:r>
            <a:r>
              <a:rPr lang="sv-SE" sz="4400" smtClean="0"/>
              <a:t>and patient safety</a:t>
            </a:r>
            <a:endParaRPr lang="sv-SE" altLang="sv-SE" b="0" dirty="0" smtClean="0"/>
          </a:p>
        </p:txBody>
      </p:sp>
      <p:sp>
        <p:nvSpPr>
          <p:cNvPr id="66563" name="Platshållare för text 3"/>
          <p:cNvSpPr>
            <a:spLocks noGrp="1"/>
          </p:cNvSpPr>
          <p:nvPr>
            <p:ph type="body" sz="quarter" idx="11"/>
          </p:nvPr>
        </p:nvSpPr>
        <p:spPr bwMode="auto">
          <a:xfrm>
            <a:off x="766763" y="5054128"/>
            <a:ext cx="8750300" cy="39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r>
              <a:rPr lang="sv-SE" altLang="sv-SE" dirty="0" smtClean="0"/>
              <a:t>Tobias Wirén MD</a:t>
            </a:r>
          </a:p>
          <a:p>
            <a:pPr>
              <a:spcAft>
                <a:spcPct val="0"/>
              </a:spcAft>
            </a:pPr>
            <a:r>
              <a:rPr lang="sv-SE" altLang="sv-SE" dirty="0" err="1" smtClean="0"/>
              <a:t>Kacheliba</a:t>
            </a:r>
            <a:r>
              <a:rPr lang="sv-SE" altLang="sv-SE" dirty="0" smtClean="0"/>
              <a:t> hospital</a:t>
            </a:r>
          </a:p>
          <a:p>
            <a:pPr>
              <a:spcAft>
                <a:spcPct val="0"/>
              </a:spcAft>
            </a:pPr>
            <a:endParaRPr lang="sv-SE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68835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Stay</a:t>
            </a:r>
            <a:r>
              <a:rPr lang="sv-SE" dirty="0" smtClean="0"/>
              <a:t> </a:t>
            </a:r>
            <a:r>
              <a:rPr lang="sv-SE" dirty="0" err="1" smtClean="0"/>
              <a:t>curious</a:t>
            </a:r>
            <a:r>
              <a:rPr lang="sv-SE" dirty="0" smtClean="0"/>
              <a:t>!</a:t>
            </a:r>
            <a:endParaRPr lang="sv-SE" dirty="0"/>
          </a:p>
        </p:txBody>
      </p:sp>
      <p:pic>
        <p:nvPicPr>
          <p:cNvPr id="82946" name="Picture 2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t="8505" r="27564" b="14049"/>
          <a:stretch/>
        </p:blipFill>
        <p:spPr bwMode="auto">
          <a:xfrm>
            <a:off x="2927648" y="1648178"/>
            <a:ext cx="5794438" cy="518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07 Don't Stop Me N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9947485" y="622054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2927649" y="6220544"/>
            <a:ext cx="3781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spcBef>
                <a:spcPct val="20000"/>
              </a:spcBef>
              <a:buFont typeface="Arial" charset="0"/>
              <a:buChar char="•"/>
            </a:pPr>
            <a:r>
              <a:rPr lang="sv-SE" sz="2000" dirty="0">
                <a:solidFill>
                  <a:srgbClr val="332C23"/>
                </a:solidFill>
                <a:latin typeface="Arial"/>
                <a:hlinkClick r:id="rId5"/>
              </a:rPr>
              <a:t>https://youtu.be/d49kmiE_Bp4</a:t>
            </a:r>
            <a:endParaRPr lang="sv-SE" sz="2000" dirty="0">
              <a:solidFill>
                <a:srgbClr val="332C2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3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Standards and </a:t>
            </a:r>
            <a:r>
              <a:rPr lang="sv-SE" dirty="0" err="1" smtClean="0"/>
              <a:t>care</a:t>
            </a:r>
            <a:r>
              <a:rPr lang="sv-SE" dirty="0" smtClean="0"/>
              <a:t> </a:t>
            </a:r>
            <a:r>
              <a:rPr lang="sv-SE" dirty="0" err="1" smtClean="0"/>
              <a:t>pathways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950" y="1924050"/>
            <a:ext cx="5118100" cy="4292600"/>
          </a:xfrm>
        </p:spPr>
      </p:pic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smtClean="0"/>
              <a:t>To </a:t>
            </a:r>
            <a:r>
              <a:rPr lang="sv-SE" dirty="0" err="1" smtClean="0"/>
              <a:t>follow</a:t>
            </a:r>
            <a:r>
              <a:rPr lang="sv-SE" dirty="0" smtClean="0"/>
              <a:t> standards </a:t>
            </a:r>
            <a:r>
              <a:rPr lang="sv-SE" dirty="0" err="1" smtClean="0"/>
              <a:t>important</a:t>
            </a:r>
            <a:r>
              <a:rPr lang="sv-SE" dirty="0" smtClean="0"/>
              <a:t> for </a:t>
            </a:r>
            <a:r>
              <a:rPr lang="sv-SE" dirty="0" err="1" smtClean="0"/>
              <a:t>safety</a:t>
            </a:r>
            <a:r>
              <a:rPr lang="sv-SE" dirty="0" smtClean="0"/>
              <a:t> and </a:t>
            </a:r>
            <a:r>
              <a:rPr lang="sv-SE" dirty="0" err="1" smtClean="0"/>
              <a:t>quality</a:t>
            </a:r>
            <a:endParaRPr lang="sv-SE" dirty="0" smtClean="0"/>
          </a:p>
          <a:p>
            <a:r>
              <a:rPr lang="sv-SE" dirty="0" err="1" smtClean="0"/>
              <a:t>Possible</a:t>
            </a:r>
            <a:r>
              <a:rPr lang="sv-SE" dirty="0" smtClean="0"/>
              <a:t> to </a:t>
            </a:r>
            <a:r>
              <a:rPr lang="sv-SE" dirty="0" err="1" smtClean="0"/>
              <a:t>evaluate</a:t>
            </a:r>
            <a:r>
              <a:rPr lang="sv-SE" dirty="0" smtClean="0"/>
              <a:t> and </a:t>
            </a:r>
            <a:r>
              <a:rPr lang="sv-SE" dirty="0" err="1" smtClean="0"/>
              <a:t>improve</a:t>
            </a:r>
            <a:endParaRPr lang="sv-SE" dirty="0" smtClean="0"/>
          </a:p>
          <a:p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efficient</a:t>
            </a:r>
            <a:r>
              <a:rPr lang="sv-SE" dirty="0" smtClean="0"/>
              <a:t> and less stress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446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Remove</a:t>
            </a:r>
            <a:r>
              <a:rPr lang="sv-SE" dirty="0" smtClean="0"/>
              <a:t> ”</a:t>
            </a:r>
            <a:r>
              <a:rPr lang="sv-SE" dirty="0" err="1" smtClean="0"/>
              <a:t>waste</a:t>
            </a:r>
            <a:r>
              <a:rPr lang="sv-SE" dirty="0" smtClean="0"/>
              <a:t>” to </a:t>
            </a:r>
            <a:r>
              <a:rPr lang="sv-SE" dirty="0" err="1" smtClean="0"/>
              <a:t>have</a:t>
            </a:r>
            <a:r>
              <a:rPr lang="sv-SE" dirty="0" smtClean="0"/>
              <a:t> less </a:t>
            </a:r>
            <a:r>
              <a:rPr lang="sv-SE" dirty="0" err="1" smtClean="0"/>
              <a:t>stressful</a:t>
            </a:r>
            <a:r>
              <a:rPr lang="sv-SE" dirty="0" smtClean="0"/>
              <a:t> </a:t>
            </a:r>
            <a:r>
              <a:rPr lang="sv-SE" dirty="0" err="1" smtClean="0"/>
              <a:t>days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044" y="1241778"/>
            <a:ext cx="5528381" cy="4450203"/>
          </a:xfrm>
          <a:prstGeom prst="rect">
            <a:avLst/>
          </a:prstGeom>
        </p:spPr>
      </p:pic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6366581" y="1512711"/>
            <a:ext cx="5181600" cy="5239985"/>
          </a:xfrm>
        </p:spPr>
        <p:txBody>
          <a:bodyPr/>
          <a:lstStyle/>
          <a:p>
            <a:r>
              <a:rPr lang="sv-SE" dirty="0" err="1" smtClean="0"/>
              <a:t>Defects</a:t>
            </a:r>
            <a:r>
              <a:rPr lang="sv-SE" dirty="0" smtClean="0"/>
              <a:t> and </a:t>
            </a:r>
            <a:r>
              <a:rPr lang="sv-SE" dirty="0" err="1" smtClean="0"/>
              <a:t>rework</a:t>
            </a:r>
            <a:endParaRPr lang="sv-SE" dirty="0" smtClean="0"/>
          </a:p>
          <a:p>
            <a:r>
              <a:rPr lang="sv-SE" dirty="0" err="1" smtClean="0"/>
              <a:t>Overproduction</a:t>
            </a:r>
            <a:endParaRPr lang="sv-SE" dirty="0" smtClean="0"/>
          </a:p>
          <a:p>
            <a:r>
              <a:rPr lang="sv-SE" dirty="0" err="1" smtClean="0"/>
              <a:t>Waiting</a:t>
            </a:r>
            <a:endParaRPr lang="sv-SE" dirty="0" smtClean="0"/>
          </a:p>
          <a:p>
            <a:r>
              <a:rPr lang="sv-SE" dirty="0" err="1" smtClean="0"/>
              <a:t>Misuse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staff</a:t>
            </a:r>
            <a:r>
              <a:rPr lang="sv-SE" dirty="0" smtClean="0"/>
              <a:t>/talent</a:t>
            </a:r>
          </a:p>
          <a:p>
            <a:r>
              <a:rPr lang="sv-SE" dirty="0" err="1" smtClean="0"/>
              <a:t>Transportation</a:t>
            </a:r>
            <a:endParaRPr lang="sv-SE" dirty="0" smtClean="0"/>
          </a:p>
          <a:p>
            <a:r>
              <a:rPr lang="sv-SE" dirty="0" err="1" smtClean="0"/>
              <a:t>Inventory</a:t>
            </a:r>
            <a:r>
              <a:rPr lang="sv-SE" dirty="0" smtClean="0"/>
              <a:t> – </a:t>
            </a:r>
            <a:r>
              <a:rPr lang="sv-SE" dirty="0" err="1" smtClean="0"/>
              <a:t>storage</a:t>
            </a:r>
            <a:endParaRPr lang="sv-SE" dirty="0" smtClean="0"/>
          </a:p>
          <a:p>
            <a:r>
              <a:rPr lang="sv-SE" dirty="0" smtClean="0"/>
              <a:t>Motion</a:t>
            </a:r>
          </a:p>
          <a:p>
            <a:r>
              <a:rPr lang="sv-SE" dirty="0" smtClean="0"/>
              <a:t>Over </a:t>
            </a:r>
            <a:r>
              <a:rPr lang="sv-SE" dirty="0" err="1" smtClean="0"/>
              <a:t>processing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84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Cheap</a:t>
            </a:r>
            <a:r>
              <a:rPr lang="sv-SE" dirty="0" smtClean="0"/>
              <a:t> and </a:t>
            </a:r>
            <a:r>
              <a:rPr lang="sv-SE" dirty="0" err="1" smtClean="0"/>
              <a:t>easy</a:t>
            </a:r>
            <a:r>
              <a:rPr lang="sv-SE" dirty="0" smtClean="0"/>
              <a:t> </a:t>
            </a:r>
            <a:r>
              <a:rPr lang="sv-SE" dirty="0" err="1" smtClean="0"/>
              <a:t>way</a:t>
            </a:r>
            <a:r>
              <a:rPr lang="sv-SE" dirty="0" smtClean="0"/>
              <a:t> to </a:t>
            </a:r>
            <a:r>
              <a:rPr lang="sv-SE" dirty="0" err="1" smtClean="0"/>
              <a:t>increase</a:t>
            </a:r>
            <a:r>
              <a:rPr lang="sv-SE" dirty="0" smtClean="0"/>
              <a:t> </a:t>
            </a:r>
            <a:r>
              <a:rPr lang="sv-SE" dirty="0" err="1" smtClean="0"/>
              <a:t>safety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00" y="2070100"/>
            <a:ext cx="5003800" cy="3937000"/>
          </a:xfrm>
        </p:spPr>
      </p:pic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5S</a:t>
            </a:r>
          </a:p>
          <a:p>
            <a:r>
              <a:rPr lang="sv-SE" dirty="0" smtClean="0"/>
              <a:t>Sort</a:t>
            </a:r>
          </a:p>
          <a:p>
            <a:r>
              <a:rPr lang="sv-SE" dirty="0" smtClean="0"/>
              <a:t>Set in order</a:t>
            </a:r>
          </a:p>
          <a:p>
            <a:r>
              <a:rPr lang="sv-SE" dirty="0" err="1" smtClean="0"/>
              <a:t>Standardize</a:t>
            </a:r>
            <a:endParaRPr lang="sv-SE" dirty="0" smtClean="0"/>
          </a:p>
          <a:p>
            <a:r>
              <a:rPr lang="sv-SE" dirty="0" err="1" smtClean="0"/>
              <a:t>Shine</a:t>
            </a:r>
            <a:r>
              <a:rPr lang="sv-SE" dirty="0" smtClean="0"/>
              <a:t> (=</a:t>
            </a:r>
            <a:r>
              <a:rPr lang="sv-SE" dirty="0" err="1" smtClean="0"/>
              <a:t>clean</a:t>
            </a:r>
            <a:r>
              <a:rPr lang="sv-SE" dirty="0" smtClean="0"/>
              <a:t>)</a:t>
            </a:r>
          </a:p>
          <a:p>
            <a:r>
              <a:rPr lang="sv-SE" dirty="0" smtClean="0"/>
              <a:t>Self </a:t>
            </a:r>
            <a:r>
              <a:rPr lang="sv-SE" dirty="0" err="1" smtClean="0"/>
              <a:t>Discipline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10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www.maadi-gazette.com/wp-content/gallery/albert-einstein/albert-einstein-simple-quo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00363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62667" y="1117600"/>
            <a:ext cx="9324622" cy="4656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56" tIns="46628" rIns="93256" bIns="46628" anchor="ctr"/>
          <a:lstStyle/>
          <a:p>
            <a:pPr algn="ctr" eaLnBrk="0" hangingPunct="0">
              <a:defRPr/>
            </a:pPr>
            <a:endParaRPr lang="sv-SE" sz="1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ubrik 1"/>
          <p:cNvSpPr>
            <a:spLocks noGrp="1"/>
          </p:cNvSpPr>
          <p:nvPr>
            <p:ph type="title"/>
          </p:nvPr>
        </p:nvSpPr>
        <p:spPr>
          <a:xfrm>
            <a:off x="1645494" y="247827"/>
            <a:ext cx="8794113" cy="345005"/>
          </a:xfrm>
        </p:spPr>
        <p:txBody>
          <a:bodyPr>
            <a:normAutofit fontScale="90000"/>
          </a:bodyPr>
          <a:lstStyle/>
          <a:p>
            <a:endParaRPr lang="sv-SE" altLang="sv-SE" sz="3200" dirty="0">
              <a:ea typeface="ＭＳ Ｐゴシック" pitchFamily="34" charset="-128"/>
            </a:endParaRPr>
          </a:p>
        </p:txBody>
      </p:sp>
      <p:sp>
        <p:nvSpPr>
          <p:cNvPr id="25603" name="Platshållare för innehåll 2"/>
          <p:cNvSpPr>
            <a:spLocks noGrp="1"/>
          </p:cNvSpPr>
          <p:nvPr>
            <p:ph idx="1"/>
          </p:nvPr>
        </p:nvSpPr>
        <p:spPr>
          <a:xfrm>
            <a:off x="3478338" y="2646851"/>
            <a:ext cx="4917836" cy="233510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ea typeface="ＭＳ Ｐゴシック" pitchFamily="34" charset="-128"/>
              </a:rPr>
              <a:t>”</a:t>
            </a:r>
            <a:r>
              <a:rPr lang="en-US" altLang="ja-JP" sz="4400" b="1" dirty="0">
                <a:solidFill>
                  <a:schemeClr val="bg1"/>
                </a:solidFill>
                <a:ea typeface="ＭＳ Ｐゴシック" pitchFamily="34" charset="-128"/>
              </a:rPr>
              <a:t>It is not what you preach that matters, it is what you </a:t>
            </a:r>
            <a:r>
              <a:rPr lang="en-US" altLang="ja-JP" sz="4400" b="1" i="1" dirty="0">
                <a:solidFill>
                  <a:schemeClr val="bg1"/>
                </a:solidFill>
                <a:ea typeface="ＭＳ Ｐゴシック" pitchFamily="34" charset="-128"/>
              </a:rPr>
              <a:t>tolerate</a:t>
            </a:r>
            <a:r>
              <a:rPr lang="en-US" altLang="ja-JP" sz="4400" b="1" dirty="0">
                <a:solidFill>
                  <a:schemeClr val="bg1"/>
                </a:solidFill>
                <a:ea typeface="ＭＳ Ｐゴシック" pitchFamily="34" charset="-128"/>
              </a:rPr>
              <a:t> that matters</a:t>
            </a:r>
            <a:r>
              <a:rPr lang="ja-JP" altLang="en-US" sz="4400" b="1" dirty="0">
                <a:solidFill>
                  <a:schemeClr val="bg1"/>
                </a:solidFill>
                <a:ea typeface="ＭＳ Ｐゴシック" pitchFamily="34" charset="-128"/>
              </a:rPr>
              <a:t>”</a:t>
            </a:r>
            <a:endParaRPr lang="en-US" altLang="ja-JP" sz="44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ctr"/>
            <a:endParaRPr lang="sv-SE" altLang="sv-SE" sz="29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5604" name="Platshållare för bildnumm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138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7710" indent="-291428" defTabSz="913138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65708" indent="-233143" defTabSz="913138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31992" indent="-233143" defTabSz="913138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98276" indent="-233143" defTabSz="913138"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64559" indent="-233143" defTabSz="913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30842" indent="-233143" defTabSz="913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97126" indent="-233143" defTabSz="913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63408" indent="-233143" defTabSz="9131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0D32B9C-C21A-4206-8C0A-DA5CE2E42526}" type="slidenum">
              <a:rPr lang="en-US" altLang="sv-SE" sz="1000">
                <a:solidFill>
                  <a:srgbClr val="000000"/>
                </a:solidFill>
              </a:rPr>
              <a:pPr/>
              <a:t>15</a:t>
            </a:fld>
            <a:endParaRPr lang="en-US" altLang="sv-SE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5791200" y="6556380"/>
            <a:ext cx="381000" cy="1730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CC4695-EA14-4659-98EB-C0E98D574AE3}" type="slidenum">
              <a:rPr lang="en-US">
                <a:solidFill>
                  <a:srgbClr val="332C23"/>
                </a:solidFill>
                <a:cs typeface="Arial" charset="0"/>
              </a:rPr>
              <a:pPr>
                <a:defRPr/>
              </a:pPr>
              <a:t>16</a:t>
            </a:fld>
            <a:endParaRPr lang="en-US">
              <a:solidFill>
                <a:srgbClr val="332C23"/>
              </a:solidFill>
              <a:cs typeface="Arial" charset="0"/>
            </a:endParaRPr>
          </a:p>
        </p:txBody>
      </p:sp>
      <p:pic>
        <p:nvPicPr>
          <p:cNvPr id="1536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2778" r="3275" b="9325"/>
          <a:stretch/>
        </p:blipFill>
        <p:spPr bwMode="auto">
          <a:xfrm>
            <a:off x="1428871" y="88168"/>
            <a:ext cx="9555421" cy="675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4065197" y="3727941"/>
            <a:ext cx="4300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6000" b="1" dirty="0" err="1">
                <a:solidFill>
                  <a:srgbClr val="FF0000"/>
                </a:solidFill>
                <a:latin typeface="Arial"/>
                <a:cs typeface="Arial" charset="0"/>
              </a:rPr>
              <a:t>Thank</a:t>
            </a:r>
            <a:r>
              <a:rPr lang="sv-SE" sz="6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sv-SE" sz="6000" b="1" dirty="0" err="1">
                <a:solidFill>
                  <a:srgbClr val="FF0000"/>
                </a:solidFill>
                <a:latin typeface="Arial"/>
                <a:cs typeface="Arial" charset="0"/>
              </a:rPr>
              <a:t>You</a:t>
            </a:r>
            <a:r>
              <a:rPr lang="sv-SE" sz="6000" b="1" dirty="0">
                <a:solidFill>
                  <a:srgbClr val="FF0000"/>
                </a:solidFill>
                <a:latin typeface="Arial"/>
                <a:cs typeface="Arial" charset="0"/>
              </a:rPr>
              <a:t>!</a:t>
            </a:r>
          </a:p>
        </p:txBody>
      </p:sp>
      <p:pic>
        <p:nvPicPr>
          <p:cNvPr id="9" name="Picture 2" descr="http://www.quotes.jotoexplorer.com/wp-content/uploads/2012/10/albert-einstein-quotes-5%2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743604"/>
            <a:ext cx="2843808" cy="211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95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2606" y="-2722606"/>
            <a:ext cx="6746788" cy="12192001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025611" y="3842951"/>
            <a:ext cx="4324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 smtClean="0"/>
              <a:t>Cure</a:t>
            </a:r>
          </a:p>
          <a:p>
            <a:r>
              <a:rPr lang="sv-SE" sz="4800" dirty="0" err="1" smtClean="0"/>
              <a:t>Relieve</a:t>
            </a:r>
            <a:endParaRPr lang="sv-SE" sz="4800" dirty="0" smtClean="0"/>
          </a:p>
          <a:p>
            <a:r>
              <a:rPr lang="sv-SE" sz="4800" dirty="0" smtClean="0"/>
              <a:t>Comfort</a:t>
            </a: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70629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Hippocratic</a:t>
            </a:r>
            <a:r>
              <a:rPr lang="sv-SE" dirty="0" smtClean="0"/>
              <a:t> </a:t>
            </a:r>
            <a:r>
              <a:rPr lang="sv-SE" dirty="0" err="1" smtClean="0"/>
              <a:t>oath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Primum</a:t>
            </a:r>
            <a:r>
              <a:rPr lang="sv-SE" dirty="0" smtClean="0"/>
              <a:t> non </a:t>
            </a:r>
            <a:r>
              <a:rPr lang="sv-SE" dirty="0" err="1" smtClean="0"/>
              <a:t>nocere</a:t>
            </a:r>
            <a:r>
              <a:rPr lang="sv-SE" dirty="0" smtClean="0"/>
              <a:t> – </a:t>
            </a:r>
            <a:r>
              <a:rPr lang="sv-SE" dirty="0" err="1" smtClean="0"/>
              <a:t>First</a:t>
            </a:r>
            <a:r>
              <a:rPr lang="sv-SE" dirty="0" smtClean="0"/>
              <a:t> do no harm !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Always </a:t>
            </a:r>
            <a:r>
              <a:rPr lang="sv-SE" dirty="0" err="1" smtClean="0"/>
              <a:t>comfort</a:t>
            </a:r>
            <a:endParaRPr lang="sv-SE" dirty="0" smtClean="0"/>
          </a:p>
          <a:p>
            <a:r>
              <a:rPr lang="sv-SE" dirty="0" err="1" smtClean="0"/>
              <a:t>Sometimes</a:t>
            </a:r>
            <a:r>
              <a:rPr lang="sv-SE" dirty="0" smtClean="0"/>
              <a:t> </a:t>
            </a:r>
            <a:r>
              <a:rPr lang="sv-SE" dirty="0" err="1" smtClean="0"/>
              <a:t>cure</a:t>
            </a:r>
            <a:r>
              <a:rPr lang="sv-SE" dirty="0" smtClean="0"/>
              <a:t> and </a:t>
            </a:r>
            <a:r>
              <a:rPr lang="sv-SE" dirty="0" err="1" smtClean="0"/>
              <a:t>relieve</a:t>
            </a:r>
            <a:endParaRPr lang="sv-SE" dirty="0" smtClean="0"/>
          </a:p>
          <a:p>
            <a:r>
              <a:rPr lang="sv-SE" dirty="0" smtClean="0"/>
              <a:t>Never harm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666875"/>
            <a:ext cx="2095500" cy="307657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868" y="1714500"/>
            <a:ext cx="2095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2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Hippocratic</a:t>
            </a:r>
            <a:r>
              <a:rPr lang="sv-SE" dirty="0" smtClean="0"/>
              <a:t> </a:t>
            </a:r>
            <a:r>
              <a:rPr lang="sv-SE" dirty="0" err="1" smtClean="0"/>
              <a:t>oath</a:t>
            </a:r>
            <a:r>
              <a:rPr lang="sv-SE" dirty="0" smtClean="0"/>
              <a:t> 2019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I swear to fulfill, to the best of my ability and judgment, this covenant: </a:t>
            </a:r>
          </a:p>
          <a:p>
            <a:r>
              <a:rPr lang="en-US" dirty="0"/>
              <a:t>I will respect the hard-won scientific gains of those physicians in whose steps I walk, and gladly share such knowledge as is mine with those who are to follow. </a:t>
            </a:r>
          </a:p>
          <a:p>
            <a:r>
              <a:rPr lang="en-US" dirty="0"/>
              <a:t>I will apply, for the benefit of the sick, all measures [that] are required, avoiding those twin traps of overtreatment and </a:t>
            </a:r>
            <a:r>
              <a:rPr lang="en-US" dirty="0">
                <a:hlinkClick r:id="rId2" tooltip="Therapeutic nihilism"/>
              </a:rPr>
              <a:t>therapeutic nihilism</a:t>
            </a:r>
            <a:r>
              <a:rPr lang="en-US" dirty="0"/>
              <a:t>. </a:t>
            </a:r>
          </a:p>
          <a:p>
            <a:r>
              <a:rPr lang="en-US" dirty="0"/>
              <a:t>I will remember that there is art to medicine as well as science, and that warmth, sympathy, and understanding may outweigh the surgeon's knife or the chemist's drug. </a:t>
            </a:r>
          </a:p>
          <a:p>
            <a:r>
              <a:rPr lang="en-US" dirty="0"/>
              <a:t>I will not be ashamed to say "I know not," nor will I fail to call in my colleagues when the skills of another are needed for a patient's recovery. </a:t>
            </a:r>
          </a:p>
          <a:p>
            <a:r>
              <a:rPr lang="en-US" dirty="0"/>
              <a:t>I will respect the privacy of my patients, for their problems are not disclosed to me that the world may know. Most especially must I tread with care in matters of life and death. If it is given me to save a life, all thanks. But it may also be within my power to take a life; this awesome responsibility must be faced with great humbleness and awareness of my own frailty. Above all, I must not play at God. </a:t>
            </a:r>
          </a:p>
          <a:p>
            <a:r>
              <a:rPr lang="en-US" dirty="0"/>
              <a:t>I will remember that I do not treat a fever chart, a cancerous growth, but a sick human being, whose illness may affect the person's family and economic stability. My responsibility includes these related problems, if I am to care adequately for the sick. </a:t>
            </a:r>
          </a:p>
          <a:p>
            <a:r>
              <a:rPr lang="en-US" dirty="0"/>
              <a:t>I will prevent disease whenever I can, for prevention is preferable to cure. </a:t>
            </a:r>
          </a:p>
          <a:p>
            <a:r>
              <a:rPr lang="en-US" dirty="0"/>
              <a:t>I will protect the environment which sustains us, in the knowledge that the continuing health of ourselves and our societies is dependent on a healthy planet. </a:t>
            </a:r>
          </a:p>
          <a:p>
            <a:r>
              <a:rPr lang="en-US" dirty="0"/>
              <a:t>I will remember that I remain a member of society, with special obligations to all my fellow human beings, those sound of mind and body as well as the infirm. </a:t>
            </a:r>
          </a:p>
          <a:p>
            <a:r>
              <a:rPr lang="en-US" dirty="0"/>
              <a:t>If I do not violate this oath, may I enjoy life and art, respected while I live and remembered with affection thereafter. May I always act so as to preserve the finest traditions of my calling and may I long experience the joy of healing those who seek my help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465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Create</a:t>
            </a:r>
            <a:r>
              <a:rPr lang="sv-SE" dirty="0" smtClean="0"/>
              <a:t> </a:t>
            </a:r>
            <a:r>
              <a:rPr lang="sv-SE" dirty="0" err="1" smtClean="0"/>
              <a:t>barriers</a:t>
            </a:r>
            <a:r>
              <a:rPr lang="sv-SE" dirty="0" smtClean="0"/>
              <a:t> to </a:t>
            </a:r>
            <a:r>
              <a:rPr lang="sv-SE" dirty="0" err="1" smtClean="0"/>
              <a:t>avoid</a:t>
            </a:r>
            <a:r>
              <a:rPr lang="sv-SE" dirty="0" smtClean="0"/>
              <a:t> </a:t>
            </a:r>
            <a:r>
              <a:rPr lang="sv-SE" dirty="0" err="1" smtClean="0"/>
              <a:t>injured</a:t>
            </a:r>
            <a:r>
              <a:rPr lang="sv-SE" dirty="0" smtClean="0"/>
              <a:t> patients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BBD-8C22-4252-95B0-AD207CB5FDF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19-12-14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sv-SE" dirty="0" err="1" smtClean="0"/>
              <a:t>Have</a:t>
            </a:r>
            <a:r>
              <a:rPr lang="sv-SE" dirty="0" smtClean="0"/>
              <a:t> a </a:t>
            </a:r>
            <a:r>
              <a:rPr lang="sv-SE" dirty="0" err="1" smtClean="0"/>
              <a:t>good</a:t>
            </a:r>
            <a:r>
              <a:rPr lang="sv-SE" dirty="0" smtClean="0"/>
              <a:t> patient </a:t>
            </a:r>
            <a:r>
              <a:rPr lang="sv-SE" dirty="0" err="1" smtClean="0"/>
              <a:t>safety</a:t>
            </a:r>
            <a:r>
              <a:rPr lang="sv-SE" dirty="0" smtClean="0"/>
              <a:t> </a:t>
            </a:r>
            <a:r>
              <a:rPr lang="sv-SE" dirty="0" err="1" smtClean="0"/>
              <a:t>culture</a:t>
            </a:r>
            <a:endParaRPr lang="sv-SE" dirty="0" smtClean="0"/>
          </a:p>
          <a:p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leaders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promote</a:t>
            </a:r>
            <a:r>
              <a:rPr lang="sv-SE" dirty="0" smtClean="0"/>
              <a:t> </a:t>
            </a:r>
            <a:r>
              <a:rPr lang="sv-SE" dirty="0" err="1" smtClean="0"/>
              <a:t>safety</a:t>
            </a:r>
            <a:endParaRPr lang="sv-SE" dirty="0" smtClean="0"/>
          </a:p>
          <a:p>
            <a:r>
              <a:rPr lang="sv-SE" dirty="0" err="1" smtClean="0"/>
              <a:t>Have</a:t>
            </a:r>
            <a:r>
              <a:rPr lang="sv-SE" dirty="0" smtClean="0"/>
              <a:t> an organisation </a:t>
            </a:r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safety</a:t>
            </a:r>
            <a:r>
              <a:rPr lang="sv-SE" dirty="0" smtClean="0"/>
              <a:t> is </a:t>
            </a:r>
            <a:r>
              <a:rPr lang="sv-SE" dirty="0" err="1" smtClean="0"/>
              <a:t>important</a:t>
            </a:r>
            <a:endParaRPr lang="sv-SE" dirty="0" smtClean="0"/>
          </a:p>
          <a:p>
            <a:r>
              <a:rPr lang="sv-SE" dirty="0" err="1" smtClean="0"/>
              <a:t>Establish</a:t>
            </a:r>
            <a:r>
              <a:rPr lang="sv-SE" dirty="0" smtClean="0"/>
              <a:t> </a:t>
            </a:r>
            <a:r>
              <a:rPr lang="sv-SE" dirty="0" err="1" smtClean="0"/>
              <a:t>ways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 smtClean="0"/>
              <a:t> and the right </a:t>
            </a:r>
            <a:r>
              <a:rPr lang="sv-SE" dirty="0" err="1" smtClean="0"/>
              <a:t>tools</a:t>
            </a:r>
            <a:r>
              <a:rPr lang="sv-SE" dirty="0" smtClean="0"/>
              <a:t> to </a:t>
            </a:r>
            <a:r>
              <a:rPr lang="sv-SE" dirty="0" err="1" smtClean="0"/>
              <a:t>work</a:t>
            </a:r>
            <a:r>
              <a:rPr lang="sv-SE" dirty="0" smtClean="0"/>
              <a:t> in a </a:t>
            </a:r>
            <a:r>
              <a:rPr lang="sv-SE" dirty="0" err="1" smtClean="0"/>
              <a:t>safe</a:t>
            </a:r>
            <a:r>
              <a:rPr lang="sv-SE" dirty="0" smtClean="0"/>
              <a:t> </a:t>
            </a:r>
            <a:r>
              <a:rPr lang="sv-SE" dirty="0" err="1" smtClean="0"/>
              <a:t>way</a:t>
            </a:r>
            <a:endParaRPr lang="sv-SE" dirty="0" smtClean="0"/>
          </a:p>
          <a:p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skilled</a:t>
            </a:r>
            <a:r>
              <a:rPr lang="sv-SE" dirty="0" smtClean="0"/>
              <a:t> </a:t>
            </a:r>
            <a:r>
              <a:rPr lang="sv-SE" dirty="0" err="1" smtClean="0"/>
              <a:t>individuals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try to </a:t>
            </a:r>
            <a:r>
              <a:rPr lang="sv-SE" dirty="0" err="1" smtClean="0"/>
              <a:t>improve</a:t>
            </a:r>
            <a:r>
              <a:rPr lang="sv-SE" dirty="0" smtClean="0"/>
              <a:t> and teams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learn</a:t>
            </a:r>
            <a:r>
              <a:rPr lang="sv-SE" dirty="0" smtClean="0"/>
              <a:t> </a:t>
            </a:r>
            <a:r>
              <a:rPr lang="sv-SE" dirty="0" err="1" smtClean="0"/>
              <a:t>together</a:t>
            </a:r>
            <a:endParaRPr lang="sv-SE" dirty="0"/>
          </a:p>
        </p:txBody>
      </p:sp>
      <p:sp>
        <p:nvSpPr>
          <p:cNvPr id="13" name="Platshållare för innehåll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7150"/>
            <a:ext cx="2743200" cy="161925"/>
          </a:xfrm>
        </p:spPr>
        <p:txBody>
          <a:bodyPr/>
          <a:lstStyle/>
          <a:p>
            <a:fld id="{0B25C5C8-C601-4E9B-86C6-39A90779998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166378" y="1852761"/>
            <a:ext cx="5260975" cy="3951288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0250311" y="2867377"/>
            <a:ext cx="1490133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err="1" smtClean="0"/>
              <a:t>Leadership</a:t>
            </a:r>
            <a:r>
              <a:rPr lang="sv-SE" sz="1200" dirty="0" smtClean="0"/>
              <a:t> and </a:t>
            </a:r>
            <a:r>
              <a:rPr lang="sv-SE" sz="1200" dirty="0" err="1" smtClean="0"/>
              <a:t>culture</a:t>
            </a:r>
            <a:endParaRPr lang="sv-SE" sz="1200" dirty="0"/>
          </a:p>
        </p:txBody>
      </p:sp>
      <p:sp>
        <p:nvSpPr>
          <p:cNvPr id="8" name="textruta 7"/>
          <p:cNvSpPr txBox="1"/>
          <p:nvPr/>
        </p:nvSpPr>
        <p:spPr>
          <a:xfrm>
            <a:off x="9832623" y="2386210"/>
            <a:ext cx="1592614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Organisation</a:t>
            </a:r>
            <a:endParaRPr lang="sv-SE" sz="1200" dirty="0"/>
          </a:p>
        </p:txBody>
      </p:sp>
      <p:sp>
        <p:nvSpPr>
          <p:cNvPr id="9" name="textruta 8"/>
          <p:cNvSpPr txBox="1"/>
          <p:nvPr/>
        </p:nvSpPr>
        <p:spPr>
          <a:xfrm>
            <a:off x="9144000" y="1828800"/>
            <a:ext cx="141111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Ways </a:t>
            </a:r>
            <a:r>
              <a:rPr lang="sv-SE" sz="1200" dirty="0" err="1" smtClean="0"/>
              <a:t>of</a:t>
            </a:r>
            <a:r>
              <a:rPr lang="sv-SE" sz="1200" dirty="0" smtClean="0"/>
              <a:t> </a:t>
            </a:r>
            <a:r>
              <a:rPr lang="sv-SE" sz="1200" dirty="0" err="1" smtClean="0"/>
              <a:t>working</a:t>
            </a:r>
            <a:r>
              <a:rPr lang="sv-SE" sz="1200" dirty="0" smtClean="0"/>
              <a:t>, </a:t>
            </a:r>
            <a:r>
              <a:rPr lang="sv-SE" sz="1200" dirty="0" err="1" smtClean="0"/>
              <a:t>tools</a:t>
            </a:r>
            <a:endParaRPr lang="sv-SE" sz="1200" dirty="0"/>
          </a:p>
        </p:txBody>
      </p:sp>
      <p:sp>
        <p:nvSpPr>
          <p:cNvPr id="10" name="textruta 9"/>
          <p:cNvSpPr txBox="1"/>
          <p:nvPr/>
        </p:nvSpPr>
        <p:spPr>
          <a:xfrm>
            <a:off x="7676444" y="2111022"/>
            <a:ext cx="146755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Team and </a:t>
            </a:r>
            <a:r>
              <a:rPr lang="sv-SE" dirty="0" err="1" smtClean="0">
                <a:solidFill>
                  <a:schemeClr val="bg1"/>
                </a:solidFill>
              </a:rPr>
              <a:t>individual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6558844" y="4100899"/>
            <a:ext cx="171591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Injured</a:t>
            </a:r>
            <a:r>
              <a:rPr lang="sv-SE" dirty="0" smtClean="0"/>
              <a:t> patient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34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Patient </a:t>
            </a:r>
            <a:r>
              <a:rPr lang="sv-SE" dirty="0" err="1" smtClean="0"/>
              <a:t>safety</a:t>
            </a:r>
            <a:r>
              <a:rPr lang="sv-SE" dirty="0" smtClean="0"/>
              <a:t> </a:t>
            </a:r>
            <a:r>
              <a:rPr lang="sv-SE" dirty="0" err="1" smtClean="0"/>
              <a:t>culture</a:t>
            </a:r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CME -  </a:t>
            </a:r>
            <a:r>
              <a:rPr lang="sv-SE" dirty="0" err="1"/>
              <a:t>Continuos</a:t>
            </a:r>
            <a:r>
              <a:rPr lang="sv-SE" dirty="0"/>
              <a:t> Medical </a:t>
            </a:r>
            <a:r>
              <a:rPr lang="sv-SE" dirty="0" err="1"/>
              <a:t>Education</a:t>
            </a:r>
            <a:endParaRPr lang="sv-SE" dirty="0"/>
          </a:p>
          <a:p>
            <a:r>
              <a:rPr lang="sv-SE" dirty="0" err="1" smtClean="0"/>
              <a:t>Reporting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mishaps</a:t>
            </a:r>
            <a:r>
              <a:rPr lang="sv-SE" dirty="0" smtClean="0"/>
              <a:t> and </a:t>
            </a:r>
            <a:r>
              <a:rPr lang="sv-SE" dirty="0" err="1" smtClean="0"/>
              <a:t>adverse</a:t>
            </a:r>
            <a:r>
              <a:rPr lang="sv-SE" dirty="0" smtClean="0"/>
              <a:t> events</a:t>
            </a:r>
          </a:p>
          <a:p>
            <a:r>
              <a:rPr lang="sv-SE" dirty="0" err="1" smtClean="0"/>
              <a:t>Analysis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adverse</a:t>
            </a:r>
            <a:r>
              <a:rPr lang="sv-SE" dirty="0" smtClean="0"/>
              <a:t> events</a:t>
            </a:r>
            <a:endParaRPr lang="sv-SE" dirty="0"/>
          </a:p>
          <a:p>
            <a:r>
              <a:rPr lang="sv-SE" dirty="0" err="1" smtClean="0"/>
              <a:t>Reporting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positive </a:t>
            </a:r>
            <a:r>
              <a:rPr lang="sv-SE" dirty="0" err="1" smtClean="0"/>
              <a:t>outcomes</a:t>
            </a:r>
            <a:endParaRPr lang="sv-SE" dirty="0" smtClean="0"/>
          </a:p>
          <a:p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systematically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improvements</a:t>
            </a:r>
            <a:endParaRPr lang="sv-SE" dirty="0" smtClean="0"/>
          </a:p>
          <a:p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conditions</a:t>
            </a:r>
            <a:endParaRPr lang="sv-SE" dirty="0" smtClean="0"/>
          </a:p>
          <a:p>
            <a:r>
              <a:rPr lang="sv-SE" dirty="0" smtClean="0"/>
              <a:t>Staff survey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attitude</a:t>
            </a:r>
            <a:r>
              <a:rPr lang="sv-SE" dirty="0" smtClean="0"/>
              <a:t> </a:t>
            </a:r>
            <a:r>
              <a:rPr lang="sv-SE" dirty="0" err="1" smtClean="0"/>
              <a:t>towards</a:t>
            </a:r>
            <a:r>
              <a:rPr lang="sv-SE" dirty="0" smtClean="0"/>
              <a:t> </a:t>
            </a:r>
            <a:r>
              <a:rPr lang="sv-SE" dirty="0" err="1" smtClean="0"/>
              <a:t>safety</a:t>
            </a:r>
            <a:endParaRPr lang="sv-SE" dirty="0" smtClean="0"/>
          </a:p>
          <a:p>
            <a:r>
              <a:rPr lang="sv-SE" dirty="0" smtClean="0"/>
              <a:t>Patient </a:t>
            </a:r>
            <a:r>
              <a:rPr lang="sv-SE" dirty="0" err="1" smtClean="0"/>
              <a:t>satisfaction</a:t>
            </a:r>
            <a:r>
              <a:rPr lang="sv-SE" dirty="0" smtClean="0"/>
              <a:t> survey </a:t>
            </a:r>
          </a:p>
          <a:p>
            <a:r>
              <a:rPr lang="sv-SE" dirty="0" smtClean="0"/>
              <a:t>Focus on the </a:t>
            </a:r>
            <a:r>
              <a:rPr lang="sv-SE" dirty="0" err="1" smtClean="0"/>
              <a:t>safety</a:t>
            </a:r>
            <a:r>
              <a:rPr lang="sv-SE" dirty="0" smtClean="0"/>
              <a:t> system and </a:t>
            </a:r>
            <a:r>
              <a:rPr lang="sv-SE" dirty="0" smtClean="0">
                <a:solidFill>
                  <a:srgbClr val="FF0000"/>
                </a:solidFill>
              </a:rPr>
              <a:t>not</a:t>
            </a:r>
            <a:r>
              <a:rPr lang="sv-SE" dirty="0" smtClean="0"/>
              <a:t> </a:t>
            </a:r>
            <a:r>
              <a:rPr lang="sv-SE" dirty="0" err="1" smtClean="0"/>
              <a:t>who</a:t>
            </a:r>
            <a:r>
              <a:rPr lang="sv-SE" dirty="0" smtClean="0"/>
              <a:t> is to </a:t>
            </a:r>
            <a:r>
              <a:rPr lang="sv-SE" dirty="0" err="1" smtClean="0"/>
              <a:t>blaim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-760" b="760"/>
          <a:stretch/>
        </p:blipFill>
        <p:spPr>
          <a:xfrm>
            <a:off x="7735768" y="209432"/>
            <a:ext cx="4239752" cy="36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sv-SE" sz="3200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7987" y="592382"/>
            <a:ext cx="9900000" cy="733386"/>
          </a:xfrm>
        </p:spPr>
        <p:txBody>
          <a:bodyPr/>
          <a:lstStyle/>
          <a:p>
            <a:r>
              <a:rPr lang="en-US" dirty="0" smtClean="0"/>
              <a:t>A model for continuous improvement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C5C8-C601-4E9B-86C6-39A90779998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1113693"/>
            <a:ext cx="11772147" cy="53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good? How do we improve?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8DBBD-8C22-4252-95B0-AD207CB5FD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19-12-14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5C5C8-C601-4E9B-86C6-39A907799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89" y="1670756"/>
            <a:ext cx="6029148" cy="48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2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560415"/>
              </p:ext>
            </p:extLst>
          </p:nvPr>
        </p:nvGraphicFramePr>
        <p:xfrm>
          <a:off x="2664178" y="893723"/>
          <a:ext cx="7157685" cy="53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Photo Editor-foto" r:id="rId4" imgW="19504762" imgH="14628571" progId="MSPhotoEd.3">
                  <p:embed/>
                </p:oleObj>
              </mc:Choice>
              <mc:Fallback>
                <p:oleObj name="Photo Editor-foto" r:id="rId4" imgW="19504762" imgH="14628571" progId="MSPhotoEd.3">
                  <p:embed/>
                  <p:pic>
                    <p:nvPicPr>
                      <p:cNvPr id="302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178" y="893723"/>
                        <a:ext cx="7157685" cy="536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80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8ReEtETkuaHVBATU13I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CYs7HSRrKIEoy_401ct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CYs7HSRrKIEoy_401ct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8ReEtETkuaHVBATU13I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7c44TXzTc2Nzv4cCJWpo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Vi7h_SGTmiKSXr2CJLAy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8k6pzQTKqNQYas9YclR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CYs7HSRrKIEoy_401ct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8ReEtETkuaHVBATU13I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8ReEtETkuaHVBATU13I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CYs7HSRrKIEoy_401ct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kHPe7TdCn7cIn7zLJT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TCpBgKbQA2GguUKm4VXu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CrxZoSzaYmw.rZ47bf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j6AMsRoqwWc2ET69Nt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7_blank">
  <a:themeElements>
    <a:clrScheme name="blank 1">
      <a:dk1>
        <a:srgbClr val="332C23"/>
      </a:dk1>
      <a:lt1>
        <a:srgbClr val="FFFFFF"/>
      </a:lt1>
      <a:dk2>
        <a:srgbClr val="A4A19E"/>
      </a:dk2>
      <a:lt2>
        <a:srgbClr val="D9E2F1"/>
      </a:lt2>
      <a:accent1>
        <a:srgbClr val="9FC9F3"/>
      </a:accent1>
      <a:accent2>
        <a:srgbClr val="4496E8"/>
      </a:accent2>
      <a:accent3>
        <a:srgbClr val="FFFFFF"/>
      </a:accent3>
      <a:accent4>
        <a:srgbClr val="2A241C"/>
      </a:accent4>
      <a:accent5>
        <a:srgbClr val="CDE1F8"/>
      </a:accent5>
      <a:accent6>
        <a:srgbClr val="3D87D2"/>
      </a:accent6>
      <a:hlink>
        <a:srgbClr val="1A76CE"/>
      </a:hlink>
      <a:folHlink>
        <a:srgbClr val="145AA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332C23"/>
        </a:dk1>
        <a:lt1>
          <a:srgbClr val="FFFFFF"/>
        </a:lt1>
        <a:dk2>
          <a:srgbClr val="A4A19E"/>
        </a:dk2>
        <a:lt2>
          <a:srgbClr val="D9E2F1"/>
        </a:lt2>
        <a:accent1>
          <a:srgbClr val="9FC9F3"/>
        </a:accent1>
        <a:accent2>
          <a:srgbClr val="4496E8"/>
        </a:accent2>
        <a:accent3>
          <a:srgbClr val="FFFFFF"/>
        </a:accent3>
        <a:accent4>
          <a:srgbClr val="2A241C"/>
        </a:accent4>
        <a:accent5>
          <a:srgbClr val="CDE1F8"/>
        </a:accent5>
        <a:accent6>
          <a:srgbClr val="3D87D2"/>
        </a:accent6>
        <a:hlink>
          <a:srgbClr val="1A76CE"/>
        </a:hlink>
        <a:folHlink>
          <a:srgbClr val="145A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">
  <a:themeElements>
    <a:clrScheme name="Capio_2018">
      <a:dk1>
        <a:sysClr val="windowText" lastClr="000000"/>
      </a:dk1>
      <a:lt1>
        <a:sysClr val="window" lastClr="FFFFFF"/>
      </a:lt1>
      <a:dk2>
        <a:srgbClr val="000000"/>
      </a:dk2>
      <a:lt2>
        <a:srgbClr val="F5F5F5"/>
      </a:lt2>
      <a:accent1>
        <a:srgbClr val="FA8254"/>
      </a:accent1>
      <a:accent2>
        <a:srgbClr val="6FA5DE"/>
      </a:accent2>
      <a:accent3>
        <a:srgbClr val="F9B04D"/>
      </a:accent3>
      <a:accent4>
        <a:srgbClr val="F7F0C8"/>
      </a:accent4>
      <a:accent5>
        <a:srgbClr val="A4A19E"/>
      </a:accent5>
      <a:accent6>
        <a:srgbClr val="EEEEEE"/>
      </a:accent6>
      <a:hlink>
        <a:srgbClr val="0563C1"/>
      </a:hlink>
      <a:folHlink>
        <a:srgbClr val="954F72"/>
      </a:folHlink>
    </a:clrScheme>
    <a:fontScheme name="Capio_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apio_PPT-mall_2018" id="{036D5D3D-C053-45CA-97CE-CA1C5DD2FABD}" vid="{FDA56FC2-7C6B-433E-8C6A-0A976C68F81B}"/>
    </a:ext>
  </a:extLst>
</a:theme>
</file>

<file path=ppt/theme/theme4.xml><?xml version="1.0" encoding="utf-8"?>
<a:theme xmlns:a="http://schemas.openxmlformats.org/drawingml/2006/main" name="1_Text">
  <a:themeElements>
    <a:clrScheme name="Capio_2018_NY">
      <a:dk1>
        <a:sysClr val="windowText" lastClr="000000"/>
      </a:dk1>
      <a:lt1>
        <a:sysClr val="window" lastClr="FFFFFF"/>
      </a:lt1>
      <a:dk2>
        <a:srgbClr val="4A4A4A"/>
      </a:dk2>
      <a:lt2>
        <a:srgbClr val="F5F5F5"/>
      </a:lt2>
      <a:accent1>
        <a:srgbClr val="FA8254"/>
      </a:accent1>
      <a:accent2>
        <a:srgbClr val="6FA5DE"/>
      </a:accent2>
      <a:accent3>
        <a:srgbClr val="F9B04D"/>
      </a:accent3>
      <a:accent4>
        <a:srgbClr val="F7F0C8"/>
      </a:accent4>
      <a:accent5>
        <a:srgbClr val="A4A19E"/>
      </a:accent5>
      <a:accent6>
        <a:srgbClr val="EEEEEE"/>
      </a:accent6>
      <a:hlink>
        <a:srgbClr val="0563C1"/>
      </a:hlink>
      <a:folHlink>
        <a:srgbClr val="954F72"/>
      </a:folHlink>
    </a:clrScheme>
    <a:fontScheme name="Capio_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004681A3-5F4B-48C0-B326-D7F0127949A7}" vid="{3AA81F70-FAA9-4C5B-A767-805C698D06EC}"/>
    </a:ext>
  </a:extLst>
</a:theme>
</file>

<file path=ppt/theme/theme5.xml><?xml version="1.0" encoding="utf-8"?>
<a:theme xmlns:a="http://schemas.openxmlformats.org/drawingml/2006/main" name="1_Capio_External_PPT_template_2018_eng">
  <a:themeElements>
    <a:clrScheme name="Capio_2018_NY">
      <a:dk1>
        <a:sysClr val="windowText" lastClr="000000"/>
      </a:dk1>
      <a:lt1>
        <a:sysClr val="window" lastClr="FFFFFF"/>
      </a:lt1>
      <a:dk2>
        <a:srgbClr val="4A4A4A"/>
      </a:dk2>
      <a:lt2>
        <a:srgbClr val="F5F5F5"/>
      </a:lt2>
      <a:accent1>
        <a:srgbClr val="FA8254"/>
      </a:accent1>
      <a:accent2>
        <a:srgbClr val="6FA5DE"/>
      </a:accent2>
      <a:accent3>
        <a:srgbClr val="F9B04D"/>
      </a:accent3>
      <a:accent4>
        <a:srgbClr val="F7F0C8"/>
      </a:accent4>
      <a:accent5>
        <a:srgbClr val="A4A19E"/>
      </a:accent5>
      <a:accent6>
        <a:srgbClr val="EEEEEE"/>
      </a:accent6>
      <a:hlink>
        <a:srgbClr val="0563C1"/>
      </a:hlink>
      <a:folHlink>
        <a:srgbClr val="954F72"/>
      </a:folHlink>
    </a:clrScheme>
    <a:fontScheme name="Capio_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004681A3-5F4B-48C0-B326-D7F0127949A7}" vid="{805F887B-52EA-4CB6-A8E6-DDFB1A0D27D9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679</Words>
  <Application>Microsoft Macintosh PowerPoint</Application>
  <PresentationFormat>Anpassad</PresentationFormat>
  <Paragraphs>81</Paragraphs>
  <Slides>16</Slides>
  <Notes>3</Notes>
  <HiddenSlides>1</HiddenSlides>
  <MMClips>1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3" baseType="lpstr">
      <vt:lpstr>Office-tema</vt:lpstr>
      <vt:lpstr>37_blank</vt:lpstr>
      <vt:lpstr>Text</vt:lpstr>
      <vt:lpstr>1_Text</vt:lpstr>
      <vt:lpstr>1_Capio_External_PPT_template_2018_eng</vt:lpstr>
      <vt:lpstr>think-cell Slide</vt:lpstr>
      <vt:lpstr>Photo Editor-foto</vt:lpstr>
      <vt:lpstr> Quality and patient safety</vt:lpstr>
      <vt:lpstr>PowerPoint-presentation</vt:lpstr>
      <vt:lpstr>Hippocratic oath</vt:lpstr>
      <vt:lpstr>Hippocratic oath 2019</vt:lpstr>
      <vt:lpstr>Create barriers to avoid injured patients</vt:lpstr>
      <vt:lpstr>Patient safety culture</vt:lpstr>
      <vt:lpstr>A model for continuous improvement</vt:lpstr>
      <vt:lpstr>Are we good? How do we improve?</vt:lpstr>
      <vt:lpstr>PowerPoint-presentation</vt:lpstr>
      <vt:lpstr>Stay curious!</vt:lpstr>
      <vt:lpstr>Standards and care pathways</vt:lpstr>
      <vt:lpstr>Remove ”waste” to have less stressful days  </vt:lpstr>
      <vt:lpstr>Cheap and easy way to increase safety</vt:lpstr>
      <vt:lpstr>PowerPoint-presentation</vt:lpstr>
      <vt:lpstr>PowerPoint-presentation</vt:lpstr>
      <vt:lpstr>PowerPoint-presentation</vt:lpstr>
    </vt:vector>
  </TitlesOfParts>
  <Company>Capio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Fractures and their treatment</dc:title>
  <dc:creator>Wirén Tobias</dc:creator>
  <cp:lastModifiedBy>Charlotta Holmsten-Wirén</cp:lastModifiedBy>
  <cp:revision>36</cp:revision>
  <dcterms:created xsi:type="dcterms:W3CDTF">2019-09-29T19:34:22Z</dcterms:created>
  <dcterms:modified xsi:type="dcterms:W3CDTF">2019-12-14T11:23:40Z</dcterms:modified>
</cp:coreProperties>
</file>