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0" r:id="rId1"/>
  </p:sldMasterIdLst>
  <p:sldIdLst>
    <p:sldId id="256" r:id="rId2"/>
    <p:sldId id="291" r:id="rId3"/>
    <p:sldId id="277" r:id="rId4"/>
    <p:sldId id="289" r:id="rId5"/>
    <p:sldId id="292" r:id="rId6"/>
    <p:sldId id="310" r:id="rId7"/>
    <p:sldId id="257" r:id="rId8"/>
    <p:sldId id="258" r:id="rId9"/>
    <p:sldId id="259" r:id="rId10"/>
    <p:sldId id="262" r:id="rId11"/>
    <p:sldId id="263" r:id="rId12"/>
    <p:sldId id="293" r:id="rId13"/>
    <p:sldId id="279" r:id="rId14"/>
    <p:sldId id="286" r:id="rId15"/>
    <p:sldId id="301" r:id="rId16"/>
    <p:sldId id="294" r:id="rId17"/>
    <p:sldId id="282" r:id="rId18"/>
    <p:sldId id="295" r:id="rId19"/>
    <p:sldId id="296" r:id="rId20"/>
    <p:sldId id="299" r:id="rId21"/>
    <p:sldId id="297" r:id="rId22"/>
    <p:sldId id="275" r:id="rId23"/>
    <p:sldId id="281" r:id="rId24"/>
    <p:sldId id="287" r:id="rId25"/>
    <p:sldId id="260" r:id="rId26"/>
    <p:sldId id="261" r:id="rId27"/>
    <p:sldId id="265" r:id="rId28"/>
    <p:sldId id="298" r:id="rId29"/>
    <p:sldId id="300" r:id="rId30"/>
    <p:sldId id="302" r:id="rId31"/>
    <p:sldId id="303" r:id="rId32"/>
    <p:sldId id="304" r:id="rId33"/>
    <p:sldId id="307" r:id="rId34"/>
    <p:sldId id="305" r:id="rId35"/>
    <p:sldId id="306" r:id="rId36"/>
    <p:sldId id="308" r:id="rId37"/>
    <p:sldId id="309" r:id="rId3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ustomXml" Target="../customXml/item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10977-7312-48BB-A13D-4C02D692D266}" type="datetimeFigureOut">
              <a:rPr lang="sv-SE" smtClean="0"/>
              <a:t>2023-04-19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FDF0D-1B04-4504-A498-2B5F99C0A81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15148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ch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10977-7312-48BB-A13D-4C02D692D266}" type="datetimeFigureOut">
              <a:rPr lang="sv-SE" smtClean="0"/>
              <a:t>2023-04-19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FDF0D-1B04-4504-A498-2B5F99C0A81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08043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med beskriv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10977-7312-48BB-A13D-4C02D692D266}" type="datetimeFigureOut">
              <a:rPr lang="sv-SE" smtClean="0"/>
              <a:t>2023-04-19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FDF0D-1B04-4504-A498-2B5F99C0A815}" type="slidenum">
              <a:rPr lang="sv-SE" smtClean="0"/>
              <a:t>‹#›</a:t>
            </a:fld>
            <a:endParaRPr lang="sv-SE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204076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n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10977-7312-48BB-A13D-4C02D692D266}" type="datetimeFigureOut">
              <a:rPr lang="sv-SE" smtClean="0"/>
              <a:t>2023-04-19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FDF0D-1B04-4504-A498-2B5F99C0A81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174337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nkort för 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10977-7312-48BB-A13D-4C02D692D266}" type="datetimeFigureOut">
              <a:rPr lang="sv-SE" smtClean="0"/>
              <a:t>2023-04-19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FDF0D-1B04-4504-A498-2B5F99C0A815}" type="slidenum">
              <a:rPr lang="sv-SE" smtClean="0"/>
              <a:t>‹#›</a:t>
            </a:fld>
            <a:endParaRPr lang="sv-SE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005554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nt eller fals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10977-7312-48BB-A13D-4C02D692D266}" type="datetimeFigureOut">
              <a:rPr lang="sv-SE" smtClean="0"/>
              <a:t>2023-04-19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FDF0D-1B04-4504-A498-2B5F99C0A81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139372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10977-7312-48BB-A13D-4C02D692D266}" type="datetimeFigureOut">
              <a:rPr lang="sv-SE" smtClean="0"/>
              <a:t>2023-04-19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FDF0D-1B04-4504-A498-2B5F99C0A81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152770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10977-7312-48BB-A13D-4C02D692D266}" type="datetimeFigureOut">
              <a:rPr lang="sv-SE" smtClean="0"/>
              <a:t>2023-04-19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FDF0D-1B04-4504-A498-2B5F99C0A81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48378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10977-7312-48BB-A13D-4C02D692D266}" type="datetimeFigureOut">
              <a:rPr lang="sv-SE" smtClean="0"/>
              <a:t>2023-04-19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FDF0D-1B04-4504-A498-2B5F99C0A81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80901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10977-7312-48BB-A13D-4C02D692D266}" type="datetimeFigureOut">
              <a:rPr lang="sv-SE" smtClean="0"/>
              <a:t>2023-04-19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FDF0D-1B04-4504-A498-2B5F99C0A81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15810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10977-7312-48BB-A13D-4C02D692D266}" type="datetimeFigureOut">
              <a:rPr lang="sv-SE" smtClean="0"/>
              <a:t>2023-04-19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FDF0D-1B04-4504-A498-2B5F99C0A81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39265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10977-7312-48BB-A13D-4C02D692D266}" type="datetimeFigureOut">
              <a:rPr lang="sv-SE" smtClean="0"/>
              <a:t>2023-04-19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FDF0D-1B04-4504-A498-2B5F99C0A81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83613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10977-7312-48BB-A13D-4C02D692D266}" type="datetimeFigureOut">
              <a:rPr lang="sv-SE" smtClean="0"/>
              <a:t>2023-04-19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FDF0D-1B04-4504-A498-2B5F99C0A81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80635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10977-7312-48BB-A13D-4C02D692D266}" type="datetimeFigureOut">
              <a:rPr lang="sv-SE" smtClean="0"/>
              <a:t>2023-04-19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FDF0D-1B04-4504-A498-2B5F99C0A81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74301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10977-7312-48BB-A13D-4C02D692D266}" type="datetimeFigureOut">
              <a:rPr lang="sv-SE" smtClean="0"/>
              <a:t>2023-04-19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FDF0D-1B04-4504-A498-2B5F99C0A81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10603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10977-7312-48BB-A13D-4C02D692D266}" type="datetimeFigureOut">
              <a:rPr lang="sv-SE" smtClean="0"/>
              <a:t>2023-04-19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FDF0D-1B04-4504-A498-2B5F99C0A81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91058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710977-7312-48BB-A13D-4C02D692D266}" type="datetimeFigureOut">
              <a:rPr lang="sv-SE" smtClean="0"/>
              <a:t>2023-04-19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3DFDF0D-1B04-4504-A498-2B5F99C0A81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16852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1" r:id="rId1"/>
    <p:sldLayoutId id="2147483892" r:id="rId2"/>
    <p:sldLayoutId id="2147483893" r:id="rId3"/>
    <p:sldLayoutId id="2147483894" r:id="rId4"/>
    <p:sldLayoutId id="2147483895" r:id="rId5"/>
    <p:sldLayoutId id="2147483896" r:id="rId6"/>
    <p:sldLayoutId id="2147483897" r:id="rId7"/>
    <p:sldLayoutId id="2147483898" r:id="rId8"/>
    <p:sldLayoutId id="2147483899" r:id="rId9"/>
    <p:sldLayoutId id="2147483900" r:id="rId10"/>
    <p:sldLayoutId id="2147483901" r:id="rId11"/>
    <p:sldLayoutId id="2147483902" r:id="rId12"/>
    <p:sldLayoutId id="2147483903" r:id="rId13"/>
    <p:sldLayoutId id="2147483904" r:id="rId14"/>
    <p:sldLayoutId id="2147483905" r:id="rId15"/>
    <p:sldLayoutId id="214748390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7980ED8-F7DC-7B10-1698-9F0F09638E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64030"/>
            <a:ext cx="9144000" cy="1034142"/>
          </a:xfrm>
        </p:spPr>
        <p:txBody>
          <a:bodyPr>
            <a:normAutofit fontScale="90000"/>
          </a:bodyPr>
          <a:lstStyle/>
          <a:p>
            <a:r>
              <a:rPr lang="sv-SE" sz="5400" b="1" dirty="0" err="1"/>
              <a:t>Quality</a:t>
            </a:r>
            <a:r>
              <a:rPr lang="sv-SE" sz="5400" b="1" dirty="0"/>
              <a:t> </a:t>
            </a:r>
            <a:r>
              <a:rPr lang="sv-SE" sz="5400" b="1" dirty="0" err="1"/>
              <a:t>Improvement</a:t>
            </a:r>
            <a:r>
              <a:rPr lang="sv-SE" sz="5400" b="1" dirty="0"/>
              <a:t> </a:t>
            </a:r>
            <a:r>
              <a:rPr lang="sv-SE" sz="5400" b="1" dirty="0" err="1"/>
              <a:t>Training</a:t>
            </a:r>
            <a:endParaRPr lang="sv-SE" sz="5400" b="1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2F19FEA9-3372-9F38-E94B-0EA86CBC4A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045063"/>
            <a:ext cx="9144000" cy="3505200"/>
          </a:xfrm>
        </p:spPr>
        <p:txBody>
          <a:bodyPr>
            <a:noAutofit/>
          </a:bodyPr>
          <a:lstStyle/>
          <a:p>
            <a:r>
              <a:rPr lang="sv-SE" sz="4000" dirty="0"/>
              <a:t>Kacheliba </a:t>
            </a:r>
            <a:r>
              <a:rPr lang="sv-SE" sz="4000" dirty="0" err="1"/>
              <a:t>Sub</a:t>
            </a:r>
            <a:r>
              <a:rPr lang="sv-SE" sz="4000" dirty="0"/>
              <a:t>-County hospital </a:t>
            </a:r>
          </a:p>
          <a:p>
            <a:r>
              <a:rPr lang="sv-SE" sz="4000" dirty="0" err="1"/>
              <a:t>work</a:t>
            </a:r>
            <a:r>
              <a:rPr lang="sv-SE" sz="4000" dirty="0"/>
              <a:t>-shop</a:t>
            </a:r>
          </a:p>
          <a:p>
            <a:r>
              <a:rPr lang="sv-SE" sz="4000" dirty="0"/>
              <a:t>19-20 </a:t>
            </a:r>
            <a:r>
              <a:rPr lang="sv-SE" sz="4000" dirty="0" err="1"/>
              <a:t>th</a:t>
            </a:r>
            <a:r>
              <a:rPr lang="sv-SE" sz="4000" dirty="0"/>
              <a:t> </a:t>
            </a:r>
            <a:r>
              <a:rPr lang="sv-SE" sz="4000" dirty="0" err="1"/>
              <a:t>of</a:t>
            </a:r>
            <a:r>
              <a:rPr lang="sv-SE" sz="4000" dirty="0"/>
              <a:t> April 2023</a:t>
            </a:r>
          </a:p>
          <a:p>
            <a:endParaRPr lang="sv-SE" sz="4000" dirty="0"/>
          </a:p>
          <a:p>
            <a:r>
              <a:rPr lang="sv-SE" sz="4000" dirty="0"/>
              <a:t>and at CME </a:t>
            </a:r>
            <a:r>
              <a:rPr lang="sv-SE" sz="4000" dirty="0" err="1"/>
              <a:t>Tuesday</a:t>
            </a:r>
            <a:r>
              <a:rPr lang="sv-SE" sz="4000" dirty="0"/>
              <a:t> 2nd </a:t>
            </a:r>
            <a:r>
              <a:rPr lang="sv-SE" sz="4000" dirty="0" err="1"/>
              <a:t>of</a:t>
            </a:r>
            <a:r>
              <a:rPr lang="sv-SE" sz="4000" dirty="0"/>
              <a:t> May </a:t>
            </a:r>
          </a:p>
          <a:p>
            <a:r>
              <a:rPr lang="sv-SE" sz="4000" dirty="0"/>
              <a:t>08.00-9.00 </a:t>
            </a:r>
            <a:r>
              <a:rPr lang="sv-SE" sz="4000" dirty="0" err="1"/>
              <a:t>am</a:t>
            </a:r>
            <a:endParaRPr lang="sv-SE" sz="4000" dirty="0"/>
          </a:p>
          <a:p>
            <a:endParaRPr lang="sv-SE" dirty="0"/>
          </a:p>
          <a:p>
            <a:r>
              <a:rPr lang="sv-SE" dirty="0"/>
              <a:t> </a:t>
            </a:r>
            <a:r>
              <a:rPr lang="sv-SE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734523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F716687-568C-B717-7E8B-51D9AD0A9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148080"/>
          </a:xfrm>
        </p:spPr>
        <p:txBody>
          <a:bodyPr/>
          <a:lstStyle/>
          <a:p>
            <a:r>
              <a:rPr lang="sv-SE" sz="4400" b="1" dirty="0"/>
              <a:t>Dimensions </a:t>
            </a:r>
            <a:r>
              <a:rPr lang="sv-SE" sz="4400" b="1" dirty="0" err="1"/>
              <a:t>of</a:t>
            </a:r>
            <a:r>
              <a:rPr lang="sv-SE" sz="4400" b="1" dirty="0"/>
              <a:t> KQMH 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574344B-1363-E90D-3296-964DC0EB9F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25601"/>
            <a:ext cx="8596668" cy="4415762"/>
          </a:xfrm>
        </p:spPr>
        <p:txBody>
          <a:bodyPr>
            <a:noAutofit/>
          </a:bodyPr>
          <a:lstStyle/>
          <a:p>
            <a:r>
              <a:rPr lang="sv-SE" dirty="0"/>
              <a:t>12 dimensions:</a:t>
            </a:r>
          </a:p>
          <a:p>
            <a:r>
              <a:rPr lang="sv-SE" dirty="0" err="1"/>
              <a:t>Structure</a:t>
            </a:r>
            <a:endParaRPr lang="sv-SE" dirty="0"/>
          </a:p>
          <a:p>
            <a:pPr marL="457200" lvl="1" indent="0">
              <a:buNone/>
            </a:pPr>
            <a:r>
              <a:rPr lang="sv-SE" sz="1800" dirty="0"/>
              <a:t>1.	</a:t>
            </a:r>
            <a:r>
              <a:rPr lang="sv-SE" sz="1800" dirty="0" err="1"/>
              <a:t>Leadership</a:t>
            </a:r>
            <a:endParaRPr lang="sv-SE" sz="1800" dirty="0"/>
          </a:p>
          <a:p>
            <a:pPr marL="457200" lvl="1" indent="0">
              <a:buNone/>
            </a:pPr>
            <a:r>
              <a:rPr lang="sv-SE" sz="1800" dirty="0"/>
              <a:t>2.	Human </a:t>
            </a:r>
            <a:r>
              <a:rPr lang="sv-SE" sz="1800" dirty="0" err="1"/>
              <a:t>resourses</a:t>
            </a:r>
            <a:endParaRPr lang="sv-SE" sz="1800" dirty="0"/>
          </a:p>
          <a:p>
            <a:pPr marL="457200" lvl="1" indent="0">
              <a:buNone/>
            </a:pPr>
            <a:r>
              <a:rPr lang="sv-SE" sz="1800" dirty="0"/>
              <a:t>3.	</a:t>
            </a:r>
            <a:r>
              <a:rPr lang="sv-SE" sz="1800" dirty="0" err="1"/>
              <a:t>Policies</a:t>
            </a:r>
            <a:r>
              <a:rPr lang="sv-SE" sz="1800" dirty="0"/>
              <a:t>, standards and </a:t>
            </a:r>
            <a:r>
              <a:rPr lang="sv-SE" sz="1800" dirty="0" err="1"/>
              <a:t>guidlines</a:t>
            </a:r>
            <a:endParaRPr lang="sv-SE" sz="1800" dirty="0"/>
          </a:p>
          <a:p>
            <a:pPr marL="457200" lvl="1" indent="0">
              <a:buNone/>
            </a:pPr>
            <a:r>
              <a:rPr lang="sv-SE" sz="1800" dirty="0"/>
              <a:t>4.	</a:t>
            </a:r>
            <a:r>
              <a:rPr lang="sv-SE" sz="1800" dirty="0" err="1"/>
              <a:t>Facility</a:t>
            </a:r>
            <a:r>
              <a:rPr lang="sv-SE" sz="1800" dirty="0"/>
              <a:t> and </a:t>
            </a:r>
            <a:r>
              <a:rPr lang="sv-SE" sz="1800" dirty="0" err="1"/>
              <a:t>infrastructure</a:t>
            </a:r>
            <a:r>
              <a:rPr lang="sv-SE" sz="1800" dirty="0"/>
              <a:t> (4.11 5 S)</a:t>
            </a:r>
          </a:p>
          <a:p>
            <a:pPr marL="457200" lvl="1" indent="0">
              <a:buNone/>
            </a:pPr>
            <a:r>
              <a:rPr lang="sv-SE" sz="1800" dirty="0"/>
              <a:t>5.	</a:t>
            </a:r>
            <a:r>
              <a:rPr lang="sv-SE" sz="1800" dirty="0" err="1"/>
              <a:t>Supplies</a:t>
            </a:r>
            <a:r>
              <a:rPr lang="sv-SE" sz="1800" dirty="0"/>
              <a:t> management</a:t>
            </a:r>
          </a:p>
          <a:p>
            <a:pPr marL="457200" lvl="1" indent="0">
              <a:buNone/>
            </a:pPr>
            <a:r>
              <a:rPr lang="sv-SE" sz="1800" dirty="0"/>
              <a:t>6.	Equipment</a:t>
            </a:r>
          </a:p>
          <a:p>
            <a:pPr marL="457200" lvl="1" indent="0">
              <a:buNone/>
            </a:pPr>
            <a:r>
              <a:rPr lang="sv-SE" sz="1800" dirty="0"/>
              <a:t>7.	</a:t>
            </a:r>
            <a:r>
              <a:rPr lang="sv-SE" sz="1800" dirty="0" err="1"/>
              <a:t>Referral</a:t>
            </a:r>
            <a:r>
              <a:rPr lang="sv-SE" sz="1800" dirty="0"/>
              <a:t> system</a:t>
            </a:r>
          </a:p>
          <a:p>
            <a:pPr marL="457200" lvl="1" indent="0">
              <a:buNone/>
            </a:pPr>
            <a:r>
              <a:rPr lang="sv-SE" sz="1800" dirty="0"/>
              <a:t>8.	Transport and </a:t>
            </a:r>
            <a:r>
              <a:rPr lang="sv-SE" sz="1800" dirty="0" err="1"/>
              <a:t>fleet</a:t>
            </a:r>
            <a:r>
              <a:rPr lang="sv-SE" sz="1800" dirty="0"/>
              <a:t> management</a:t>
            </a:r>
          </a:p>
          <a:p>
            <a:pPr marL="457200" lvl="1" indent="0">
              <a:buNone/>
            </a:pPr>
            <a:r>
              <a:rPr lang="sv-SE" sz="1800" dirty="0"/>
              <a:t>9.	Health </a:t>
            </a:r>
            <a:r>
              <a:rPr lang="sv-SE" sz="1800" dirty="0" err="1"/>
              <a:t>records</a:t>
            </a:r>
            <a:r>
              <a:rPr lang="sv-SE" sz="1800" dirty="0"/>
              <a:t> and </a:t>
            </a:r>
            <a:r>
              <a:rPr lang="sv-SE" sz="1800" dirty="0" err="1"/>
              <a:t>health</a:t>
            </a:r>
            <a:r>
              <a:rPr lang="sv-SE" sz="1800" dirty="0"/>
              <a:t> management information systems</a:t>
            </a:r>
          </a:p>
          <a:p>
            <a:pPr marL="457200" lvl="1" indent="0">
              <a:buNone/>
            </a:pPr>
            <a:r>
              <a:rPr lang="sv-SE" sz="1800" dirty="0"/>
              <a:t>10.	</a:t>
            </a:r>
            <a:r>
              <a:rPr lang="sv-SE" sz="1800" dirty="0" err="1"/>
              <a:t>Financial</a:t>
            </a:r>
            <a:r>
              <a:rPr lang="sv-SE" sz="1800" dirty="0"/>
              <a:t> management</a:t>
            </a:r>
          </a:p>
        </p:txBody>
      </p:sp>
    </p:spTree>
    <p:extLst>
      <p:ext uri="{BB962C8B-B14F-4D97-AF65-F5344CB8AC3E}">
        <p14:creationId xmlns:p14="http://schemas.microsoft.com/office/powerpoint/2010/main" val="21129395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0DE6F93-3C90-7E0D-4165-B76A52BD9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528320"/>
            <a:ext cx="8596668" cy="1209040"/>
          </a:xfrm>
        </p:spPr>
        <p:txBody>
          <a:bodyPr/>
          <a:lstStyle/>
          <a:p>
            <a:r>
              <a:rPr lang="sv-SE" sz="4400" b="1" dirty="0"/>
              <a:t>Dimensions </a:t>
            </a:r>
            <a:r>
              <a:rPr lang="sv-SE" sz="4400" b="1" dirty="0" err="1"/>
              <a:t>of</a:t>
            </a:r>
            <a:r>
              <a:rPr lang="sv-SE" sz="4400" b="1" dirty="0"/>
              <a:t> KQMH 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9AA79C7-E583-80BF-B280-C27C72859F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41121"/>
            <a:ext cx="8596668" cy="4700242"/>
          </a:xfrm>
        </p:spPr>
        <p:txBody>
          <a:bodyPr>
            <a:noAutofit/>
          </a:bodyPr>
          <a:lstStyle/>
          <a:p>
            <a:r>
              <a:rPr lang="sv-SE" sz="1400" dirty="0"/>
              <a:t>Dimension 11. </a:t>
            </a:r>
            <a:r>
              <a:rPr lang="sv-SE" sz="1400" dirty="0" err="1"/>
              <a:t>Processes</a:t>
            </a:r>
            <a:r>
              <a:rPr lang="sv-SE" sz="1400" dirty="0"/>
              <a:t>:</a:t>
            </a:r>
          </a:p>
          <a:p>
            <a:pPr lvl="1"/>
            <a:r>
              <a:rPr lang="sv-SE" sz="1400" dirty="0" err="1">
                <a:solidFill>
                  <a:srgbClr val="FF0000"/>
                </a:solidFill>
              </a:rPr>
              <a:t>Outpatient</a:t>
            </a:r>
            <a:r>
              <a:rPr lang="sv-SE" sz="1400" dirty="0">
                <a:solidFill>
                  <a:srgbClr val="FF0000"/>
                </a:solidFill>
              </a:rPr>
              <a:t> services</a:t>
            </a:r>
          </a:p>
          <a:p>
            <a:pPr lvl="1"/>
            <a:r>
              <a:rPr lang="sv-SE" sz="1400" dirty="0"/>
              <a:t>Patient </a:t>
            </a:r>
            <a:r>
              <a:rPr lang="sv-SE" sz="1400" dirty="0" err="1"/>
              <a:t>centred</a:t>
            </a:r>
            <a:r>
              <a:rPr lang="sv-SE" sz="1400" dirty="0"/>
              <a:t> </a:t>
            </a:r>
            <a:r>
              <a:rPr lang="sv-SE" sz="1400" dirty="0" err="1"/>
              <a:t>care</a:t>
            </a:r>
            <a:endParaRPr lang="sv-SE" sz="1400" dirty="0"/>
          </a:p>
          <a:p>
            <a:pPr lvl="1"/>
            <a:r>
              <a:rPr lang="sv-SE" sz="1400" dirty="0" err="1"/>
              <a:t>Infection</a:t>
            </a:r>
            <a:r>
              <a:rPr lang="sv-SE" sz="1400" dirty="0"/>
              <a:t> prevention and </a:t>
            </a:r>
            <a:r>
              <a:rPr lang="sv-SE" sz="1400" dirty="0" err="1"/>
              <a:t>control</a:t>
            </a:r>
            <a:endParaRPr lang="sv-SE" sz="1400" dirty="0"/>
          </a:p>
          <a:p>
            <a:pPr lvl="1"/>
            <a:r>
              <a:rPr lang="sv-SE" sz="1400" dirty="0" err="1"/>
              <a:t>Inpatient</a:t>
            </a:r>
            <a:r>
              <a:rPr lang="sv-SE" sz="1400" dirty="0"/>
              <a:t> services</a:t>
            </a:r>
          </a:p>
          <a:p>
            <a:pPr lvl="1"/>
            <a:r>
              <a:rPr lang="sv-SE" sz="1400" dirty="0" err="1">
                <a:solidFill>
                  <a:srgbClr val="FF0000"/>
                </a:solidFill>
              </a:rPr>
              <a:t>Accidents</a:t>
            </a:r>
            <a:r>
              <a:rPr lang="sv-SE" sz="1400" dirty="0">
                <a:solidFill>
                  <a:srgbClr val="FF0000"/>
                </a:solidFill>
              </a:rPr>
              <a:t> and </a:t>
            </a:r>
            <a:r>
              <a:rPr lang="sv-SE" sz="1400" dirty="0" err="1">
                <a:solidFill>
                  <a:srgbClr val="FF0000"/>
                </a:solidFill>
              </a:rPr>
              <a:t>emergencies</a:t>
            </a:r>
            <a:endParaRPr lang="sv-SE" sz="1400" dirty="0">
              <a:solidFill>
                <a:srgbClr val="FF0000"/>
              </a:solidFill>
            </a:endParaRPr>
          </a:p>
          <a:p>
            <a:pPr lvl="1"/>
            <a:r>
              <a:rPr lang="sv-SE" sz="1400" dirty="0" err="1"/>
              <a:t>Surgical</a:t>
            </a:r>
            <a:r>
              <a:rPr lang="sv-SE" sz="1400" dirty="0"/>
              <a:t> </a:t>
            </a:r>
            <a:r>
              <a:rPr lang="sv-SE" sz="1400" dirty="0" err="1"/>
              <a:t>emergencies</a:t>
            </a:r>
            <a:endParaRPr lang="sv-SE" sz="1400" dirty="0"/>
          </a:p>
          <a:p>
            <a:pPr lvl="1"/>
            <a:r>
              <a:rPr lang="sv-SE" sz="1400" dirty="0" err="1"/>
              <a:t>Anaestesia</a:t>
            </a:r>
            <a:endParaRPr lang="sv-SE" sz="1400" dirty="0"/>
          </a:p>
          <a:p>
            <a:pPr lvl="1"/>
            <a:r>
              <a:rPr lang="sv-SE" sz="1400" dirty="0" err="1">
                <a:solidFill>
                  <a:srgbClr val="FF0000"/>
                </a:solidFill>
              </a:rPr>
              <a:t>Safe</a:t>
            </a:r>
            <a:r>
              <a:rPr lang="sv-SE" sz="1400" dirty="0">
                <a:solidFill>
                  <a:srgbClr val="FF0000"/>
                </a:solidFill>
              </a:rPr>
              <a:t> </a:t>
            </a:r>
            <a:r>
              <a:rPr lang="sv-SE" sz="1400" dirty="0" err="1">
                <a:solidFill>
                  <a:srgbClr val="FF0000"/>
                </a:solidFill>
              </a:rPr>
              <a:t>delivery</a:t>
            </a:r>
            <a:endParaRPr lang="sv-SE" sz="1400" dirty="0">
              <a:solidFill>
                <a:srgbClr val="FF0000"/>
              </a:solidFill>
            </a:endParaRPr>
          </a:p>
          <a:p>
            <a:pPr lvl="1"/>
            <a:r>
              <a:rPr lang="sv-SE" sz="1400" dirty="0">
                <a:solidFill>
                  <a:srgbClr val="FF0000"/>
                </a:solidFill>
              </a:rPr>
              <a:t>Neonatal services</a:t>
            </a:r>
          </a:p>
          <a:p>
            <a:pPr lvl="1"/>
            <a:r>
              <a:rPr lang="sv-SE" sz="1400" dirty="0" err="1"/>
              <a:t>Dialysis</a:t>
            </a:r>
            <a:r>
              <a:rPr lang="sv-SE" sz="1400" dirty="0"/>
              <a:t> services</a:t>
            </a:r>
          </a:p>
          <a:p>
            <a:pPr lvl="1"/>
            <a:r>
              <a:rPr lang="sv-SE" sz="1400" dirty="0" err="1"/>
              <a:t>Laboratory</a:t>
            </a:r>
            <a:r>
              <a:rPr lang="sv-SE" sz="1400" dirty="0"/>
              <a:t> services</a:t>
            </a:r>
          </a:p>
          <a:p>
            <a:pPr lvl="1"/>
            <a:r>
              <a:rPr lang="sv-SE" sz="1400" dirty="0" err="1"/>
              <a:t>Pharmacy</a:t>
            </a:r>
            <a:r>
              <a:rPr lang="sv-SE" sz="1400" dirty="0"/>
              <a:t> services</a:t>
            </a:r>
          </a:p>
          <a:p>
            <a:pPr lvl="1"/>
            <a:r>
              <a:rPr lang="sv-SE" sz="1400" dirty="0" err="1"/>
              <a:t>Radiology</a:t>
            </a:r>
            <a:endParaRPr lang="sv-SE" sz="1400" dirty="0"/>
          </a:p>
          <a:p>
            <a:pPr lvl="1"/>
            <a:r>
              <a:rPr lang="sv-SE" sz="1400" dirty="0" err="1"/>
              <a:t>Mortuary</a:t>
            </a:r>
            <a:r>
              <a:rPr lang="sv-SE" sz="1400" dirty="0"/>
              <a:t> services</a:t>
            </a:r>
          </a:p>
        </p:txBody>
      </p:sp>
    </p:spTree>
    <p:extLst>
      <p:ext uri="{BB962C8B-B14F-4D97-AF65-F5344CB8AC3E}">
        <p14:creationId xmlns:p14="http://schemas.microsoft.com/office/powerpoint/2010/main" val="14464706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9DE424C-610C-DCB4-391B-EFB0ABAA8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sz="4400" b="1" dirty="0" err="1"/>
              <a:t>Quality</a:t>
            </a:r>
            <a:r>
              <a:rPr lang="sv-SE" sz="4400" b="1" dirty="0"/>
              <a:t> </a:t>
            </a:r>
            <a:r>
              <a:rPr lang="sv-SE" sz="4400" b="1" dirty="0" err="1"/>
              <a:t>Improvement</a:t>
            </a:r>
            <a:r>
              <a:rPr lang="sv-SE" sz="4400" b="1" dirty="0"/>
              <a:t> </a:t>
            </a:r>
            <a:r>
              <a:rPr lang="sv-SE" sz="4400" b="1" dirty="0" err="1"/>
              <a:t>Training</a:t>
            </a:r>
            <a:r>
              <a:rPr lang="sv-SE" sz="4400" b="1" dirty="0"/>
              <a:t> 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3FBBDEB-6FE7-A689-B255-0FE43C65EC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/>
          </a:p>
          <a:p>
            <a:endParaRPr lang="sv-SE" dirty="0"/>
          </a:p>
          <a:p>
            <a:pPr marL="0" indent="0" algn="ctr">
              <a:buNone/>
            </a:pPr>
            <a:r>
              <a:rPr lang="sv-SE" sz="8000" dirty="0">
                <a:solidFill>
                  <a:srgbClr val="00B050"/>
                </a:solidFill>
              </a:rPr>
              <a:t>Short break</a:t>
            </a:r>
          </a:p>
        </p:txBody>
      </p:sp>
    </p:spTree>
    <p:extLst>
      <p:ext uri="{BB962C8B-B14F-4D97-AF65-F5344CB8AC3E}">
        <p14:creationId xmlns:p14="http://schemas.microsoft.com/office/powerpoint/2010/main" val="11216869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308FA1E-17E0-E8D1-5577-B78E0586C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4400" b="1" dirty="0" err="1"/>
              <a:t>Quality</a:t>
            </a:r>
            <a:r>
              <a:rPr lang="sv-SE" sz="4400" b="1" dirty="0"/>
              <a:t> </a:t>
            </a:r>
            <a:r>
              <a:rPr lang="sv-SE" sz="4400" b="1" dirty="0" err="1"/>
              <a:t>Improvement</a:t>
            </a:r>
            <a:r>
              <a:rPr lang="sv-SE" sz="4400" b="1" dirty="0"/>
              <a:t> </a:t>
            </a:r>
            <a:r>
              <a:rPr lang="sv-SE" sz="4400" b="1" dirty="0" err="1"/>
              <a:t>Training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7EC9FF8-EE4C-E2B8-D0AC-3C1385325B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sv-SE" sz="5200" b="1" dirty="0"/>
              <a:t>Brainstorming – 4 </a:t>
            </a:r>
            <a:r>
              <a:rPr lang="sv-SE" sz="5200" b="1" dirty="0" err="1"/>
              <a:t>groups</a:t>
            </a:r>
            <a:r>
              <a:rPr lang="sv-SE" sz="5200" b="1" dirty="0"/>
              <a:t> </a:t>
            </a:r>
            <a:r>
              <a:rPr lang="sv-SE" sz="5200" dirty="0"/>
              <a:t>(2 COs and 2 </a:t>
            </a:r>
            <a:r>
              <a:rPr lang="sv-SE" sz="5200" dirty="0" err="1"/>
              <a:t>nurses</a:t>
            </a:r>
            <a:r>
              <a:rPr lang="sv-SE" sz="5200" dirty="0"/>
              <a:t> in </a:t>
            </a:r>
            <a:r>
              <a:rPr lang="sv-SE" sz="5200" dirty="0" err="1"/>
              <a:t>each</a:t>
            </a:r>
            <a:r>
              <a:rPr lang="sv-SE" sz="5200" dirty="0"/>
              <a:t> </a:t>
            </a:r>
            <a:r>
              <a:rPr lang="sv-SE" sz="5200" dirty="0" err="1"/>
              <a:t>group</a:t>
            </a:r>
            <a:r>
              <a:rPr lang="sv-SE" sz="5200" dirty="0"/>
              <a:t>)</a:t>
            </a:r>
          </a:p>
          <a:p>
            <a:endParaRPr lang="sv-SE" sz="4000" b="1" dirty="0"/>
          </a:p>
          <a:p>
            <a:r>
              <a:rPr lang="sv-SE" sz="4000" dirty="0" err="1"/>
              <a:t>Improvement</a:t>
            </a:r>
            <a:r>
              <a:rPr lang="sv-SE" sz="4000" dirty="0"/>
              <a:t> suggestions at the OPD</a:t>
            </a:r>
          </a:p>
          <a:p>
            <a:endParaRPr lang="sv-SE" dirty="0"/>
          </a:p>
          <a:p>
            <a:pPr marL="0" indent="0">
              <a:buNone/>
            </a:pPr>
            <a:r>
              <a:rPr lang="sv-SE" dirty="0"/>
              <a:t>	</a:t>
            </a:r>
            <a:r>
              <a:rPr lang="sv-SE" sz="3600" dirty="0"/>
              <a:t>All </a:t>
            </a:r>
            <a:r>
              <a:rPr lang="sv-SE" sz="3600" dirty="0" err="1"/>
              <a:t>groups</a:t>
            </a:r>
            <a:r>
              <a:rPr lang="sv-SE" sz="3600" dirty="0"/>
              <a:t> </a:t>
            </a:r>
            <a:r>
              <a:rPr lang="sv-SE" sz="3600" dirty="0" err="1"/>
              <a:t>write</a:t>
            </a:r>
            <a:r>
              <a:rPr lang="sv-SE" sz="3600" dirty="0"/>
              <a:t> down at </a:t>
            </a:r>
            <a:r>
              <a:rPr lang="sv-SE" sz="3600" dirty="0" err="1"/>
              <a:t>least</a:t>
            </a:r>
            <a:r>
              <a:rPr lang="sv-SE" sz="3600" dirty="0"/>
              <a:t> </a:t>
            </a:r>
            <a:r>
              <a:rPr lang="sv-SE" sz="3600" dirty="0" err="1"/>
              <a:t>three</a:t>
            </a:r>
            <a:r>
              <a:rPr lang="sv-SE" sz="3600" dirty="0"/>
              <a:t> suggestions </a:t>
            </a:r>
            <a:r>
              <a:rPr lang="sv-SE" sz="3600" dirty="0" err="1"/>
              <a:t>of</a:t>
            </a:r>
            <a:r>
              <a:rPr lang="sv-SE" sz="3600" dirty="0"/>
              <a:t> areas </a:t>
            </a:r>
            <a:r>
              <a:rPr lang="sv-SE" sz="3600" dirty="0" err="1"/>
              <a:t>of</a:t>
            </a:r>
            <a:r>
              <a:rPr lang="sv-SE" sz="3600" dirty="0"/>
              <a:t> 	</a:t>
            </a:r>
            <a:r>
              <a:rPr lang="sv-SE" sz="3600" dirty="0" err="1"/>
              <a:t>improvement</a:t>
            </a:r>
            <a:r>
              <a:rPr lang="sv-SE" sz="3600" dirty="0"/>
              <a:t> at the OPD/</a:t>
            </a:r>
            <a:r>
              <a:rPr lang="sv-SE" sz="3600" dirty="0" err="1"/>
              <a:t>group</a:t>
            </a:r>
            <a:r>
              <a:rPr lang="sv-SE" sz="3600" dirty="0"/>
              <a:t>. </a:t>
            </a:r>
          </a:p>
          <a:p>
            <a:pPr marL="0" indent="0">
              <a:buNone/>
            </a:pPr>
            <a:endParaRPr lang="sv-SE" sz="3600" dirty="0"/>
          </a:p>
          <a:p>
            <a:pPr marL="0" indent="0">
              <a:buNone/>
            </a:pPr>
            <a:r>
              <a:rPr lang="sv-SE" dirty="0"/>
              <a:t>	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1296611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8224F56-252E-D242-3CA8-E4190550E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4400" b="1" dirty="0" err="1"/>
              <a:t>Quality</a:t>
            </a:r>
            <a:r>
              <a:rPr lang="sv-SE" sz="4400" b="1" dirty="0"/>
              <a:t> </a:t>
            </a:r>
            <a:r>
              <a:rPr lang="sv-SE" sz="4400" b="1" dirty="0" err="1"/>
              <a:t>Improvement</a:t>
            </a:r>
            <a:r>
              <a:rPr lang="sv-SE" sz="4400" b="1" dirty="0"/>
              <a:t> </a:t>
            </a:r>
            <a:r>
              <a:rPr lang="sv-SE" sz="4400" b="1" dirty="0" err="1"/>
              <a:t>Training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E63F318-46FB-421A-4567-252447669B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Suggestions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Quality</a:t>
            </a:r>
            <a:r>
              <a:rPr lang="sv-SE" dirty="0"/>
              <a:t> </a:t>
            </a:r>
            <a:r>
              <a:rPr lang="sv-SE" dirty="0" err="1"/>
              <a:t>Improvement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OPD</a:t>
            </a:r>
          </a:p>
          <a:p>
            <a:endParaRPr lang="sv-SE" dirty="0"/>
          </a:p>
          <a:p>
            <a:r>
              <a:rPr lang="sv-SE" dirty="0"/>
              <a:t>1. ______________________________________</a:t>
            </a:r>
          </a:p>
          <a:p>
            <a:endParaRPr lang="sv-SE" dirty="0"/>
          </a:p>
          <a:p>
            <a:r>
              <a:rPr lang="sv-SE" dirty="0"/>
              <a:t>2._______________________________________</a:t>
            </a:r>
          </a:p>
          <a:p>
            <a:endParaRPr lang="sv-SE" dirty="0"/>
          </a:p>
          <a:p>
            <a:r>
              <a:rPr lang="sv-SE" dirty="0"/>
              <a:t>3._______________________________________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2439126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CF9966D-9700-B2BA-D897-2B737AD0F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4400" b="1" dirty="0" err="1"/>
              <a:t>Quality</a:t>
            </a:r>
            <a:r>
              <a:rPr lang="sv-SE" sz="4400" b="1" dirty="0"/>
              <a:t> </a:t>
            </a:r>
            <a:r>
              <a:rPr lang="sv-SE" sz="4400" b="1" dirty="0" err="1"/>
              <a:t>Improvement</a:t>
            </a:r>
            <a:r>
              <a:rPr lang="sv-SE" sz="4400" b="1" dirty="0"/>
              <a:t> </a:t>
            </a:r>
            <a:r>
              <a:rPr lang="sv-SE" sz="4400" b="1" dirty="0" err="1"/>
              <a:t>Training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F989A45-5E45-8D41-6D06-2BE1C958FA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 </a:t>
            </a:r>
            <a:r>
              <a:rPr lang="sv-SE" sz="4000" dirty="0"/>
              <a:t>Feedback from the 4 </a:t>
            </a:r>
            <a:r>
              <a:rPr lang="sv-SE" sz="4000" dirty="0" err="1"/>
              <a:t>groups</a:t>
            </a:r>
            <a:r>
              <a:rPr lang="sv-SE" sz="4000" dirty="0"/>
              <a:t>:</a:t>
            </a:r>
          </a:p>
          <a:p>
            <a:endParaRPr lang="sv-SE" sz="4000" dirty="0"/>
          </a:p>
          <a:p>
            <a:r>
              <a:rPr lang="sv-SE" sz="4000" dirty="0"/>
              <a:t>Suggestions </a:t>
            </a:r>
            <a:r>
              <a:rPr lang="sv-SE" sz="4000" dirty="0" err="1"/>
              <a:t>of</a:t>
            </a:r>
            <a:r>
              <a:rPr lang="sv-SE" sz="4000" dirty="0"/>
              <a:t> </a:t>
            </a:r>
            <a:r>
              <a:rPr lang="sv-SE" sz="4000" dirty="0" err="1"/>
              <a:t>improvement</a:t>
            </a:r>
            <a:r>
              <a:rPr lang="sv-SE" sz="4000" dirty="0"/>
              <a:t> at the OPD ?</a:t>
            </a:r>
          </a:p>
          <a:p>
            <a:pPr marL="0" indent="0">
              <a:buNone/>
            </a:pPr>
            <a:endParaRPr lang="sv-SE" sz="4000" dirty="0"/>
          </a:p>
        </p:txBody>
      </p:sp>
    </p:spTree>
    <p:extLst>
      <p:ext uri="{BB962C8B-B14F-4D97-AF65-F5344CB8AC3E}">
        <p14:creationId xmlns:p14="http://schemas.microsoft.com/office/powerpoint/2010/main" val="39822225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E03BEF3-2206-2844-3CFE-5B9597863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97840"/>
            <a:ext cx="10288588" cy="1229360"/>
          </a:xfrm>
        </p:spPr>
        <p:txBody>
          <a:bodyPr/>
          <a:lstStyle/>
          <a:p>
            <a:r>
              <a:rPr lang="sv-SE" b="1" dirty="0"/>
              <a:t>Status OPD/</a:t>
            </a:r>
            <a:r>
              <a:rPr lang="sv-SE" b="1" dirty="0" err="1"/>
              <a:t>emergency</a:t>
            </a:r>
            <a:r>
              <a:rPr lang="sv-SE" b="1" dirty="0"/>
              <a:t> </a:t>
            </a:r>
            <a:r>
              <a:rPr lang="sv-SE" b="1" dirty="0" err="1"/>
              <a:t>room</a:t>
            </a:r>
            <a:r>
              <a:rPr lang="sv-SE" b="1" dirty="0"/>
              <a:t> April 2023</a:t>
            </a:r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4994FF0-D3AA-84AE-F1C9-779C07FCDF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6800" y="1483361"/>
            <a:ext cx="4930775" cy="589280"/>
          </a:xfrm>
        </p:spPr>
        <p:txBody>
          <a:bodyPr>
            <a:normAutofit/>
          </a:bodyPr>
          <a:lstStyle/>
          <a:p>
            <a:r>
              <a:rPr lang="sv-SE" b="0" dirty="0" err="1"/>
              <a:t>Cleanliness</a:t>
            </a:r>
            <a:r>
              <a:rPr lang="sv-SE" b="0" dirty="0"/>
              <a:t> and </a:t>
            </a:r>
            <a:r>
              <a:rPr lang="sv-SE" b="0" dirty="0" err="1"/>
              <a:t>equipment</a:t>
            </a:r>
            <a:endParaRPr lang="sv-SE" b="0" dirty="0"/>
          </a:p>
        </p:txBody>
      </p:sp>
      <p:pic>
        <p:nvPicPr>
          <p:cNvPr id="8" name="Platshållare för innehåll 7">
            <a:extLst>
              <a:ext uri="{FF2B5EF4-FFF2-40B4-BE49-F238E27FC236}">
                <a16:creationId xmlns:a16="http://schemas.microsoft.com/office/drawing/2014/main" id="{C3388734-548E-B817-BBCC-94685BD8753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51271" y="2587268"/>
            <a:ext cx="4117023" cy="3087767"/>
          </a:xfrm>
        </p:spPr>
      </p:pic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0FD8597-6C55-C52B-9CB2-A1B128AB13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795520" y="1534161"/>
            <a:ext cx="6559867" cy="518159"/>
          </a:xfrm>
        </p:spPr>
        <p:txBody>
          <a:bodyPr>
            <a:normAutofit/>
          </a:bodyPr>
          <a:lstStyle/>
          <a:p>
            <a:r>
              <a:rPr lang="sv-SE" b="0" dirty="0" err="1"/>
              <a:t>Utensils</a:t>
            </a:r>
            <a:r>
              <a:rPr lang="sv-SE" b="0" dirty="0"/>
              <a:t> and </a:t>
            </a:r>
            <a:r>
              <a:rPr lang="sv-SE" b="0" dirty="0" err="1"/>
              <a:t>orderliness</a:t>
            </a:r>
            <a:r>
              <a:rPr lang="sv-SE" b="0" dirty="0"/>
              <a:t>	OPD </a:t>
            </a:r>
            <a:r>
              <a:rPr lang="sv-SE" b="0" dirty="0" err="1"/>
              <a:t>with</a:t>
            </a:r>
            <a:r>
              <a:rPr lang="sv-SE" b="0" dirty="0"/>
              <a:t> no triage</a:t>
            </a:r>
          </a:p>
        </p:txBody>
      </p:sp>
      <p:pic>
        <p:nvPicPr>
          <p:cNvPr id="10" name="Platshållare för innehåll 9">
            <a:extLst>
              <a:ext uri="{FF2B5EF4-FFF2-40B4-BE49-F238E27FC236}">
                <a16:creationId xmlns:a16="http://schemas.microsoft.com/office/drawing/2014/main" id="{8DACA19A-B3FF-91D9-C613-D1384E5CC057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08416" y="2559745"/>
            <a:ext cx="4117023" cy="3142816"/>
          </a:xfrm>
        </p:spPr>
      </p:pic>
      <p:pic>
        <p:nvPicPr>
          <p:cNvPr id="4" name="Platshållare för innehåll 9" descr="En bild som visar inomhus&#10;&#10;Automatiskt genererad beskrivning">
            <a:extLst>
              <a:ext uri="{FF2B5EF4-FFF2-40B4-BE49-F238E27FC236}">
                <a16:creationId xmlns:a16="http://schemas.microsoft.com/office/drawing/2014/main" id="{0A5B1954-7DE4-8B0E-A935-7E06325ABA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835584" y="2669859"/>
            <a:ext cx="4117022" cy="2922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1903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01E516B0-2E28-B446-2ABA-419447E1F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995589"/>
          </a:xfrm>
        </p:spPr>
        <p:txBody>
          <a:bodyPr>
            <a:normAutofit/>
          </a:bodyPr>
          <a:lstStyle/>
          <a:p>
            <a:r>
              <a:rPr lang="sv-SE" b="1" dirty="0"/>
              <a:t>Status OPD/</a:t>
            </a:r>
            <a:r>
              <a:rPr lang="sv-SE" b="1" dirty="0" err="1"/>
              <a:t>emergency</a:t>
            </a:r>
            <a:r>
              <a:rPr lang="sv-SE" b="1" dirty="0"/>
              <a:t> </a:t>
            </a:r>
            <a:r>
              <a:rPr lang="sv-SE" b="1" dirty="0" err="1"/>
              <a:t>room</a:t>
            </a:r>
            <a:r>
              <a:rPr lang="sv-SE" b="1" dirty="0"/>
              <a:t> April 2023</a:t>
            </a:r>
          </a:p>
        </p:txBody>
      </p:sp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B5D3592D-54C0-DEFE-E9DF-F181E745F1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217657"/>
            <a:ext cx="5157787" cy="479063"/>
          </a:xfrm>
        </p:spPr>
        <p:txBody>
          <a:bodyPr>
            <a:normAutofit fontScale="92500" lnSpcReduction="20000"/>
          </a:bodyPr>
          <a:lstStyle/>
          <a:p>
            <a:r>
              <a:rPr lang="sv-SE" b="0" dirty="0" err="1"/>
              <a:t>Emergencies</a:t>
            </a:r>
            <a:r>
              <a:rPr lang="sv-SE" b="0" dirty="0"/>
              <a:t> at OPD</a:t>
            </a:r>
          </a:p>
        </p:txBody>
      </p:sp>
      <p:pic>
        <p:nvPicPr>
          <p:cNvPr id="12" name="Platshållare för innehåll 11" descr="En bild som visar kläder&#10;&#10;Automatiskt genererad beskrivning">
            <a:extLst>
              <a:ext uri="{FF2B5EF4-FFF2-40B4-BE49-F238E27FC236}">
                <a16:creationId xmlns:a16="http://schemas.microsoft.com/office/drawing/2014/main" id="{11B1E0FC-2027-0809-C958-3D48529CA2E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45506" y="2187446"/>
            <a:ext cx="4317308" cy="3698240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9324A18A-451E-A1E6-92F7-5050359D4E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05400" y="1360714"/>
            <a:ext cx="6249988" cy="995589"/>
          </a:xfrm>
        </p:spPr>
        <p:txBody>
          <a:bodyPr>
            <a:normAutofit fontScale="92500" lnSpcReduction="20000"/>
          </a:bodyPr>
          <a:lstStyle/>
          <a:p>
            <a:r>
              <a:rPr lang="sv-SE" b="0" dirty="0"/>
              <a:t>Handling  1 </a:t>
            </a:r>
            <a:r>
              <a:rPr lang="sv-SE" b="0" dirty="0" err="1"/>
              <a:t>child</a:t>
            </a:r>
            <a:r>
              <a:rPr lang="sv-SE" b="0" dirty="0"/>
              <a:t> </a:t>
            </a:r>
            <a:r>
              <a:rPr lang="sv-SE" b="0" dirty="0" err="1"/>
              <a:t>with</a:t>
            </a:r>
            <a:r>
              <a:rPr lang="sv-SE" b="0" dirty="0"/>
              <a:t> </a:t>
            </a:r>
            <a:r>
              <a:rPr lang="sv-SE" b="0" dirty="0" err="1"/>
              <a:t>convulsions</a:t>
            </a:r>
            <a:r>
              <a:rPr lang="sv-SE" b="0" dirty="0"/>
              <a:t>, 2 </a:t>
            </a:r>
            <a:r>
              <a:rPr lang="sv-SE" b="0" dirty="0" err="1"/>
              <a:t>injured</a:t>
            </a:r>
            <a:r>
              <a:rPr lang="sv-SE" b="0" dirty="0"/>
              <a:t> by </a:t>
            </a:r>
            <a:r>
              <a:rPr lang="sv-SE" b="0" dirty="0" err="1"/>
              <a:t>motorcycle</a:t>
            </a:r>
            <a:r>
              <a:rPr lang="sv-SE" b="0" dirty="0"/>
              <a:t> </a:t>
            </a:r>
            <a:r>
              <a:rPr lang="sv-SE" b="0" dirty="0" err="1"/>
              <a:t>accident</a:t>
            </a:r>
            <a:r>
              <a:rPr lang="sv-SE" b="0" dirty="0"/>
              <a:t> and 1 </a:t>
            </a:r>
            <a:r>
              <a:rPr lang="sv-SE" b="0" dirty="0" err="1"/>
              <a:t>vometing</a:t>
            </a:r>
            <a:r>
              <a:rPr lang="sv-SE" b="0" dirty="0"/>
              <a:t> </a:t>
            </a:r>
            <a:r>
              <a:rPr lang="sv-SE" b="0" dirty="0" err="1"/>
              <a:t>child</a:t>
            </a:r>
            <a:r>
              <a:rPr lang="sv-SE" b="0" dirty="0"/>
              <a:t> in the same </a:t>
            </a:r>
            <a:r>
              <a:rPr lang="sv-SE" b="0" dirty="0" err="1"/>
              <a:t>room</a:t>
            </a:r>
            <a:endParaRPr lang="sv-SE" b="0" dirty="0"/>
          </a:p>
        </p:txBody>
      </p:sp>
      <p:pic>
        <p:nvPicPr>
          <p:cNvPr id="15" name="Bildobjekt 14" descr="En bild som visar röd&#10;&#10;Automatiskt genererad beskrivning">
            <a:extLst>
              <a:ext uri="{FF2B5EF4-FFF2-40B4-BE49-F238E27FC236}">
                <a16:creationId xmlns:a16="http://schemas.microsoft.com/office/drawing/2014/main" id="{905BFD46-50FA-C569-5180-CAAEE479B3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388100" y="2828926"/>
            <a:ext cx="3684588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9859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B05B290-632B-6EC0-698B-0215E7C14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89280"/>
            <a:ext cx="10515600" cy="999808"/>
          </a:xfrm>
        </p:spPr>
        <p:txBody>
          <a:bodyPr/>
          <a:lstStyle/>
          <a:p>
            <a:r>
              <a:rPr lang="sv-SE" b="1" dirty="0"/>
              <a:t>Status OPD/</a:t>
            </a:r>
            <a:r>
              <a:rPr lang="sv-SE" b="1" dirty="0" err="1"/>
              <a:t>emergency</a:t>
            </a:r>
            <a:r>
              <a:rPr lang="sv-SE" b="1" dirty="0"/>
              <a:t> </a:t>
            </a:r>
            <a:r>
              <a:rPr lang="sv-SE" b="1" dirty="0" err="1"/>
              <a:t>room</a:t>
            </a:r>
            <a:r>
              <a:rPr lang="sv-SE" b="1" dirty="0"/>
              <a:t> April 2023</a:t>
            </a:r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3970B30-111C-45DE-0939-33FC1FB90A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46479" y="1270001"/>
            <a:ext cx="3484881" cy="670560"/>
          </a:xfrm>
        </p:spPr>
        <p:txBody>
          <a:bodyPr>
            <a:normAutofit/>
          </a:bodyPr>
          <a:lstStyle/>
          <a:p>
            <a:r>
              <a:rPr lang="sv-SE" b="0" dirty="0" err="1"/>
              <a:t>Emergency</a:t>
            </a:r>
            <a:r>
              <a:rPr lang="sv-SE" b="0" dirty="0"/>
              <a:t> </a:t>
            </a:r>
            <a:r>
              <a:rPr lang="sv-SE" b="0" dirty="0" err="1"/>
              <a:t>medicines</a:t>
            </a:r>
            <a:endParaRPr lang="sv-SE" b="0" dirty="0"/>
          </a:p>
        </p:txBody>
      </p:sp>
      <p:pic>
        <p:nvPicPr>
          <p:cNvPr id="16" name="Platshållare för innehåll 15">
            <a:extLst>
              <a:ext uri="{FF2B5EF4-FFF2-40B4-BE49-F238E27FC236}">
                <a16:creationId xmlns:a16="http://schemas.microsoft.com/office/drawing/2014/main" id="{75596D68-33BD-4B84-BEE1-00F46B0CE11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74528" y="2485236"/>
            <a:ext cx="4157663" cy="3251200"/>
          </a:xfrm>
        </p:spPr>
      </p:pic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E4324515-9E7C-5DB9-7D49-09920F10A9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1270001"/>
            <a:ext cx="5259388" cy="670560"/>
          </a:xfrm>
        </p:spPr>
        <p:txBody>
          <a:bodyPr>
            <a:normAutofit/>
          </a:bodyPr>
          <a:lstStyle/>
          <a:p>
            <a:r>
              <a:rPr lang="sv-SE" b="0" dirty="0" err="1"/>
              <a:t>Emergency</a:t>
            </a:r>
            <a:r>
              <a:rPr lang="sv-SE" b="0" dirty="0"/>
              <a:t> box</a:t>
            </a:r>
          </a:p>
        </p:txBody>
      </p:sp>
      <p:pic>
        <p:nvPicPr>
          <p:cNvPr id="18" name="Platshållare för innehåll 17">
            <a:extLst>
              <a:ext uri="{FF2B5EF4-FFF2-40B4-BE49-F238E27FC236}">
                <a16:creationId xmlns:a16="http://schemas.microsoft.com/office/drawing/2014/main" id="{3B7D3345-7C0D-F6E4-8281-9325E1678746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727261" y="2485236"/>
            <a:ext cx="4157661" cy="3251200"/>
          </a:xfrm>
        </p:spPr>
      </p:pic>
    </p:spTree>
    <p:extLst>
      <p:ext uri="{BB962C8B-B14F-4D97-AF65-F5344CB8AC3E}">
        <p14:creationId xmlns:p14="http://schemas.microsoft.com/office/powerpoint/2010/main" val="12245858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A89D30D-7915-6EF7-7B18-2BB30152B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036956"/>
          </a:xfrm>
        </p:spPr>
        <p:txBody>
          <a:bodyPr/>
          <a:lstStyle/>
          <a:p>
            <a:r>
              <a:rPr lang="sv-SE" b="1" dirty="0"/>
              <a:t>Status OPD/</a:t>
            </a:r>
            <a:r>
              <a:rPr lang="sv-SE" b="1" dirty="0" err="1"/>
              <a:t>emergency</a:t>
            </a:r>
            <a:r>
              <a:rPr lang="sv-SE" b="1" dirty="0"/>
              <a:t> </a:t>
            </a:r>
            <a:r>
              <a:rPr lang="sv-SE" b="1" dirty="0" err="1"/>
              <a:t>room</a:t>
            </a:r>
            <a:r>
              <a:rPr lang="sv-SE" b="1" dirty="0"/>
              <a:t> April 2023</a:t>
            </a:r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72E79D4-D928-08D1-696D-4734036C6D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91920" y="1402081"/>
            <a:ext cx="4605655" cy="609600"/>
          </a:xfrm>
        </p:spPr>
        <p:txBody>
          <a:bodyPr>
            <a:normAutofit fontScale="85000" lnSpcReduction="20000"/>
          </a:bodyPr>
          <a:lstStyle/>
          <a:p>
            <a:r>
              <a:rPr lang="sv-SE" b="0" dirty="0" err="1"/>
              <a:t>Instructions</a:t>
            </a:r>
            <a:r>
              <a:rPr lang="sv-SE" b="0" dirty="0"/>
              <a:t> for the </a:t>
            </a:r>
            <a:r>
              <a:rPr lang="sv-SE" b="0" dirty="0" err="1"/>
              <a:t>role</a:t>
            </a:r>
            <a:r>
              <a:rPr lang="sv-SE" b="0" dirty="0"/>
              <a:t> </a:t>
            </a:r>
            <a:r>
              <a:rPr lang="sv-SE" b="0" dirty="0" err="1"/>
              <a:t>of</a:t>
            </a:r>
            <a:r>
              <a:rPr lang="sv-SE" b="0" dirty="0"/>
              <a:t> </a:t>
            </a:r>
            <a:r>
              <a:rPr lang="sv-SE" b="0" dirty="0" err="1"/>
              <a:t>staff</a:t>
            </a:r>
            <a:r>
              <a:rPr lang="sv-SE" b="0" dirty="0"/>
              <a:t> in </a:t>
            </a:r>
            <a:r>
              <a:rPr lang="sv-SE" b="0" dirty="0" err="1"/>
              <a:t>emergencies</a:t>
            </a:r>
            <a:endParaRPr lang="sv-SE" b="0" dirty="0"/>
          </a:p>
        </p:txBody>
      </p:sp>
      <p:pic>
        <p:nvPicPr>
          <p:cNvPr id="8" name="Platshållare för innehåll 7">
            <a:extLst>
              <a:ext uri="{FF2B5EF4-FFF2-40B4-BE49-F238E27FC236}">
                <a16:creationId xmlns:a16="http://schemas.microsoft.com/office/drawing/2014/main" id="{BE2F10B0-620F-F2CF-CC64-7ED2C794ADF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25888" y="2630111"/>
            <a:ext cx="4106866" cy="3012242"/>
          </a:xfrm>
        </p:spPr>
      </p:pic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2565476E-3850-AE93-7904-71FE9038FF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402082"/>
            <a:ext cx="5183188" cy="609600"/>
          </a:xfrm>
        </p:spPr>
        <p:txBody>
          <a:bodyPr>
            <a:normAutofit fontScale="85000" lnSpcReduction="20000"/>
          </a:bodyPr>
          <a:lstStyle/>
          <a:p>
            <a:r>
              <a:rPr lang="sv-SE" b="0" dirty="0"/>
              <a:t>Transport </a:t>
            </a:r>
            <a:r>
              <a:rPr lang="sv-SE" b="0" dirty="0" err="1"/>
              <a:t>within</a:t>
            </a:r>
            <a:r>
              <a:rPr lang="sv-SE" b="0" dirty="0"/>
              <a:t> the hospital</a:t>
            </a:r>
          </a:p>
        </p:txBody>
      </p:sp>
      <p:pic>
        <p:nvPicPr>
          <p:cNvPr id="10" name="Platshållare för innehåll 9">
            <a:extLst>
              <a:ext uri="{FF2B5EF4-FFF2-40B4-BE49-F238E27FC236}">
                <a16:creationId xmlns:a16="http://schemas.microsoft.com/office/drawing/2014/main" id="{A42A6C89-A4C5-5D2D-60F1-B5C82D9D5159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43845" y="2584711"/>
            <a:ext cx="4096702" cy="3113206"/>
          </a:xfrm>
        </p:spPr>
      </p:pic>
    </p:spTree>
    <p:extLst>
      <p:ext uri="{BB962C8B-B14F-4D97-AF65-F5344CB8AC3E}">
        <p14:creationId xmlns:p14="http://schemas.microsoft.com/office/powerpoint/2010/main" val="33542783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EF5291A5-8B52-E9A7-DBA5-FF635CACC3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14325"/>
            <a:ext cx="10515600" cy="1325563"/>
          </a:xfrm>
        </p:spPr>
        <p:txBody>
          <a:bodyPr/>
          <a:lstStyle/>
          <a:p>
            <a:pPr algn="ctr"/>
            <a:r>
              <a:rPr lang="sv-SE" b="1" dirty="0"/>
              <a:t>Presentation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09531E04-3EB5-CD4F-B970-AF22EF82E4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50720" y="1219201"/>
            <a:ext cx="4046855" cy="751840"/>
          </a:xfrm>
        </p:spPr>
        <p:txBody>
          <a:bodyPr>
            <a:normAutofit/>
          </a:bodyPr>
          <a:lstStyle/>
          <a:p>
            <a:r>
              <a:rPr lang="sv-SE" b="0" dirty="0" err="1"/>
              <a:t>Midwife</a:t>
            </a:r>
            <a:r>
              <a:rPr lang="sv-SE" b="0" dirty="0"/>
              <a:t> Eva Borg</a:t>
            </a:r>
          </a:p>
        </p:txBody>
      </p:sp>
      <p:pic>
        <p:nvPicPr>
          <p:cNvPr id="10" name="Platshållare för innehåll 9">
            <a:extLst>
              <a:ext uri="{FF2B5EF4-FFF2-40B4-BE49-F238E27FC236}">
                <a16:creationId xmlns:a16="http://schemas.microsoft.com/office/drawing/2014/main" id="{815C286A-71B9-1C0B-5B65-9EB2A09521E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961" y="1971041"/>
            <a:ext cx="3347839" cy="4218622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42B3459-EC21-400B-C571-40B1AFF33C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05600" y="1219201"/>
            <a:ext cx="4649787" cy="680719"/>
          </a:xfrm>
        </p:spPr>
        <p:txBody>
          <a:bodyPr>
            <a:normAutofit/>
          </a:bodyPr>
          <a:lstStyle/>
          <a:p>
            <a:r>
              <a:rPr lang="sv-SE" b="0" dirty="0"/>
              <a:t>Dr Anders Dybjer</a:t>
            </a:r>
          </a:p>
        </p:txBody>
      </p:sp>
      <p:pic>
        <p:nvPicPr>
          <p:cNvPr id="12" name="Platshållare för innehåll 11">
            <a:extLst>
              <a:ext uri="{FF2B5EF4-FFF2-40B4-BE49-F238E27FC236}">
                <a16:creationId xmlns:a16="http://schemas.microsoft.com/office/drawing/2014/main" id="{8B67B662-153E-BAB8-2DB9-4CC5783C257B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203" y="1971041"/>
            <a:ext cx="3338312" cy="4218622"/>
          </a:xfrm>
        </p:spPr>
      </p:pic>
    </p:spTree>
    <p:extLst>
      <p:ext uri="{BB962C8B-B14F-4D97-AF65-F5344CB8AC3E}">
        <p14:creationId xmlns:p14="http://schemas.microsoft.com/office/powerpoint/2010/main" val="29645395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7A2C0F22-CE67-2504-2166-07FED8B7BA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803717"/>
          </a:xfrm>
        </p:spPr>
        <p:txBody>
          <a:bodyPr/>
          <a:lstStyle/>
          <a:p>
            <a:pPr algn="l"/>
            <a:r>
              <a:rPr lang="sv-SE" dirty="0" err="1">
                <a:solidFill>
                  <a:srgbClr val="00B050"/>
                </a:solidFill>
              </a:rPr>
              <a:t>Now</a:t>
            </a:r>
            <a:r>
              <a:rPr lang="sv-SE" dirty="0">
                <a:solidFill>
                  <a:srgbClr val="00B050"/>
                </a:solidFill>
              </a:rPr>
              <a:t> </a:t>
            </a:r>
            <a:r>
              <a:rPr lang="sv-SE" dirty="0" err="1">
                <a:solidFill>
                  <a:srgbClr val="00B050"/>
                </a:solidFill>
              </a:rPr>
              <a:t>you</a:t>
            </a:r>
            <a:r>
              <a:rPr lang="sv-SE" dirty="0">
                <a:solidFill>
                  <a:srgbClr val="00B050"/>
                </a:solidFill>
              </a:rPr>
              <a:t> </a:t>
            </a:r>
            <a:r>
              <a:rPr lang="sv-SE" dirty="0" err="1">
                <a:solidFill>
                  <a:srgbClr val="00B050"/>
                </a:solidFill>
              </a:rPr>
              <a:t>will</a:t>
            </a:r>
            <a:r>
              <a:rPr lang="sv-SE" dirty="0">
                <a:solidFill>
                  <a:srgbClr val="00B050"/>
                </a:solidFill>
              </a:rPr>
              <a:t> </a:t>
            </a:r>
            <a:r>
              <a:rPr lang="sv-SE" dirty="0" err="1">
                <a:solidFill>
                  <a:srgbClr val="00B050"/>
                </a:solidFill>
              </a:rPr>
              <a:t>continue</a:t>
            </a:r>
            <a:r>
              <a:rPr lang="sv-SE" dirty="0">
                <a:solidFill>
                  <a:srgbClr val="00B050"/>
                </a:solidFill>
              </a:rPr>
              <a:t> </a:t>
            </a:r>
            <a:r>
              <a:rPr lang="sv-SE" dirty="0" err="1">
                <a:solidFill>
                  <a:srgbClr val="00B050"/>
                </a:solidFill>
              </a:rPr>
              <a:t>with</a:t>
            </a:r>
            <a:r>
              <a:rPr lang="sv-SE" dirty="0">
                <a:solidFill>
                  <a:srgbClr val="00B050"/>
                </a:solidFill>
              </a:rPr>
              <a:t> </a:t>
            </a:r>
            <a:r>
              <a:rPr lang="sv-SE" dirty="0" err="1">
                <a:solidFill>
                  <a:srgbClr val="00B050"/>
                </a:solidFill>
              </a:rPr>
              <a:t>more</a:t>
            </a:r>
            <a:r>
              <a:rPr lang="sv-SE" dirty="0">
                <a:solidFill>
                  <a:srgbClr val="00B050"/>
                </a:solidFill>
              </a:rPr>
              <a:t> </a:t>
            </a:r>
            <a:r>
              <a:rPr lang="sv-SE" dirty="0" err="1">
                <a:solidFill>
                  <a:srgbClr val="00B050"/>
                </a:solidFill>
              </a:rPr>
              <a:t>professional</a:t>
            </a:r>
            <a:r>
              <a:rPr lang="sv-SE" dirty="0">
                <a:solidFill>
                  <a:srgbClr val="00B050"/>
                </a:solidFill>
              </a:rPr>
              <a:t> </a:t>
            </a:r>
            <a:r>
              <a:rPr lang="sv-SE" dirty="0" err="1">
                <a:solidFill>
                  <a:srgbClr val="00B050"/>
                </a:solidFill>
              </a:rPr>
              <a:t>training</a:t>
            </a:r>
            <a:endParaRPr lang="sv-SE" dirty="0">
              <a:solidFill>
                <a:srgbClr val="00B050"/>
              </a:solidFill>
            </a:endParaRPr>
          </a:p>
        </p:txBody>
      </p:sp>
      <p:sp>
        <p:nvSpPr>
          <p:cNvPr id="8" name="Underrubrik 7">
            <a:extLst>
              <a:ext uri="{FF2B5EF4-FFF2-40B4-BE49-F238E27FC236}">
                <a16:creationId xmlns:a16="http://schemas.microsoft.com/office/drawing/2014/main" id="{708F62C9-B27D-8F6F-FDE8-AA1AF08BB7E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v-SE" sz="3200" dirty="0" err="1"/>
              <a:t>Thanks</a:t>
            </a:r>
            <a:r>
              <a:rPr lang="sv-SE" sz="3200" dirty="0"/>
              <a:t> from Eva and Anders</a:t>
            </a:r>
          </a:p>
        </p:txBody>
      </p:sp>
    </p:spTree>
    <p:extLst>
      <p:ext uri="{BB962C8B-B14F-4D97-AF65-F5344CB8AC3E}">
        <p14:creationId xmlns:p14="http://schemas.microsoft.com/office/powerpoint/2010/main" val="25284167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9AFE70A-E036-1194-B817-3B88FFB01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b="1" dirty="0" err="1"/>
              <a:t>Quality</a:t>
            </a:r>
            <a:r>
              <a:rPr lang="sv-SE" b="1" dirty="0"/>
              <a:t> </a:t>
            </a:r>
            <a:r>
              <a:rPr lang="sv-SE" b="1" dirty="0" err="1"/>
              <a:t>Improvement</a:t>
            </a:r>
            <a:r>
              <a:rPr lang="sv-SE" b="1" dirty="0"/>
              <a:t> </a:t>
            </a:r>
            <a:r>
              <a:rPr lang="sv-SE" b="1" dirty="0" err="1"/>
              <a:t>Training</a:t>
            </a:r>
            <a:r>
              <a:rPr lang="sv-SE" b="1" dirty="0"/>
              <a:t> </a:t>
            </a:r>
            <a:r>
              <a:rPr lang="sv-SE" b="1" dirty="0" err="1"/>
              <a:t>day</a:t>
            </a:r>
            <a:r>
              <a:rPr lang="sv-SE" b="1" dirty="0"/>
              <a:t> 2</a:t>
            </a:r>
            <a:endParaRPr lang="sv-SE" dirty="0"/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A9E46582-3FCB-292B-DBF6-A0B9D87D29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sv-SE" sz="4400" dirty="0"/>
          </a:p>
          <a:p>
            <a:pPr marL="0" indent="0" algn="ctr">
              <a:buNone/>
            </a:pPr>
            <a:endParaRPr lang="sv-SE" sz="4400" dirty="0"/>
          </a:p>
          <a:p>
            <a:pPr marL="0" indent="0" algn="ctr">
              <a:buNone/>
            </a:pPr>
            <a:r>
              <a:rPr lang="sv-SE" sz="4400" dirty="0" err="1">
                <a:solidFill>
                  <a:srgbClr val="00B050"/>
                </a:solidFill>
              </a:rPr>
              <a:t>Recap</a:t>
            </a:r>
            <a:r>
              <a:rPr lang="sv-SE" sz="4400" dirty="0">
                <a:solidFill>
                  <a:srgbClr val="00B050"/>
                </a:solidFill>
              </a:rPr>
              <a:t> and </a:t>
            </a:r>
            <a:r>
              <a:rPr lang="sv-SE" sz="4400" dirty="0" err="1">
                <a:solidFill>
                  <a:srgbClr val="00B050"/>
                </a:solidFill>
              </a:rPr>
              <a:t>reflection</a:t>
            </a:r>
            <a:r>
              <a:rPr lang="sv-SE" sz="4400" dirty="0">
                <a:solidFill>
                  <a:srgbClr val="00B050"/>
                </a:solidFill>
              </a:rPr>
              <a:t> from </a:t>
            </a:r>
            <a:r>
              <a:rPr lang="sv-SE" sz="4400" dirty="0" err="1">
                <a:solidFill>
                  <a:srgbClr val="00B050"/>
                </a:solidFill>
              </a:rPr>
              <a:t>day</a:t>
            </a:r>
            <a:r>
              <a:rPr lang="sv-SE" sz="4400" dirty="0">
                <a:solidFill>
                  <a:srgbClr val="00B050"/>
                </a:solidFill>
              </a:rPr>
              <a:t> 1 </a:t>
            </a:r>
          </a:p>
        </p:txBody>
      </p:sp>
    </p:spTree>
    <p:extLst>
      <p:ext uri="{BB962C8B-B14F-4D97-AF65-F5344CB8AC3E}">
        <p14:creationId xmlns:p14="http://schemas.microsoft.com/office/powerpoint/2010/main" val="30680777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A9A5332-9C90-EFD2-7E00-3F69223EA0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4325"/>
            <a:ext cx="10515600" cy="1325563"/>
          </a:xfrm>
        </p:spPr>
        <p:txBody>
          <a:bodyPr/>
          <a:lstStyle/>
          <a:p>
            <a:r>
              <a:rPr lang="sv-SE" sz="4400" b="1" dirty="0"/>
              <a:t>- </a:t>
            </a:r>
            <a:r>
              <a:rPr lang="sv-SE" sz="4400" b="1" dirty="0" err="1"/>
              <a:t>How</a:t>
            </a:r>
            <a:r>
              <a:rPr lang="sv-SE" sz="4400" b="1" dirty="0"/>
              <a:t> to form QIT and WIT teams !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BED4603-1F83-D088-DC2B-04EBCCE47B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0960"/>
            <a:ext cx="10515600" cy="4896803"/>
          </a:xfrm>
        </p:spPr>
        <p:txBody>
          <a:bodyPr>
            <a:normAutofit/>
          </a:bodyPr>
          <a:lstStyle/>
          <a:p>
            <a:pPr lvl="1"/>
            <a:r>
              <a:rPr lang="sv-SE" sz="2000" b="1" dirty="0"/>
              <a:t>QIT = Hospital </a:t>
            </a:r>
            <a:r>
              <a:rPr lang="sv-SE" sz="2000" b="1" dirty="0" err="1"/>
              <a:t>Quality</a:t>
            </a:r>
            <a:r>
              <a:rPr lang="sv-SE" sz="2000" b="1" dirty="0"/>
              <a:t> </a:t>
            </a:r>
            <a:r>
              <a:rPr lang="sv-SE" sz="2000" b="1" dirty="0" err="1"/>
              <a:t>Improvement</a:t>
            </a:r>
            <a:r>
              <a:rPr lang="sv-SE" sz="2000" b="1" dirty="0"/>
              <a:t> Team</a:t>
            </a:r>
          </a:p>
          <a:p>
            <a:pPr lvl="2"/>
            <a:r>
              <a:rPr lang="sv-SE" sz="2000" dirty="0" err="1"/>
              <a:t>Delegated</a:t>
            </a:r>
            <a:r>
              <a:rPr lang="sv-SE" sz="2000" dirty="0"/>
              <a:t> </a:t>
            </a:r>
            <a:r>
              <a:rPr lang="sv-SE" sz="2000" dirty="0" err="1"/>
              <a:t>responsibility</a:t>
            </a:r>
            <a:r>
              <a:rPr lang="sv-SE" sz="2000" dirty="0"/>
              <a:t> </a:t>
            </a:r>
            <a:r>
              <a:rPr lang="sv-SE" sz="2000" dirty="0" err="1"/>
              <a:t>of</a:t>
            </a:r>
            <a:r>
              <a:rPr lang="sv-SE" sz="2000" dirty="0"/>
              <a:t> CQI at the hospital – </a:t>
            </a:r>
            <a:r>
              <a:rPr lang="sv-SE" sz="2000" dirty="0" err="1"/>
              <a:t>delegated</a:t>
            </a:r>
            <a:r>
              <a:rPr lang="sv-SE" sz="2000" dirty="0"/>
              <a:t> from CEO/Med Sup</a:t>
            </a:r>
          </a:p>
          <a:p>
            <a:pPr lvl="2"/>
            <a:r>
              <a:rPr lang="sv-SE" sz="2000" dirty="0" err="1"/>
              <a:t>Multiprofessionals</a:t>
            </a:r>
            <a:r>
              <a:rPr lang="sv-SE" sz="2000" dirty="0"/>
              <a:t> from the hospital (5-7 </a:t>
            </a:r>
            <a:r>
              <a:rPr lang="sv-SE" sz="2000" dirty="0" err="1"/>
              <a:t>staffmembers</a:t>
            </a:r>
            <a:r>
              <a:rPr lang="sv-SE" sz="2000" dirty="0"/>
              <a:t>)</a:t>
            </a:r>
          </a:p>
          <a:p>
            <a:pPr lvl="2"/>
            <a:r>
              <a:rPr lang="sv-SE" sz="2000" dirty="0" err="1"/>
              <a:t>Continous</a:t>
            </a:r>
            <a:r>
              <a:rPr lang="sv-SE" sz="2000" dirty="0"/>
              <a:t> </a:t>
            </a:r>
            <a:r>
              <a:rPr lang="sv-SE" sz="2000" dirty="0" err="1"/>
              <a:t>work</a:t>
            </a:r>
            <a:r>
              <a:rPr lang="sv-SE" sz="2000" dirty="0"/>
              <a:t> (at </a:t>
            </a:r>
            <a:r>
              <a:rPr lang="sv-SE" sz="2000" dirty="0" err="1"/>
              <a:t>least</a:t>
            </a:r>
            <a:r>
              <a:rPr lang="sv-SE" sz="2000" dirty="0"/>
              <a:t> </a:t>
            </a:r>
            <a:r>
              <a:rPr lang="sv-SE" sz="2000" dirty="0" err="1"/>
              <a:t>monthly</a:t>
            </a:r>
            <a:r>
              <a:rPr lang="sv-SE" sz="2000" dirty="0"/>
              <a:t>)</a:t>
            </a:r>
          </a:p>
          <a:p>
            <a:pPr lvl="2"/>
            <a:r>
              <a:rPr lang="sv-SE" sz="2000" dirty="0" err="1"/>
              <a:t>Appointed</a:t>
            </a:r>
            <a:r>
              <a:rPr lang="sv-SE" sz="2000" dirty="0"/>
              <a:t> </a:t>
            </a:r>
            <a:r>
              <a:rPr lang="sv-SE" sz="2000" dirty="0" err="1"/>
              <a:t>chairman</a:t>
            </a:r>
            <a:r>
              <a:rPr lang="sv-SE" sz="2000" dirty="0"/>
              <a:t> – </a:t>
            </a:r>
            <a:r>
              <a:rPr lang="sv-SE" sz="2000" dirty="0" err="1"/>
              <a:t>appointed</a:t>
            </a:r>
            <a:r>
              <a:rPr lang="sv-SE" sz="2000" dirty="0"/>
              <a:t> by Med Sup </a:t>
            </a:r>
          </a:p>
          <a:p>
            <a:pPr lvl="2"/>
            <a:endParaRPr lang="sv-SE" sz="2000" b="1" dirty="0"/>
          </a:p>
          <a:p>
            <a:pPr lvl="1"/>
            <a:r>
              <a:rPr lang="sv-SE" sz="2000" b="1" dirty="0"/>
              <a:t>WIT = </a:t>
            </a:r>
            <a:r>
              <a:rPr lang="sv-SE" sz="2000" b="1" dirty="0" err="1"/>
              <a:t>Ward</a:t>
            </a:r>
            <a:r>
              <a:rPr lang="sv-SE" sz="2000" b="1" dirty="0"/>
              <a:t> </a:t>
            </a:r>
            <a:r>
              <a:rPr lang="sv-SE" sz="2000" b="1" dirty="0" err="1"/>
              <a:t>Improvement</a:t>
            </a:r>
            <a:r>
              <a:rPr lang="sv-SE" sz="2000" b="1" dirty="0"/>
              <a:t> Team </a:t>
            </a:r>
            <a:r>
              <a:rPr lang="sv-SE" sz="2000" dirty="0"/>
              <a:t>(OPD)</a:t>
            </a:r>
          </a:p>
          <a:p>
            <a:pPr lvl="2"/>
            <a:r>
              <a:rPr lang="sv-SE" sz="2000" dirty="0" err="1"/>
              <a:t>Delegated</a:t>
            </a:r>
            <a:r>
              <a:rPr lang="sv-SE" sz="2000" dirty="0"/>
              <a:t> </a:t>
            </a:r>
            <a:r>
              <a:rPr lang="sv-SE" sz="2000" dirty="0" err="1"/>
              <a:t>responsibility</a:t>
            </a:r>
            <a:r>
              <a:rPr lang="sv-SE" sz="2000" dirty="0"/>
              <a:t> </a:t>
            </a:r>
            <a:r>
              <a:rPr lang="sv-SE" sz="2000" dirty="0" err="1"/>
              <a:t>of</a:t>
            </a:r>
            <a:r>
              <a:rPr lang="sv-SE" sz="2000" dirty="0"/>
              <a:t> CQI at the </a:t>
            </a:r>
            <a:r>
              <a:rPr lang="sv-SE" sz="2000" dirty="0" err="1"/>
              <a:t>ward</a:t>
            </a:r>
            <a:r>
              <a:rPr lang="sv-SE" sz="2000" dirty="0"/>
              <a:t> – </a:t>
            </a:r>
            <a:r>
              <a:rPr lang="sv-SE" sz="2000" dirty="0" err="1"/>
              <a:t>delegated</a:t>
            </a:r>
            <a:r>
              <a:rPr lang="sv-SE" sz="2000" dirty="0"/>
              <a:t> from QIT</a:t>
            </a:r>
          </a:p>
          <a:p>
            <a:pPr lvl="2"/>
            <a:r>
              <a:rPr lang="sv-SE" sz="2000" dirty="0"/>
              <a:t>Team from the </a:t>
            </a:r>
            <a:r>
              <a:rPr lang="sv-SE" sz="2000" dirty="0" err="1"/>
              <a:t>ward</a:t>
            </a:r>
            <a:r>
              <a:rPr lang="sv-SE" sz="2000" dirty="0"/>
              <a:t>  (3-4 </a:t>
            </a:r>
            <a:r>
              <a:rPr lang="sv-SE" sz="2000" dirty="0" err="1"/>
              <a:t>staffmembers</a:t>
            </a:r>
            <a:r>
              <a:rPr lang="sv-SE" sz="2000" dirty="0"/>
              <a:t>)</a:t>
            </a:r>
          </a:p>
          <a:p>
            <a:pPr lvl="2"/>
            <a:r>
              <a:rPr lang="sv-SE" sz="2000" dirty="0" err="1"/>
              <a:t>Continous</a:t>
            </a:r>
            <a:r>
              <a:rPr lang="sv-SE" sz="2000" dirty="0"/>
              <a:t> </a:t>
            </a:r>
            <a:r>
              <a:rPr lang="sv-SE" sz="2000" dirty="0" err="1"/>
              <a:t>work</a:t>
            </a:r>
            <a:r>
              <a:rPr lang="sv-SE" sz="2000" dirty="0"/>
              <a:t> (</a:t>
            </a:r>
            <a:r>
              <a:rPr lang="sv-SE" sz="2000" dirty="0" err="1"/>
              <a:t>weekly</a:t>
            </a:r>
            <a:r>
              <a:rPr lang="sv-SE" sz="2000" dirty="0"/>
              <a:t>)</a:t>
            </a:r>
          </a:p>
          <a:p>
            <a:pPr lvl="2"/>
            <a:r>
              <a:rPr lang="sv-SE" sz="2000" dirty="0" err="1"/>
              <a:t>Appointed</a:t>
            </a:r>
            <a:r>
              <a:rPr lang="sv-SE" sz="2000" dirty="0"/>
              <a:t> </a:t>
            </a:r>
            <a:r>
              <a:rPr lang="sv-SE" sz="2000" dirty="0" err="1"/>
              <a:t>chairman</a:t>
            </a:r>
            <a:r>
              <a:rPr lang="sv-SE" sz="2000" dirty="0"/>
              <a:t> - </a:t>
            </a:r>
            <a:r>
              <a:rPr lang="sv-SE" sz="2000" dirty="0" err="1"/>
              <a:t>Appointed</a:t>
            </a:r>
            <a:r>
              <a:rPr lang="sv-SE" sz="2000" dirty="0"/>
              <a:t> by </a:t>
            </a:r>
            <a:r>
              <a:rPr lang="sv-SE" sz="2000" dirty="0" err="1"/>
              <a:t>chairman</a:t>
            </a:r>
            <a:r>
              <a:rPr lang="sv-SE" sz="2000" dirty="0"/>
              <a:t> </a:t>
            </a:r>
            <a:r>
              <a:rPr lang="sv-SE" sz="2000" dirty="0" err="1"/>
              <a:t>of</a:t>
            </a:r>
            <a:r>
              <a:rPr lang="sv-SE" sz="2000" dirty="0"/>
              <a:t> QIT</a:t>
            </a:r>
          </a:p>
          <a:p>
            <a:pPr marL="914400" lvl="2" indent="0">
              <a:buNone/>
            </a:pPr>
            <a:endParaRPr lang="sv-SE" dirty="0"/>
          </a:p>
          <a:p>
            <a:pPr marL="914400" lvl="2" indent="0">
              <a:buNone/>
            </a:pPr>
            <a:endParaRPr lang="sv-SE" dirty="0"/>
          </a:p>
          <a:p>
            <a:pPr lvl="2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0791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E41696E-6069-2BC6-93EB-0D94A947E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677035"/>
          </a:xfrm>
        </p:spPr>
        <p:txBody>
          <a:bodyPr/>
          <a:lstStyle/>
          <a:p>
            <a:r>
              <a:rPr lang="sv-SE" b="1" dirty="0" err="1"/>
              <a:t>Quality</a:t>
            </a:r>
            <a:r>
              <a:rPr lang="sv-SE" b="1" dirty="0"/>
              <a:t> </a:t>
            </a:r>
            <a:r>
              <a:rPr lang="sv-SE" b="1" dirty="0" err="1"/>
              <a:t>Improvement</a:t>
            </a:r>
            <a:r>
              <a:rPr lang="sv-SE" b="1" dirty="0"/>
              <a:t> </a:t>
            </a:r>
            <a:r>
              <a:rPr lang="sv-SE" b="1" dirty="0" err="1"/>
              <a:t>Techniques</a:t>
            </a:r>
            <a:br>
              <a:rPr lang="sv-SE" b="1" dirty="0"/>
            </a:br>
            <a:r>
              <a:rPr lang="sv-SE" b="1" dirty="0"/>
              <a:t>- </a:t>
            </a:r>
            <a:r>
              <a:rPr lang="sv-SE" b="1" dirty="0" err="1"/>
              <a:t>How</a:t>
            </a:r>
            <a:r>
              <a:rPr lang="sv-SE" b="1" dirty="0"/>
              <a:t> to </a:t>
            </a:r>
            <a:r>
              <a:rPr lang="sv-SE" b="1" dirty="0" err="1"/>
              <a:t>choose</a:t>
            </a:r>
            <a:r>
              <a:rPr lang="sv-SE" b="1" dirty="0"/>
              <a:t> </a:t>
            </a:r>
            <a:r>
              <a:rPr lang="sv-SE" b="1" dirty="0" err="1"/>
              <a:t>among</a:t>
            </a:r>
            <a:r>
              <a:rPr lang="sv-SE" b="1" dirty="0"/>
              <a:t> suggestions </a:t>
            </a:r>
            <a:r>
              <a:rPr lang="sv-SE" b="1" dirty="0" err="1"/>
              <a:t>of</a:t>
            </a:r>
            <a:r>
              <a:rPr lang="sv-SE" b="1" dirty="0"/>
              <a:t> QI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287566E-B5D2-1FA1-B7D9-AA00EFBC3A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16479"/>
            <a:ext cx="10515600" cy="38604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dirty="0" err="1"/>
              <a:t>High</a:t>
            </a:r>
            <a:r>
              <a:rPr lang="sv-SE" dirty="0"/>
              <a:t> </a:t>
            </a:r>
            <a:r>
              <a:rPr lang="sv-SE" dirty="0" err="1"/>
              <a:t>impact</a:t>
            </a:r>
            <a:r>
              <a:rPr lang="sv-SE" dirty="0"/>
              <a:t> on Q </a:t>
            </a:r>
            <a:r>
              <a:rPr lang="sv-SE" dirty="0" err="1"/>
              <a:t>but</a:t>
            </a:r>
            <a:r>
              <a:rPr lang="sv-SE" dirty="0"/>
              <a:t> </a:t>
            </a:r>
            <a:r>
              <a:rPr lang="sv-SE" dirty="0" err="1"/>
              <a:t>difficult</a:t>
            </a:r>
            <a:r>
              <a:rPr lang="sv-SE" dirty="0"/>
              <a:t> to		</a:t>
            </a:r>
            <a:r>
              <a:rPr lang="sv-SE" dirty="0" err="1"/>
              <a:t>High</a:t>
            </a:r>
            <a:r>
              <a:rPr lang="sv-SE" dirty="0"/>
              <a:t> </a:t>
            </a:r>
            <a:r>
              <a:rPr lang="sv-SE" dirty="0" err="1"/>
              <a:t>impact</a:t>
            </a:r>
            <a:r>
              <a:rPr lang="sv-SE" dirty="0"/>
              <a:t> on Q and </a:t>
            </a:r>
          </a:p>
          <a:p>
            <a:pPr marL="0" indent="0">
              <a:buNone/>
            </a:pPr>
            <a:r>
              <a:rPr lang="sv-SE" dirty="0"/>
              <a:t>Change								</a:t>
            </a:r>
            <a:r>
              <a:rPr lang="sv-SE" dirty="0" err="1"/>
              <a:t>easy</a:t>
            </a:r>
            <a:r>
              <a:rPr lang="sv-SE" dirty="0"/>
              <a:t> to </a:t>
            </a:r>
            <a:r>
              <a:rPr lang="sv-SE" dirty="0" err="1"/>
              <a:t>change</a:t>
            </a:r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pPr marL="0" indent="0">
              <a:buNone/>
            </a:pPr>
            <a:r>
              <a:rPr lang="sv-SE" dirty="0" err="1"/>
              <a:t>Low</a:t>
            </a:r>
            <a:r>
              <a:rPr lang="sv-SE" dirty="0"/>
              <a:t> </a:t>
            </a:r>
            <a:r>
              <a:rPr lang="sv-SE" dirty="0" err="1"/>
              <a:t>impact</a:t>
            </a:r>
            <a:r>
              <a:rPr lang="sv-SE" dirty="0"/>
              <a:t> on Q and </a:t>
            </a:r>
            <a:r>
              <a:rPr lang="sv-SE" dirty="0" err="1"/>
              <a:t>difficult</a:t>
            </a:r>
            <a:r>
              <a:rPr lang="sv-SE" dirty="0"/>
              <a:t>			</a:t>
            </a:r>
            <a:r>
              <a:rPr lang="sv-SE" dirty="0" err="1"/>
              <a:t>Low</a:t>
            </a:r>
            <a:r>
              <a:rPr lang="sv-SE" dirty="0"/>
              <a:t> </a:t>
            </a:r>
            <a:r>
              <a:rPr lang="sv-SE" dirty="0" err="1"/>
              <a:t>impact</a:t>
            </a:r>
            <a:r>
              <a:rPr lang="sv-SE" dirty="0"/>
              <a:t> on Q </a:t>
            </a:r>
            <a:r>
              <a:rPr lang="sv-SE" dirty="0" err="1"/>
              <a:t>but</a:t>
            </a:r>
            <a:r>
              <a:rPr lang="sv-SE" dirty="0"/>
              <a:t> </a:t>
            </a:r>
          </a:p>
          <a:p>
            <a:pPr marL="0" indent="0">
              <a:buNone/>
            </a:pPr>
            <a:r>
              <a:rPr lang="sv-SE" dirty="0"/>
              <a:t>to </a:t>
            </a:r>
            <a:r>
              <a:rPr lang="sv-SE" dirty="0" err="1"/>
              <a:t>change</a:t>
            </a:r>
            <a:r>
              <a:rPr lang="sv-SE" dirty="0"/>
              <a:t>							</a:t>
            </a:r>
            <a:r>
              <a:rPr lang="sv-SE" dirty="0" err="1"/>
              <a:t>easy</a:t>
            </a:r>
            <a:r>
              <a:rPr lang="sv-SE" dirty="0"/>
              <a:t> to </a:t>
            </a:r>
            <a:r>
              <a:rPr lang="sv-SE" dirty="0" err="1"/>
              <a:t>change</a:t>
            </a:r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421100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91CE902-B133-662E-A7EB-F2CCE5A56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8"/>
            <a:ext cx="10515600" cy="1330642"/>
          </a:xfrm>
        </p:spPr>
        <p:txBody>
          <a:bodyPr>
            <a:normAutofit fontScale="90000"/>
          </a:bodyPr>
          <a:lstStyle/>
          <a:p>
            <a:r>
              <a:rPr lang="sv-SE" sz="4400" b="1" dirty="0" err="1"/>
              <a:t>Quality</a:t>
            </a:r>
            <a:r>
              <a:rPr lang="sv-SE" sz="4400" b="1" dirty="0"/>
              <a:t> </a:t>
            </a:r>
            <a:r>
              <a:rPr lang="sv-SE" sz="4400" b="1" dirty="0" err="1"/>
              <a:t>Improvement</a:t>
            </a:r>
            <a:r>
              <a:rPr lang="sv-SE" sz="4400" b="1" dirty="0"/>
              <a:t> </a:t>
            </a:r>
            <a:r>
              <a:rPr lang="sv-SE" sz="4400" b="1" dirty="0" err="1"/>
              <a:t>Technique</a:t>
            </a:r>
            <a:r>
              <a:rPr lang="sv-SE" sz="4400" b="1" dirty="0"/>
              <a:t>-</a:t>
            </a:r>
            <a:br>
              <a:rPr lang="sv-SE" sz="4400" b="1" dirty="0"/>
            </a:br>
            <a:r>
              <a:rPr lang="sv-SE" sz="4400" b="1" dirty="0" err="1"/>
              <a:t>Identification</a:t>
            </a:r>
            <a:r>
              <a:rPr lang="sv-SE" sz="4400" b="1" dirty="0"/>
              <a:t> </a:t>
            </a:r>
            <a:r>
              <a:rPr lang="sv-SE" sz="4400" b="1" dirty="0" err="1"/>
              <a:t>of</a:t>
            </a:r>
            <a:r>
              <a:rPr lang="sv-SE" sz="4400" b="1" dirty="0"/>
              <a:t> </a:t>
            </a:r>
            <a:r>
              <a:rPr lang="sv-SE" sz="4400" b="1" dirty="0" err="1"/>
              <a:t>root</a:t>
            </a:r>
            <a:r>
              <a:rPr lang="sv-SE" sz="4400" b="1" dirty="0"/>
              <a:t> problem 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FE3317F-E52B-51AE-42DE-DAF2AEC151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50159"/>
            <a:ext cx="10515600" cy="3626803"/>
          </a:xfrm>
        </p:spPr>
        <p:txBody>
          <a:bodyPr/>
          <a:lstStyle/>
          <a:p>
            <a:r>
              <a:rPr lang="sv-SE" sz="3600" b="1" dirty="0" err="1"/>
              <a:t>Five</a:t>
            </a:r>
            <a:r>
              <a:rPr lang="sv-SE" sz="3600" b="1" dirty="0"/>
              <a:t> </a:t>
            </a:r>
            <a:r>
              <a:rPr lang="sv-SE" sz="3600" b="1" dirty="0" err="1"/>
              <a:t>Whys</a:t>
            </a:r>
            <a:r>
              <a:rPr lang="sv-SE" sz="3600" b="1" dirty="0"/>
              <a:t> </a:t>
            </a:r>
            <a:r>
              <a:rPr lang="sv-SE" sz="3600" b="1" dirty="0" err="1"/>
              <a:t>method</a:t>
            </a:r>
            <a:r>
              <a:rPr lang="sv-SE" sz="3600" b="1" dirty="0"/>
              <a:t>:</a:t>
            </a:r>
          </a:p>
          <a:p>
            <a:r>
              <a:rPr lang="sv-SE" dirty="0" err="1"/>
              <a:t>Easy</a:t>
            </a:r>
            <a:r>
              <a:rPr lang="sv-SE" dirty="0"/>
              <a:t> </a:t>
            </a:r>
            <a:r>
              <a:rPr lang="sv-SE" dirty="0" err="1"/>
              <a:t>technique</a:t>
            </a:r>
            <a:r>
              <a:rPr lang="sv-SE" dirty="0"/>
              <a:t> to </a:t>
            </a:r>
            <a:r>
              <a:rPr lang="sv-SE" dirty="0" err="1"/>
              <a:t>find</a:t>
            </a:r>
            <a:r>
              <a:rPr lang="sv-SE" dirty="0"/>
              <a:t> the </a:t>
            </a:r>
            <a:r>
              <a:rPr lang="sv-SE" dirty="0" err="1"/>
              <a:t>root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a problem: Ask </a:t>
            </a:r>
            <a:r>
              <a:rPr lang="sv-SE" dirty="0" err="1"/>
              <a:t>five</a:t>
            </a:r>
            <a:r>
              <a:rPr lang="sv-SE" dirty="0"/>
              <a:t> </a:t>
            </a:r>
            <a:r>
              <a:rPr lang="sv-SE" dirty="0" err="1"/>
              <a:t>times</a:t>
            </a:r>
            <a:r>
              <a:rPr lang="sv-SE" dirty="0"/>
              <a:t> </a:t>
            </a:r>
            <a:r>
              <a:rPr lang="sv-SE" dirty="0" err="1"/>
              <a:t>why</a:t>
            </a:r>
            <a:r>
              <a:rPr lang="sv-SE" dirty="0"/>
              <a:t> !</a:t>
            </a:r>
          </a:p>
          <a:p>
            <a:endParaRPr lang="sv-SE" dirty="0"/>
          </a:p>
          <a:p>
            <a:r>
              <a:rPr lang="sv-SE" sz="3600" b="1" dirty="0" err="1"/>
              <a:t>Fishbone</a:t>
            </a:r>
            <a:r>
              <a:rPr lang="sv-SE" sz="3600" b="1" dirty="0"/>
              <a:t> </a:t>
            </a:r>
            <a:r>
              <a:rPr lang="sv-SE" sz="3600" b="1" dirty="0" err="1"/>
              <a:t>method</a:t>
            </a:r>
            <a:r>
              <a:rPr lang="sv-SE" sz="3600" b="1" dirty="0"/>
              <a:t>:</a:t>
            </a:r>
          </a:p>
          <a:p>
            <a:r>
              <a:rPr lang="sv-SE" dirty="0"/>
              <a:t>Alternative </a:t>
            </a:r>
            <a:r>
              <a:rPr lang="sv-SE" dirty="0" err="1"/>
              <a:t>technique</a:t>
            </a:r>
            <a:r>
              <a:rPr lang="sv-SE" dirty="0"/>
              <a:t> to </a:t>
            </a:r>
            <a:r>
              <a:rPr lang="sv-SE" dirty="0" err="1"/>
              <a:t>find</a:t>
            </a:r>
            <a:r>
              <a:rPr lang="sv-SE" dirty="0"/>
              <a:t> the </a:t>
            </a:r>
            <a:r>
              <a:rPr lang="sv-SE" dirty="0" err="1"/>
              <a:t>roots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a problem</a:t>
            </a:r>
          </a:p>
        </p:txBody>
      </p:sp>
    </p:spTree>
    <p:extLst>
      <p:ext uri="{BB962C8B-B14F-4D97-AF65-F5344CB8AC3E}">
        <p14:creationId xmlns:p14="http://schemas.microsoft.com/office/powerpoint/2010/main" val="38380623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714A1D9-741C-897D-44ED-3559E46E14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468437"/>
          </a:xfrm>
        </p:spPr>
        <p:txBody>
          <a:bodyPr>
            <a:noAutofit/>
          </a:bodyPr>
          <a:lstStyle/>
          <a:p>
            <a:pPr algn="l"/>
            <a:r>
              <a:rPr lang="sv-SE" sz="4400" b="1" dirty="0" err="1"/>
              <a:t>Quality</a:t>
            </a:r>
            <a:r>
              <a:rPr lang="sv-SE" sz="4400" b="1" dirty="0"/>
              <a:t> </a:t>
            </a:r>
            <a:r>
              <a:rPr lang="sv-SE" sz="4400" b="1" dirty="0" err="1"/>
              <a:t>Improvement</a:t>
            </a:r>
            <a:r>
              <a:rPr lang="sv-SE" sz="4400" b="1" dirty="0"/>
              <a:t> </a:t>
            </a:r>
            <a:r>
              <a:rPr lang="sv-SE" sz="4400" b="1" dirty="0" err="1"/>
              <a:t>Techniques</a:t>
            </a:r>
            <a:br>
              <a:rPr lang="sv-SE" sz="4400" b="1" dirty="0"/>
            </a:br>
            <a:r>
              <a:rPr lang="sv-SE" sz="4400" b="1" dirty="0"/>
              <a:t> – </a:t>
            </a:r>
            <a:r>
              <a:rPr lang="sv-SE" sz="3600" b="1" dirty="0"/>
              <a:t>Basic </a:t>
            </a:r>
            <a:r>
              <a:rPr lang="sv-SE" sz="3600" b="1" dirty="0" err="1"/>
              <a:t>strategy</a:t>
            </a:r>
            <a:r>
              <a:rPr lang="sv-SE" sz="3600" b="1" dirty="0"/>
              <a:t> for process </a:t>
            </a:r>
            <a:r>
              <a:rPr lang="sv-SE" sz="3600" b="1" dirty="0" err="1"/>
              <a:t>improvement</a:t>
            </a:r>
            <a:r>
              <a:rPr lang="sv-SE" sz="3600" b="1" dirty="0"/>
              <a:t> 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A985E46C-9872-2B75-81BB-BC89D926B5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069771"/>
            <a:ext cx="9144000" cy="2188029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sv-SE" sz="3600" dirty="0"/>
              <a:t>KQMH: ”The </a:t>
            </a:r>
            <a:r>
              <a:rPr lang="sv-SE" sz="3600" dirty="0" err="1"/>
              <a:t>facility</a:t>
            </a:r>
            <a:r>
              <a:rPr lang="sv-SE" sz="3600" dirty="0"/>
              <a:t> </a:t>
            </a:r>
            <a:r>
              <a:rPr lang="sv-SE" sz="3600" dirty="0" err="1"/>
              <a:t>shall</a:t>
            </a:r>
            <a:r>
              <a:rPr lang="sv-SE" sz="3600" dirty="0"/>
              <a:t> </a:t>
            </a:r>
            <a:r>
              <a:rPr lang="sv-SE" sz="3600" dirty="0" err="1"/>
              <a:t>implement</a:t>
            </a:r>
            <a:r>
              <a:rPr lang="sv-SE" sz="3600" dirty="0"/>
              <a:t> </a:t>
            </a:r>
            <a:r>
              <a:rPr lang="sv-SE" sz="3600" b="1" dirty="0"/>
              <a:t>5 S</a:t>
            </a:r>
            <a:r>
              <a:rPr lang="sv-SE" sz="3600" dirty="0"/>
              <a:t> (</a:t>
            </a:r>
            <a:r>
              <a:rPr lang="sv-SE" sz="3600" dirty="0" err="1"/>
              <a:t>Kaizen</a:t>
            </a:r>
            <a:r>
              <a:rPr lang="sv-SE" sz="3600" dirty="0"/>
              <a:t> </a:t>
            </a:r>
            <a:r>
              <a:rPr lang="sv-SE" sz="3600" dirty="0" err="1"/>
              <a:t>framework</a:t>
            </a:r>
            <a:r>
              <a:rPr lang="sv-SE" sz="3600" dirty="0"/>
              <a:t>) in all </a:t>
            </a:r>
            <a:r>
              <a:rPr lang="sv-SE" sz="3600" dirty="0" err="1"/>
              <a:t>departments</a:t>
            </a:r>
            <a:r>
              <a:rPr lang="sv-SE" sz="3600" dirty="0"/>
              <a:t>”:</a:t>
            </a:r>
          </a:p>
          <a:p>
            <a:pPr algn="l"/>
            <a:endParaRPr lang="sv-SE" dirty="0"/>
          </a:p>
          <a:p>
            <a:pPr algn="l"/>
            <a:r>
              <a:rPr lang="sv-SE" sz="3500" b="1" dirty="0"/>
              <a:t>5 S = Sort, Set in order, </a:t>
            </a:r>
            <a:r>
              <a:rPr lang="sv-SE" sz="3500" b="1" dirty="0" err="1"/>
              <a:t>Shine</a:t>
            </a:r>
            <a:r>
              <a:rPr lang="sv-SE" sz="3500" b="1" dirty="0"/>
              <a:t>, </a:t>
            </a:r>
            <a:r>
              <a:rPr lang="sv-SE" sz="3500" b="1" dirty="0" err="1"/>
              <a:t>Standardise</a:t>
            </a:r>
            <a:r>
              <a:rPr lang="sv-SE" sz="3500" b="1" dirty="0"/>
              <a:t> and </a:t>
            </a:r>
            <a:r>
              <a:rPr lang="sv-SE" sz="3500" b="1" dirty="0" err="1"/>
              <a:t>Sustain</a:t>
            </a:r>
            <a:endParaRPr lang="sv-SE" sz="3500" b="1" dirty="0"/>
          </a:p>
        </p:txBody>
      </p:sp>
    </p:spTree>
    <p:extLst>
      <p:ext uri="{BB962C8B-B14F-4D97-AF65-F5344CB8AC3E}">
        <p14:creationId xmlns:p14="http://schemas.microsoft.com/office/powerpoint/2010/main" val="15529966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010BF60-5F1C-E1D4-87A8-4796DAB33E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sz="4400" b="1" dirty="0" err="1"/>
              <a:t>Quality</a:t>
            </a:r>
            <a:r>
              <a:rPr lang="sv-SE" sz="4400" b="1" dirty="0"/>
              <a:t> </a:t>
            </a:r>
            <a:r>
              <a:rPr lang="sv-SE" sz="4400" b="1" dirty="0" err="1"/>
              <a:t>Improvement</a:t>
            </a:r>
            <a:r>
              <a:rPr lang="sv-SE" sz="4400" b="1" dirty="0"/>
              <a:t> </a:t>
            </a:r>
            <a:r>
              <a:rPr lang="sv-SE" sz="4400" b="1" dirty="0" err="1"/>
              <a:t>Techniques</a:t>
            </a:r>
            <a:r>
              <a:rPr lang="sv-SE" sz="4400" b="1" dirty="0"/>
              <a:t> 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27AC9D2-23E6-81AE-7758-AFB3499AA5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74801"/>
            <a:ext cx="8596668" cy="4466562"/>
          </a:xfrm>
        </p:spPr>
        <p:txBody>
          <a:bodyPr>
            <a:noAutofit/>
          </a:bodyPr>
          <a:lstStyle/>
          <a:p>
            <a:r>
              <a:rPr lang="sv-SE" sz="2400" b="1" dirty="0"/>
              <a:t>5 S (</a:t>
            </a:r>
            <a:r>
              <a:rPr lang="sv-SE" sz="2400" b="1" dirty="0" err="1"/>
              <a:t>Kaizen</a:t>
            </a:r>
            <a:r>
              <a:rPr lang="sv-SE" sz="2400" b="1" dirty="0"/>
              <a:t> </a:t>
            </a:r>
            <a:r>
              <a:rPr lang="sv-SE" sz="2400" b="1" dirty="0" err="1"/>
              <a:t>framework</a:t>
            </a:r>
            <a:r>
              <a:rPr lang="sv-SE" sz="2400" b="1" dirty="0"/>
              <a:t>) =</a:t>
            </a:r>
          </a:p>
          <a:p>
            <a:pPr marL="0" indent="0">
              <a:buNone/>
            </a:pPr>
            <a:endParaRPr lang="sv-SE" sz="2400" b="1" dirty="0"/>
          </a:p>
          <a:p>
            <a:r>
              <a:rPr lang="sv-SE" sz="2400" b="1" dirty="0"/>
              <a:t>Sort:</a:t>
            </a:r>
            <a:r>
              <a:rPr lang="sv-SE" sz="2400" dirty="0"/>
              <a:t> </a:t>
            </a:r>
            <a:r>
              <a:rPr lang="sv-SE" sz="2400" dirty="0" err="1"/>
              <a:t>Separate</a:t>
            </a:r>
            <a:r>
              <a:rPr lang="sv-SE" sz="2400" dirty="0"/>
              <a:t> </a:t>
            </a:r>
            <a:r>
              <a:rPr lang="sv-SE" sz="2400" dirty="0" err="1"/>
              <a:t>needed</a:t>
            </a:r>
            <a:r>
              <a:rPr lang="sv-SE" sz="2400" dirty="0"/>
              <a:t> </a:t>
            </a:r>
            <a:r>
              <a:rPr lang="sv-SE" sz="2400" dirty="0" err="1"/>
              <a:t>items</a:t>
            </a:r>
            <a:r>
              <a:rPr lang="sv-SE" sz="2400" dirty="0"/>
              <a:t> from </a:t>
            </a:r>
            <a:r>
              <a:rPr lang="sv-SE" sz="2400" dirty="0" err="1"/>
              <a:t>unneeded</a:t>
            </a:r>
            <a:r>
              <a:rPr lang="sv-SE" sz="2400" dirty="0"/>
              <a:t> and </a:t>
            </a:r>
            <a:r>
              <a:rPr lang="sv-SE" sz="2400" dirty="0" err="1"/>
              <a:t>eliminate</a:t>
            </a:r>
            <a:r>
              <a:rPr lang="sv-SE" sz="2400" dirty="0"/>
              <a:t> the </a:t>
            </a:r>
            <a:r>
              <a:rPr lang="sv-SE" sz="2400" dirty="0" err="1"/>
              <a:t>latter</a:t>
            </a:r>
            <a:r>
              <a:rPr lang="sv-SE" sz="2400" dirty="0"/>
              <a:t>.</a:t>
            </a:r>
          </a:p>
          <a:p>
            <a:r>
              <a:rPr lang="sv-SE" sz="2400" b="1" dirty="0"/>
              <a:t>Set in order: </a:t>
            </a:r>
            <a:r>
              <a:rPr lang="sv-SE" sz="2400" dirty="0" err="1"/>
              <a:t>Keep</a:t>
            </a:r>
            <a:r>
              <a:rPr lang="sv-SE" sz="2400" dirty="0"/>
              <a:t> </a:t>
            </a:r>
            <a:r>
              <a:rPr lang="sv-SE" sz="2400" dirty="0" err="1"/>
              <a:t>needed</a:t>
            </a:r>
            <a:r>
              <a:rPr lang="sv-SE" sz="2400" dirty="0"/>
              <a:t> </a:t>
            </a:r>
            <a:r>
              <a:rPr lang="sv-SE" sz="2400" dirty="0" err="1"/>
              <a:t>items</a:t>
            </a:r>
            <a:r>
              <a:rPr lang="sv-SE" sz="2400" dirty="0"/>
              <a:t> in the </a:t>
            </a:r>
            <a:r>
              <a:rPr lang="sv-SE" sz="2400" dirty="0" err="1"/>
              <a:t>correct</a:t>
            </a:r>
            <a:r>
              <a:rPr lang="sv-SE" sz="2400" dirty="0"/>
              <a:t> </a:t>
            </a:r>
            <a:r>
              <a:rPr lang="sv-SE" sz="2400" dirty="0" err="1"/>
              <a:t>place</a:t>
            </a:r>
            <a:r>
              <a:rPr lang="sv-SE" sz="2400" dirty="0"/>
              <a:t> to </a:t>
            </a:r>
            <a:r>
              <a:rPr lang="sv-SE" sz="2400" dirty="0" err="1"/>
              <a:t>allow</a:t>
            </a:r>
            <a:r>
              <a:rPr lang="sv-SE" sz="2400" dirty="0"/>
              <a:t> </a:t>
            </a:r>
            <a:r>
              <a:rPr lang="sv-SE" sz="2400" dirty="0" err="1"/>
              <a:t>easy</a:t>
            </a:r>
            <a:r>
              <a:rPr lang="sv-SE" sz="2400" dirty="0"/>
              <a:t> </a:t>
            </a:r>
            <a:r>
              <a:rPr lang="sv-SE" sz="2400" dirty="0" err="1"/>
              <a:t>retrieval</a:t>
            </a:r>
            <a:r>
              <a:rPr lang="sv-SE" sz="2400" dirty="0"/>
              <a:t>.</a:t>
            </a:r>
          </a:p>
          <a:p>
            <a:r>
              <a:rPr lang="sv-SE" sz="2400" b="1" dirty="0" err="1"/>
              <a:t>Shine</a:t>
            </a:r>
            <a:r>
              <a:rPr lang="sv-SE" sz="2400" b="1" dirty="0"/>
              <a:t>:</a:t>
            </a:r>
            <a:r>
              <a:rPr lang="sv-SE" sz="2400" dirty="0"/>
              <a:t> </a:t>
            </a:r>
            <a:r>
              <a:rPr lang="sv-SE" sz="2400" dirty="0" err="1"/>
              <a:t>Keep</a:t>
            </a:r>
            <a:r>
              <a:rPr lang="sv-SE" sz="2400" dirty="0"/>
              <a:t> the </a:t>
            </a:r>
            <a:r>
              <a:rPr lang="sv-SE" sz="2400" dirty="0" err="1"/>
              <a:t>workplace</a:t>
            </a:r>
            <a:r>
              <a:rPr lang="sv-SE" sz="2400" dirty="0"/>
              <a:t> </a:t>
            </a:r>
            <a:r>
              <a:rPr lang="sv-SE" sz="2400" dirty="0" err="1"/>
              <a:t>swept</a:t>
            </a:r>
            <a:r>
              <a:rPr lang="sv-SE" sz="2400" dirty="0"/>
              <a:t> and </a:t>
            </a:r>
            <a:r>
              <a:rPr lang="sv-SE" sz="2400" dirty="0" err="1"/>
              <a:t>clean</a:t>
            </a:r>
            <a:r>
              <a:rPr lang="sv-SE" sz="2400" dirty="0"/>
              <a:t>.</a:t>
            </a:r>
          </a:p>
          <a:p>
            <a:r>
              <a:rPr lang="sv-SE" sz="2400" b="1" dirty="0" err="1"/>
              <a:t>Standardise</a:t>
            </a:r>
            <a:r>
              <a:rPr lang="sv-SE" sz="2400" b="1" dirty="0"/>
              <a:t>:</a:t>
            </a:r>
            <a:r>
              <a:rPr lang="sv-SE" sz="2400" dirty="0"/>
              <a:t> </a:t>
            </a:r>
            <a:r>
              <a:rPr lang="sv-SE" sz="2400" dirty="0" err="1"/>
              <a:t>Create</a:t>
            </a:r>
            <a:r>
              <a:rPr lang="sv-SE" sz="2400" dirty="0"/>
              <a:t> a </a:t>
            </a:r>
            <a:r>
              <a:rPr lang="sv-SE" sz="2400" dirty="0" err="1"/>
              <a:t>consistent</a:t>
            </a:r>
            <a:r>
              <a:rPr lang="sv-SE" sz="2400" dirty="0"/>
              <a:t> approach </a:t>
            </a:r>
            <a:r>
              <a:rPr lang="sv-SE" sz="2400" dirty="0" err="1"/>
              <a:t>with</a:t>
            </a:r>
            <a:r>
              <a:rPr lang="sv-SE" sz="2400" dirty="0"/>
              <a:t> </a:t>
            </a:r>
            <a:r>
              <a:rPr lang="sv-SE" sz="2400" dirty="0" err="1"/>
              <a:t>which</a:t>
            </a:r>
            <a:r>
              <a:rPr lang="sv-SE" sz="2400" dirty="0"/>
              <a:t> tasks and </a:t>
            </a:r>
            <a:r>
              <a:rPr lang="sv-SE" sz="2400" dirty="0" err="1"/>
              <a:t>procedures</a:t>
            </a:r>
            <a:r>
              <a:rPr lang="sv-SE" sz="2400" dirty="0"/>
              <a:t> </a:t>
            </a:r>
            <a:r>
              <a:rPr lang="sv-SE" sz="2400" dirty="0" err="1"/>
              <a:t>are</a:t>
            </a:r>
            <a:r>
              <a:rPr lang="sv-SE" sz="2400" dirty="0"/>
              <a:t> </a:t>
            </a:r>
            <a:r>
              <a:rPr lang="sv-SE" sz="2400" dirty="0" err="1"/>
              <a:t>done</a:t>
            </a:r>
            <a:r>
              <a:rPr lang="sv-SE" sz="2400" dirty="0"/>
              <a:t>.</a:t>
            </a:r>
          </a:p>
          <a:p>
            <a:r>
              <a:rPr lang="sv-SE" sz="2400" b="1" dirty="0" err="1"/>
              <a:t>Sustain</a:t>
            </a:r>
            <a:r>
              <a:rPr lang="sv-SE" sz="2400" b="1" dirty="0"/>
              <a:t>:</a:t>
            </a:r>
            <a:r>
              <a:rPr lang="sv-SE" sz="2400" dirty="0"/>
              <a:t> </a:t>
            </a:r>
            <a:r>
              <a:rPr lang="sv-SE" sz="2400" dirty="0" err="1"/>
              <a:t>Maintain</a:t>
            </a:r>
            <a:r>
              <a:rPr lang="sv-SE" sz="2400" dirty="0"/>
              <a:t> </a:t>
            </a:r>
            <a:r>
              <a:rPr lang="sv-SE" sz="2400" dirty="0" err="1"/>
              <a:t>established</a:t>
            </a:r>
            <a:r>
              <a:rPr lang="sv-SE" sz="2400" dirty="0"/>
              <a:t> </a:t>
            </a:r>
            <a:r>
              <a:rPr lang="sv-SE" sz="2400" dirty="0" err="1"/>
              <a:t>processes</a:t>
            </a:r>
            <a:r>
              <a:rPr lang="sv-SE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764837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27B728D-B0D3-0C00-2903-50DDE8CCA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589280"/>
            <a:ext cx="8596668" cy="1320800"/>
          </a:xfrm>
        </p:spPr>
        <p:txBody>
          <a:bodyPr/>
          <a:lstStyle/>
          <a:p>
            <a:pPr algn="ctr"/>
            <a:r>
              <a:rPr lang="sv-SE" sz="4400" b="1" dirty="0" err="1"/>
              <a:t>Quality</a:t>
            </a:r>
            <a:r>
              <a:rPr lang="sv-SE" sz="4400" b="1" dirty="0"/>
              <a:t> </a:t>
            </a:r>
            <a:r>
              <a:rPr lang="sv-SE" sz="4400" b="1" dirty="0" err="1"/>
              <a:t>Improvement</a:t>
            </a:r>
            <a:r>
              <a:rPr lang="sv-SE" sz="4400" b="1" dirty="0"/>
              <a:t> </a:t>
            </a:r>
            <a:r>
              <a:rPr lang="sv-SE" sz="4400" b="1" dirty="0" err="1"/>
              <a:t>Technique</a:t>
            </a:r>
            <a:r>
              <a:rPr lang="sv-SE" sz="4400" b="1" dirty="0"/>
              <a:t> 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341FCE4-CDAE-6A0D-6F15-4E9D6C1C49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78001"/>
            <a:ext cx="8596668" cy="4263362"/>
          </a:xfrm>
        </p:spPr>
        <p:txBody>
          <a:bodyPr>
            <a:normAutofit fontScale="85000" lnSpcReduction="10000"/>
          </a:bodyPr>
          <a:lstStyle/>
          <a:p>
            <a:r>
              <a:rPr lang="sv-SE" sz="3600" b="1" dirty="0"/>
              <a:t>PDSA</a:t>
            </a:r>
          </a:p>
          <a:p>
            <a:pPr lvl="1"/>
            <a:r>
              <a:rPr lang="sv-SE" sz="2800" dirty="0"/>
              <a:t>Plan 	- </a:t>
            </a:r>
            <a:r>
              <a:rPr lang="sv-SE" sz="2800" dirty="0" err="1"/>
              <a:t>What</a:t>
            </a:r>
            <a:r>
              <a:rPr lang="sv-SE" sz="2800" dirty="0"/>
              <a:t> </a:t>
            </a:r>
            <a:r>
              <a:rPr lang="sv-SE" sz="2800" dirty="0" err="1"/>
              <a:t>shall</a:t>
            </a:r>
            <a:r>
              <a:rPr lang="sv-SE" sz="2800" dirty="0"/>
              <a:t> </a:t>
            </a:r>
            <a:r>
              <a:rPr lang="sv-SE" sz="2800" dirty="0" err="1"/>
              <a:t>we</a:t>
            </a:r>
            <a:r>
              <a:rPr lang="sv-SE" sz="2800" dirty="0"/>
              <a:t> </a:t>
            </a:r>
            <a:r>
              <a:rPr lang="sv-SE" sz="2800" dirty="0" err="1"/>
              <a:t>change</a:t>
            </a:r>
            <a:r>
              <a:rPr lang="sv-SE" sz="2800" dirty="0"/>
              <a:t> ? </a:t>
            </a:r>
            <a:r>
              <a:rPr lang="sv-SE" sz="2800" dirty="0" err="1"/>
              <a:t>How</a:t>
            </a:r>
            <a:r>
              <a:rPr lang="sv-SE" sz="2800" dirty="0"/>
              <a:t> </a:t>
            </a:r>
            <a:r>
              <a:rPr lang="sv-SE" sz="2800" dirty="0" err="1"/>
              <a:t>shall</a:t>
            </a:r>
            <a:r>
              <a:rPr lang="sv-SE" sz="2800" dirty="0"/>
              <a:t> </a:t>
            </a:r>
            <a:r>
              <a:rPr lang="sv-SE" sz="2800" dirty="0" err="1"/>
              <a:t>we</a:t>
            </a:r>
            <a:r>
              <a:rPr lang="sv-SE" sz="2800" dirty="0"/>
              <a:t> </a:t>
            </a:r>
            <a:r>
              <a:rPr lang="sv-SE" sz="2800" dirty="0" err="1"/>
              <a:t>change</a:t>
            </a:r>
            <a:r>
              <a:rPr lang="sv-SE" sz="2800" dirty="0"/>
              <a:t> ?</a:t>
            </a:r>
          </a:p>
          <a:p>
            <a:pPr lvl="1"/>
            <a:r>
              <a:rPr lang="sv-SE" sz="2800" dirty="0"/>
              <a:t>Do 		- Try to make the </a:t>
            </a:r>
            <a:r>
              <a:rPr lang="sv-SE" sz="2800" dirty="0" err="1"/>
              <a:t>suggested</a:t>
            </a:r>
            <a:r>
              <a:rPr lang="sv-SE" sz="2800" dirty="0"/>
              <a:t> </a:t>
            </a:r>
            <a:r>
              <a:rPr lang="sv-SE" sz="2800" dirty="0" err="1"/>
              <a:t>change</a:t>
            </a:r>
            <a:r>
              <a:rPr lang="sv-SE" sz="2800" dirty="0"/>
              <a:t> in a small 				</a:t>
            </a:r>
            <a:r>
              <a:rPr lang="sv-SE" sz="2800" dirty="0" err="1"/>
              <a:t>scale</a:t>
            </a:r>
            <a:endParaRPr lang="sv-SE" sz="2800" dirty="0"/>
          </a:p>
          <a:p>
            <a:pPr lvl="1"/>
            <a:r>
              <a:rPr lang="sv-SE" sz="2800" dirty="0" err="1"/>
              <a:t>Study</a:t>
            </a:r>
            <a:r>
              <a:rPr lang="sv-SE" sz="2800" dirty="0"/>
              <a:t>	- </a:t>
            </a:r>
            <a:r>
              <a:rPr lang="sv-SE" sz="2800" dirty="0" err="1"/>
              <a:t>Study</a:t>
            </a:r>
            <a:r>
              <a:rPr lang="sv-SE" sz="2800" dirty="0"/>
              <a:t> the </a:t>
            </a:r>
            <a:r>
              <a:rPr lang="sv-SE" sz="2800" dirty="0" err="1"/>
              <a:t>effects</a:t>
            </a:r>
            <a:r>
              <a:rPr lang="sv-SE" sz="2800" dirty="0"/>
              <a:t> </a:t>
            </a:r>
            <a:r>
              <a:rPr lang="sv-SE" sz="2800" dirty="0" err="1"/>
              <a:t>of</a:t>
            </a:r>
            <a:r>
              <a:rPr lang="sv-SE" sz="2800" dirty="0"/>
              <a:t> the </a:t>
            </a:r>
            <a:r>
              <a:rPr lang="sv-SE" sz="2800" dirty="0" err="1"/>
              <a:t>change</a:t>
            </a:r>
            <a:endParaRPr lang="sv-SE" sz="2800" dirty="0"/>
          </a:p>
          <a:p>
            <a:pPr lvl="1"/>
            <a:r>
              <a:rPr lang="sv-SE" sz="2800" dirty="0" err="1"/>
              <a:t>Act</a:t>
            </a:r>
            <a:r>
              <a:rPr lang="sv-SE" sz="2800" dirty="0"/>
              <a:t>		- If the </a:t>
            </a:r>
            <a:r>
              <a:rPr lang="sv-SE" sz="2800" dirty="0" err="1"/>
              <a:t>effect</a:t>
            </a:r>
            <a:r>
              <a:rPr lang="sv-SE" sz="2800" dirty="0"/>
              <a:t> is </a:t>
            </a:r>
            <a:r>
              <a:rPr lang="sv-SE" sz="2800" dirty="0" err="1"/>
              <a:t>good</a:t>
            </a:r>
            <a:r>
              <a:rPr lang="sv-SE" sz="2800" dirty="0"/>
              <a:t> </a:t>
            </a:r>
            <a:r>
              <a:rPr lang="sv-SE" sz="2800" dirty="0" err="1"/>
              <a:t>enough</a:t>
            </a:r>
            <a:r>
              <a:rPr lang="sv-SE" sz="2800" dirty="0"/>
              <a:t> – </a:t>
            </a:r>
            <a:r>
              <a:rPr lang="sv-SE" sz="2800" dirty="0" err="1"/>
              <a:t>perform</a:t>
            </a:r>
            <a:r>
              <a:rPr lang="sv-SE" sz="2800" dirty="0"/>
              <a:t> the full 			</a:t>
            </a:r>
            <a:r>
              <a:rPr lang="sv-SE" sz="2800" dirty="0" err="1"/>
              <a:t>scale</a:t>
            </a:r>
            <a:r>
              <a:rPr lang="sv-SE" sz="2800" dirty="0"/>
              <a:t> </a:t>
            </a:r>
            <a:r>
              <a:rPr lang="sv-SE" sz="2800" dirty="0" err="1"/>
              <a:t>change</a:t>
            </a:r>
            <a:endParaRPr lang="sv-SE" sz="2800" dirty="0"/>
          </a:p>
          <a:p>
            <a:pPr marL="457200" lvl="1" indent="0">
              <a:buNone/>
            </a:pPr>
            <a:endParaRPr lang="sv-SE" dirty="0"/>
          </a:p>
          <a:p>
            <a:pPr lvl="1"/>
            <a:r>
              <a:rPr lang="sv-SE" sz="2800" dirty="0"/>
              <a:t>(</a:t>
            </a:r>
            <a:r>
              <a:rPr lang="sv-SE" sz="2800" dirty="0" err="1"/>
              <a:t>Adjust</a:t>
            </a:r>
            <a:r>
              <a:rPr lang="sv-SE" sz="2800" dirty="0"/>
              <a:t>	- If the </a:t>
            </a:r>
            <a:r>
              <a:rPr lang="sv-SE" sz="2800" dirty="0" err="1"/>
              <a:t>effect</a:t>
            </a:r>
            <a:r>
              <a:rPr lang="sv-SE" sz="2800" dirty="0"/>
              <a:t> is not </a:t>
            </a:r>
            <a:r>
              <a:rPr lang="sv-SE" sz="2800" dirty="0" err="1"/>
              <a:t>good</a:t>
            </a:r>
            <a:r>
              <a:rPr lang="sv-SE" sz="2800" dirty="0"/>
              <a:t> </a:t>
            </a:r>
            <a:r>
              <a:rPr lang="sv-SE" sz="2800" dirty="0" err="1"/>
              <a:t>enough</a:t>
            </a:r>
            <a:r>
              <a:rPr lang="sv-SE" sz="2800" dirty="0"/>
              <a:t>, </a:t>
            </a:r>
            <a:r>
              <a:rPr lang="sv-SE" sz="2800" dirty="0" err="1"/>
              <a:t>adjust</a:t>
            </a:r>
            <a:r>
              <a:rPr lang="sv-SE" sz="2800" dirty="0"/>
              <a:t> the </a:t>
            </a:r>
            <a:r>
              <a:rPr lang="sv-SE" sz="2800" dirty="0" err="1"/>
              <a:t>change</a:t>
            </a:r>
            <a:r>
              <a:rPr lang="sv-SE" sz="2800" dirty="0"/>
              <a:t>)</a:t>
            </a:r>
          </a:p>
          <a:p>
            <a:pPr marL="457200" lvl="1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182484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2935AF8-BC7E-3240-3C19-9D8967DD9A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33121"/>
            <a:ext cx="9144000" cy="833119"/>
          </a:xfrm>
        </p:spPr>
        <p:txBody>
          <a:bodyPr>
            <a:normAutofit/>
          </a:bodyPr>
          <a:lstStyle/>
          <a:p>
            <a:pPr algn="l"/>
            <a:r>
              <a:rPr lang="sv-SE" sz="4400" b="1" dirty="0" err="1"/>
              <a:t>Quality</a:t>
            </a:r>
            <a:r>
              <a:rPr lang="sv-SE" sz="4400" b="1" dirty="0"/>
              <a:t> </a:t>
            </a:r>
            <a:r>
              <a:rPr lang="sv-SE" sz="4400" b="1" dirty="0" err="1"/>
              <a:t>Improvement</a:t>
            </a:r>
            <a:r>
              <a:rPr lang="sv-SE" sz="4400" b="1" dirty="0"/>
              <a:t> </a:t>
            </a:r>
            <a:r>
              <a:rPr lang="sv-SE" sz="4400" b="1" dirty="0" err="1"/>
              <a:t>Training</a:t>
            </a:r>
            <a:endParaRPr lang="sv-SE" sz="4400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5832872E-3AC4-398C-B11F-95DFE14F4F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021840"/>
            <a:ext cx="9144000" cy="3810000"/>
          </a:xfrm>
        </p:spPr>
        <p:txBody>
          <a:bodyPr>
            <a:normAutofit/>
          </a:bodyPr>
          <a:lstStyle/>
          <a:p>
            <a:pPr algn="l"/>
            <a:r>
              <a:rPr lang="sv-SE" sz="3600" b="1" dirty="0"/>
              <a:t>Brainstorming – 4 </a:t>
            </a:r>
            <a:r>
              <a:rPr lang="sv-SE" sz="3600" b="1" dirty="0" err="1"/>
              <a:t>groups</a:t>
            </a:r>
            <a:r>
              <a:rPr lang="sv-SE" sz="3600" b="1" dirty="0"/>
              <a:t>  </a:t>
            </a:r>
            <a:r>
              <a:rPr lang="sv-SE" sz="3600" dirty="0"/>
              <a:t>(2 COs and 2 </a:t>
            </a:r>
            <a:r>
              <a:rPr lang="sv-SE" sz="3600" dirty="0" err="1"/>
              <a:t>nurses</a:t>
            </a:r>
            <a:r>
              <a:rPr lang="sv-SE" sz="3600" dirty="0"/>
              <a:t> in </a:t>
            </a:r>
            <a:r>
              <a:rPr lang="sv-SE" sz="3600" dirty="0" err="1"/>
              <a:t>each</a:t>
            </a:r>
            <a:r>
              <a:rPr lang="sv-SE" sz="3600" dirty="0"/>
              <a:t> </a:t>
            </a:r>
            <a:r>
              <a:rPr lang="sv-SE" sz="3600" dirty="0" err="1"/>
              <a:t>group</a:t>
            </a:r>
            <a:r>
              <a:rPr lang="sv-SE" sz="3600" dirty="0"/>
              <a:t>)</a:t>
            </a:r>
          </a:p>
          <a:p>
            <a:pPr algn="l"/>
            <a:endParaRPr lang="sv-SE" sz="3600" b="1" dirty="0"/>
          </a:p>
          <a:p>
            <a:pPr algn="l"/>
            <a:r>
              <a:rPr lang="sv-SE" sz="3600" dirty="0" err="1"/>
              <a:t>Improvement</a:t>
            </a:r>
            <a:r>
              <a:rPr lang="sv-SE" sz="3600" dirty="0"/>
              <a:t> suggestions at the </a:t>
            </a:r>
            <a:r>
              <a:rPr lang="sv-SE" sz="3600" dirty="0" err="1"/>
              <a:t>Maternity</a:t>
            </a:r>
            <a:endParaRPr lang="sv-SE" sz="3600" dirty="0"/>
          </a:p>
          <a:p>
            <a:pPr algn="l"/>
            <a:endParaRPr lang="sv-SE" dirty="0"/>
          </a:p>
          <a:p>
            <a:pPr marL="0" indent="0" algn="l">
              <a:buNone/>
            </a:pPr>
            <a:r>
              <a:rPr lang="sv-SE" dirty="0"/>
              <a:t>	All </a:t>
            </a:r>
            <a:r>
              <a:rPr lang="sv-SE" dirty="0" err="1"/>
              <a:t>groups</a:t>
            </a:r>
            <a:r>
              <a:rPr lang="sv-SE" dirty="0"/>
              <a:t> </a:t>
            </a:r>
            <a:r>
              <a:rPr lang="sv-SE" dirty="0" err="1"/>
              <a:t>write</a:t>
            </a:r>
            <a:r>
              <a:rPr lang="sv-SE" dirty="0"/>
              <a:t> down at </a:t>
            </a:r>
            <a:r>
              <a:rPr lang="sv-SE" dirty="0" err="1"/>
              <a:t>least</a:t>
            </a:r>
            <a:r>
              <a:rPr lang="sv-SE" dirty="0"/>
              <a:t> </a:t>
            </a:r>
            <a:r>
              <a:rPr lang="sv-SE" dirty="0" err="1"/>
              <a:t>three</a:t>
            </a:r>
            <a:r>
              <a:rPr lang="sv-SE" dirty="0"/>
              <a:t> suggestions </a:t>
            </a:r>
            <a:r>
              <a:rPr lang="sv-SE" dirty="0" err="1"/>
              <a:t>of</a:t>
            </a:r>
            <a:r>
              <a:rPr lang="sv-SE" dirty="0"/>
              <a:t> areas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improvement</a:t>
            </a:r>
            <a:r>
              <a:rPr lang="sv-SE" dirty="0"/>
              <a:t> at the 	</a:t>
            </a:r>
            <a:r>
              <a:rPr lang="sv-SE" dirty="0" err="1"/>
              <a:t>Maternity</a:t>
            </a:r>
            <a:r>
              <a:rPr lang="sv-SE" dirty="0"/>
              <a:t>. </a:t>
            </a:r>
          </a:p>
          <a:p>
            <a:pPr algn="l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832505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FEEE1E9-8F57-3938-E28E-83C1507FA0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4400" b="1" dirty="0" err="1"/>
              <a:t>Quality</a:t>
            </a:r>
            <a:r>
              <a:rPr lang="sv-SE" sz="4400" b="1" dirty="0"/>
              <a:t> </a:t>
            </a:r>
            <a:r>
              <a:rPr lang="sv-SE" sz="4400" b="1" dirty="0" err="1"/>
              <a:t>Improvement</a:t>
            </a:r>
            <a:r>
              <a:rPr lang="sv-SE" sz="4400" b="1" dirty="0"/>
              <a:t> </a:t>
            </a:r>
            <a:r>
              <a:rPr lang="sv-SE" sz="4400" b="1" dirty="0" err="1"/>
              <a:t>Training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E879C13-F508-BABA-AA40-FA9F632EE0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Suggestions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Quality</a:t>
            </a:r>
            <a:r>
              <a:rPr lang="sv-SE" dirty="0"/>
              <a:t> </a:t>
            </a:r>
            <a:r>
              <a:rPr lang="sv-SE" dirty="0" err="1"/>
              <a:t>Improvement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Maternity</a:t>
            </a:r>
            <a:endParaRPr lang="sv-SE" dirty="0"/>
          </a:p>
          <a:p>
            <a:endParaRPr lang="sv-SE" dirty="0"/>
          </a:p>
          <a:p>
            <a:r>
              <a:rPr lang="sv-SE" dirty="0"/>
              <a:t>1. ______________________________________</a:t>
            </a:r>
          </a:p>
          <a:p>
            <a:endParaRPr lang="sv-SE" dirty="0"/>
          </a:p>
          <a:p>
            <a:r>
              <a:rPr lang="sv-SE" dirty="0"/>
              <a:t>2._______________________________________</a:t>
            </a:r>
          </a:p>
          <a:p>
            <a:endParaRPr lang="sv-SE" dirty="0"/>
          </a:p>
          <a:p>
            <a:r>
              <a:rPr lang="sv-SE" dirty="0"/>
              <a:t>3._______________________________________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980937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B246DBA-A463-43B8-65E6-4F69A9F462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/>
              <a:t>Rotary </a:t>
            </a:r>
            <a:r>
              <a:rPr lang="sv-SE" b="1" dirty="0" err="1"/>
              <a:t>Doctors</a:t>
            </a:r>
            <a:r>
              <a:rPr lang="sv-SE" b="1" dirty="0"/>
              <a:t>, Sweden (RDS)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73E50CC-9DA2-3A53-3B47-551002C3E8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84961"/>
            <a:ext cx="8596668" cy="4456402"/>
          </a:xfrm>
        </p:spPr>
        <p:txBody>
          <a:bodyPr>
            <a:normAutofit/>
          </a:bodyPr>
          <a:lstStyle/>
          <a:p>
            <a:r>
              <a:rPr lang="sv-SE" sz="2000" dirty="0"/>
              <a:t>Rotary </a:t>
            </a:r>
            <a:r>
              <a:rPr lang="sv-SE" sz="2000" dirty="0" err="1"/>
              <a:t>Doctors</a:t>
            </a:r>
            <a:r>
              <a:rPr lang="sv-SE" sz="2000" dirty="0"/>
              <a:t> has as a NGO </a:t>
            </a:r>
            <a:r>
              <a:rPr lang="sv-SE" sz="2000" dirty="0" err="1"/>
              <a:t>been</a:t>
            </a:r>
            <a:r>
              <a:rPr lang="sv-SE" sz="2000" dirty="0"/>
              <a:t> </a:t>
            </a:r>
            <a:r>
              <a:rPr lang="sv-SE" sz="2000" dirty="0" err="1"/>
              <a:t>supporting</a:t>
            </a:r>
            <a:r>
              <a:rPr lang="sv-SE" sz="2000" dirty="0"/>
              <a:t> Kenya </a:t>
            </a:r>
            <a:r>
              <a:rPr lang="sv-SE" sz="2000" dirty="0" err="1"/>
              <a:t>health</a:t>
            </a:r>
            <a:r>
              <a:rPr lang="sv-SE" sz="2000" dirty="0"/>
              <a:t> </a:t>
            </a:r>
            <a:r>
              <a:rPr lang="sv-SE" sz="2000" dirty="0" err="1"/>
              <a:t>care</a:t>
            </a:r>
            <a:r>
              <a:rPr lang="sv-SE" sz="2000" dirty="0"/>
              <a:t> </a:t>
            </a:r>
            <a:r>
              <a:rPr lang="sv-SE" sz="2000" dirty="0" err="1"/>
              <a:t>since</a:t>
            </a:r>
            <a:r>
              <a:rPr lang="sv-SE" sz="2000" dirty="0"/>
              <a:t> 1993. RDS </a:t>
            </a:r>
            <a:r>
              <a:rPr lang="sv-SE" sz="2000" dirty="0" err="1"/>
              <a:t>work</a:t>
            </a:r>
            <a:r>
              <a:rPr lang="sv-SE" sz="2000" dirty="0"/>
              <a:t> </a:t>
            </a:r>
            <a:r>
              <a:rPr lang="sv-SE" sz="2000" dirty="0" err="1"/>
              <a:t>through</a:t>
            </a:r>
            <a:r>
              <a:rPr lang="sv-SE" sz="2000" dirty="0"/>
              <a:t> the Kenyan NGO, Community </a:t>
            </a:r>
            <a:r>
              <a:rPr lang="sv-SE" sz="2000" dirty="0" err="1"/>
              <a:t>Nursing</a:t>
            </a:r>
            <a:r>
              <a:rPr lang="sv-SE" sz="2000" dirty="0"/>
              <a:t> Services (CNS). Support to North Pokot and Kacheliba hospital </a:t>
            </a:r>
            <a:r>
              <a:rPr lang="sv-SE" sz="2000" dirty="0" err="1"/>
              <a:t>since</a:t>
            </a:r>
            <a:r>
              <a:rPr lang="sv-SE" sz="2000" dirty="0"/>
              <a:t> 2018</a:t>
            </a:r>
          </a:p>
          <a:p>
            <a:pPr marL="0" indent="0">
              <a:buNone/>
            </a:pPr>
            <a:endParaRPr lang="sv-SE" sz="2000" dirty="0"/>
          </a:p>
          <a:p>
            <a:r>
              <a:rPr lang="sv-SE" sz="2000" dirty="0" err="1"/>
              <a:t>Agreement</a:t>
            </a:r>
            <a:r>
              <a:rPr lang="sv-SE" sz="2000" dirty="0"/>
              <a:t> </a:t>
            </a:r>
            <a:r>
              <a:rPr lang="sv-SE" sz="2000" dirty="0" err="1"/>
              <a:t>with</a:t>
            </a:r>
            <a:r>
              <a:rPr lang="sv-SE" sz="2000" dirty="0"/>
              <a:t> the </a:t>
            </a:r>
            <a:r>
              <a:rPr lang="sv-SE" sz="2000" dirty="0" err="1"/>
              <a:t>county</a:t>
            </a:r>
            <a:r>
              <a:rPr lang="sv-SE" sz="2000" dirty="0"/>
              <a:t> on </a:t>
            </a:r>
            <a:r>
              <a:rPr lang="sv-SE" sz="2000" dirty="0" err="1"/>
              <a:t>three</a:t>
            </a:r>
            <a:r>
              <a:rPr lang="sv-SE" sz="2000" dirty="0"/>
              <a:t> focus-areas at the </a:t>
            </a:r>
            <a:r>
              <a:rPr lang="sv-SE" sz="2000" dirty="0" err="1"/>
              <a:t>sub-county</a:t>
            </a:r>
            <a:r>
              <a:rPr lang="sv-SE" sz="2000" dirty="0"/>
              <a:t> hospital:</a:t>
            </a:r>
          </a:p>
          <a:p>
            <a:pPr lvl="1"/>
            <a:r>
              <a:rPr lang="sv-SE" sz="2000" dirty="0"/>
              <a:t>”On the </a:t>
            </a:r>
            <a:r>
              <a:rPr lang="sv-SE" sz="2000" dirty="0" err="1"/>
              <a:t>job</a:t>
            </a:r>
            <a:r>
              <a:rPr lang="sv-SE" sz="2000" dirty="0"/>
              <a:t> </a:t>
            </a:r>
            <a:r>
              <a:rPr lang="sv-SE" sz="2000" dirty="0" err="1"/>
              <a:t>training</a:t>
            </a:r>
            <a:r>
              <a:rPr lang="sv-SE" sz="2000" dirty="0"/>
              <a:t>”</a:t>
            </a:r>
          </a:p>
          <a:p>
            <a:pPr lvl="1"/>
            <a:r>
              <a:rPr lang="sv-SE" sz="2000" dirty="0" err="1"/>
              <a:t>Weekly</a:t>
            </a:r>
            <a:r>
              <a:rPr lang="sv-SE" sz="2000" dirty="0"/>
              <a:t> </a:t>
            </a:r>
            <a:r>
              <a:rPr lang="sv-SE" sz="2000" dirty="0" err="1"/>
              <a:t>Continous</a:t>
            </a:r>
            <a:r>
              <a:rPr lang="sv-SE" sz="2000" dirty="0"/>
              <a:t> Medical </a:t>
            </a:r>
            <a:r>
              <a:rPr lang="sv-SE" sz="2000" dirty="0" err="1"/>
              <a:t>Education</a:t>
            </a:r>
            <a:r>
              <a:rPr lang="sv-SE" sz="2000" dirty="0"/>
              <a:t> (</a:t>
            </a:r>
            <a:r>
              <a:rPr lang="sv-SE" sz="2000" dirty="0" err="1"/>
              <a:t>CMEs</a:t>
            </a:r>
            <a:r>
              <a:rPr lang="sv-SE" sz="2000" dirty="0"/>
              <a:t>)</a:t>
            </a:r>
          </a:p>
          <a:p>
            <a:pPr lvl="1"/>
            <a:r>
              <a:rPr lang="sv-SE" sz="2000" dirty="0"/>
              <a:t>Support to </a:t>
            </a:r>
            <a:r>
              <a:rPr lang="sv-SE" sz="2000" dirty="0" err="1"/>
              <a:t>Continous</a:t>
            </a:r>
            <a:r>
              <a:rPr lang="sv-SE" sz="2000" dirty="0"/>
              <a:t> </a:t>
            </a:r>
            <a:r>
              <a:rPr lang="sv-SE" sz="2000" dirty="0" err="1"/>
              <a:t>Quality</a:t>
            </a:r>
            <a:r>
              <a:rPr lang="sv-SE" sz="2000" dirty="0"/>
              <a:t> </a:t>
            </a:r>
            <a:r>
              <a:rPr lang="sv-SE" sz="2000" dirty="0" err="1"/>
              <a:t>Improvement</a:t>
            </a:r>
            <a:r>
              <a:rPr lang="sv-SE" sz="2000" dirty="0"/>
              <a:t> (CQI) and the </a:t>
            </a:r>
            <a:r>
              <a:rPr lang="sv-SE" sz="2000" dirty="0" err="1"/>
              <a:t>Quality</a:t>
            </a:r>
            <a:r>
              <a:rPr lang="sv-SE" sz="2000" dirty="0"/>
              <a:t> </a:t>
            </a:r>
            <a:r>
              <a:rPr lang="sv-SE" sz="2000" dirty="0" err="1"/>
              <a:t>Improvement</a:t>
            </a:r>
            <a:r>
              <a:rPr lang="sv-SE" sz="2000" dirty="0"/>
              <a:t> Team (QIT) at the hospital</a:t>
            </a:r>
          </a:p>
        </p:txBody>
      </p:sp>
    </p:spTree>
    <p:extLst>
      <p:ext uri="{BB962C8B-B14F-4D97-AF65-F5344CB8AC3E}">
        <p14:creationId xmlns:p14="http://schemas.microsoft.com/office/powerpoint/2010/main" val="17912313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300BF12-16D0-2E41-54EE-15FD23E8C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4400" b="1" dirty="0" err="1"/>
              <a:t>Quality</a:t>
            </a:r>
            <a:r>
              <a:rPr lang="sv-SE" sz="4400" b="1" dirty="0"/>
              <a:t> </a:t>
            </a:r>
            <a:r>
              <a:rPr lang="sv-SE" sz="4400" b="1" dirty="0" err="1"/>
              <a:t>Improvement</a:t>
            </a:r>
            <a:r>
              <a:rPr lang="sv-SE" sz="4400" b="1" dirty="0"/>
              <a:t> </a:t>
            </a:r>
            <a:r>
              <a:rPr lang="sv-SE" sz="4400" b="1" dirty="0" err="1"/>
              <a:t>Training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4910A3B-3C03-6804-7E31-17B62ADEE4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sz="4000" dirty="0"/>
              <a:t>Feedback from the 4 </a:t>
            </a:r>
            <a:r>
              <a:rPr lang="sv-SE" sz="4000" dirty="0" err="1"/>
              <a:t>groups</a:t>
            </a:r>
            <a:r>
              <a:rPr lang="sv-SE" sz="4000" dirty="0"/>
              <a:t>:</a:t>
            </a:r>
          </a:p>
          <a:p>
            <a:endParaRPr lang="sv-SE" sz="4000" dirty="0"/>
          </a:p>
          <a:p>
            <a:r>
              <a:rPr lang="sv-SE" sz="4000" dirty="0"/>
              <a:t>Suggestions </a:t>
            </a:r>
            <a:r>
              <a:rPr lang="sv-SE" sz="4000" dirty="0" err="1"/>
              <a:t>of</a:t>
            </a:r>
            <a:r>
              <a:rPr lang="sv-SE" sz="4000" dirty="0"/>
              <a:t> </a:t>
            </a:r>
            <a:r>
              <a:rPr lang="sv-SE" sz="4000" dirty="0" err="1"/>
              <a:t>improvement</a:t>
            </a:r>
            <a:r>
              <a:rPr lang="sv-SE" sz="4000" dirty="0"/>
              <a:t> in </a:t>
            </a:r>
            <a:r>
              <a:rPr lang="sv-SE" sz="4000" dirty="0" err="1"/>
              <a:t>Maternity</a:t>
            </a:r>
            <a:r>
              <a:rPr lang="sv-SE" sz="4000" dirty="0"/>
              <a:t> ?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535047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0F5208D-A523-D393-D36A-A2A28C9D2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574483"/>
          </a:xfrm>
        </p:spPr>
        <p:txBody>
          <a:bodyPr/>
          <a:lstStyle/>
          <a:p>
            <a:r>
              <a:rPr lang="sv-SE" sz="4400" b="1" dirty="0" err="1"/>
              <a:t>Quality</a:t>
            </a:r>
            <a:r>
              <a:rPr lang="sv-SE" sz="4400" b="1" dirty="0"/>
              <a:t> </a:t>
            </a:r>
            <a:r>
              <a:rPr lang="sv-SE" sz="4400" b="1" dirty="0" err="1"/>
              <a:t>Improvement</a:t>
            </a:r>
            <a:r>
              <a:rPr lang="sv-SE" sz="4400" b="1" dirty="0"/>
              <a:t> </a:t>
            </a:r>
            <a:r>
              <a:rPr lang="sv-SE" sz="4400" b="1" dirty="0" err="1"/>
              <a:t>Training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FE96C68-92CE-581B-7BDA-42E0677160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sv-SE" sz="6000" dirty="0">
              <a:solidFill>
                <a:srgbClr val="00B050"/>
              </a:solidFill>
            </a:endParaRPr>
          </a:p>
          <a:p>
            <a:pPr marL="0" indent="0" algn="ctr">
              <a:buNone/>
            </a:pPr>
            <a:r>
              <a:rPr lang="sv-SE" sz="8000" dirty="0">
                <a:solidFill>
                  <a:srgbClr val="00B050"/>
                </a:solidFill>
              </a:rPr>
              <a:t>Short break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378843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8514DBC4-CC77-0277-DACA-95BB24633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212725"/>
            <a:ext cx="10515600" cy="1325563"/>
          </a:xfrm>
        </p:spPr>
        <p:txBody>
          <a:bodyPr/>
          <a:lstStyle/>
          <a:p>
            <a:r>
              <a:rPr lang="sv-SE" b="1" dirty="0"/>
              <a:t>Status </a:t>
            </a:r>
            <a:r>
              <a:rPr lang="sv-SE" b="1" dirty="0" err="1"/>
              <a:t>Maternity</a:t>
            </a:r>
            <a:r>
              <a:rPr lang="sv-SE" b="1" dirty="0"/>
              <a:t> April 2023</a:t>
            </a:r>
            <a:endParaRPr lang="sv-SE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90D30739-F01F-3DA1-91CA-0B1B2B1B53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38213" y="985520"/>
            <a:ext cx="5157787" cy="1107440"/>
          </a:xfrm>
        </p:spPr>
        <p:txBody>
          <a:bodyPr>
            <a:normAutofit fontScale="92500"/>
          </a:bodyPr>
          <a:lstStyle/>
          <a:p>
            <a:r>
              <a:rPr lang="sv-SE" b="0" dirty="0" err="1"/>
              <a:t>Delivery</a:t>
            </a:r>
            <a:r>
              <a:rPr lang="sv-SE" b="0" dirty="0"/>
              <a:t> </a:t>
            </a:r>
            <a:r>
              <a:rPr lang="sv-SE" b="0" dirty="0" err="1"/>
              <a:t>room</a:t>
            </a:r>
            <a:r>
              <a:rPr lang="sv-SE" b="0" dirty="0"/>
              <a:t> – </a:t>
            </a:r>
            <a:r>
              <a:rPr lang="sv-SE" b="0" dirty="0" err="1"/>
              <a:t>respectful</a:t>
            </a:r>
            <a:r>
              <a:rPr lang="sv-SE" b="0" dirty="0"/>
              <a:t> </a:t>
            </a:r>
            <a:r>
              <a:rPr lang="sv-SE" b="0" dirty="0" err="1"/>
              <a:t>maternity</a:t>
            </a:r>
            <a:endParaRPr lang="sv-SE" b="0" dirty="0"/>
          </a:p>
          <a:p>
            <a:r>
              <a:rPr lang="sv-SE" b="0" dirty="0" err="1"/>
              <a:t>Integrity</a:t>
            </a:r>
            <a:r>
              <a:rPr lang="sv-SE" b="0" dirty="0"/>
              <a:t> and </a:t>
            </a:r>
            <a:r>
              <a:rPr lang="sv-SE" b="0" dirty="0" err="1"/>
              <a:t>privacy</a:t>
            </a:r>
            <a:endParaRPr lang="sv-SE" b="0" dirty="0"/>
          </a:p>
        </p:txBody>
      </p:sp>
      <p:pic>
        <p:nvPicPr>
          <p:cNvPr id="10" name="Platshållare för innehåll 9">
            <a:extLst>
              <a:ext uri="{FF2B5EF4-FFF2-40B4-BE49-F238E27FC236}">
                <a16:creationId xmlns:a16="http://schemas.microsoft.com/office/drawing/2014/main" id="{66399D58-C5F0-5FEE-5420-6B89EDA12B7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33193" y="2515713"/>
            <a:ext cx="4167826" cy="3322320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3F321C0A-4366-2DF4-AD8F-DF00F521F9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137921"/>
            <a:ext cx="5183188" cy="528319"/>
          </a:xfrm>
        </p:spPr>
        <p:txBody>
          <a:bodyPr>
            <a:normAutofit fontScale="92500"/>
          </a:bodyPr>
          <a:lstStyle/>
          <a:p>
            <a:r>
              <a:rPr lang="sv-SE" b="0" dirty="0"/>
              <a:t>Handling </a:t>
            </a:r>
            <a:r>
              <a:rPr lang="sv-SE" b="0" dirty="0" err="1"/>
              <a:t>of</a:t>
            </a:r>
            <a:r>
              <a:rPr lang="sv-SE" b="0" dirty="0"/>
              <a:t> the </a:t>
            </a:r>
            <a:r>
              <a:rPr lang="sv-SE" b="0" dirty="0" err="1"/>
              <a:t>newborn</a:t>
            </a:r>
            <a:endParaRPr lang="sv-SE" b="0" dirty="0"/>
          </a:p>
        </p:txBody>
      </p:sp>
      <p:pic>
        <p:nvPicPr>
          <p:cNvPr id="12" name="Platshållare för innehåll 11">
            <a:extLst>
              <a:ext uri="{FF2B5EF4-FFF2-40B4-BE49-F238E27FC236}">
                <a16:creationId xmlns:a16="http://schemas.microsoft.com/office/drawing/2014/main" id="{109043B5-3375-63A7-EE56-94597CBBA4A3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501904" y="2604793"/>
            <a:ext cx="4155438" cy="3131775"/>
          </a:xfrm>
        </p:spPr>
      </p:pic>
    </p:spTree>
    <p:extLst>
      <p:ext uri="{BB962C8B-B14F-4D97-AF65-F5344CB8AC3E}">
        <p14:creationId xmlns:p14="http://schemas.microsoft.com/office/powerpoint/2010/main" val="42229448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7DE8F47-A091-54BF-A1BE-5B98F181E2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/>
              <a:t>Status </a:t>
            </a:r>
            <a:r>
              <a:rPr lang="sv-SE" b="1" dirty="0" err="1"/>
              <a:t>Maternity</a:t>
            </a:r>
            <a:r>
              <a:rPr lang="sv-SE" b="1" dirty="0"/>
              <a:t> April 2023</a:t>
            </a:r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5C7F6C6-121B-20C5-1C24-8FF4BB0536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341121"/>
            <a:ext cx="5157787" cy="823912"/>
          </a:xfrm>
        </p:spPr>
        <p:txBody>
          <a:bodyPr/>
          <a:lstStyle/>
          <a:p>
            <a:r>
              <a:rPr lang="sv-SE" b="0" dirty="0" err="1"/>
              <a:t>Standardiced</a:t>
            </a:r>
            <a:r>
              <a:rPr lang="sv-SE" b="0" dirty="0"/>
              <a:t> </a:t>
            </a:r>
            <a:r>
              <a:rPr lang="sv-SE" b="0" dirty="0" err="1"/>
              <a:t>procedure</a:t>
            </a:r>
            <a:r>
              <a:rPr lang="sv-SE" b="0" dirty="0"/>
              <a:t> for normal </a:t>
            </a:r>
            <a:r>
              <a:rPr lang="sv-SE" b="0" dirty="0" err="1"/>
              <a:t>deliveries</a:t>
            </a:r>
            <a:r>
              <a:rPr lang="sv-SE" b="0" dirty="0"/>
              <a:t> ?</a:t>
            </a:r>
          </a:p>
        </p:txBody>
      </p:sp>
      <p:pic>
        <p:nvPicPr>
          <p:cNvPr id="8" name="Platshållare för innehåll 7">
            <a:extLst>
              <a:ext uri="{FF2B5EF4-FFF2-40B4-BE49-F238E27FC236}">
                <a16:creationId xmlns:a16="http://schemas.microsoft.com/office/drawing/2014/main" id="{5712F339-BC78-86E8-CAEC-906726C1964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201" y="2326640"/>
            <a:ext cx="4975374" cy="3863023"/>
          </a:xfrm>
        </p:spPr>
      </p:pic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69749A26-2B8C-F875-DD73-F0119C8C16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341121"/>
            <a:ext cx="5183188" cy="823912"/>
          </a:xfrm>
        </p:spPr>
        <p:txBody>
          <a:bodyPr/>
          <a:lstStyle/>
          <a:p>
            <a:r>
              <a:rPr lang="sv-SE" b="0" dirty="0" err="1"/>
              <a:t>Standardiced</a:t>
            </a:r>
            <a:r>
              <a:rPr lang="sv-SE" b="0" dirty="0"/>
              <a:t> examination </a:t>
            </a:r>
            <a:r>
              <a:rPr lang="sv-SE" b="0" dirty="0" err="1"/>
              <a:t>of</a:t>
            </a:r>
            <a:r>
              <a:rPr lang="sv-SE" b="0" dirty="0"/>
              <a:t> the </a:t>
            </a:r>
            <a:r>
              <a:rPr lang="sv-SE" b="0" dirty="0" err="1"/>
              <a:t>newborn</a:t>
            </a:r>
            <a:r>
              <a:rPr lang="sv-SE" b="0" dirty="0"/>
              <a:t> and </a:t>
            </a:r>
            <a:r>
              <a:rPr lang="sv-SE" b="0" dirty="0" err="1"/>
              <a:t>before</a:t>
            </a:r>
            <a:r>
              <a:rPr lang="sv-SE" b="0" dirty="0"/>
              <a:t> discharge ?</a:t>
            </a:r>
          </a:p>
        </p:txBody>
      </p:sp>
      <p:pic>
        <p:nvPicPr>
          <p:cNvPr id="10" name="Platshållare för innehåll 9">
            <a:extLst>
              <a:ext uri="{FF2B5EF4-FFF2-40B4-BE49-F238E27FC236}">
                <a16:creationId xmlns:a16="http://schemas.microsoft.com/office/drawing/2014/main" id="{0BEC2074-C2AE-61E4-5016-BB420DF191DA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6640" y="2326640"/>
            <a:ext cx="2987040" cy="3863023"/>
          </a:xfrm>
        </p:spPr>
      </p:pic>
    </p:spTree>
    <p:extLst>
      <p:ext uri="{BB962C8B-B14F-4D97-AF65-F5344CB8AC3E}">
        <p14:creationId xmlns:p14="http://schemas.microsoft.com/office/powerpoint/2010/main" val="8038054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9B328206-064A-A245-82CE-CB2DFCE89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609600"/>
            <a:ext cx="8437390" cy="1320800"/>
          </a:xfrm>
        </p:spPr>
        <p:txBody>
          <a:bodyPr/>
          <a:lstStyle/>
          <a:p>
            <a:r>
              <a:rPr lang="sv-SE" b="1" dirty="0"/>
              <a:t>Status OPD/</a:t>
            </a:r>
            <a:r>
              <a:rPr lang="sv-SE" b="1" dirty="0" err="1"/>
              <a:t>emergency</a:t>
            </a:r>
            <a:r>
              <a:rPr lang="sv-SE" b="1" dirty="0"/>
              <a:t> </a:t>
            </a:r>
            <a:r>
              <a:rPr lang="sv-SE" b="1" dirty="0" err="1"/>
              <a:t>room</a:t>
            </a:r>
            <a:r>
              <a:rPr lang="sv-SE" b="1" dirty="0"/>
              <a:t> April 2023</a:t>
            </a:r>
            <a:endParaRPr lang="sv-SE" dirty="0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5402C5A3-73F1-5373-38DE-0D975AA286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4560" y="1259841"/>
            <a:ext cx="5073015" cy="629920"/>
          </a:xfrm>
        </p:spPr>
        <p:txBody>
          <a:bodyPr>
            <a:normAutofit/>
          </a:bodyPr>
          <a:lstStyle/>
          <a:p>
            <a:r>
              <a:rPr lang="sv-SE" b="0" dirty="0"/>
              <a:t>			</a:t>
            </a:r>
            <a:r>
              <a:rPr lang="sv-SE" b="0" dirty="0" err="1"/>
              <a:t>Cleanliness</a:t>
            </a:r>
            <a:r>
              <a:rPr lang="sv-SE" b="0" dirty="0"/>
              <a:t> 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9B4A6E92-87D5-5F24-3D52-DCC7CD77968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76688" y="2386274"/>
            <a:ext cx="4279585" cy="3367842"/>
          </a:xfrm>
        </p:spPr>
      </p:pic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2746590C-D6A1-8C85-4E31-74F5B343BA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259841"/>
            <a:ext cx="5183188" cy="589280"/>
          </a:xfrm>
        </p:spPr>
        <p:txBody>
          <a:bodyPr>
            <a:normAutofit/>
          </a:bodyPr>
          <a:lstStyle/>
          <a:p>
            <a:r>
              <a:rPr lang="sv-SE" b="0" dirty="0"/>
              <a:t>	</a:t>
            </a:r>
            <a:r>
              <a:rPr lang="sv-SE" b="0" dirty="0" err="1"/>
              <a:t>Orderliness</a:t>
            </a:r>
            <a:endParaRPr lang="sv-SE" b="0" dirty="0"/>
          </a:p>
        </p:txBody>
      </p:sp>
      <p:pic>
        <p:nvPicPr>
          <p:cNvPr id="23" name="Platshållare för innehåll 22">
            <a:extLst>
              <a:ext uri="{FF2B5EF4-FFF2-40B4-BE49-F238E27FC236}">
                <a16:creationId xmlns:a16="http://schemas.microsoft.com/office/drawing/2014/main" id="{A4465692-D8B9-8D66-AB5A-772DA0FA8658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45125" y="2289275"/>
            <a:ext cx="4259263" cy="3541515"/>
          </a:xfrm>
        </p:spPr>
      </p:pic>
    </p:spTree>
    <p:extLst>
      <p:ext uri="{BB962C8B-B14F-4D97-AF65-F5344CB8AC3E}">
        <p14:creationId xmlns:p14="http://schemas.microsoft.com/office/powerpoint/2010/main" val="276175456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084C516-E91F-4F9A-700D-36E7B1DB5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/>
              <a:t>Status </a:t>
            </a:r>
            <a:r>
              <a:rPr lang="sv-SE" b="1" dirty="0" err="1"/>
              <a:t>Maternity</a:t>
            </a:r>
            <a:r>
              <a:rPr lang="sv-SE" b="1" dirty="0"/>
              <a:t> April 2023</a:t>
            </a:r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07AD060-4565-49FD-C247-F7D5A2CCC8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361441"/>
            <a:ext cx="5157787" cy="548640"/>
          </a:xfrm>
        </p:spPr>
        <p:txBody>
          <a:bodyPr/>
          <a:lstStyle/>
          <a:p>
            <a:r>
              <a:rPr lang="sv-SE" b="0" dirty="0"/>
              <a:t>Equipment- </a:t>
            </a:r>
            <a:r>
              <a:rPr lang="sv-SE" b="0" dirty="0" err="1"/>
              <a:t>clean</a:t>
            </a:r>
            <a:r>
              <a:rPr lang="sv-SE" b="0" dirty="0"/>
              <a:t> and </a:t>
            </a:r>
            <a:r>
              <a:rPr lang="sv-SE" b="0" dirty="0" err="1"/>
              <a:t>functional</a:t>
            </a:r>
            <a:r>
              <a:rPr lang="sv-SE" b="0" dirty="0"/>
              <a:t> ?</a:t>
            </a:r>
          </a:p>
        </p:txBody>
      </p:sp>
      <p:pic>
        <p:nvPicPr>
          <p:cNvPr id="8" name="Platshållare för innehåll 7">
            <a:extLst>
              <a:ext uri="{FF2B5EF4-FFF2-40B4-BE49-F238E27FC236}">
                <a16:creationId xmlns:a16="http://schemas.microsoft.com/office/drawing/2014/main" id="{C44FEA63-F5BE-4F70-FD17-E22C21E8032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47492" y="2427231"/>
            <a:ext cx="4279583" cy="3245288"/>
          </a:xfrm>
        </p:spPr>
      </p:pic>
      <p:pic>
        <p:nvPicPr>
          <p:cNvPr id="10" name="Platshållare för innehåll 9">
            <a:extLst>
              <a:ext uri="{FF2B5EF4-FFF2-40B4-BE49-F238E27FC236}">
                <a16:creationId xmlns:a16="http://schemas.microsoft.com/office/drawing/2014/main" id="{0F796275-DC3A-DD5F-7BA7-F3134211FC57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383080" y="2427229"/>
            <a:ext cx="4279582" cy="3245288"/>
          </a:xfrm>
        </p:spPr>
      </p:pic>
    </p:spTree>
    <p:extLst>
      <p:ext uri="{BB962C8B-B14F-4D97-AF65-F5344CB8AC3E}">
        <p14:creationId xmlns:p14="http://schemas.microsoft.com/office/powerpoint/2010/main" val="129041202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5B03D024-8F4C-6576-18D3-648D66451F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376997"/>
          </a:xfrm>
        </p:spPr>
        <p:txBody>
          <a:bodyPr>
            <a:noAutofit/>
          </a:bodyPr>
          <a:lstStyle/>
          <a:p>
            <a:pPr algn="l"/>
            <a:r>
              <a:rPr lang="sv-SE" sz="4400" dirty="0"/>
              <a:t>For </a:t>
            </a:r>
            <a:r>
              <a:rPr lang="sv-SE" sz="4400" dirty="0" err="1"/>
              <a:t>training</a:t>
            </a:r>
            <a:r>
              <a:rPr lang="sv-SE" sz="4400" dirty="0"/>
              <a:t>:</a:t>
            </a:r>
            <a:br>
              <a:rPr lang="sv-SE" sz="4400" dirty="0"/>
            </a:br>
            <a:r>
              <a:rPr lang="sv-SE" sz="4400" b="1" dirty="0" err="1"/>
              <a:t>Ward</a:t>
            </a:r>
            <a:r>
              <a:rPr lang="sv-SE" sz="4400" b="1" dirty="0"/>
              <a:t> </a:t>
            </a:r>
            <a:r>
              <a:rPr lang="sv-SE" sz="4400" b="1" dirty="0" err="1"/>
              <a:t>Improvement</a:t>
            </a:r>
            <a:r>
              <a:rPr lang="sv-SE" sz="4400" b="1" dirty="0"/>
              <a:t> Teams</a:t>
            </a:r>
            <a:br>
              <a:rPr lang="sv-SE" sz="4400" b="1" dirty="0"/>
            </a:br>
            <a:r>
              <a:rPr lang="sv-SE" sz="4400" b="1" dirty="0"/>
              <a:t>2 </a:t>
            </a:r>
            <a:r>
              <a:rPr lang="sv-SE" sz="4400" b="1" dirty="0" err="1"/>
              <a:t>groups</a:t>
            </a:r>
            <a:endParaRPr lang="sv-SE" sz="4400" b="1" dirty="0"/>
          </a:p>
        </p:txBody>
      </p:sp>
      <p:sp>
        <p:nvSpPr>
          <p:cNvPr id="8" name="Underrubrik 7">
            <a:extLst>
              <a:ext uri="{FF2B5EF4-FFF2-40B4-BE49-F238E27FC236}">
                <a16:creationId xmlns:a16="http://schemas.microsoft.com/office/drawing/2014/main" id="{C6CD5D08-4E27-B449-42CB-C65001AE0B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966719"/>
            <a:ext cx="9144000" cy="2768917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sv-SE" sz="3800" dirty="0"/>
              <a:t>WIT – OPD    (6-8 </a:t>
            </a:r>
            <a:r>
              <a:rPr lang="sv-SE" sz="3800" dirty="0" err="1"/>
              <a:t>staff</a:t>
            </a:r>
            <a:r>
              <a:rPr lang="sv-SE" sz="3800" dirty="0"/>
              <a:t> </a:t>
            </a:r>
            <a:r>
              <a:rPr lang="sv-SE" sz="3800" dirty="0" err="1"/>
              <a:t>members</a:t>
            </a:r>
            <a:r>
              <a:rPr lang="sv-SE" sz="3800" dirty="0"/>
              <a:t>, </a:t>
            </a:r>
            <a:r>
              <a:rPr lang="sv-SE" sz="3800" dirty="0" err="1"/>
              <a:t>both</a:t>
            </a:r>
            <a:r>
              <a:rPr lang="sv-SE" sz="3800" dirty="0"/>
              <a:t> COs and </a:t>
            </a:r>
            <a:r>
              <a:rPr lang="sv-SE" sz="3800" dirty="0" err="1"/>
              <a:t>nurses</a:t>
            </a:r>
            <a:r>
              <a:rPr lang="sv-SE" sz="3800" dirty="0"/>
              <a:t>)</a:t>
            </a:r>
          </a:p>
          <a:p>
            <a:pPr algn="l"/>
            <a:r>
              <a:rPr lang="sv-SE" sz="3800" dirty="0"/>
              <a:t>WIT – </a:t>
            </a:r>
            <a:r>
              <a:rPr lang="sv-SE" sz="3800" dirty="0" err="1"/>
              <a:t>Maternity</a:t>
            </a:r>
            <a:r>
              <a:rPr lang="sv-SE" sz="3800" dirty="0"/>
              <a:t> (6-8 </a:t>
            </a:r>
            <a:r>
              <a:rPr lang="sv-SE" sz="3800" dirty="0" err="1"/>
              <a:t>staff</a:t>
            </a:r>
            <a:r>
              <a:rPr lang="sv-SE" sz="3800" dirty="0"/>
              <a:t> </a:t>
            </a:r>
            <a:r>
              <a:rPr lang="sv-SE" sz="3800" dirty="0" err="1"/>
              <a:t>members</a:t>
            </a:r>
            <a:r>
              <a:rPr lang="sv-SE" sz="3800" dirty="0"/>
              <a:t>, </a:t>
            </a:r>
            <a:r>
              <a:rPr lang="sv-SE" sz="3800" dirty="0" err="1"/>
              <a:t>both</a:t>
            </a:r>
            <a:r>
              <a:rPr lang="sv-SE" sz="3800" dirty="0"/>
              <a:t> COs and </a:t>
            </a:r>
            <a:r>
              <a:rPr lang="sv-SE" sz="3800" dirty="0" err="1"/>
              <a:t>nurses</a:t>
            </a:r>
            <a:r>
              <a:rPr lang="sv-SE" sz="3800" dirty="0"/>
              <a:t>)</a:t>
            </a:r>
          </a:p>
          <a:p>
            <a:pPr algn="l"/>
            <a:endParaRPr lang="sv-SE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sv-SE" sz="3100" dirty="0" err="1"/>
              <a:t>You</a:t>
            </a:r>
            <a:r>
              <a:rPr lang="sv-SE" sz="3100" dirty="0"/>
              <a:t> get the suggestions </a:t>
            </a:r>
            <a:r>
              <a:rPr lang="sv-SE" sz="3100" dirty="0" err="1"/>
              <a:t>of</a:t>
            </a:r>
            <a:r>
              <a:rPr lang="sv-SE" sz="3100" dirty="0"/>
              <a:t> </a:t>
            </a:r>
            <a:r>
              <a:rPr lang="sv-SE" sz="3100" dirty="0" err="1"/>
              <a:t>improvement</a:t>
            </a:r>
            <a:r>
              <a:rPr lang="sv-SE" sz="3100" dirty="0"/>
              <a:t> areas in OPD/</a:t>
            </a:r>
            <a:r>
              <a:rPr lang="sv-SE" sz="3100" dirty="0" err="1"/>
              <a:t>Maternity</a:t>
            </a:r>
            <a:endParaRPr lang="sv-SE" sz="310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sv-SE" sz="3100" dirty="0" err="1"/>
              <a:t>You</a:t>
            </a:r>
            <a:r>
              <a:rPr lang="sv-SE" sz="3100" dirty="0"/>
              <a:t> get the </a:t>
            </a:r>
            <a:r>
              <a:rPr lang="sv-SE" sz="3100" dirty="0" err="1"/>
              <a:t>Quality</a:t>
            </a:r>
            <a:r>
              <a:rPr lang="sv-SE" sz="3100" dirty="0"/>
              <a:t> </a:t>
            </a:r>
            <a:r>
              <a:rPr lang="sv-SE" sz="3100" dirty="0" err="1"/>
              <a:t>Improvement</a:t>
            </a:r>
            <a:r>
              <a:rPr lang="sv-SE" sz="3100" dirty="0"/>
              <a:t> </a:t>
            </a:r>
            <a:r>
              <a:rPr lang="sv-SE" sz="3100" dirty="0" err="1"/>
              <a:t>Techniques</a:t>
            </a:r>
            <a:r>
              <a:rPr lang="sv-SE" sz="3100" dirty="0"/>
              <a:t> to </a:t>
            </a:r>
            <a:r>
              <a:rPr lang="sv-SE" sz="3100" dirty="0" err="1"/>
              <a:t>use</a:t>
            </a:r>
            <a:r>
              <a:rPr lang="sv-SE" sz="3100" dirty="0"/>
              <a:t>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sv-SE" sz="3100" dirty="0" err="1"/>
              <a:t>You</a:t>
            </a:r>
            <a:r>
              <a:rPr lang="sv-SE" sz="3100" dirty="0"/>
              <a:t> </a:t>
            </a:r>
            <a:r>
              <a:rPr lang="sv-SE" sz="3100" dirty="0" err="1"/>
              <a:t>choose</a:t>
            </a:r>
            <a:r>
              <a:rPr lang="sv-SE" sz="3100" dirty="0"/>
              <a:t> a </a:t>
            </a:r>
            <a:r>
              <a:rPr lang="sv-SE" sz="3100" dirty="0" err="1"/>
              <a:t>chairman</a:t>
            </a:r>
            <a:r>
              <a:rPr lang="sv-SE" sz="3100" dirty="0"/>
              <a:t> and a </a:t>
            </a:r>
            <a:r>
              <a:rPr lang="sv-SE" sz="3100" dirty="0" err="1"/>
              <a:t>secretary</a:t>
            </a:r>
            <a:r>
              <a:rPr lang="sv-SE" sz="3100" dirty="0"/>
              <a:t> in the </a:t>
            </a:r>
            <a:r>
              <a:rPr lang="sv-SE" sz="3100" dirty="0" err="1"/>
              <a:t>group</a:t>
            </a:r>
            <a:r>
              <a:rPr lang="sv-SE" sz="3100" dirty="0"/>
              <a:t>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sv-SE" sz="3100" dirty="0" err="1"/>
              <a:t>You</a:t>
            </a:r>
            <a:r>
              <a:rPr lang="sv-SE" sz="3100" dirty="0"/>
              <a:t> </a:t>
            </a:r>
            <a:r>
              <a:rPr lang="sv-SE" sz="3100" dirty="0" err="1"/>
              <a:t>give</a:t>
            </a:r>
            <a:r>
              <a:rPr lang="sv-SE" sz="3100" dirty="0"/>
              <a:t> feedback on the 2nd </a:t>
            </a:r>
            <a:r>
              <a:rPr lang="sv-SE" sz="3100" dirty="0" err="1"/>
              <a:t>of</a:t>
            </a:r>
            <a:r>
              <a:rPr lang="sv-SE" sz="3100" dirty="0"/>
              <a:t> May at the CME </a:t>
            </a:r>
            <a:r>
              <a:rPr lang="sv-SE" sz="3100" dirty="0" err="1"/>
              <a:t>of</a:t>
            </a:r>
            <a:r>
              <a:rPr lang="sv-SE" sz="3100" dirty="0"/>
              <a:t> </a:t>
            </a:r>
            <a:r>
              <a:rPr lang="sv-SE" sz="3100" dirty="0" err="1"/>
              <a:t>your</a:t>
            </a:r>
            <a:r>
              <a:rPr lang="sv-SE" sz="3100" dirty="0"/>
              <a:t> </a:t>
            </a:r>
            <a:r>
              <a:rPr lang="sv-SE" sz="3100" dirty="0" err="1"/>
              <a:t>work</a:t>
            </a:r>
            <a:endParaRPr lang="sv-SE" sz="3100" dirty="0"/>
          </a:p>
          <a:p>
            <a:pPr algn="l"/>
            <a:endParaRPr lang="sv-SE" dirty="0"/>
          </a:p>
          <a:p>
            <a:pPr algn="l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2627898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latshållare för innehåll 7" descr="Fotboll på gräs under ljus på nocturne">
            <a:extLst>
              <a:ext uri="{FF2B5EF4-FFF2-40B4-BE49-F238E27FC236}">
                <a16:creationId xmlns:a16="http://schemas.microsoft.com/office/drawing/2014/main" id="{4C7F9639-14CA-AE78-B5AE-3605BD7A79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7040" y="1076960"/>
            <a:ext cx="5869650" cy="4663555"/>
          </a:xfrm>
        </p:spPr>
      </p:pic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14070F2D-AA23-BDDE-DFD7-AC491A204A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6588" y="1117486"/>
            <a:ext cx="4311332" cy="4765154"/>
          </a:xfrm>
        </p:spPr>
        <p:txBody>
          <a:bodyPr>
            <a:normAutofit/>
          </a:bodyPr>
          <a:lstStyle/>
          <a:p>
            <a:r>
              <a:rPr lang="sv-SE" sz="4000" dirty="0"/>
              <a:t>The ball is </a:t>
            </a:r>
            <a:r>
              <a:rPr lang="sv-SE" sz="4000" dirty="0" err="1"/>
              <a:t>yours</a:t>
            </a:r>
            <a:r>
              <a:rPr lang="sv-SE" sz="4000" dirty="0"/>
              <a:t> !</a:t>
            </a:r>
          </a:p>
          <a:p>
            <a:endParaRPr lang="sv-SE" sz="4000" dirty="0"/>
          </a:p>
          <a:p>
            <a:endParaRPr lang="sv-SE" sz="4000" dirty="0"/>
          </a:p>
          <a:p>
            <a:endParaRPr lang="sv-SE" sz="4000" dirty="0"/>
          </a:p>
          <a:p>
            <a:r>
              <a:rPr lang="sv-SE" sz="4000" i="1" dirty="0"/>
              <a:t>Eva and Anders</a:t>
            </a:r>
          </a:p>
        </p:txBody>
      </p:sp>
    </p:spTree>
    <p:extLst>
      <p:ext uri="{BB962C8B-B14F-4D97-AF65-F5344CB8AC3E}">
        <p14:creationId xmlns:p14="http://schemas.microsoft.com/office/powerpoint/2010/main" val="38316944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D6F9C4F-CE27-2C08-FCE2-9B78211813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b="1" dirty="0" err="1"/>
              <a:t>Quality</a:t>
            </a:r>
            <a:r>
              <a:rPr lang="sv-SE" b="1" dirty="0"/>
              <a:t> </a:t>
            </a:r>
            <a:r>
              <a:rPr lang="sv-SE" b="1" dirty="0" err="1"/>
              <a:t>Improvement</a:t>
            </a:r>
            <a:r>
              <a:rPr lang="sv-SE" b="1" dirty="0"/>
              <a:t> </a:t>
            </a:r>
            <a:r>
              <a:rPr lang="sv-SE" b="1" dirty="0" err="1"/>
              <a:t>training</a:t>
            </a:r>
            <a:endParaRPr lang="sv-SE" b="1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38E061F-B73B-7F8D-71A3-9D24F75D7E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sz="4000" dirty="0"/>
              <a:t>Schedule</a:t>
            </a:r>
          </a:p>
          <a:p>
            <a:endParaRPr lang="sv-SE" dirty="0"/>
          </a:p>
          <a:p>
            <a:r>
              <a:rPr lang="sv-SE" sz="2400" dirty="0"/>
              <a:t>Day 1 19th </a:t>
            </a:r>
            <a:r>
              <a:rPr lang="sv-SE" sz="2400" dirty="0" err="1"/>
              <a:t>of</a:t>
            </a:r>
            <a:r>
              <a:rPr lang="sv-SE" sz="2400" dirty="0"/>
              <a:t> April: </a:t>
            </a:r>
            <a:r>
              <a:rPr lang="sv-SE" sz="2400" dirty="0" err="1"/>
              <a:t>Background</a:t>
            </a:r>
            <a:r>
              <a:rPr lang="sv-SE" sz="2400" dirty="0"/>
              <a:t> and </a:t>
            </a:r>
            <a:r>
              <a:rPr lang="sv-SE" sz="2400" dirty="0" err="1"/>
              <a:t>theory</a:t>
            </a:r>
            <a:r>
              <a:rPr lang="sv-SE" sz="2400" dirty="0"/>
              <a:t> - practical </a:t>
            </a:r>
            <a:r>
              <a:rPr lang="sv-SE" sz="2400" dirty="0" err="1"/>
              <a:t>training</a:t>
            </a:r>
            <a:r>
              <a:rPr lang="sv-SE" sz="2400" dirty="0"/>
              <a:t> QI</a:t>
            </a:r>
          </a:p>
          <a:p>
            <a:r>
              <a:rPr lang="sv-SE" sz="2400" dirty="0"/>
              <a:t>Day 2 20th </a:t>
            </a:r>
            <a:r>
              <a:rPr lang="sv-SE" sz="2400" dirty="0" err="1"/>
              <a:t>of</a:t>
            </a:r>
            <a:r>
              <a:rPr lang="sv-SE" sz="2400" dirty="0"/>
              <a:t> April: Practical </a:t>
            </a:r>
            <a:r>
              <a:rPr lang="sv-SE" sz="2400" dirty="0" err="1"/>
              <a:t>training</a:t>
            </a:r>
            <a:r>
              <a:rPr lang="sv-SE" sz="2400" dirty="0"/>
              <a:t> QI at OPD and </a:t>
            </a:r>
            <a:r>
              <a:rPr lang="sv-SE" sz="2400" dirty="0" err="1"/>
              <a:t>Maternity</a:t>
            </a:r>
            <a:endParaRPr lang="sv-SE" sz="2400" dirty="0"/>
          </a:p>
          <a:p>
            <a:r>
              <a:rPr lang="sv-SE" sz="2400" dirty="0"/>
              <a:t>Day 3 2nd </a:t>
            </a:r>
            <a:r>
              <a:rPr lang="sv-SE" sz="2400" dirty="0" err="1"/>
              <a:t>of</a:t>
            </a:r>
            <a:r>
              <a:rPr lang="sv-SE" sz="2400" dirty="0"/>
              <a:t> May: CME – feedback on QI at OPD and </a:t>
            </a:r>
            <a:r>
              <a:rPr lang="sv-SE" sz="2400" dirty="0" err="1"/>
              <a:t>Maternity</a:t>
            </a:r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32569462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CDE4A17-99D2-1DE1-7B4F-8C0FE5319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4400" b="1" dirty="0" err="1"/>
              <a:t>Quality</a:t>
            </a:r>
            <a:r>
              <a:rPr lang="sv-SE" sz="4400" b="1" dirty="0"/>
              <a:t> </a:t>
            </a:r>
            <a:r>
              <a:rPr lang="sv-SE" sz="4400" b="1" dirty="0" err="1"/>
              <a:t>Improvement</a:t>
            </a:r>
            <a:r>
              <a:rPr lang="sv-SE" sz="4400" b="1" dirty="0"/>
              <a:t> </a:t>
            </a:r>
            <a:r>
              <a:rPr lang="sv-SE" sz="4400" b="1" dirty="0" err="1"/>
              <a:t>Training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2BC0215-1F38-C65D-0DE1-113C62273A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v-SE" sz="4000" dirty="0" err="1">
                <a:solidFill>
                  <a:srgbClr val="FF0000"/>
                </a:solidFill>
              </a:rPr>
              <a:t>What</a:t>
            </a:r>
            <a:r>
              <a:rPr lang="sv-SE" sz="4000" dirty="0">
                <a:solidFill>
                  <a:srgbClr val="FF0000"/>
                </a:solidFill>
              </a:rPr>
              <a:t> is </a:t>
            </a:r>
            <a:r>
              <a:rPr lang="sv-SE" sz="4000" dirty="0" err="1">
                <a:solidFill>
                  <a:srgbClr val="FF0000"/>
                </a:solidFill>
              </a:rPr>
              <a:t>Quality</a:t>
            </a:r>
            <a:r>
              <a:rPr lang="sv-SE" sz="4000" dirty="0">
                <a:solidFill>
                  <a:srgbClr val="FF0000"/>
                </a:solidFill>
              </a:rPr>
              <a:t> in Health Care ?</a:t>
            </a:r>
          </a:p>
          <a:p>
            <a:endParaRPr lang="sv-SE" sz="4000" dirty="0"/>
          </a:p>
          <a:p>
            <a:r>
              <a:rPr lang="sv-SE" sz="4000" b="1" dirty="0"/>
              <a:t>Brainstorming – 4 </a:t>
            </a:r>
            <a:r>
              <a:rPr lang="sv-SE" sz="4000" b="1" dirty="0" err="1"/>
              <a:t>groups</a:t>
            </a:r>
            <a:r>
              <a:rPr lang="sv-SE" sz="4000" b="1" dirty="0"/>
              <a:t> </a:t>
            </a:r>
            <a:r>
              <a:rPr lang="sv-SE" sz="4000" dirty="0"/>
              <a:t>(2 Cos and 2 </a:t>
            </a:r>
            <a:r>
              <a:rPr lang="sv-SE" sz="4000" dirty="0" err="1"/>
              <a:t>nurses</a:t>
            </a:r>
            <a:r>
              <a:rPr lang="sv-SE" sz="4000" dirty="0"/>
              <a:t> in </a:t>
            </a:r>
            <a:r>
              <a:rPr lang="sv-SE" sz="4000" dirty="0" err="1"/>
              <a:t>each</a:t>
            </a:r>
            <a:r>
              <a:rPr lang="sv-SE" sz="4000" dirty="0"/>
              <a:t> </a:t>
            </a:r>
            <a:r>
              <a:rPr lang="sv-SE" sz="4000" dirty="0" err="1"/>
              <a:t>group</a:t>
            </a:r>
            <a:r>
              <a:rPr lang="sv-SE" sz="4000" dirty="0"/>
              <a:t>)</a:t>
            </a:r>
          </a:p>
          <a:p>
            <a:endParaRPr lang="sv-SE" sz="4000" dirty="0"/>
          </a:p>
          <a:p>
            <a:r>
              <a:rPr lang="sv-SE" sz="4000" dirty="0"/>
              <a:t>Feedback from </a:t>
            </a:r>
            <a:r>
              <a:rPr lang="sv-SE" sz="4000" dirty="0" err="1"/>
              <a:t>groups</a:t>
            </a:r>
            <a:endParaRPr lang="sv-SE" sz="4000" dirty="0"/>
          </a:p>
          <a:p>
            <a:r>
              <a:rPr lang="sv-SE" sz="4000" dirty="0" err="1"/>
              <a:t>Theory</a:t>
            </a:r>
            <a:r>
              <a:rPr lang="sv-SE" sz="4000" dirty="0"/>
              <a:t> </a:t>
            </a:r>
            <a:r>
              <a:rPr lang="sv-SE" sz="4000" dirty="0" err="1"/>
              <a:t>of</a:t>
            </a:r>
            <a:r>
              <a:rPr lang="sv-SE" sz="4000" dirty="0"/>
              <a:t> </a:t>
            </a:r>
            <a:r>
              <a:rPr lang="sv-SE" sz="4000" dirty="0" err="1"/>
              <a:t>quality</a:t>
            </a:r>
            <a:r>
              <a:rPr lang="sv-SE" sz="4000" dirty="0"/>
              <a:t> </a:t>
            </a:r>
            <a:r>
              <a:rPr lang="sv-SE" sz="4000" dirty="0" err="1"/>
              <a:t>outcome</a:t>
            </a:r>
            <a:r>
              <a:rPr lang="sv-SE" sz="4000" dirty="0"/>
              <a:t> in Health Care</a:t>
            </a:r>
          </a:p>
        </p:txBody>
      </p:sp>
    </p:spTree>
    <p:extLst>
      <p:ext uri="{BB962C8B-B14F-4D97-AF65-F5344CB8AC3E}">
        <p14:creationId xmlns:p14="http://schemas.microsoft.com/office/powerpoint/2010/main" val="37526717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C3AE626-37DD-EA67-72A0-0AF3E4120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Quality</a:t>
            </a:r>
            <a:r>
              <a:rPr lang="sv-SE" dirty="0"/>
              <a:t> in Health Care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4D39036-DEBA-F631-DECE-663BEA1C9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88161"/>
            <a:ext cx="8596668" cy="4253202"/>
          </a:xfrm>
        </p:spPr>
        <p:txBody>
          <a:bodyPr/>
          <a:lstStyle/>
          <a:p>
            <a:r>
              <a:rPr lang="sv-SE" sz="2800" dirty="0"/>
              <a:t>WHO definition:</a:t>
            </a:r>
          </a:p>
          <a:p>
            <a:r>
              <a:rPr lang="sv-SE" dirty="0" err="1"/>
              <a:t>Effective</a:t>
            </a:r>
            <a:endParaRPr lang="sv-SE" dirty="0"/>
          </a:p>
          <a:p>
            <a:r>
              <a:rPr lang="sv-SE" dirty="0" err="1"/>
              <a:t>Safe</a:t>
            </a:r>
            <a:endParaRPr lang="sv-SE" dirty="0"/>
          </a:p>
          <a:p>
            <a:r>
              <a:rPr lang="sv-SE" dirty="0" err="1"/>
              <a:t>People-centred</a:t>
            </a:r>
            <a:endParaRPr lang="sv-SE" dirty="0"/>
          </a:p>
          <a:p>
            <a:r>
              <a:rPr lang="sv-SE" dirty="0" err="1"/>
              <a:t>Timely</a:t>
            </a:r>
            <a:endParaRPr lang="sv-SE" dirty="0"/>
          </a:p>
          <a:p>
            <a:r>
              <a:rPr lang="sv-SE" dirty="0" err="1"/>
              <a:t>Equitable</a:t>
            </a:r>
            <a:endParaRPr lang="sv-SE" dirty="0"/>
          </a:p>
          <a:p>
            <a:r>
              <a:rPr lang="sv-SE" dirty="0" err="1"/>
              <a:t>Integrated</a:t>
            </a:r>
            <a:endParaRPr lang="sv-SE" dirty="0"/>
          </a:p>
          <a:p>
            <a:r>
              <a:rPr lang="sv-SE" dirty="0" err="1"/>
              <a:t>Efficient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558630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E96312C-D8A5-B15F-0A14-D5F1032AB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sz="5300" b="1" dirty="0" err="1"/>
              <a:t>Quality</a:t>
            </a:r>
            <a:r>
              <a:rPr lang="sv-SE" sz="5300" b="1" dirty="0"/>
              <a:t> </a:t>
            </a:r>
            <a:r>
              <a:rPr lang="sv-SE" sz="5300" b="1" dirty="0" err="1"/>
              <a:t>Improvement</a:t>
            </a:r>
            <a:r>
              <a:rPr lang="sv-SE" sz="5300" b="1" dirty="0"/>
              <a:t> </a:t>
            </a:r>
            <a:r>
              <a:rPr lang="sv-SE" sz="5300" b="1" dirty="0" err="1"/>
              <a:t>Training</a:t>
            </a:r>
            <a:br>
              <a:rPr lang="sv-SE" sz="5400" b="1" dirty="0"/>
            </a:br>
            <a:endParaRPr lang="sv-SE" sz="4000" b="1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04DC640-E728-DD00-5FAC-54E915CAF3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sv-SE" sz="4000" b="1" dirty="0"/>
              <a:t>Kenya </a:t>
            </a:r>
            <a:r>
              <a:rPr lang="sv-SE" sz="4000" b="1" dirty="0" err="1"/>
              <a:t>Quality</a:t>
            </a:r>
            <a:r>
              <a:rPr lang="sv-SE" sz="4000" b="1" dirty="0"/>
              <a:t> </a:t>
            </a:r>
            <a:r>
              <a:rPr lang="sv-SE" sz="4000" b="1" dirty="0" err="1"/>
              <a:t>Model</a:t>
            </a:r>
            <a:r>
              <a:rPr lang="sv-SE" sz="4000" b="1" dirty="0"/>
              <a:t> for Health (KQMH) </a:t>
            </a:r>
          </a:p>
          <a:p>
            <a:pPr marL="0" indent="0">
              <a:buNone/>
            </a:pPr>
            <a:r>
              <a:rPr lang="sv-SE" sz="2400" b="1" dirty="0"/>
              <a:t>	</a:t>
            </a:r>
            <a:r>
              <a:rPr lang="sv-SE" sz="2400" dirty="0"/>
              <a:t>is the </a:t>
            </a:r>
            <a:r>
              <a:rPr lang="sv-SE" sz="2400" dirty="0" err="1"/>
              <a:t>framework</a:t>
            </a:r>
            <a:r>
              <a:rPr lang="sv-SE" sz="2400" dirty="0"/>
              <a:t> </a:t>
            </a:r>
            <a:r>
              <a:rPr lang="sv-SE" sz="2400" dirty="0" err="1"/>
              <a:t>since</a:t>
            </a:r>
            <a:r>
              <a:rPr lang="sv-SE" sz="2400" dirty="0"/>
              <a:t> 2001 for </a:t>
            </a:r>
            <a:r>
              <a:rPr lang="sv-SE" sz="2400" dirty="0" err="1"/>
              <a:t>quality</a:t>
            </a:r>
            <a:r>
              <a:rPr lang="sv-SE" sz="2400" dirty="0"/>
              <a:t> </a:t>
            </a:r>
            <a:r>
              <a:rPr lang="sv-SE" sz="2400" dirty="0" err="1"/>
              <a:t>improvement</a:t>
            </a:r>
            <a:r>
              <a:rPr lang="sv-SE" sz="2400" dirty="0"/>
              <a:t> </a:t>
            </a:r>
            <a:r>
              <a:rPr lang="sv-SE" sz="2400" dirty="0" err="1"/>
              <a:t>published</a:t>
            </a:r>
            <a:r>
              <a:rPr lang="sv-SE" sz="2400" dirty="0"/>
              <a:t> by 	the 	Kenyan </a:t>
            </a:r>
            <a:r>
              <a:rPr lang="sv-SE" sz="2400" dirty="0" err="1"/>
              <a:t>Ministry</a:t>
            </a:r>
            <a:r>
              <a:rPr lang="sv-SE" sz="2400" dirty="0"/>
              <a:t> </a:t>
            </a:r>
            <a:r>
              <a:rPr lang="sv-SE" sz="2400" dirty="0" err="1"/>
              <a:t>of</a:t>
            </a:r>
            <a:r>
              <a:rPr lang="sv-SE" sz="2400" dirty="0"/>
              <a:t> Health </a:t>
            </a:r>
            <a:r>
              <a:rPr lang="sv-SE" sz="2400" dirty="0" err="1"/>
              <a:t>since</a:t>
            </a:r>
            <a:r>
              <a:rPr lang="sv-SE" sz="2400" dirty="0"/>
              <a:t> 2001.</a:t>
            </a:r>
          </a:p>
          <a:p>
            <a:pPr marL="0" indent="0">
              <a:buNone/>
            </a:pPr>
            <a:r>
              <a:rPr lang="sv-SE" sz="2400" dirty="0"/>
              <a:t>	Review 2008 and 2018. </a:t>
            </a:r>
          </a:p>
          <a:p>
            <a:pPr marL="0" indent="0">
              <a:buNone/>
            </a:pPr>
            <a:endParaRPr lang="sv-SE" sz="2400" dirty="0"/>
          </a:p>
          <a:p>
            <a:r>
              <a:rPr lang="sv-SE" sz="2400" b="1" dirty="0"/>
              <a:t>Implementation </a:t>
            </a:r>
            <a:r>
              <a:rPr lang="sv-SE" sz="2400" b="1" dirty="0" err="1"/>
              <a:t>Guidelines</a:t>
            </a:r>
            <a:r>
              <a:rPr lang="sv-SE" sz="2400" b="1" dirty="0"/>
              <a:t> </a:t>
            </a:r>
          </a:p>
          <a:p>
            <a:pPr marL="0" indent="0">
              <a:buNone/>
            </a:pPr>
            <a:r>
              <a:rPr lang="sv-SE" sz="2400" b="1" dirty="0"/>
              <a:t>	</a:t>
            </a:r>
            <a:r>
              <a:rPr lang="sv-SE" sz="2400" dirty="0"/>
              <a:t>for the Kenya </a:t>
            </a:r>
            <a:r>
              <a:rPr lang="sv-SE" sz="2400" dirty="0" err="1"/>
              <a:t>Quality</a:t>
            </a:r>
            <a:r>
              <a:rPr lang="sv-SE" sz="2400" dirty="0"/>
              <a:t> </a:t>
            </a:r>
            <a:r>
              <a:rPr lang="sv-SE" sz="2400" dirty="0" err="1"/>
              <a:t>Model</a:t>
            </a:r>
            <a:r>
              <a:rPr lang="sv-SE" sz="2400" dirty="0"/>
              <a:t> for Health (KQMH), 2011</a:t>
            </a:r>
          </a:p>
          <a:p>
            <a:pPr marL="0" indent="0">
              <a:buNone/>
            </a:pPr>
            <a:endParaRPr lang="sv-SE" sz="2400" dirty="0"/>
          </a:p>
          <a:p>
            <a:r>
              <a:rPr lang="sv-SE" sz="2400" b="1" dirty="0"/>
              <a:t>Kenya Health Policy 2014-2030</a:t>
            </a:r>
            <a:r>
              <a:rPr lang="sv-SE" sz="2400" dirty="0"/>
              <a:t>, </a:t>
            </a:r>
            <a:r>
              <a:rPr lang="sv-SE" sz="2400" dirty="0" err="1"/>
              <a:t>Ministry</a:t>
            </a:r>
            <a:r>
              <a:rPr lang="sv-SE" sz="2400" dirty="0"/>
              <a:t> </a:t>
            </a:r>
            <a:r>
              <a:rPr lang="sv-SE" sz="2400" dirty="0" err="1"/>
              <a:t>of</a:t>
            </a:r>
            <a:r>
              <a:rPr lang="sv-SE" sz="2400" dirty="0"/>
              <a:t> Health</a:t>
            </a:r>
          </a:p>
          <a:p>
            <a:pPr marL="0" indent="0">
              <a:buNone/>
            </a:pPr>
            <a:endParaRPr lang="sv-SE" sz="2400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710560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72294E1-B933-668C-0DA1-FE442567F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43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sv-SE" sz="5400" b="1" dirty="0" err="1"/>
              <a:t>Quality</a:t>
            </a:r>
            <a:r>
              <a:rPr lang="sv-SE" sz="5400" b="1" dirty="0"/>
              <a:t> </a:t>
            </a:r>
            <a:r>
              <a:rPr lang="sv-SE" sz="5400" b="1" dirty="0" err="1"/>
              <a:t>Improvement</a:t>
            </a:r>
            <a:r>
              <a:rPr lang="sv-SE" sz="5400" b="1" dirty="0"/>
              <a:t> </a:t>
            </a:r>
            <a:r>
              <a:rPr lang="sv-SE" sz="5400" b="1" dirty="0" err="1"/>
              <a:t>Training</a:t>
            </a:r>
            <a:r>
              <a:rPr lang="sv-SE" sz="5400" b="1" dirty="0"/>
              <a:t> </a:t>
            </a:r>
            <a:endParaRPr lang="sv-SE" sz="5400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547D565-4B02-388B-D847-DC0ECC3CE8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sv-SE" sz="3600" b="1" dirty="0"/>
              <a:t>KQMH 2018:</a:t>
            </a:r>
          </a:p>
          <a:p>
            <a:pPr marL="0" indent="0">
              <a:buNone/>
            </a:pPr>
            <a:r>
              <a:rPr lang="sv-SE" sz="3600" i="1" dirty="0"/>
              <a:t>”It is </a:t>
            </a:r>
            <a:r>
              <a:rPr lang="sv-SE" sz="3600" i="1" dirty="0" err="1"/>
              <a:t>expected</a:t>
            </a:r>
            <a:r>
              <a:rPr lang="sv-SE" sz="3600" i="1" dirty="0"/>
              <a:t> </a:t>
            </a:r>
            <a:r>
              <a:rPr lang="sv-SE" sz="3600" i="1" dirty="0" err="1"/>
              <a:t>that</a:t>
            </a:r>
            <a:r>
              <a:rPr lang="sv-SE" sz="3600" i="1" dirty="0"/>
              <a:t> all </a:t>
            </a:r>
            <a:r>
              <a:rPr lang="sv-SE" sz="3600" i="1" dirty="0" err="1"/>
              <a:t>stakeholders</a:t>
            </a:r>
            <a:r>
              <a:rPr lang="sv-SE" sz="3600" i="1" dirty="0"/>
              <a:t> </a:t>
            </a:r>
            <a:r>
              <a:rPr lang="sv-SE" sz="3600" i="1" dirty="0" err="1"/>
              <a:t>will</a:t>
            </a:r>
            <a:r>
              <a:rPr lang="sv-SE" sz="3600" i="1" dirty="0"/>
              <a:t> play an </a:t>
            </a:r>
            <a:r>
              <a:rPr lang="sv-SE" sz="3600" i="1" dirty="0" err="1"/>
              <a:t>active</a:t>
            </a:r>
            <a:r>
              <a:rPr lang="sv-SE" sz="3600" i="1" dirty="0"/>
              <a:t> </a:t>
            </a:r>
            <a:r>
              <a:rPr lang="sv-SE" sz="3600" i="1" dirty="0" err="1"/>
              <a:t>role</a:t>
            </a:r>
            <a:r>
              <a:rPr lang="sv-SE" sz="3600" i="1" dirty="0"/>
              <a:t> in the implementation </a:t>
            </a:r>
            <a:r>
              <a:rPr lang="sv-SE" sz="3600" i="1" dirty="0" err="1"/>
              <a:t>of</a:t>
            </a:r>
            <a:r>
              <a:rPr lang="sv-SE" sz="3600" i="1" dirty="0"/>
              <a:t> </a:t>
            </a:r>
            <a:r>
              <a:rPr lang="sv-SE" sz="3600" i="1" dirty="0" err="1"/>
              <a:t>these</a:t>
            </a:r>
            <a:r>
              <a:rPr lang="sv-SE" sz="3600" i="1" dirty="0"/>
              <a:t> standards in all </a:t>
            </a:r>
            <a:r>
              <a:rPr lang="sv-SE" sz="3600" i="1" dirty="0" err="1"/>
              <a:t>health</a:t>
            </a:r>
            <a:r>
              <a:rPr lang="sv-SE" sz="3600" i="1" dirty="0"/>
              <a:t> </a:t>
            </a:r>
            <a:r>
              <a:rPr lang="sv-SE" sz="3600" i="1" dirty="0" err="1"/>
              <a:t>facilities</a:t>
            </a:r>
            <a:r>
              <a:rPr lang="sv-SE" sz="3600" i="1" dirty="0"/>
              <a:t> and </a:t>
            </a:r>
            <a:r>
              <a:rPr lang="sv-SE" sz="3600" i="1" dirty="0" err="1"/>
              <a:t>that</a:t>
            </a:r>
            <a:r>
              <a:rPr lang="sv-SE" sz="3600" i="1" dirty="0"/>
              <a:t> the </a:t>
            </a:r>
            <a:r>
              <a:rPr lang="sv-SE" sz="3600" i="1" dirty="0" err="1">
                <a:solidFill>
                  <a:srgbClr val="FF0000"/>
                </a:solidFill>
              </a:rPr>
              <a:t>health</a:t>
            </a:r>
            <a:r>
              <a:rPr lang="sv-SE" sz="3600" i="1" dirty="0">
                <a:solidFill>
                  <a:srgbClr val="FF0000"/>
                </a:solidFill>
              </a:rPr>
              <a:t> </a:t>
            </a:r>
            <a:r>
              <a:rPr lang="sv-SE" sz="3600" i="1" dirty="0" err="1">
                <a:solidFill>
                  <a:srgbClr val="FF0000"/>
                </a:solidFill>
              </a:rPr>
              <a:t>workers</a:t>
            </a:r>
            <a:r>
              <a:rPr lang="sv-SE" sz="3600" i="1" dirty="0">
                <a:solidFill>
                  <a:srgbClr val="FF0000"/>
                </a:solidFill>
              </a:rPr>
              <a:t> </a:t>
            </a:r>
            <a:r>
              <a:rPr lang="sv-SE" sz="3600" i="1" dirty="0" err="1">
                <a:solidFill>
                  <a:srgbClr val="FF0000"/>
                </a:solidFill>
              </a:rPr>
              <a:t>will</a:t>
            </a:r>
            <a:r>
              <a:rPr lang="sv-SE" sz="3600" i="1" dirty="0">
                <a:solidFill>
                  <a:srgbClr val="FF0000"/>
                </a:solidFill>
              </a:rPr>
              <a:t> make it an integral part </a:t>
            </a:r>
            <a:r>
              <a:rPr lang="sv-SE" sz="3600" i="1" dirty="0" err="1">
                <a:solidFill>
                  <a:srgbClr val="FF0000"/>
                </a:solidFill>
              </a:rPr>
              <a:t>of</a:t>
            </a:r>
            <a:r>
              <a:rPr lang="sv-SE" sz="3600" i="1" dirty="0">
                <a:solidFill>
                  <a:srgbClr val="FF0000"/>
                </a:solidFill>
              </a:rPr>
              <a:t> </a:t>
            </a:r>
            <a:r>
              <a:rPr lang="sv-SE" sz="3600" i="1" dirty="0" err="1">
                <a:solidFill>
                  <a:srgbClr val="FF0000"/>
                </a:solidFill>
              </a:rPr>
              <a:t>their</a:t>
            </a:r>
            <a:r>
              <a:rPr lang="sv-SE" sz="3600" i="1" dirty="0">
                <a:solidFill>
                  <a:srgbClr val="FF0000"/>
                </a:solidFill>
              </a:rPr>
              <a:t> </a:t>
            </a:r>
            <a:r>
              <a:rPr lang="sv-SE" sz="3600" i="1" dirty="0" err="1">
                <a:solidFill>
                  <a:srgbClr val="FF0000"/>
                </a:solidFill>
              </a:rPr>
              <a:t>performance</a:t>
            </a:r>
            <a:r>
              <a:rPr lang="sv-SE" sz="3600" i="1" dirty="0">
                <a:solidFill>
                  <a:srgbClr val="FF0000"/>
                </a:solidFill>
              </a:rPr>
              <a:t> </a:t>
            </a:r>
            <a:r>
              <a:rPr lang="sv-SE" sz="3600" i="1" dirty="0" err="1">
                <a:solidFill>
                  <a:srgbClr val="FF0000"/>
                </a:solidFill>
              </a:rPr>
              <a:t>assessment</a:t>
            </a:r>
            <a:r>
              <a:rPr lang="sv-SE" sz="3600" i="1" dirty="0">
                <a:solidFill>
                  <a:srgbClr val="FF0000"/>
                </a:solidFill>
              </a:rPr>
              <a:t> in the order to </a:t>
            </a:r>
            <a:r>
              <a:rPr lang="sv-SE" sz="3600" i="1" dirty="0" err="1">
                <a:solidFill>
                  <a:srgbClr val="FF0000"/>
                </a:solidFill>
              </a:rPr>
              <a:t>continously</a:t>
            </a:r>
            <a:r>
              <a:rPr lang="sv-SE" sz="3600" i="1" dirty="0">
                <a:solidFill>
                  <a:srgbClr val="FF0000"/>
                </a:solidFill>
              </a:rPr>
              <a:t> </a:t>
            </a:r>
            <a:r>
              <a:rPr lang="sv-SE" sz="3600" i="1" dirty="0" err="1">
                <a:solidFill>
                  <a:srgbClr val="FF0000"/>
                </a:solidFill>
              </a:rPr>
              <a:t>improve</a:t>
            </a:r>
            <a:r>
              <a:rPr lang="sv-SE" sz="3600" i="1" dirty="0">
                <a:solidFill>
                  <a:srgbClr val="FF0000"/>
                </a:solidFill>
              </a:rPr>
              <a:t> the </a:t>
            </a:r>
            <a:r>
              <a:rPr lang="sv-SE" sz="3600" i="1" dirty="0" err="1">
                <a:solidFill>
                  <a:srgbClr val="FF0000"/>
                </a:solidFill>
              </a:rPr>
              <a:t>quality</a:t>
            </a:r>
            <a:r>
              <a:rPr lang="sv-SE" sz="3600" i="1" dirty="0"/>
              <a:t> </a:t>
            </a:r>
            <a:r>
              <a:rPr lang="sv-SE" sz="3600" i="1" dirty="0" err="1"/>
              <a:t>of</a:t>
            </a:r>
            <a:r>
              <a:rPr lang="sv-SE" sz="3600" i="1" dirty="0"/>
              <a:t> </a:t>
            </a:r>
            <a:r>
              <a:rPr lang="sv-SE" sz="3600" i="1" dirty="0" err="1"/>
              <a:t>health</a:t>
            </a:r>
            <a:r>
              <a:rPr lang="sv-SE" sz="3600" i="1" dirty="0"/>
              <a:t> </a:t>
            </a:r>
            <a:r>
              <a:rPr lang="sv-SE" sz="3600" i="1" dirty="0" err="1"/>
              <a:t>care</a:t>
            </a:r>
            <a:r>
              <a:rPr lang="sv-SE" sz="3600" i="1" dirty="0"/>
              <a:t> </a:t>
            </a:r>
            <a:r>
              <a:rPr lang="sv-SE" sz="3600" i="1" dirty="0" err="1"/>
              <a:t>provided</a:t>
            </a:r>
            <a:r>
              <a:rPr lang="sv-SE" sz="3600" i="1" dirty="0"/>
              <a:t> to the </a:t>
            </a:r>
            <a:r>
              <a:rPr lang="sv-SE" sz="3600" i="1" dirty="0" err="1"/>
              <a:t>highest</a:t>
            </a:r>
            <a:r>
              <a:rPr lang="sv-SE" sz="3600" i="1" dirty="0"/>
              <a:t> </a:t>
            </a:r>
            <a:r>
              <a:rPr lang="sv-SE" sz="3600" i="1" dirty="0" err="1"/>
              <a:t>attainable</a:t>
            </a:r>
            <a:r>
              <a:rPr lang="sv-SE" sz="3600" i="1" dirty="0"/>
              <a:t> </a:t>
            </a:r>
            <a:r>
              <a:rPr lang="sv-SE" sz="3600" i="1" dirty="0" err="1"/>
              <a:t>level</a:t>
            </a:r>
            <a:r>
              <a:rPr lang="sv-SE" sz="3600" i="1" dirty="0"/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22835775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D7D89C1-4B74-871C-FB5F-597E58D0A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 err="1"/>
              <a:t>Principles</a:t>
            </a:r>
            <a:r>
              <a:rPr lang="sv-SE" b="1" dirty="0"/>
              <a:t> </a:t>
            </a:r>
            <a:r>
              <a:rPr lang="sv-SE" b="1" dirty="0" err="1"/>
              <a:t>of</a:t>
            </a:r>
            <a:r>
              <a:rPr lang="sv-SE" b="1" dirty="0"/>
              <a:t> KQMH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7DE0E78-814B-6C2D-760D-192AC7D73C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95121"/>
            <a:ext cx="8596668" cy="4446242"/>
          </a:xfrm>
        </p:spPr>
        <p:txBody>
          <a:bodyPr>
            <a:normAutofit/>
          </a:bodyPr>
          <a:lstStyle/>
          <a:p>
            <a:r>
              <a:rPr lang="sv-SE" sz="2800" dirty="0" err="1"/>
              <a:t>Leadership</a:t>
            </a:r>
            <a:endParaRPr lang="sv-SE" sz="2800" dirty="0"/>
          </a:p>
          <a:p>
            <a:r>
              <a:rPr lang="sv-SE" sz="2800" dirty="0" err="1"/>
              <a:t>Customer</a:t>
            </a:r>
            <a:r>
              <a:rPr lang="sv-SE" sz="2800" dirty="0"/>
              <a:t> </a:t>
            </a:r>
            <a:r>
              <a:rPr lang="sv-SE" sz="2800" dirty="0" err="1"/>
              <a:t>orientation</a:t>
            </a:r>
            <a:endParaRPr lang="sv-SE" sz="2800" dirty="0"/>
          </a:p>
          <a:p>
            <a:r>
              <a:rPr lang="sv-SE" sz="2800" dirty="0" err="1"/>
              <a:t>Involvement</a:t>
            </a:r>
            <a:r>
              <a:rPr lang="sv-SE" sz="2800" dirty="0"/>
              <a:t> </a:t>
            </a:r>
            <a:r>
              <a:rPr lang="sv-SE" sz="2800" dirty="0" err="1"/>
              <a:t>of</a:t>
            </a:r>
            <a:r>
              <a:rPr lang="sv-SE" sz="2800" dirty="0"/>
              <a:t> </a:t>
            </a:r>
            <a:r>
              <a:rPr lang="sv-SE" sz="2800" dirty="0" err="1"/>
              <a:t>people</a:t>
            </a:r>
            <a:r>
              <a:rPr lang="sv-SE" sz="2800" dirty="0"/>
              <a:t> and </a:t>
            </a:r>
            <a:r>
              <a:rPr lang="sv-SE" sz="2800" dirty="0" err="1"/>
              <a:t>stakeholders</a:t>
            </a:r>
            <a:endParaRPr lang="sv-SE" sz="2800" dirty="0"/>
          </a:p>
          <a:p>
            <a:r>
              <a:rPr lang="sv-SE" sz="2800" dirty="0"/>
              <a:t>Systems approach to management</a:t>
            </a:r>
          </a:p>
          <a:p>
            <a:r>
              <a:rPr lang="sv-SE" sz="2800" dirty="0"/>
              <a:t>Process </a:t>
            </a:r>
            <a:r>
              <a:rPr lang="sv-SE" sz="2800" dirty="0" err="1"/>
              <a:t>orientation</a:t>
            </a:r>
            <a:endParaRPr lang="sv-SE" sz="2800" dirty="0"/>
          </a:p>
          <a:p>
            <a:r>
              <a:rPr lang="sv-SE" sz="2800" dirty="0" err="1">
                <a:solidFill>
                  <a:srgbClr val="FF0000"/>
                </a:solidFill>
              </a:rPr>
              <a:t>Continuous</a:t>
            </a:r>
            <a:r>
              <a:rPr lang="sv-SE" sz="2800" dirty="0">
                <a:solidFill>
                  <a:srgbClr val="FF0000"/>
                </a:solidFill>
              </a:rPr>
              <a:t> </a:t>
            </a:r>
            <a:r>
              <a:rPr lang="sv-SE" sz="2800" dirty="0" err="1">
                <a:solidFill>
                  <a:srgbClr val="FF0000"/>
                </a:solidFill>
              </a:rPr>
              <a:t>Quality</a:t>
            </a:r>
            <a:r>
              <a:rPr lang="sv-SE" sz="2800" dirty="0">
                <a:solidFill>
                  <a:srgbClr val="FF0000"/>
                </a:solidFill>
              </a:rPr>
              <a:t> </a:t>
            </a:r>
            <a:r>
              <a:rPr lang="sv-SE" sz="2800" dirty="0" err="1">
                <a:solidFill>
                  <a:srgbClr val="FF0000"/>
                </a:solidFill>
              </a:rPr>
              <a:t>Improvement</a:t>
            </a:r>
            <a:r>
              <a:rPr lang="sv-SE" sz="2800" dirty="0">
                <a:solidFill>
                  <a:srgbClr val="FF0000"/>
                </a:solidFill>
              </a:rPr>
              <a:t> (CQI) </a:t>
            </a:r>
          </a:p>
          <a:p>
            <a:r>
              <a:rPr lang="sv-SE" sz="2800" dirty="0" err="1">
                <a:solidFill>
                  <a:srgbClr val="FF0000"/>
                </a:solidFill>
              </a:rPr>
              <a:t>Evidence-based</a:t>
            </a:r>
            <a:r>
              <a:rPr lang="sv-SE" sz="2800" dirty="0">
                <a:solidFill>
                  <a:srgbClr val="FF0000"/>
                </a:solidFill>
              </a:rPr>
              <a:t> decision </a:t>
            </a:r>
            <a:r>
              <a:rPr lang="sv-SE" sz="2800" dirty="0" err="1">
                <a:solidFill>
                  <a:srgbClr val="FF0000"/>
                </a:solidFill>
              </a:rPr>
              <a:t>making</a:t>
            </a:r>
            <a:endParaRPr lang="sv-SE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266643"/>
      </p:ext>
    </p:extLst>
  </p:cSld>
  <p:clrMapOvr>
    <a:masterClrMapping/>
  </p:clrMapOvr>
</p:sld>
</file>

<file path=ppt/theme/theme1.xml><?xml version="1.0" encoding="utf-8"?>
<a:theme xmlns:a="http://schemas.openxmlformats.org/drawingml/2006/main" name="Fasett">
  <a:themeElements>
    <a:clrScheme name="Faset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set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B99C7817DEDC44B8CD7A8C5D94A2ED7" ma:contentTypeVersion="14" ma:contentTypeDescription="Skapa ett nytt dokument." ma:contentTypeScope="" ma:versionID="4a669bc984e4adab8c24d20fcd3732cc">
  <xsd:schema xmlns:xsd="http://www.w3.org/2001/XMLSchema" xmlns:xs="http://www.w3.org/2001/XMLSchema" xmlns:p="http://schemas.microsoft.com/office/2006/metadata/properties" xmlns:ns2="67b4b99d-f155-4e2f-8838-6f0f7631dfc1" xmlns:ns3="b7f29fcc-0797-403f-ba7b-ecbb290fae6d" targetNamespace="http://schemas.microsoft.com/office/2006/metadata/properties" ma:root="true" ma:fieldsID="d5d7e55c45ca1805d799353345761d68" ns2:_="" ns3:_="">
    <xsd:import namespace="67b4b99d-f155-4e2f-8838-6f0f7631dfc1"/>
    <xsd:import namespace="b7f29fcc-0797-403f-ba7b-ecbb290fae6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b4b99d-f155-4e2f-8838-6f0f7631dfc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Bildmarkeringar" ma:readOnly="false" ma:fieldId="{5cf76f15-5ced-4ddc-b409-7134ff3c332f}" ma:taxonomyMulti="true" ma:sspId="1ca6ed74-85eb-41c2-922f-9901e948785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f29fcc-0797-403f-ba7b-ecbb290fae6d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582ac2aa-0835-496c-a9da-eb74f56ee759}" ma:internalName="TaxCatchAll" ma:showField="CatchAllData" ma:web="b7f29fcc-0797-403f-ba7b-ecbb290fae6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42E7030-B87E-4AB3-ADF8-7D3995A1AE26}"/>
</file>

<file path=customXml/itemProps2.xml><?xml version="1.0" encoding="utf-8"?>
<ds:datastoreItem xmlns:ds="http://schemas.openxmlformats.org/officeDocument/2006/customXml" ds:itemID="{D931100F-FEC8-43DC-B68E-24D92101746F}"/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1694</TotalTime>
  <Words>1253</Words>
  <Application>Microsoft Office PowerPoint</Application>
  <PresentationFormat>Bredbild</PresentationFormat>
  <Paragraphs>229</Paragraphs>
  <Slides>37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37</vt:i4>
      </vt:variant>
    </vt:vector>
  </HeadingPairs>
  <TitlesOfParts>
    <vt:vector size="41" baseType="lpstr">
      <vt:lpstr>Arial</vt:lpstr>
      <vt:lpstr>Trebuchet MS</vt:lpstr>
      <vt:lpstr>Wingdings 3</vt:lpstr>
      <vt:lpstr>Fasett</vt:lpstr>
      <vt:lpstr>Quality Improvement Training</vt:lpstr>
      <vt:lpstr>Presentation</vt:lpstr>
      <vt:lpstr>Rotary Doctors, Sweden (RDS)</vt:lpstr>
      <vt:lpstr>Quality Improvement training</vt:lpstr>
      <vt:lpstr>Quality Improvement Training</vt:lpstr>
      <vt:lpstr>Quality in Health Care</vt:lpstr>
      <vt:lpstr>Quality Improvement Training </vt:lpstr>
      <vt:lpstr>Quality Improvement Training </vt:lpstr>
      <vt:lpstr>Principles of KQMH</vt:lpstr>
      <vt:lpstr>Dimensions of KQMH </vt:lpstr>
      <vt:lpstr>Dimensions of KQMH </vt:lpstr>
      <vt:lpstr>Quality Improvement Training </vt:lpstr>
      <vt:lpstr>Quality Improvement Training</vt:lpstr>
      <vt:lpstr>Quality Improvement Training</vt:lpstr>
      <vt:lpstr>Quality Improvement Training</vt:lpstr>
      <vt:lpstr>Status OPD/emergency room April 2023</vt:lpstr>
      <vt:lpstr>Status OPD/emergency room April 2023</vt:lpstr>
      <vt:lpstr>Status OPD/emergency room April 2023</vt:lpstr>
      <vt:lpstr>Status OPD/emergency room April 2023</vt:lpstr>
      <vt:lpstr>Now you will continue with more professional training</vt:lpstr>
      <vt:lpstr>Quality Improvement Training day 2</vt:lpstr>
      <vt:lpstr>- How to form QIT and WIT teams !</vt:lpstr>
      <vt:lpstr>Quality Improvement Techniques - How to choose among suggestions of QI</vt:lpstr>
      <vt:lpstr>Quality Improvement Technique- Identification of root problem </vt:lpstr>
      <vt:lpstr>Quality Improvement Techniques  – Basic strategy for process improvement </vt:lpstr>
      <vt:lpstr>Quality Improvement Techniques </vt:lpstr>
      <vt:lpstr>Quality Improvement Technique </vt:lpstr>
      <vt:lpstr>Quality Improvement Training</vt:lpstr>
      <vt:lpstr>Quality Improvement Training</vt:lpstr>
      <vt:lpstr>Quality Improvement Training</vt:lpstr>
      <vt:lpstr>Quality Improvement Training</vt:lpstr>
      <vt:lpstr>Status Maternity April 2023</vt:lpstr>
      <vt:lpstr>Status Maternity April 2023</vt:lpstr>
      <vt:lpstr>Status OPD/emergency room April 2023</vt:lpstr>
      <vt:lpstr>Status Maternity April 2023</vt:lpstr>
      <vt:lpstr>For training: Ward Improvement Teams 2 groups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Quality Improvement Training</dc:title>
  <dc:creator>Anders Dybjer</dc:creator>
  <cp:lastModifiedBy>Karin Håkansson</cp:lastModifiedBy>
  <cp:revision>19</cp:revision>
  <dcterms:created xsi:type="dcterms:W3CDTF">2023-04-11T13:15:46Z</dcterms:created>
  <dcterms:modified xsi:type="dcterms:W3CDTF">2023-04-19T07:07:28Z</dcterms:modified>
</cp:coreProperties>
</file>