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0" r:id="rId3"/>
  </p:sldMasterIdLst>
  <p:notesMasterIdLst>
    <p:notesMasterId r:id="rId22"/>
  </p:notesMasterIdLst>
  <p:sldIdLst>
    <p:sldId id="256" r:id="rId4"/>
    <p:sldId id="310" r:id="rId5"/>
    <p:sldId id="257" r:id="rId6"/>
    <p:sldId id="258" r:id="rId7"/>
    <p:sldId id="259" r:id="rId8"/>
    <p:sldId id="311" r:id="rId9"/>
    <p:sldId id="294" r:id="rId10"/>
    <p:sldId id="275" r:id="rId11"/>
    <p:sldId id="313" r:id="rId12"/>
    <p:sldId id="281" r:id="rId13"/>
    <p:sldId id="312" r:id="rId14"/>
    <p:sldId id="266" r:id="rId15"/>
    <p:sldId id="315" r:id="rId16"/>
    <p:sldId id="316" r:id="rId17"/>
    <p:sldId id="319" r:id="rId18"/>
    <p:sldId id="317" r:id="rId19"/>
    <p:sldId id="318" r:id="rId20"/>
    <p:sldId id="320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38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FBC703-C2DC-43E8-9392-E54A6FF19E20}" type="datetimeFigureOut">
              <a:rPr lang="sv-SE" smtClean="0"/>
              <a:t>2024-06-05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A1F8FD-4253-4AD3-A124-C03CC33912A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119801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7a0c37db4af1230c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7a0c37db4af1230c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10977-7312-48BB-A13D-4C02D692D266}" type="datetimeFigureOut">
              <a:rPr lang="sv-SE" smtClean="0"/>
              <a:t>2024-06-05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FDF0D-1B04-4504-A498-2B5F99C0A8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15148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10977-7312-48BB-A13D-4C02D692D266}" type="datetimeFigureOut">
              <a:rPr lang="sv-SE" smtClean="0"/>
              <a:t>2024-06-05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FDF0D-1B04-4504-A498-2B5F99C0A8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08043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10977-7312-48BB-A13D-4C02D692D266}" type="datetimeFigureOut">
              <a:rPr lang="sv-SE" smtClean="0"/>
              <a:t>2024-06-05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FDF0D-1B04-4504-A498-2B5F99C0A815}" type="slidenum">
              <a:rPr lang="sv-SE" smtClean="0"/>
              <a:t>‹#›</a:t>
            </a:fld>
            <a:endParaRPr lang="sv-SE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204076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10977-7312-48BB-A13D-4C02D692D266}" type="datetimeFigureOut">
              <a:rPr lang="sv-SE" smtClean="0"/>
              <a:t>2024-06-05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FDF0D-1B04-4504-A498-2B5F99C0A8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174337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 för 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10977-7312-48BB-A13D-4C02D692D266}" type="datetimeFigureOut">
              <a:rPr lang="sv-SE" smtClean="0"/>
              <a:t>2024-06-05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FDF0D-1B04-4504-A498-2B5F99C0A815}" type="slidenum">
              <a:rPr lang="sv-SE" smtClean="0"/>
              <a:t>‹#›</a:t>
            </a:fld>
            <a:endParaRPr lang="sv-S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005554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t eller fals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10977-7312-48BB-A13D-4C02D692D266}" type="datetimeFigureOut">
              <a:rPr lang="sv-SE" smtClean="0"/>
              <a:t>2024-06-05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FDF0D-1B04-4504-A498-2B5F99C0A8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139372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10977-7312-48BB-A13D-4C02D692D266}" type="datetimeFigureOut">
              <a:rPr lang="sv-SE" smtClean="0"/>
              <a:t>2024-06-05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FDF0D-1B04-4504-A498-2B5F99C0A8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152770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10977-7312-48BB-A13D-4C02D692D266}" type="datetimeFigureOut">
              <a:rPr lang="sv-SE" smtClean="0"/>
              <a:t>2024-06-05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FDF0D-1B04-4504-A498-2B5F99C0A8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48378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10977-7312-48BB-A13D-4C02D692D266}" type="datetimeFigureOut">
              <a:rPr lang="sv-SE" smtClean="0"/>
              <a:t>2024-06-05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FDF0D-1B04-4504-A498-2B5F99C0A8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80901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10977-7312-48BB-A13D-4C02D692D266}" type="datetimeFigureOut">
              <a:rPr lang="sv-SE" smtClean="0"/>
              <a:t>2024-06-05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FDF0D-1B04-4504-A498-2B5F99C0A8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15810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10977-7312-48BB-A13D-4C02D692D266}" type="datetimeFigureOut">
              <a:rPr lang="sv-SE" smtClean="0"/>
              <a:t>2024-06-05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FDF0D-1B04-4504-A498-2B5F99C0A8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39265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10977-7312-48BB-A13D-4C02D692D266}" type="datetimeFigureOut">
              <a:rPr lang="sv-SE" smtClean="0"/>
              <a:t>2024-06-05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FDF0D-1B04-4504-A498-2B5F99C0A8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83613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10977-7312-48BB-A13D-4C02D692D266}" type="datetimeFigureOut">
              <a:rPr lang="sv-SE" smtClean="0"/>
              <a:t>2024-06-05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FDF0D-1B04-4504-A498-2B5F99C0A8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0635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10977-7312-48BB-A13D-4C02D692D266}" type="datetimeFigureOut">
              <a:rPr lang="sv-SE" smtClean="0"/>
              <a:t>2024-06-05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FDF0D-1B04-4504-A498-2B5F99C0A8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74301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10977-7312-48BB-A13D-4C02D692D266}" type="datetimeFigureOut">
              <a:rPr lang="sv-SE" smtClean="0"/>
              <a:t>2024-06-05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FDF0D-1B04-4504-A498-2B5F99C0A8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10603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10977-7312-48BB-A13D-4C02D692D266}" type="datetimeFigureOut">
              <a:rPr lang="sv-SE" smtClean="0"/>
              <a:t>2024-06-05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FDF0D-1B04-4504-A498-2B5F99C0A8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91058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710977-7312-48BB-A13D-4C02D692D266}" type="datetimeFigureOut">
              <a:rPr lang="sv-SE" smtClean="0"/>
              <a:t>2024-06-05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3DFDF0D-1B04-4504-A498-2B5F99C0A8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16852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  <p:sldLayoutId id="2147483902" r:id="rId12"/>
    <p:sldLayoutId id="2147483903" r:id="rId13"/>
    <p:sldLayoutId id="2147483904" r:id="rId14"/>
    <p:sldLayoutId id="2147483905" r:id="rId15"/>
    <p:sldLayoutId id="214748390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7980ED8-F7DC-7B10-1698-9F0F09638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2404533"/>
            <a:ext cx="7766936" cy="3420914"/>
          </a:xfrm>
        </p:spPr>
        <p:txBody>
          <a:bodyPr>
            <a:normAutofit fontScale="90000"/>
          </a:bodyPr>
          <a:lstStyle/>
          <a:p>
            <a:pPr algn="ctr"/>
            <a:r>
              <a:rPr lang="sv-SE" sz="6000" b="1" dirty="0" err="1">
                <a:latin typeface="Calibri" panose="020F0502020204030204" pitchFamily="34" charset="0"/>
                <a:cs typeface="Calibri" panose="020F0502020204030204" pitchFamily="34" charset="0"/>
              </a:rPr>
              <a:t>Quality</a:t>
            </a:r>
            <a:r>
              <a:rPr lang="sv-SE" sz="60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6000" b="1" dirty="0" err="1">
                <a:latin typeface="Calibri" panose="020F0502020204030204" pitchFamily="34" charset="0"/>
                <a:cs typeface="Calibri" panose="020F0502020204030204" pitchFamily="34" charset="0"/>
              </a:rPr>
              <a:t>Improvement</a:t>
            </a:r>
            <a:r>
              <a:rPr lang="sv-SE" sz="6000" b="1" dirty="0">
                <a:latin typeface="Calibri" panose="020F0502020204030204" pitchFamily="34" charset="0"/>
                <a:cs typeface="Calibri" panose="020F0502020204030204" pitchFamily="34" charset="0"/>
              </a:rPr>
              <a:t> at </a:t>
            </a:r>
            <a:r>
              <a:rPr lang="sv-SE" sz="6000" b="1" dirty="0" err="1">
                <a:latin typeface="Calibri" panose="020F0502020204030204" pitchFamily="34" charset="0"/>
                <a:cs typeface="Calibri" panose="020F0502020204030204" pitchFamily="34" charset="0"/>
              </a:rPr>
              <a:t>Kacheliba</a:t>
            </a:r>
            <a:r>
              <a:rPr lang="sv-SE" sz="60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6000" b="1" dirty="0" err="1">
                <a:latin typeface="Calibri" panose="020F0502020204030204" pitchFamily="34" charset="0"/>
                <a:cs typeface="Calibri" panose="020F0502020204030204" pitchFamily="34" charset="0"/>
              </a:rPr>
              <a:t>District</a:t>
            </a:r>
            <a:r>
              <a:rPr lang="sv-SE" sz="6000" b="1" dirty="0">
                <a:latin typeface="Calibri" panose="020F0502020204030204" pitchFamily="34" charset="0"/>
                <a:cs typeface="Calibri" panose="020F0502020204030204" pitchFamily="34" charset="0"/>
              </a:rPr>
              <a:t> Hospital</a:t>
            </a:r>
            <a:br>
              <a:rPr lang="sv-SE" sz="54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sv-SE" sz="3600" b="1" dirty="0">
                <a:latin typeface="Calibri" panose="020F0502020204030204" pitchFamily="34" charset="0"/>
                <a:cs typeface="Calibri" panose="020F0502020204030204" pitchFamily="34" charset="0"/>
              </a:rPr>
              <a:t>Åsa Lundgren, Rotary </a:t>
            </a:r>
            <a:r>
              <a:rPr lang="sv-SE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Doctors</a:t>
            </a:r>
            <a:r>
              <a:rPr lang="sv-SE" sz="3600" b="1" dirty="0"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br>
              <a:rPr lang="sv-SE" sz="36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sv-SE" sz="3600" b="1" dirty="0">
                <a:latin typeface="Calibri" panose="020F0502020204030204" pitchFamily="34" charset="0"/>
                <a:cs typeface="Calibri" panose="020F0502020204030204" pitchFamily="34" charset="0"/>
              </a:rPr>
              <a:t>June 2024</a:t>
            </a:r>
            <a:br>
              <a:rPr lang="sv-SE" sz="54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sv-SE" sz="5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34523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E41696E-6069-2BC6-93EB-0D94A947E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77035"/>
          </a:xfrm>
        </p:spPr>
        <p:txBody>
          <a:bodyPr/>
          <a:lstStyle/>
          <a:p>
            <a:r>
              <a:rPr lang="sv-SE" b="1" dirty="0" err="1">
                <a:latin typeface="Calibri" panose="020F0502020204030204" pitchFamily="34" charset="0"/>
                <a:cs typeface="Calibri" panose="020F0502020204030204" pitchFamily="34" charset="0"/>
              </a:rPr>
              <a:t>Quality</a:t>
            </a:r>
            <a:r>
              <a:rPr lang="sv-SE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b="1" dirty="0" err="1">
                <a:latin typeface="Calibri" panose="020F0502020204030204" pitchFamily="34" charset="0"/>
                <a:cs typeface="Calibri" panose="020F0502020204030204" pitchFamily="34" charset="0"/>
              </a:rPr>
              <a:t>Improvement</a:t>
            </a:r>
            <a:r>
              <a:rPr lang="sv-SE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b="1" dirty="0" err="1">
                <a:latin typeface="Calibri" panose="020F0502020204030204" pitchFamily="34" charset="0"/>
                <a:cs typeface="Calibri" panose="020F0502020204030204" pitchFamily="34" charset="0"/>
              </a:rPr>
              <a:t>Techniques</a:t>
            </a:r>
            <a:br>
              <a:rPr lang="sv-SE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sv-SE" b="1" dirty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sv-SE" b="1" dirty="0" err="1">
                <a:latin typeface="Calibri" panose="020F0502020204030204" pitchFamily="34" charset="0"/>
                <a:cs typeface="Calibri" panose="020F0502020204030204" pitchFamily="34" charset="0"/>
              </a:rPr>
              <a:t>How</a:t>
            </a:r>
            <a:r>
              <a:rPr lang="sv-SE" b="1" dirty="0"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sv-SE" b="1" dirty="0" err="1">
                <a:latin typeface="Calibri" panose="020F0502020204030204" pitchFamily="34" charset="0"/>
                <a:cs typeface="Calibri" panose="020F0502020204030204" pitchFamily="34" charset="0"/>
              </a:rPr>
              <a:t>choose</a:t>
            </a:r>
            <a:r>
              <a:rPr lang="sv-SE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b="1" dirty="0" err="1">
                <a:latin typeface="Calibri" panose="020F0502020204030204" pitchFamily="34" charset="0"/>
                <a:cs typeface="Calibri" panose="020F0502020204030204" pitchFamily="34" charset="0"/>
              </a:rPr>
              <a:t>among</a:t>
            </a:r>
            <a:r>
              <a:rPr lang="sv-SE" b="1" dirty="0">
                <a:latin typeface="Calibri" panose="020F0502020204030204" pitchFamily="34" charset="0"/>
                <a:cs typeface="Calibri" panose="020F0502020204030204" pitchFamily="34" charset="0"/>
              </a:rPr>
              <a:t> suggestions </a:t>
            </a:r>
            <a:r>
              <a:rPr lang="sv-SE" b="1" dirty="0" err="1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sv-SE" b="1" dirty="0">
                <a:latin typeface="Calibri" panose="020F0502020204030204" pitchFamily="34" charset="0"/>
                <a:cs typeface="Calibri" panose="020F0502020204030204" pitchFamily="34" charset="0"/>
              </a:rPr>
              <a:t> QI</a:t>
            </a:r>
            <a:endParaRPr lang="sv-S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287566E-B5D2-1FA1-B7D9-AA00EFBC3A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16479"/>
            <a:ext cx="10515600" cy="38604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High</a:t>
            </a: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impact</a:t>
            </a: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 on Q </a:t>
            </a:r>
            <a:r>
              <a:rPr lang="sv-S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but</a:t>
            </a: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difficult</a:t>
            </a: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 to		</a:t>
            </a:r>
            <a:r>
              <a:rPr lang="sv-S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High</a:t>
            </a: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impact</a:t>
            </a: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 on Q and </a:t>
            </a:r>
          </a:p>
          <a:p>
            <a:pPr marL="0" indent="0">
              <a:buNone/>
            </a:pP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Change								</a:t>
            </a:r>
            <a:r>
              <a:rPr lang="sv-S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easy</a:t>
            </a: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sv-S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change</a:t>
            </a:r>
            <a:endParaRPr lang="sv-SE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v-SE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sv-S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Low</a:t>
            </a: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impact</a:t>
            </a: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 on Q and </a:t>
            </a:r>
            <a:r>
              <a:rPr lang="sv-S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difficult</a:t>
            </a: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			</a:t>
            </a:r>
            <a:r>
              <a:rPr lang="sv-S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Low</a:t>
            </a: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impact</a:t>
            </a: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 on Q </a:t>
            </a:r>
            <a:r>
              <a:rPr lang="sv-S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but</a:t>
            </a: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indent="0">
              <a:buNone/>
            </a:pP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lang="sv-S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change</a:t>
            </a: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							       </a:t>
            </a:r>
            <a:r>
              <a:rPr lang="sv-S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easy</a:t>
            </a: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sv-S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change</a:t>
            </a:r>
            <a:endParaRPr lang="sv-SE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v-SE" dirty="0"/>
          </a:p>
        </p:txBody>
      </p:sp>
      <p:cxnSp>
        <p:nvCxnSpPr>
          <p:cNvPr id="6" name="Rak koppling 5">
            <a:extLst>
              <a:ext uri="{FF2B5EF4-FFF2-40B4-BE49-F238E27FC236}">
                <a16:creationId xmlns:a16="http://schemas.microsoft.com/office/drawing/2014/main" id="{DEC6A33A-7629-2EDE-2F61-8B8BBDDFA6C4}"/>
              </a:ext>
            </a:extLst>
          </p:cNvPr>
          <p:cNvCxnSpPr>
            <a:cxnSpLocks/>
          </p:cNvCxnSpPr>
          <p:nvPr/>
        </p:nvCxnSpPr>
        <p:spPr>
          <a:xfrm>
            <a:off x="5178175" y="2042160"/>
            <a:ext cx="0" cy="41348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ak koppling 9">
            <a:extLst>
              <a:ext uri="{FF2B5EF4-FFF2-40B4-BE49-F238E27FC236}">
                <a16:creationId xmlns:a16="http://schemas.microsoft.com/office/drawing/2014/main" id="{6F0F46D8-A1B0-4296-5273-DBD28DABD2C4}"/>
              </a:ext>
            </a:extLst>
          </p:cNvPr>
          <p:cNvCxnSpPr/>
          <p:nvPr/>
        </p:nvCxnSpPr>
        <p:spPr>
          <a:xfrm>
            <a:off x="636998" y="3534310"/>
            <a:ext cx="839398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21100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2FB9A4E-620C-EFBF-F533-F727CE3FD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4000" b="1" dirty="0">
                <a:latin typeface="Calibri" panose="020F0502020204030204" pitchFamily="34" charset="0"/>
                <a:cs typeface="Calibri" panose="020F0502020204030204" pitchFamily="34" charset="0"/>
              </a:rPr>
              <a:t>OPD</a:t>
            </a:r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3B5213E6-5816-6C3E-8D7F-063AD46EA1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503336"/>
            <a:ext cx="9551547" cy="453802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v-SE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Today</a:t>
            </a: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indent="0">
              <a:buNone/>
            </a:pPr>
            <a:endParaRPr lang="sv-SE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sv-S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Triaging</a:t>
            </a: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 --- </a:t>
            </a:r>
            <a:r>
              <a:rPr lang="sv-S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waiting</a:t>
            </a: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--- CO----</a:t>
            </a:r>
            <a:r>
              <a:rPr lang="sv-S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waiting</a:t>
            </a: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----Lab----CO---- </a:t>
            </a:r>
            <a:r>
              <a:rPr lang="sv-S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waiting</a:t>
            </a: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----medicine</a:t>
            </a:r>
          </a:p>
          <a:p>
            <a:pPr marL="0" indent="0">
              <a:buNone/>
            </a:pPr>
            <a:endParaRPr lang="sv-SE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sv-S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Sometimes</a:t>
            </a: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very</a:t>
            </a: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 sick </a:t>
            </a:r>
            <a:r>
              <a:rPr lang="sv-S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patienst</a:t>
            </a: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waiting</a:t>
            </a:r>
            <a:endParaRPr lang="sv-SE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sv-S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Some</a:t>
            </a: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days</a:t>
            </a: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very</a:t>
            </a: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busy</a:t>
            </a: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 och </a:t>
            </a:r>
            <a:r>
              <a:rPr lang="sv-S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messy</a:t>
            </a: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 patients </a:t>
            </a:r>
            <a:r>
              <a:rPr lang="sv-S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wanting</a:t>
            </a: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 to come in</a:t>
            </a:r>
          </a:p>
          <a:p>
            <a:pPr marL="0" indent="0">
              <a:buNone/>
            </a:pP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sv-S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Very</a:t>
            </a: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 short </a:t>
            </a:r>
            <a:r>
              <a:rPr lang="sv-S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time</a:t>
            </a: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/patient. Not </a:t>
            </a:r>
            <a:r>
              <a:rPr lang="sv-S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examined</a:t>
            </a: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0" indent="0">
              <a:buNone/>
            </a:pP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- All </a:t>
            </a:r>
            <a:r>
              <a:rPr lang="sv-S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children</a:t>
            </a: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sv-S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history</a:t>
            </a: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HoB</a:t>
            </a: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 go for malaria </a:t>
            </a:r>
            <a:r>
              <a:rPr lang="sv-S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testing</a:t>
            </a: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0" indent="0">
              <a:buNone/>
            </a:pP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- Table is </a:t>
            </a:r>
            <a:r>
              <a:rPr lang="sv-S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cleared</a:t>
            </a: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every</a:t>
            </a: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day</a:t>
            </a: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but</a:t>
            </a: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messy</a:t>
            </a: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 in cupboards, </a:t>
            </a:r>
            <a:r>
              <a:rPr lang="sv-S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even</a:t>
            </a: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 the </a:t>
            </a:r>
            <a:r>
              <a:rPr lang="sv-S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emergency</a:t>
            </a: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tray</a:t>
            </a: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032179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3"/>
          <p:cNvSpPr txBox="1"/>
          <p:nvPr/>
        </p:nvSpPr>
        <p:spPr>
          <a:xfrm>
            <a:off x="421240" y="910667"/>
            <a:ext cx="11107927" cy="1384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r>
              <a:rPr lang="sv-SE" sz="3600" b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Suggestion for </a:t>
            </a:r>
            <a:r>
              <a:rPr lang="sv-SE" sz="3600" b="1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triaging</a:t>
            </a:r>
            <a:r>
              <a:rPr lang="sv-SE" sz="3600" b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at </a:t>
            </a:r>
            <a:r>
              <a:rPr lang="sv-SE" sz="3600" b="1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Kacheliba</a:t>
            </a:r>
            <a:r>
              <a:rPr lang="sv-SE" sz="3600" b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600" b="1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district</a:t>
            </a:r>
            <a:r>
              <a:rPr lang="sv-SE" sz="5400" b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600" b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hospital </a:t>
            </a:r>
            <a:br>
              <a:rPr lang="sv-SE" sz="54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sv-SE" sz="2000" dirty="0">
                <a:latin typeface="Calibri" panose="020F0502020204030204" pitchFamily="34" charset="0"/>
                <a:cs typeface="Calibri" panose="020F0502020204030204" pitchFamily="34" charset="0"/>
              </a:rPr>
              <a:t>(Malin Häggström and </a:t>
            </a:r>
            <a:r>
              <a:rPr lang="sv-SE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Amita</a:t>
            </a:r>
            <a:r>
              <a:rPr lang="sv-SE" sz="2000" dirty="0">
                <a:latin typeface="Calibri" panose="020F0502020204030204" pitchFamily="34" charset="0"/>
                <a:cs typeface="Calibri" panose="020F0502020204030204" pitchFamily="34" charset="0"/>
              </a:rPr>
              <a:t> Falk, Rotary </a:t>
            </a:r>
            <a:r>
              <a:rPr lang="sv-SE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Doctors</a:t>
            </a:r>
            <a:r>
              <a:rPr lang="sv-SE" sz="2000" dirty="0">
                <a:latin typeface="Calibri" panose="020F0502020204030204" pitchFamily="34" charset="0"/>
                <a:cs typeface="Calibri" panose="020F0502020204030204" pitchFamily="34" charset="0"/>
              </a:rPr>
              <a:t>’)</a:t>
            </a:r>
            <a:endParaRPr sz="2933" dirty="0"/>
          </a:p>
        </p:txBody>
      </p:sp>
      <p:sp>
        <p:nvSpPr>
          <p:cNvPr id="116" name="Google Shape;116;p23"/>
          <p:cNvSpPr txBox="1"/>
          <p:nvPr/>
        </p:nvSpPr>
        <p:spPr>
          <a:xfrm>
            <a:off x="421240" y="2295621"/>
            <a:ext cx="9527960" cy="43505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marL="609585" indent="-474121">
              <a:buSzPts val="2000"/>
              <a:buChar char="❏"/>
            </a:pPr>
            <a:r>
              <a:rPr lang="sv" sz="2667" dirty="0">
                <a:latin typeface="Calibri" panose="020F0502020204030204" pitchFamily="34" charset="0"/>
                <a:cs typeface="Calibri" panose="020F0502020204030204" pitchFamily="34" charset="0"/>
              </a:rPr>
              <a:t>Why? Because the first hour(s) are vital for sick patients</a:t>
            </a:r>
            <a:endParaRPr sz="2667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09585" indent="-474121">
              <a:buSzPts val="2000"/>
              <a:buChar char="❏"/>
            </a:pPr>
            <a:r>
              <a:rPr lang="sv" sz="2667" dirty="0">
                <a:latin typeface="Calibri" panose="020F0502020204030204" pitchFamily="34" charset="0"/>
                <a:cs typeface="Calibri" panose="020F0502020204030204" pitchFamily="34" charset="0"/>
              </a:rPr>
              <a:t>Keep it simple!</a:t>
            </a:r>
            <a:endParaRPr sz="2667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09585" indent="-474121">
              <a:buSzPts val="2000"/>
              <a:buChar char="❏"/>
            </a:pPr>
            <a:r>
              <a:rPr lang="sv" sz="2667" dirty="0">
                <a:latin typeface="Calibri" panose="020F0502020204030204" pitchFamily="34" charset="0"/>
                <a:cs typeface="Calibri" panose="020F0502020204030204" pitchFamily="34" charset="0"/>
              </a:rPr>
              <a:t>2 groups: sick and urgent (= red) and not so sick (other)</a:t>
            </a:r>
            <a:endParaRPr sz="2667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09585" indent="-474121">
              <a:buSzPts val="2000"/>
              <a:buChar char="❏"/>
            </a:pPr>
            <a:r>
              <a:rPr lang="sv" sz="2667" dirty="0">
                <a:latin typeface="Calibri" panose="020F0502020204030204" pitchFamily="34" charset="0"/>
                <a:cs typeface="Calibri" panose="020F0502020204030204" pitchFamily="34" charset="0"/>
              </a:rPr>
              <a:t>Triage to find the </a:t>
            </a:r>
            <a:r>
              <a:rPr lang="sv" sz="2667" dirty="0">
                <a:solidFill>
                  <a:srgbClr val="98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red= sick</a:t>
            </a:r>
            <a:endParaRPr sz="2667" dirty="0">
              <a:solidFill>
                <a:srgbClr val="98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19170" lvl="1" indent="-474121">
              <a:buSzPts val="2000"/>
              <a:buChar char="❏"/>
            </a:pPr>
            <a:r>
              <a:rPr lang="sv" sz="2667" dirty="0">
                <a:latin typeface="Calibri" panose="020F0502020204030204" pitchFamily="34" charset="0"/>
                <a:cs typeface="Calibri" panose="020F0502020204030204" pitchFamily="34" charset="0"/>
              </a:rPr>
              <a:t>Go around the waiting area and look!  Maybe a few times per day.</a:t>
            </a:r>
            <a:endParaRPr sz="2667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19170" lvl="1" indent="-474121">
              <a:buSzPts val="2000"/>
              <a:buChar char="❏"/>
            </a:pPr>
            <a:r>
              <a:rPr lang="sv" sz="2667" dirty="0">
                <a:latin typeface="Calibri" panose="020F0502020204030204" pitchFamily="34" charset="0"/>
                <a:cs typeface="Calibri" panose="020F0502020204030204" pitchFamily="34" charset="0"/>
              </a:rPr>
              <a:t>Take temperature on all patients. If over 38.5= </a:t>
            </a:r>
            <a:r>
              <a:rPr lang="sv" sz="2667" dirty="0">
                <a:solidFill>
                  <a:srgbClr val="98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Sick! = Red</a:t>
            </a:r>
            <a:endParaRPr sz="2667" dirty="0">
              <a:solidFill>
                <a:srgbClr val="98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19170" lvl="1" indent="-474121">
              <a:buSzPts val="2000"/>
              <a:buChar char="❏"/>
            </a:pPr>
            <a:r>
              <a:rPr lang="sv" sz="2667" dirty="0">
                <a:latin typeface="Calibri" panose="020F0502020204030204" pitchFamily="34" charset="0"/>
                <a:cs typeface="Calibri" panose="020F0502020204030204" pitchFamily="34" charset="0"/>
              </a:rPr>
              <a:t>If unconscious or very lethargic or unresponsive=</a:t>
            </a:r>
            <a:r>
              <a:rPr lang="sv" sz="2667" dirty="0">
                <a:solidFill>
                  <a:srgbClr val="98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sick! = Red</a:t>
            </a:r>
            <a:endParaRPr sz="2667" dirty="0">
              <a:solidFill>
                <a:srgbClr val="98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19170"/>
            <a:endParaRPr sz="2667" dirty="0">
              <a:solidFill>
                <a:srgbClr val="98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>
            <a:extLst>
              <a:ext uri="{FF2B5EF4-FFF2-40B4-BE49-F238E27FC236}">
                <a16:creationId xmlns:a16="http://schemas.microsoft.com/office/drawing/2014/main" id="{123934AD-9AF3-3664-C691-8D72B55152CE}"/>
              </a:ext>
            </a:extLst>
          </p:cNvPr>
          <p:cNvSpPr txBox="1"/>
          <p:nvPr/>
        </p:nvSpPr>
        <p:spPr>
          <a:xfrm>
            <a:off x="934948" y="1150706"/>
            <a:ext cx="8219325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09585" indent="-474121">
              <a:buSzPts val="2000"/>
              <a:buChar char="❏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Give all “</a:t>
            </a:r>
            <a:r>
              <a:rPr lang="en-US" sz="32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red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”= sick! patients a red paper.</a:t>
            </a:r>
          </a:p>
          <a:p>
            <a:pPr marL="609585" indent="-474121">
              <a:buSzPts val="2000"/>
              <a:buChar char="❏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Put all red patients on one bench or on one side and mark this area “</a:t>
            </a:r>
            <a:r>
              <a:rPr lang="en-US" sz="32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red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” (this is done but does not work)</a:t>
            </a:r>
          </a:p>
          <a:p>
            <a:pPr marL="609585" indent="-474121">
              <a:buSzPts val="2000"/>
              <a:buChar char="❏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The medical staff gives priority to the red patients.</a:t>
            </a:r>
          </a:p>
          <a:p>
            <a:pPr marL="609585" indent="-474121">
              <a:buSzPts val="2000"/>
              <a:buChar char="❏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The “</a:t>
            </a:r>
            <a:r>
              <a:rPr lang="en-US" sz="32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red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” patients go to the lab first</a:t>
            </a:r>
          </a:p>
          <a:p>
            <a:pPr marL="609585" indent="-474121">
              <a:buSzPts val="2000"/>
              <a:buChar char="❏"/>
            </a:pPr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09585" indent="-474121">
              <a:buSzPts val="2000"/>
              <a:buChar char="❏"/>
            </a:pP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Organise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the waiting line, especially on Wednesdays.</a:t>
            </a:r>
          </a:p>
          <a:p>
            <a:pPr marL="609585" indent="-474121">
              <a:buSzPts val="2000"/>
              <a:buChar char="❏"/>
            </a:pPr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09585" indent="-474121">
              <a:buSzPts val="2000"/>
              <a:buChar char="❏"/>
            </a:pPr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84576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2FD4256-1A4B-EF5B-95D1-8FC573C8F5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>
                <a:latin typeface="Calibri" panose="020F0502020204030204" pitchFamily="34" charset="0"/>
                <a:cs typeface="Calibri" panose="020F0502020204030204" pitchFamily="34" charset="0"/>
              </a:rPr>
              <a:t>OPD: Malaria </a:t>
            </a:r>
            <a:r>
              <a:rPr lang="sv-SE" b="1" dirty="0" err="1">
                <a:latin typeface="Calibri" panose="020F0502020204030204" pitchFamily="34" charset="0"/>
                <a:cs typeface="Calibri" panose="020F0502020204030204" pitchFamily="34" charset="0"/>
              </a:rPr>
              <a:t>testing</a:t>
            </a:r>
            <a:r>
              <a:rPr lang="sv-SE" b="1" dirty="0">
                <a:latin typeface="Calibri" panose="020F0502020204030204" pitchFamily="34" charset="0"/>
                <a:cs typeface="Calibri" panose="020F0502020204030204" pitchFamily="34" charset="0"/>
              </a:rPr>
              <a:t> on </a:t>
            </a:r>
            <a:r>
              <a:rPr lang="sv-SE" b="1" dirty="0" err="1">
                <a:latin typeface="Calibri" panose="020F0502020204030204" pitchFamily="34" charset="0"/>
                <a:cs typeface="Calibri" panose="020F0502020204030204" pitchFamily="34" charset="0"/>
              </a:rPr>
              <a:t>children</a:t>
            </a:r>
            <a:r>
              <a:rPr lang="sv-SE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b="1" dirty="0" err="1">
                <a:latin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lang="sv-SE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b="1" dirty="0" err="1">
                <a:latin typeface="Calibri" panose="020F0502020204030204" pitchFamily="34" charset="0"/>
                <a:cs typeface="Calibri" panose="020F0502020204030204" pitchFamily="34" charset="0"/>
              </a:rPr>
              <a:t>HoB</a:t>
            </a:r>
            <a:endParaRPr lang="sv-SE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B27E312-3906-083D-6D79-4CC35F8598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Suggestion:</a:t>
            </a:r>
          </a:p>
          <a:p>
            <a:pPr marL="0" indent="0">
              <a:buNone/>
            </a:pP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Triage ----- </a:t>
            </a: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waiting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 -----</a:t>
            </a: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lab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 ------</a:t>
            </a: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waiting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-----CO-----</a:t>
            </a:r>
          </a:p>
          <a:p>
            <a:pPr marL="0" indent="0">
              <a:buNone/>
            </a:pP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----</a:t>
            </a: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waiting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 ---- medicine</a:t>
            </a:r>
          </a:p>
          <a:p>
            <a:pPr marL="0" indent="0">
              <a:buNone/>
            </a:pPr>
            <a:endParaRPr lang="sv-SE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Instead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seeing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 the CO </a:t>
            </a: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twice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 (and </a:t>
            </a: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sometimes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 2 different Cos the </a:t>
            </a: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child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only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meets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one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781941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CDAB53A-87B6-C79B-07AE-A433DD6B5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>
                <a:latin typeface="Calibri" panose="020F0502020204030204" pitchFamily="34" charset="0"/>
                <a:cs typeface="Calibri" panose="020F0502020204030204" pitchFamily="34" charset="0"/>
              </a:rPr>
              <a:t>OPD – </a:t>
            </a:r>
            <a:r>
              <a:rPr lang="sv-SE" b="1" dirty="0" err="1">
                <a:latin typeface="Calibri" panose="020F0502020204030204" pitchFamily="34" charset="0"/>
                <a:cs typeface="Calibri" panose="020F0502020204030204" pitchFamily="34" charset="0"/>
              </a:rPr>
              <a:t>keeping</a:t>
            </a:r>
            <a:r>
              <a:rPr lang="sv-SE" b="1" dirty="0">
                <a:latin typeface="Calibri" panose="020F0502020204030204" pitchFamily="34" charset="0"/>
                <a:cs typeface="Calibri" panose="020F0502020204030204" pitchFamily="34" charset="0"/>
              </a:rPr>
              <a:t> order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6FCD7A4-D998-AB9D-A9F1-FB0EF01ABA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43865"/>
            <a:ext cx="8596668" cy="4397497"/>
          </a:xfrm>
        </p:spPr>
        <p:txBody>
          <a:bodyPr>
            <a:normAutofit/>
          </a:bodyPr>
          <a:lstStyle/>
          <a:p>
            <a:r>
              <a:rPr lang="sv-S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Who</a:t>
            </a: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 is </a:t>
            </a:r>
            <a:r>
              <a:rPr lang="sv-S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responsible</a:t>
            </a: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36614838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D2AAA80-46F7-AD98-663E-73BEBE6E7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err="1">
                <a:latin typeface="Calibri" panose="020F0502020204030204" pitchFamily="34" charset="0"/>
                <a:cs typeface="Calibri" panose="020F0502020204030204" pitchFamily="34" charset="0"/>
              </a:rPr>
              <a:t>Infection</a:t>
            </a:r>
            <a:r>
              <a:rPr lang="sv-SE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b="1" dirty="0" err="1">
                <a:latin typeface="Calibri" panose="020F0502020204030204" pitchFamily="34" charset="0"/>
                <a:cs typeface="Calibri" panose="020F0502020204030204" pitchFamily="34" charset="0"/>
              </a:rPr>
              <a:t>control</a:t>
            </a:r>
            <a:r>
              <a:rPr lang="sv-SE" b="1" dirty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sv-SE" b="1" dirty="0" err="1">
                <a:latin typeface="Calibri" panose="020F0502020204030204" pitchFamily="34" charset="0"/>
                <a:cs typeface="Calibri" panose="020F0502020204030204" pitchFamily="34" charset="0"/>
              </a:rPr>
              <a:t>hygiene</a:t>
            </a:r>
            <a:endParaRPr lang="sv-SE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4F2F00B-4066-877A-2326-9EDF730B4A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15785"/>
            <a:ext cx="8596668" cy="4325578"/>
          </a:xfrm>
        </p:spPr>
        <p:txBody>
          <a:bodyPr>
            <a:normAutofit/>
          </a:bodyPr>
          <a:lstStyle/>
          <a:p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Handsanitation</a:t>
            </a:r>
            <a:endParaRPr lang="sv-SE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Soap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water</a:t>
            </a:r>
            <a:endParaRPr lang="sv-SE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Respiratory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 hygien</a:t>
            </a:r>
          </a:p>
          <a:p>
            <a:endParaRPr lang="sv-SE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Patient </a:t>
            </a: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awareness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</p:txBody>
      </p:sp>
      <p:pic>
        <p:nvPicPr>
          <p:cNvPr id="4" name="Platshållare för innehåll 4">
            <a:extLst>
              <a:ext uri="{FF2B5EF4-FFF2-40B4-BE49-F238E27FC236}">
                <a16:creationId xmlns:a16="http://schemas.microsoft.com/office/drawing/2014/main" id="{FDF860F9-6DF9-07CF-B729-A1264123BA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7895" y="1517614"/>
            <a:ext cx="7042888" cy="5037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2782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54AC65A-43B0-59C7-5DB7-CAA5C1923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>
                <a:latin typeface="Calibri" panose="020F0502020204030204" pitchFamily="34" charset="0"/>
                <a:cs typeface="Calibri" panose="020F0502020204030204" pitchFamily="34" charset="0"/>
              </a:rPr>
              <a:t>Antibiotics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164A08A-2450-0EEA-5CBC-7C6CC8349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54139"/>
            <a:ext cx="8596668" cy="49726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Today</a:t>
            </a: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sv-S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Overuse</a:t>
            </a: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sv-S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especially</a:t>
            </a: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 in URTI (common </a:t>
            </a:r>
            <a:r>
              <a:rPr lang="sv-S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cold</a:t>
            </a: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) and GE.</a:t>
            </a:r>
          </a:p>
          <a:p>
            <a:pPr marL="0" indent="0">
              <a:buNone/>
            </a:pP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Problem:</a:t>
            </a:r>
            <a:b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 - </a:t>
            </a:r>
            <a:r>
              <a:rPr lang="sv-S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Antimicrobial</a:t>
            </a: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resistance</a:t>
            </a:r>
            <a:b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 - Harm for the patient</a:t>
            </a:r>
          </a:p>
          <a:p>
            <a:pPr marL="0" indent="0">
              <a:buNone/>
            </a:pPr>
            <a:endParaRPr lang="sv-SE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Suggestion:</a:t>
            </a:r>
            <a:b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 - </a:t>
            </a:r>
            <a:r>
              <a:rPr lang="sv-S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Lecture</a:t>
            </a: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 for COs</a:t>
            </a:r>
            <a:b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 - CME?</a:t>
            </a:r>
            <a:b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 - Information to </a:t>
            </a:r>
            <a:r>
              <a:rPr lang="sv-S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staff</a:t>
            </a: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 on </a:t>
            </a:r>
            <a:r>
              <a:rPr lang="sv-S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pneumonia</a:t>
            </a: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sv-S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needs</a:t>
            </a: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 antibiotics) </a:t>
            </a:r>
            <a:r>
              <a:rPr lang="sv-S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versus</a:t>
            </a: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 URTI (virus – no antibiotics)</a:t>
            </a:r>
            <a:b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 - Film</a:t>
            </a:r>
          </a:p>
        </p:txBody>
      </p:sp>
    </p:spTree>
    <p:extLst>
      <p:ext uri="{BB962C8B-B14F-4D97-AF65-F5344CB8AC3E}">
        <p14:creationId xmlns:p14="http://schemas.microsoft.com/office/powerpoint/2010/main" val="19381520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0AED7D-F563-E891-6801-080C5BB16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5082284"/>
          </a:xfrm>
        </p:spPr>
        <p:txBody>
          <a:bodyPr>
            <a:normAutofit fontScale="90000"/>
          </a:bodyPr>
          <a:lstStyle/>
          <a:p>
            <a:r>
              <a:rPr lang="sv-SE" sz="4800" b="1" dirty="0" err="1">
                <a:latin typeface="Calibri" panose="020F0502020204030204" pitchFamily="34" charset="0"/>
                <a:cs typeface="Calibri" panose="020F0502020204030204" pitchFamily="34" charset="0"/>
              </a:rPr>
              <a:t>Quality</a:t>
            </a:r>
            <a:r>
              <a:rPr lang="sv-SE" sz="4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4800" b="1" dirty="0" err="1">
                <a:latin typeface="Calibri" panose="020F0502020204030204" pitchFamily="34" charset="0"/>
                <a:cs typeface="Calibri" panose="020F0502020204030204" pitchFamily="34" charset="0"/>
              </a:rPr>
              <a:t>improvement</a:t>
            </a:r>
            <a:r>
              <a:rPr lang="sv-SE" sz="4800" b="1" dirty="0">
                <a:latin typeface="Calibri" panose="020F0502020204030204" pitchFamily="34" charset="0"/>
                <a:cs typeface="Calibri" panose="020F0502020204030204" pitchFamily="34" charset="0"/>
              </a:rPr>
              <a:t> is a </a:t>
            </a:r>
            <a:r>
              <a:rPr lang="sv-SE" sz="4800" b="1" dirty="0" err="1">
                <a:latin typeface="Calibri" panose="020F0502020204030204" pitchFamily="34" charset="0"/>
                <a:cs typeface="Calibri" panose="020F0502020204030204" pitchFamily="34" charset="0"/>
              </a:rPr>
              <a:t>continous</a:t>
            </a:r>
            <a:r>
              <a:rPr lang="sv-SE" sz="4800" b="1" dirty="0">
                <a:latin typeface="Calibri" panose="020F0502020204030204" pitchFamily="34" charset="0"/>
                <a:cs typeface="Calibri" panose="020F0502020204030204" pitchFamily="34" charset="0"/>
              </a:rPr>
              <a:t> process!</a:t>
            </a:r>
            <a:br>
              <a:rPr lang="sv-SE" sz="48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sv-SE" dirty="0" err="1">
                <a:latin typeface="Calibri" panose="020F0502020204030204" pitchFamily="34" charset="0"/>
                <a:cs typeface="Calibri" panose="020F0502020204030204" pitchFamily="34" charset="0"/>
              </a:rPr>
              <a:t>Where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 do </a:t>
            </a:r>
            <a:r>
              <a:rPr lang="sv-SE" dirty="0" err="1">
                <a:latin typeface="Calibri" panose="020F0502020204030204" pitchFamily="34" charset="0"/>
                <a:cs typeface="Calibri" panose="020F0502020204030204" pitchFamily="34" charset="0"/>
              </a:rPr>
              <a:t>you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dirty="0" err="1">
                <a:latin typeface="Calibri" panose="020F0502020204030204" pitchFamily="34" charset="0"/>
                <a:cs typeface="Calibri" panose="020F0502020204030204" pitchFamily="34" charset="0"/>
              </a:rPr>
              <a:t>see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dirty="0" err="1">
                <a:latin typeface="Calibri" panose="020F0502020204030204" pitchFamily="34" charset="0"/>
                <a:cs typeface="Calibri" panose="020F0502020204030204" pitchFamily="34" charset="0"/>
              </a:rPr>
              <a:t>things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dirty="0" err="1">
                <a:latin typeface="Calibri" panose="020F0502020204030204" pitchFamily="34" charset="0"/>
                <a:cs typeface="Calibri" panose="020F0502020204030204" pitchFamily="34" charset="0"/>
              </a:rPr>
              <a:t>that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dirty="0" err="1">
                <a:latin typeface="Calibri" panose="020F0502020204030204" pitchFamily="34" charset="0"/>
                <a:cs typeface="Calibri" panose="020F0502020204030204" pitchFamily="34" charset="0"/>
              </a:rPr>
              <a:t>are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 not </a:t>
            </a:r>
            <a:r>
              <a:rPr lang="sv-SE" dirty="0" err="1">
                <a:latin typeface="Calibri" panose="020F0502020204030204" pitchFamily="34" charset="0"/>
                <a:cs typeface="Calibri" panose="020F0502020204030204" pitchFamily="34" charset="0"/>
              </a:rPr>
              <a:t>effective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sv-SE" dirty="0" err="1">
                <a:latin typeface="Calibri" panose="020F0502020204030204" pitchFamily="34" charset="0"/>
                <a:cs typeface="Calibri" panose="020F0502020204030204" pitchFamily="34" charset="0"/>
              </a:rPr>
              <a:t>safe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sv-SE" dirty="0" err="1">
                <a:latin typeface="Calibri" panose="020F0502020204030204" pitchFamily="34" charset="0"/>
                <a:cs typeface="Calibri" panose="020F0502020204030204" pitchFamily="34" charset="0"/>
              </a:rPr>
              <a:t>people-centered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sv-SE" dirty="0" err="1">
                <a:latin typeface="Calibri" panose="020F0502020204030204" pitchFamily="34" charset="0"/>
                <a:cs typeface="Calibri" panose="020F0502020204030204" pitchFamily="34" charset="0"/>
              </a:rPr>
              <a:t>timely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sv-SE" dirty="0" err="1">
                <a:latin typeface="Calibri" panose="020F0502020204030204" pitchFamily="34" charset="0"/>
                <a:cs typeface="Calibri" panose="020F0502020204030204" pitchFamily="34" charset="0"/>
              </a:rPr>
              <a:t>equitable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sv-SE" dirty="0" err="1">
                <a:latin typeface="Calibri" panose="020F0502020204030204" pitchFamily="34" charset="0"/>
                <a:cs typeface="Calibri" panose="020F0502020204030204" pitchFamily="34" charset="0"/>
              </a:rPr>
              <a:t>integrated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sv-SE" dirty="0" err="1">
                <a:latin typeface="Calibri" panose="020F0502020204030204" pitchFamily="34" charset="0"/>
                <a:cs typeface="Calibri" panose="020F0502020204030204" pitchFamily="34" charset="0"/>
              </a:rPr>
              <a:t>efficient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b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sv-SE" dirty="0" err="1">
                <a:latin typeface="Calibri" panose="020F0502020204030204" pitchFamily="34" charset="0"/>
                <a:cs typeface="Calibri" panose="020F0502020204030204" pitchFamily="34" charset="0"/>
              </a:rPr>
              <a:t>What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dirty="0" err="1">
                <a:latin typeface="Calibri" panose="020F0502020204030204" pitchFamily="34" charset="0"/>
                <a:cs typeface="Calibri" panose="020F0502020204030204" pitchFamily="34" charset="0"/>
              </a:rPr>
              <a:t>goals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dirty="0" err="1">
                <a:latin typeface="Calibri" panose="020F0502020204030204" pitchFamily="34" charset="0"/>
                <a:cs typeface="Calibri" panose="020F0502020204030204" pitchFamily="34" charset="0"/>
              </a:rPr>
              <a:t>can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dirty="0" err="1">
                <a:latin typeface="Calibri" panose="020F0502020204030204" pitchFamily="34" charset="0"/>
                <a:cs typeface="Calibri" panose="020F0502020204030204" pitchFamily="34" charset="0"/>
              </a:rPr>
              <a:t>you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dirty="0" err="1">
                <a:latin typeface="Calibri" panose="020F0502020204030204" pitchFamily="34" charset="0"/>
                <a:cs typeface="Calibri" panose="020F0502020204030204" pitchFamily="34" charset="0"/>
              </a:rPr>
              <a:t>have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b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sv-SE" dirty="0" err="1">
                <a:latin typeface="Calibri" panose="020F0502020204030204" pitchFamily="34" charset="0"/>
                <a:cs typeface="Calibri" panose="020F0502020204030204" pitchFamily="34" charset="0"/>
              </a:rPr>
              <a:t>How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dirty="0" err="1">
                <a:latin typeface="Calibri" panose="020F0502020204030204" pitchFamily="34" charset="0"/>
                <a:cs typeface="Calibri" panose="020F0502020204030204" pitchFamily="34" charset="0"/>
              </a:rPr>
              <a:t>can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dirty="0" err="1">
                <a:latin typeface="Calibri" panose="020F0502020204030204" pitchFamily="34" charset="0"/>
                <a:cs typeface="Calibri" panose="020F0502020204030204" pitchFamily="34" charset="0"/>
              </a:rPr>
              <a:t>you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dirty="0" err="1">
                <a:latin typeface="Calibri" panose="020F0502020204030204" pitchFamily="34" charset="0"/>
                <a:cs typeface="Calibri" panose="020F0502020204030204" pitchFamily="34" charset="0"/>
              </a:rPr>
              <a:t>reach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dirty="0" err="1">
                <a:latin typeface="Calibri" panose="020F0502020204030204" pitchFamily="34" charset="0"/>
                <a:cs typeface="Calibri" panose="020F0502020204030204" pitchFamily="34" charset="0"/>
              </a:rPr>
              <a:t>them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sv-SE">
                <a:latin typeface="Calibri" panose="020F0502020204030204" pitchFamily="34" charset="0"/>
                <a:cs typeface="Calibri" panose="020F0502020204030204" pitchFamily="34" charset="0"/>
              </a:rPr>
              <a:t>the gap)?</a:t>
            </a:r>
            <a:br>
              <a:rPr lang="sv-SE" sz="48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sv-SE" sz="4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7329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AE626-37DD-EA67-72A0-0AF3E4120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4000" b="1" dirty="0" err="1">
                <a:latin typeface="Calibri" panose="020F0502020204030204" pitchFamily="34" charset="0"/>
                <a:cs typeface="Calibri" panose="020F0502020204030204" pitchFamily="34" charset="0"/>
              </a:rPr>
              <a:t>Quality</a:t>
            </a:r>
            <a:r>
              <a:rPr lang="sv-SE" sz="4000" b="1" dirty="0">
                <a:latin typeface="Calibri" panose="020F0502020204030204" pitchFamily="34" charset="0"/>
                <a:cs typeface="Calibri" panose="020F0502020204030204" pitchFamily="34" charset="0"/>
              </a:rPr>
              <a:t> in Health Care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4D39036-DEBA-F631-DECE-663BEA1C92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7141" y="1777887"/>
            <a:ext cx="8733033" cy="4253202"/>
          </a:xfrm>
        </p:spPr>
        <p:txBody>
          <a:bodyPr>
            <a:noAutofit/>
          </a:bodyPr>
          <a:lstStyle/>
          <a:p>
            <a:r>
              <a:rPr lang="sv-SE" sz="2800" b="1" dirty="0">
                <a:latin typeface="Calibri" panose="020F0502020204030204" pitchFamily="34" charset="0"/>
                <a:cs typeface="Calibri" panose="020F0502020204030204" pitchFamily="34" charset="0"/>
              </a:rPr>
              <a:t>WHO definition:</a:t>
            </a:r>
          </a:p>
          <a:p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Effective</a:t>
            </a:r>
            <a:endParaRPr lang="sv-SE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Safe</a:t>
            </a:r>
            <a:endParaRPr lang="sv-SE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People-centred</a:t>
            </a:r>
            <a:endParaRPr lang="sv-SE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Timely</a:t>
            </a:r>
            <a:endParaRPr lang="sv-SE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Equitable</a:t>
            </a:r>
            <a:endParaRPr lang="sv-SE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Integrated</a:t>
            </a:r>
            <a:endParaRPr lang="sv-SE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Efficient</a:t>
            </a:r>
            <a:endParaRPr lang="sv-SE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BDC4AB7B-D310-A10D-B7E4-DABE86528F5B}"/>
              </a:ext>
            </a:extLst>
          </p:cNvPr>
          <p:cNvSpPr txBox="1"/>
          <p:nvPr/>
        </p:nvSpPr>
        <p:spPr>
          <a:xfrm>
            <a:off x="5260369" y="2178121"/>
            <a:ext cx="28048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800" b="1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Why</a:t>
            </a:r>
            <a:r>
              <a:rPr lang="sv-SE" sz="4800" b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4800" b="1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are</a:t>
            </a:r>
            <a:r>
              <a:rPr lang="sv-SE" sz="4800" b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sv-SE" sz="4800" b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sv-SE" sz="4800" b="1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</a:t>
            </a:r>
            <a:r>
              <a:rPr lang="sv-SE" sz="4800" b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4800" b="1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here</a:t>
            </a:r>
            <a:r>
              <a:rPr lang="sv-SE" sz="4800" b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</p:txBody>
      </p:sp>
      <p:sp>
        <p:nvSpPr>
          <p:cNvPr id="5" name="Ellips 4">
            <a:extLst>
              <a:ext uri="{FF2B5EF4-FFF2-40B4-BE49-F238E27FC236}">
                <a16:creationId xmlns:a16="http://schemas.microsoft.com/office/drawing/2014/main" id="{5423F82F-4B18-AF1B-A5BA-1083A2BB7A97}"/>
              </a:ext>
            </a:extLst>
          </p:cNvPr>
          <p:cNvSpPr/>
          <p:nvPr/>
        </p:nvSpPr>
        <p:spPr>
          <a:xfrm>
            <a:off x="4623371" y="1582220"/>
            <a:ext cx="3986373" cy="2804845"/>
          </a:xfrm>
          <a:prstGeom prst="ellipse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55863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E96312C-D8A5-B15F-0A14-D5F1032AB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sz="5400" b="1" dirty="0">
                <a:latin typeface="Calibri" panose="020F0502020204030204" pitchFamily="34" charset="0"/>
                <a:cs typeface="Calibri" panose="020F0502020204030204" pitchFamily="34" charset="0"/>
              </a:rPr>
              <a:t>Kenya </a:t>
            </a:r>
            <a:r>
              <a:rPr lang="sv-SE" sz="5400" b="1" dirty="0" err="1">
                <a:latin typeface="Calibri" panose="020F0502020204030204" pitchFamily="34" charset="0"/>
                <a:cs typeface="Calibri" panose="020F0502020204030204" pitchFamily="34" charset="0"/>
              </a:rPr>
              <a:t>Quality</a:t>
            </a:r>
            <a:r>
              <a:rPr lang="sv-SE" sz="5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5400" b="1" dirty="0" err="1">
                <a:latin typeface="Calibri" panose="020F0502020204030204" pitchFamily="34" charset="0"/>
                <a:cs typeface="Calibri" panose="020F0502020204030204" pitchFamily="34" charset="0"/>
              </a:rPr>
              <a:t>Model</a:t>
            </a:r>
            <a:r>
              <a:rPr lang="sv-SE" sz="5400" b="1" dirty="0">
                <a:latin typeface="Calibri" panose="020F0502020204030204" pitchFamily="34" charset="0"/>
                <a:cs typeface="Calibri" panose="020F0502020204030204" pitchFamily="34" charset="0"/>
              </a:rPr>
              <a:t> for Health (KQMH) </a:t>
            </a:r>
            <a:br>
              <a:rPr lang="sv-SE" sz="5400" b="1" dirty="0"/>
            </a:br>
            <a:br>
              <a:rPr lang="sv-SE" sz="5400" b="1" dirty="0"/>
            </a:br>
            <a:endParaRPr lang="sv-SE" sz="4000" b="1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04DC640-E728-DD00-5FAC-54E915CAF3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KQMH </a:t>
            </a:r>
            <a:r>
              <a:rPr lang="sv-SE" sz="2400" dirty="0"/>
              <a:t>is the </a:t>
            </a:r>
            <a:r>
              <a:rPr lang="sv-SE" sz="2400" dirty="0" err="1"/>
              <a:t>framework</a:t>
            </a:r>
            <a:r>
              <a:rPr lang="sv-SE" sz="2400" dirty="0"/>
              <a:t> </a:t>
            </a:r>
            <a:r>
              <a:rPr lang="sv-SE" sz="2400" dirty="0" err="1"/>
              <a:t>since</a:t>
            </a:r>
            <a:r>
              <a:rPr lang="sv-SE" sz="2400" dirty="0"/>
              <a:t> 2001 for </a:t>
            </a:r>
            <a:r>
              <a:rPr lang="sv-SE" sz="2400" dirty="0" err="1"/>
              <a:t>quality</a:t>
            </a:r>
            <a:r>
              <a:rPr lang="sv-SE" sz="2400" dirty="0"/>
              <a:t> </a:t>
            </a:r>
            <a:r>
              <a:rPr lang="sv-SE" sz="2400" dirty="0" err="1"/>
              <a:t>improvement</a:t>
            </a:r>
            <a:r>
              <a:rPr lang="sv-SE" sz="2400" dirty="0"/>
              <a:t> </a:t>
            </a:r>
            <a:r>
              <a:rPr lang="sv-S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published</a:t>
            </a: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2400">
                <a:latin typeface="Calibri" panose="020F0502020204030204" pitchFamily="34" charset="0"/>
                <a:cs typeface="Calibri" panose="020F0502020204030204" pitchFamily="34" charset="0"/>
              </a:rPr>
              <a:t>by the Kenyan </a:t>
            </a:r>
            <a:r>
              <a:rPr lang="sv-S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Ministry</a:t>
            </a: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 Health </a:t>
            </a:r>
            <a:r>
              <a:rPr lang="sv-S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since</a:t>
            </a: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 2001.</a:t>
            </a:r>
          </a:p>
          <a:p>
            <a:pPr marL="0" indent="0">
              <a:buNone/>
            </a:pP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Review 2008 and 2018. </a:t>
            </a:r>
          </a:p>
          <a:p>
            <a:r>
              <a:rPr lang="sv-SE" sz="2400" b="1" dirty="0">
                <a:latin typeface="Calibri" panose="020F0502020204030204" pitchFamily="34" charset="0"/>
                <a:cs typeface="Calibri" panose="020F0502020204030204" pitchFamily="34" charset="0"/>
              </a:rPr>
              <a:t>Implementation </a:t>
            </a:r>
            <a:r>
              <a:rPr lang="sv-SE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Guidelines</a:t>
            </a:r>
            <a:r>
              <a:rPr lang="sv-SE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indent="0">
              <a:buNone/>
            </a:pPr>
            <a:r>
              <a:rPr lang="sv-SE" sz="2400" b="1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for the Kenya </a:t>
            </a:r>
            <a:r>
              <a:rPr lang="sv-S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Quality</a:t>
            </a: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Model</a:t>
            </a: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 for Health (KQMH), 2011</a:t>
            </a:r>
          </a:p>
          <a:p>
            <a:pPr marL="0" indent="0">
              <a:buNone/>
            </a:pPr>
            <a:endParaRPr lang="sv-SE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v-SE" sz="2400" b="1" dirty="0">
                <a:latin typeface="Calibri" panose="020F0502020204030204" pitchFamily="34" charset="0"/>
                <a:cs typeface="Calibri" panose="020F0502020204030204" pitchFamily="34" charset="0"/>
              </a:rPr>
              <a:t>Kenya Health Policy 2014-2030</a:t>
            </a: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sv-S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Ministry</a:t>
            </a: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 Health</a:t>
            </a:r>
          </a:p>
          <a:p>
            <a:pPr marL="0" indent="0">
              <a:buNone/>
            </a:pPr>
            <a:endParaRPr lang="sv-SE" sz="2400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71056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72294E1-B933-668C-0DA1-FE442567F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6175"/>
            <a:ext cx="10515600" cy="1033713"/>
          </a:xfrm>
        </p:spPr>
        <p:txBody>
          <a:bodyPr>
            <a:normAutofit/>
          </a:bodyPr>
          <a:lstStyle/>
          <a:p>
            <a:r>
              <a:rPr lang="sv-SE" sz="5400" b="1" dirty="0" err="1"/>
              <a:t>Quality</a:t>
            </a:r>
            <a:r>
              <a:rPr lang="sv-SE" sz="5400" b="1" dirty="0"/>
              <a:t> </a:t>
            </a:r>
            <a:r>
              <a:rPr lang="sv-SE" sz="5400" b="1" dirty="0" err="1"/>
              <a:t>Improvement</a:t>
            </a:r>
            <a:r>
              <a:rPr lang="sv-SE" sz="5400" b="1" dirty="0"/>
              <a:t>  </a:t>
            </a:r>
            <a:endParaRPr lang="sv-SE" sz="54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547D565-4B02-388B-D847-DC0ECC3CE8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v-SE" sz="3600" b="1" dirty="0"/>
              <a:t>KQMH 2018:</a:t>
            </a:r>
          </a:p>
          <a:p>
            <a:pPr marL="0" indent="0">
              <a:buNone/>
            </a:pPr>
            <a:r>
              <a:rPr lang="sv-SE" sz="3600" i="1" dirty="0"/>
              <a:t>”It is </a:t>
            </a:r>
            <a:r>
              <a:rPr lang="sv-SE" sz="3600" i="1" dirty="0" err="1"/>
              <a:t>expected</a:t>
            </a:r>
            <a:r>
              <a:rPr lang="sv-SE" sz="3600" i="1" dirty="0"/>
              <a:t> </a:t>
            </a:r>
            <a:r>
              <a:rPr lang="sv-SE" sz="3600" i="1" dirty="0" err="1"/>
              <a:t>that</a:t>
            </a:r>
            <a:r>
              <a:rPr lang="sv-SE" sz="3600" i="1" dirty="0"/>
              <a:t> all </a:t>
            </a:r>
            <a:r>
              <a:rPr lang="sv-SE" sz="3600" i="1" dirty="0" err="1"/>
              <a:t>stakeholders</a:t>
            </a:r>
            <a:r>
              <a:rPr lang="sv-SE" sz="3600" i="1" dirty="0"/>
              <a:t> </a:t>
            </a:r>
            <a:r>
              <a:rPr lang="sv-SE" sz="3600" i="1" dirty="0" err="1"/>
              <a:t>will</a:t>
            </a:r>
            <a:r>
              <a:rPr lang="sv-SE" sz="3600" i="1" dirty="0"/>
              <a:t> play an </a:t>
            </a:r>
            <a:r>
              <a:rPr lang="sv-SE" sz="3600" i="1" dirty="0" err="1"/>
              <a:t>active</a:t>
            </a:r>
            <a:r>
              <a:rPr lang="sv-SE" sz="3600" i="1" dirty="0"/>
              <a:t> </a:t>
            </a:r>
            <a:r>
              <a:rPr lang="sv-SE" sz="3600" i="1" dirty="0" err="1"/>
              <a:t>role</a:t>
            </a:r>
            <a:r>
              <a:rPr lang="sv-SE" sz="3600" i="1" dirty="0"/>
              <a:t> in the implementation </a:t>
            </a:r>
            <a:r>
              <a:rPr lang="sv-SE" sz="3600" i="1" dirty="0" err="1"/>
              <a:t>of</a:t>
            </a:r>
            <a:r>
              <a:rPr lang="sv-SE" sz="3600" i="1" dirty="0"/>
              <a:t> </a:t>
            </a:r>
            <a:r>
              <a:rPr lang="sv-SE" sz="3600" i="1" dirty="0" err="1"/>
              <a:t>these</a:t>
            </a:r>
            <a:r>
              <a:rPr lang="sv-SE" sz="3600" i="1" dirty="0"/>
              <a:t> standards in all </a:t>
            </a:r>
            <a:r>
              <a:rPr lang="sv-SE" sz="3600" i="1" dirty="0" err="1"/>
              <a:t>health</a:t>
            </a:r>
            <a:r>
              <a:rPr lang="sv-SE" sz="3600" i="1" dirty="0"/>
              <a:t> </a:t>
            </a:r>
            <a:r>
              <a:rPr lang="sv-SE" sz="3600" i="1" dirty="0" err="1"/>
              <a:t>facilities</a:t>
            </a:r>
            <a:r>
              <a:rPr lang="sv-SE" sz="3600" i="1" dirty="0"/>
              <a:t> and </a:t>
            </a:r>
            <a:r>
              <a:rPr lang="sv-SE" sz="3600" i="1" dirty="0" err="1"/>
              <a:t>that</a:t>
            </a:r>
            <a:r>
              <a:rPr lang="sv-SE" sz="3600" i="1" dirty="0"/>
              <a:t> the </a:t>
            </a:r>
            <a:r>
              <a:rPr lang="sv-SE" sz="3600" i="1" dirty="0" err="1">
                <a:solidFill>
                  <a:srgbClr val="FF0000"/>
                </a:solidFill>
              </a:rPr>
              <a:t>health</a:t>
            </a:r>
            <a:r>
              <a:rPr lang="sv-SE" sz="3600" i="1" dirty="0">
                <a:solidFill>
                  <a:srgbClr val="FF0000"/>
                </a:solidFill>
              </a:rPr>
              <a:t> </a:t>
            </a:r>
            <a:r>
              <a:rPr lang="sv-SE" sz="3600" i="1" dirty="0" err="1">
                <a:solidFill>
                  <a:srgbClr val="FF0000"/>
                </a:solidFill>
              </a:rPr>
              <a:t>workers</a:t>
            </a:r>
            <a:r>
              <a:rPr lang="sv-SE" sz="3600" i="1" dirty="0">
                <a:solidFill>
                  <a:srgbClr val="FF0000"/>
                </a:solidFill>
              </a:rPr>
              <a:t> </a:t>
            </a:r>
            <a:r>
              <a:rPr lang="sv-SE" sz="3600" i="1" dirty="0" err="1">
                <a:solidFill>
                  <a:srgbClr val="FF0000"/>
                </a:solidFill>
              </a:rPr>
              <a:t>will</a:t>
            </a:r>
            <a:r>
              <a:rPr lang="sv-SE" sz="3600" i="1" dirty="0">
                <a:solidFill>
                  <a:srgbClr val="FF0000"/>
                </a:solidFill>
              </a:rPr>
              <a:t> make it an integral part </a:t>
            </a:r>
            <a:r>
              <a:rPr lang="sv-SE" sz="3600" i="1" dirty="0" err="1">
                <a:solidFill>
                  <a:srgbClr val="FF0000"/>
                </a:solidFill>
              </a:rPr>
              <a:t>of</a:t>
            </a:r>
            <a:r>
              <a:rPr lang="sv-SE" sz="3600" i="1" dirty="0">
                <a:solidFill>
                  <a:srgbClr val="FF0000"/>
                </a:solidFill>
              </a:rPr>
              <a:t> </a:t>
            </a:r>
            <a:r>
              <a:rPr lang="sv-SE" sz="3600" i="1" dirty="0" err="1">
                <a:solidFill>
                  <a:srgbClr val="FF0000"/>
                </a:solidFill>
              </a:rPr>
              <a:t>their</a:t>
            </a:r>
            <a:r>
              <a:rPr lang="sv-SE" sz="3600" i="1" dirty="0">
                <a:solidFill>
                  <a:srgbClr val="FF0000"/>
                </a:solidFill>
              </a:rPr>
              <a:t> </a:t>
            </a:r>
            <a:r>
              <a:rPr lang="sv-SE" sz="3600" i="1" dirty="0" err="1">
                <a:solidFill>
                  <a:srgbClr val="FF0000"/>
                </a:solidFill>
              </a:rPr>
              <a:t>performance</a:t>
            </a:r>
            <a:r>
              <a:rPr lang="sv-SE" sz="3600" i="1" dirty="0">
                <a:solidFill>
                  <a:srgbClr val="FF0000"/>
                </a:solidFill>
              </a:rPr>
              <a:t> </a:t>
            </a:r>
            <a:r>
              <a:rPr lang="sv-SE" sz="3600" i="1" dirty="0" err="1">
                <a:solidFill>
                  <a:srgbClr val="FF0000"/>
                </a:solidFill>
              </a:rPr>
              <a:t>assessment</a:t>
            </a:r>
            <a:r>
              <a:rPr lang="sv-SE" sz="3600" i="1" dirty="0">
                <a:solidFill>
                  <a:srgbClr val="FF0000"/>
                </a:solidFill>
              </a:rPr>
              <a:t> in the order to </a:t>
            </a:r>
            <a:r>
              <a:rPr lang="sv-SE" sz="3600" i="1" dirty="0" err="1">
                <a:solidFill>
                  <a:srgbClr val="FF0000"/>
                </a:solidFill>
              </a:rPr>
              <a:t>continously</a:t>
            </a:r>
            <a:r>
              <a:rPr lang="sv-SE" sz="3600" i="1" dirty="0">
                <a:solidFill>
                  <a:srgbClr val="FF0000"/>
                </a:solidFill>
              </a:rPr>
              <a:t> </a:t>
            </a:r>
            <a:r>
              <a:rPr lang="sv-SE" sz="3600" i="1" dirty="0" err="1">
                <a:solidFill>
                  <a:srgbClr val="FF0000"/>
                </a:solidFill>
              </a:rPr>
              <a:t>improve</a:t>
            </a:r>
            <a:r>
              <a:rPr lang="sv-SE" sz="3600" i="1" dirty="0">
                <a:solidFill>
                  <a:srgbClr val="FF0000"/>
                </a:solidFill>
              </a:rPr>
              <a:t> the </a:t>
            </a:r>
            <a:r>
              <a:rPr lang="sv-SE" sz="3600" i="1" dirty="0" err="1">
                <a:solidFill>
                  <a:srgbClr val="FF0000"/>
                </a:solidFill>
              </a:rPr>
              <a:t>quality</a:t>
            </a:r>
            <a:r>
              <a:rPr lang="sv-SE" sz="3600" i="1" dirty="0"/>
              <a:t> </a:t>
            </a:r>
            <a:r>
              <a:rPr lang="sv-SE" sz="3600" i="1" dirty="0" err="1"/>
              <a:t>of</a:t>
            </a:r>
            <a:r>
              <a:rPr lang="sv-SE" sz="3600" i="1" dirty="0"/>
              <a:t> </a:t>
            </a:r>
            <a:r>
              <a:rPr lang="sv-SE" sz="3600" i="1" dirty="0" err="1"/>
              <a:t>health</a:t>
            </a:r>
            <a:r>
              <a:rPr lang="sv-SE" sz="3600" i="1" dirty="0"/>
              <a:t> </a:t>
            </a:r>
            <a:r>
              <a:rPr lang="sv-SE" sz="3600" i="1" dirty="0" err="1"/>
              <a:t>care</a:t>
            </a:r>
            <a:r>
              <a:rPr lang="sv-SE" sz="3600" i="1" dirty="0"/>
              <a:t> </a:t>
            </a:r>
            <a:r>
              <a:rPr lang="sv-SE" sz="3600" i="1" dirty="0" err="1"/>
              <a:t>provided</a:t>
            </a:r>
            <a:r>
              <a:rPr lang="sv-SE" sz="3600" i="1" dirty="0"/>
              <a:t> to the </a:t>
            </a:r>
            <a:r>
              <a:rPr lang="sv-SE" sz="3600" i="1" dirty="0" err="1"/>
              <a:t>highest</a:t>
            </a:r>
            <a:r>
              <a:rPr lang="sv-SE" sz="3600" i="1" dirty="0"/>
              <a:t> </a:t>
            </a:r>
            <a:r>
              <a:rPr lang="sv-SE" sz="3600" i="1" dirty="0" err="1"/>
              <a:t>attainable</a:t>
            </a:r>
            <a:r>
              <a:rPr lang="sv-SE" sz="3600" i="1" dirty="0"/>
              <a:t> </a:t>
            </a:r>
            <a:r>
              <a:rPr lang="sv-SE" sz="3600" i="1" dirty="0" err="1"/>
              <a:t>level</a:t>
            </a:r>
            <a:r>
              <a:rPr lang="sv-SE" sz="3600" i="1" dirty="0"/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2283577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D7D89C1-4B74-871C-FB5F-597E58D0A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11667"/>
          </a:xfrm>
        </p:spPr>
        <p:txBody>
          <a:bodyPr/>
          <a:lstStyle/>
          <a:p>
            <a:r>
              <a:rPr lang="sv-SE" b="1" dirty="0" err="1">
                <a:latin typeface="Calibri" panose="020F0502020204030204" pitchFamily="34" charset="0"/>
                <a:cs typeface="Calibri" panose="020F0502020204030204" pitchFamily="34" charset="0"/>
              </a:rPr>
              <a:t>Principles</a:t>
            </a:r>
            <a:r>
              <a:rPr lang="sv-SE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b="1" dirty="0" err="1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sv-SE" b="1" dirty="0">
                <a:latin typeface="Calibri" panose="020F0502020204030204" pitchFamily="34" charset="0"/>
                <a:cs typeface="Calibri" panose="020F0502020204030204" pitchFamily="34" charset="0"/>
              </a:rPr>
              <a:t> KQMH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7DE0E78-814B-6C2D-760D-192AC7D73C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95121"/>
            <a:ext cx="8596668" cy="4446242"/>
          </a:xfrm>
        </p:spPr>
        <p:txBody>
          <a:bodyPr>
            <a:normAutofit/>
          </a:bodyPr>
          <a:lstStyle/>
          <a:p>
            <a:r>
              <a:rPr lang="sv-SE" sz="2800" dirty="0" err="1"/>
              <a:t>Leadership</a:t>
            </a:r>
            <a:endParaRPr lang="sv-SE" sz="2800" dirty="0"/>
          </a:p>
          <a:p>
            <a:r>
              <a:rPr lang="sv-SE" sz="2800" dirty="0" err="1"/>
              <a:t>Customer</a:t>
            </a:r>
            <a:r>
              <a:rPr lang="sv-SE" sz="2800" dirty="0"/>
              <a:t> </a:t>
            </a:r>
            <a:r>
              <a:rPr lang="sv-SE" sz="2800" dirty="0" err="1"/>
              <a:t>orientation</a:t>
            </a:r>
            <a:endParaRPr lang="sv-SE" sz="2800" dirty="0"/>
          </a:p>
          <a:p>
            <a:r>
              <a:rPr lang="sv-SE" sz="2800" dirty="0" err="1"/>
              <a:t>Involvement</a:t>
            </a:r>
            <a:r>
              <a:rPr lang="sv-SE" sz="2800" dirty="0"/>
              <a:t> </a:t>
            </a:r>
            <a:r>
              <a:rPr lang="sv-SE" sz="2800" dirty="0" err="1"/>
              <a:t>of</a:t>
            </a:r>
            <a:r>
              <a:rPr lang="sv-SE" sz="2800" dirty="0"/>
              <a:t> </a:t>
            </a:r>
            <a:r>
              <a:rPr lang="sv-SE" sz="2800" dirty="0" err="1"/>
              <a:t>people</a:t>
            </a:r>
            <a:r>
              <a:rPr lang="sv-SE" sz="2800" dirty="0"/>
              <a:t> and </a:t>
            </a:r>
            <a:r>
              <a:rPr lang="sv-SE" sz="2800" dirty="0" err="1"/>
              <a:t>stakeholders</a:t>
            </a:r>
            <a:endParaRPr lang="sv-SE" sz="2800" dirty="0"/>
          </a:p>
          <a:p>
            <a:r>
              <a:rPr lang="sv-SE" sz="2800" dirty="0"/>
              <a:t>Systems approach to management</a:t>
            </a:r>
          </a:p>
          <a:p>
            <a:r>
              <a:rPr lang="sv-SE" sz="2800" dirty="0"/>
              <a:t>Process </a:t>
            </a:r>
            <a:r>
              <a:rPr lang="sv-SE" sz="2800" dirty="0" err="1"/>
              <a:t>orientation</a:t>
            </a:r>
            <a:endParaRPr lang="sv-SE" sz="2800" dirty="0"/>
          </a:p>
          <a:p>
            <a:r>
              <a:rPr lang="sv-SE" sz="2800" dirty="0" err="1">
                <a:solidFill>
                  <a:srgbClr val="FF0000"/>
                </a:solidFill>
              </a:rPr>
              <a:t>Continuous</a:t>
            </a:r>
            <a:r>
              <a:rPr lang="sv-SE" sz="2800" dirty="0">
                <a:solidFill>
                  <a:srgbClr val="FF0000"/>
                </a:solidFill>
              </a:rPr>
              <a:t> </a:t>
            </a:r>
            <a:r>
              <a:rPr lang="sv-SE" sz="2800" dirty="0" err="1">
                <a:solidFill>
                  <a:srgbClr val="FF0000"/>
                </a:solidFill>
              </a:rPr>
              <a:t>Quality</a:t>
            </a:r>
            <a:r>
              <a:rPr lang="sv-SE" sz="2800" dirty="0">
                <a:solidFill>
                  <a:srgbClr val="FF0000"/>
                </a:solidFill>
              </a:rPr>
              <a:t> </a:t>
            </a:r>
            <a:r>
              <a:rPr lang="sv-SE" sz="2800" dirty="0" err="1">
                <a:solidFill>
                  <a:srgbClr val="FF0000"/>
                </a:solidFill>
              </a:rPr>
              <a:t>Improvement</a:t>
            </a:r>
            <a:r>
              <a:rPr lang="sv-SE" sz="2800" dirty="0">
                <a:solidFill>
                  <a:srgbClr val="FF0000"/>
                </a:solidFill>
              </a:rPr>
              <a:t> (CQI) </a:t>
            </a:r>
          </a:p>
          <a:p>
            <a:r>
              <a:rPr lang="sv-SE" sz="2800" dirty="0" err="1">
                <a:solidFill>
                  <a:srgbClr val="FF0000"/>
                </a:solidFill>
              </a:rPr>
              <a:t>Evidence-based</a:t>
            </a:r>
            <a:r>
              <a:rPr lang="sv-SE" sz="2800" dirty="0">
                <a:solidFill>
                  <a:srgbClr val="FF0000"/>
                </a:solidFill>
              </a:rPr>
              <a:t> decision </a:t>
            </a:r>
            <a:r>
              <a:rPr lang="sv-SE" sz="2800" dirty="0" err="1">
                <a:solidFill>
                  <a:srgbClr val="FF0000"/>
                </a:solidFill>
              </a:rPr>
              <a:t>making</a:t>
            </a:r>
            <a:endParaRPr lang="sv-SE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92666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2C138CF6-D7C3-DD7E-E456-92C17AA786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027416"/>
            <a:ext cx="8596668" cy="902984"/>
          </a:xfrm>
        </p:spPr>
        <p:txBody>
          <a:bodyPr>
            <a:normAutofit/>
          </a:bodyPr>
          <a:lstStyle/>
          <a:p>
            <a:r>
              <a:rPr lang="sv-SE" sz="4400" b="1" dirty="0" err="1">
                <a:latin typeface="Calibri" panose="020F0502020204030204" pitchFamily="34" charset="0"/>
                <a:cs typeface="Calibri" panose="020F0502020204030204" pitchFamily="34" charset="0"/>
              </a:rPr>
              <a:t>What</a:t>
            </a:r>
            <a:r>
              <a:rPr lang="sv-SE" sz="4400" b="1" dirty="0">
                <a:latin typeface="Calibri" panose="020F0502020204030204" pitchFamily="34" charset="0"/>
                <a:cs typeface="Calibri" panose="020F0502020204030204" pitchFamily="34" charset="0"/>
              </a:rPr>
              <a:t> is the gap?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F7CA23DE-B9ED-2F85-B139-CF2FB4909B7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SE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The situation</a:t>
            </a:r>
            <a:b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today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A43DBAC0-11D7-6191-BAD3-E886688F37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39154" y="2160589"/>
            <a:ext cx="2934849" cy="3880773"/>
          </a:xfrm>
        </p:spPr>
        <p:txBody>
          <a:bodyPr>
            <a:normAutofit/>
          </a:bodyPr>
          <a:lstStyle/>
          <a:p>
            <a:endParaRPr lang="sv-SE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How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we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want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it to be.</a:t>
            </a:r>
          </a:p>
        </p:txBody>
      </p:sp>
      <p:sp>
        <p:nvSpPr>
          <p:cNvPr id="8" name="Pil: höger 7">
            <a:extLst>
              <a:ext uri="{FF2B5EF4-FFF2-40B4-BE49-F238E27FC236}">
                <a16:creationId xmlns:a16="http://schemas.microsoft.com/office/drawing/2014/main" id="{490E8345-54CF-D89C-A3AF-44E16378B855}"/>
              </a:ext>
            </a:extLst>
          </p:cNvPr>
          <p:cNvSpPr/>
          <p:nvPr/>
        </p:nvSpPr>
        <p:spPr>
          <a:xfrm>
            <a:off x="2958957" y="2480638"/>
            <a:ext cx="3287731" cy="132080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5A4233D4-53DD-BB60-A01B-770EDEE5DDE8}"/>
              </a:ext>
            </a:extLst>
          </p:cNvPr>
          <p:cNvSpPr txBox="1"/>
          <p:nvPr/>
        </p:nvSpPr>
        <p:spPr>
          <a:xfrm>
            <a:off x="2958957" y="4202130"/>
            <a:ext cx="31370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What</a:t>
            </a: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needs</a:t>
            </a: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 to be </a:t>
            </a:r>
            <a:r>
              <a:rPr lang="sv-S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done</a:t>
            </a: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sv-S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what</a:t>
            </a: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 do </a:t>
            </a:r>
            <a:r>
              <a:rPr lang="sv-S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we</a:t>
            </a: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need</a:t>
            </a: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 to get it </a:t>
            </a:r>
            <a:r>
              <a:rPr lang="sv-S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done</a:t>
            </a:r>
            <a:r>
              <a:rPr lang="sv-SE" sz="2400" dirty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</p:txBody>
      </p:sp>
      <p:sp>
        <p:nvSpPr>
          <p:cNvPr id="12" name="Ellips 11">
            <a:extLst>
              <a:ext uri="{FF2B5EF4-FFF2-40B4-BE49-F238E27FC236}">
                <a16:creationId xmlns:a16="http://schemas.microsoft.com/office/drawing/2014/main" id="{BECA6FC5-0982-C8F8-B94F-4D4D2BAEEBEF}"/>
              </a:ext>
            </a:extLst>
          </p:cNvPr>
          <p:cNvSpPr/>
          <p:nvPr/>
        </p:nvSpPr>
        <p:spPr>
          <a:xfrm>
            <a:off x="584868" y="2480638"/>
            <a:ext cx="2158332" cy="1320800"/>
          </a:xfrm>
          <a:prstGeom prst="ellipse">
            <a:avLst/>
          </a:prstGeom>
          <a:noFill/>
          <a:ln w="28575">
            <a:solidFill>
              <a:srgbClr val="92D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Ellips 12">
            <a:extLst>
              <a:ext uri="{FF2B5EF4-FFF2-40B4-BE49-F238E27FC236}">
                <a16:creationId xmlns:a16="http://schemas.microsoft.com/office/drawing/2014/main" id="{8086A96E-8E7E-1890-F22C-14236E13F477}"/>
              </a:ext>
            </a:extLst>
          </p:cNvPr>
          <p:cNvSpPr/>
          <p:nvPr/>
        </p:nvSpPr>
        <p:spPr>
          <a:xfrm>
            <a:off x="6534364" y="2558265"/>
            <a:ext cx="2404153" cy="1243173"/>
          </a:xfrm>
          <a:prstGeom prst="ellipse">
            <a:avLst/>
          </a:prstGeom>
          <a:noFill/>
          <a:ln w="28575">
            <a:solidFill>
              <a:srgbClr val="92D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401229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E03BEF3-2206-2844-3CFE-5B9597863D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708918"/>
            <a:ext cx="10288588" cy="774444"/>
          </a:xfrm>
        </p:spPr>
        <p:txBody>
          <a:bodyPr>
            <a:normAutofit/>
          </a:bodyPr>
          <a:lstStyle/>
          <a:p>
            <a:r>
              <a:rPr lang="sv-SE" b="1" dirty="0" err="1"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  <a:r>
              <a:rPr lang="sv-SE" b="1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4994FF0-D3AA-84AE-F1C9-779C07FCDF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6800" y="1483360"/>
            <a:ext cx="3782602" cy="774443"/>
          </a:xfrm>
        </p:spPr>
        <p:txBody>
          <a:bodyPr>
            <a:normAutofit lnSpcReduction="10000"/>
          </a:bodyPr>
          <a:lstStyle/>
          <a:p>
            <a:r>
              <a:rPr lang="sv-SE" b="0" dirty="0">
                <a:latin typeface="Calibri" panose="020F0502020204030204" pitchFamily="34" charset="0"/>
                <a:cs typeface="Calibri" panose="020F0502020204030204" pitchFamily="34" charset="0"/>
              </a:rPr>
              <a:t>April 2023: OPD </a:t>
            </a:r>
            <a:r>
              <a:rPr lang="sv-SE" b="0" dirty="0" err="1">
                <a:latin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lang="sv-SE" b="0" dirty="0">
                <a:latin typeface="Calibri" panose="020F0502020204030204" pitchFamily="34" charset="0"/>
                <a:cs typeface="Calibri" panose="020F0502020204030204" pitchFamily="34" charset="0"/>
              </a:rPr>
              <a:t> no </a:t>
            </a:r>
            <a:r>
              <a:rPr lang="sv-SE" b="0" dirty="0" err="1">
                <a:latin typeface="Calibri" panose="020F0502020204030204" pitchFamily="34" charset="0"/>
                <a:cs typeface="Calibri" panose="020F0502020204030204" pitchFamily="34" charset="0"/>
              </a:rPr>
              <a:t>checking</a:t>
            </a:r>
            <a:r>
              <a:rPr lang="sv-SE" b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b="0" dirty="0" err="1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sv-SE" b="0" dirty="0">
                <a:latin typeface="Calibri" panose="020F0502020204030204" pitchFamily="34" charset="0"/>
                <a:cs typeface="Calibri" panose="020F0502020204030204" pitchFamily="34" charset="0"/>
              </a:rPr>
              <a:t> vital </a:t>
            </a:r>
            <a:r>
              <a:rPr lang="sv-SE" b="0" dirty="0" err="1">
                <a:latin typeface="Calibri" panose="020F0502020204030204" pitchFamily="34" charset="0"/>
                <a:cs typeface="Calibri" panose="020F0502020204030204" pitchFamily="34" charset="0"/>
              </a:rPr>
              <a:t>signs</a:t>
            </a:r>
            <a:r>
              <a:rPr lang="sv-SE" b="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pic>
        <p:nvPicPr>
          <p:cNvPr id="4" name="Platshållare för innehåll 9" descr="En bild som visar inomhus&#10;&#10;Automatiskt genererad beskrivning">
            <a:extLst>
              <a:ext uri="{FF2B5EF4-FFF2-40B4-BE49-F238E27FC236}">
                <a16:creationId xmlns:a16="http://schemas.microsoft.com/office/drawing/2014/main" id="{0A5B1954-7DE4-8B0E-A935-7E06325ABA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47962" y="2955189"/>
            <a:ext cx="4223629" cy="2998267"/>
          </a:xfrm>
          <a:prstGeom prst="rect">
            <a:avLst/>
          </a:prstGeom>
        </p:spPr>
      </p:pic>
      <p:sp>
        <p:nvSpPr>
          <p:cNvPr id="13" name="Platshållare för text 12">
            <a:extLst>
              <a:ext uri="{FF2B5EF4-FFF2-40B4-BE49-F238E27FC236}">
                <a16:creationId xmlns:a16="http://schemas.microsoft.com/office/drawing/2014/main" id="{883F38B7-028C-A6FA-8F4A-A08D8D474C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88383" y="1397286"/>
            <a:ext cx="4185618" cy="2239766"/>
          </a:xfrm>
        </p:spPr>
        <p:txBody>
          <a:bodyPr/>
          <a:lstStyle/>
          <a:p>
            <a:r>
              <a:rPr lang="sv-SE" dirty="0" err="1">
                <a:latin typeface="Calibri" panose="020F0502020204030204" pitchFamily="34" charset="0"/>
                <a:cs typeface="Calibri" panose="020F0502020204030204" pitchFamily="34" charset="0"/>
              </a:rPr>
              <a:t>Today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sv-SE" dirty="0" err="1">
                <a:latin typeface="Calibri" panose="020F0502020204030204" pitchFamily="34" charset="0"/>
                <a:cs typeface="Calibri" panose="020F0502020204030204" pitchFamily="34" charset="0"/>
              </a:rPr>
              <a:t>Temperature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, BP and </a:t>
            </a:r>
            <a:r>
              <a:rPr lang="sv-SE" dirty="0" err="1">
                <a:latin typeface="Calibri" panose="020F0502020204030204" pitchFamily="34" charset="0"/>
                <a:cs typeface="Calibri" panose="020F0502020204030204" pitchFamily="34" charset="0"/>
              </a:rPr>
              <a:t>pulse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dirty="0" err="1">
                <a:latin typeface="Calibri" panose="020F0502020204030204" pitchFamily="34" charset="0"/>
                <a:cs typeface="Calibri" panose="020F0502020204030204" pitchFamily="34" charset="0"/>
              </a:rPr>
              <a:t>are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dirty="0" err="1">
                <a:latin typeface="Calibri" panose="020F0502020204030204" pitchFamily="34" charset="0"/>
                <a:cs typeface="Calibri" panose="020F0502020204030204" pitchFamily="34" charset="0"/>
              </a:rPr>
              <a:t>checked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. Children </a:t>
            </a:r>
            <a:r>
              <a:rPr lang="sv-SE" dirty="0" err="1">
                <a:latin typeface="Calibri" panose="020F0502020204030204" pitchFamily="34" charset="0"/>
                <a:cs typeface="Calibri" panose="020F0502020204030204" pitchFamily="34" charset="0"/>
              </a:rPr>
              <a:t>are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dirty="0" err="1">
                <a:latin typeface="Calibri" panose="020F0502020204030204" pitchFamily="34" charset="0"/>
                <a:cs typeface="Calibri" panose="020F0502020204030204" pitchFamily="34" charset="0"/>
              </a:rPr>
              <a:t>weighed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sv-SE" dirty="0" err="1">
                <a:latin typeface="Calibri" panose="020F0502020204030204" pitchFamily="34" charset="0"/>
                <a:cs typeface="Calibri" panose="020F0502020204030204" pitchFamily="34" charset="0"/>
              </a:rPr>
              <a:t>measured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endParaRPr lang="sv-S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v-S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textruta 13">
            <a:extLst>
              <a:ext uri="{FF2B5EF4-FFF2-40B4-BE49-F238E27FC236}">
                <a16:creationId xmlns:a16="http://schemas.microsoft.com/office/drawing/2014/main" id="{6CF0DB0B-9ACB-6F34-026A-3C4FD27D5DFB}"/>
              </a:ext>
            </a:extLst>
          </p:cNvPr>
          <p:cNvSpPr txBox="1"/>
          <p:nvPr/>
        </p:nvSpPr>
        <p:spPr>
          <a:xfrm>
            <a:off x="4849402" y="4448710"/>
            <a:ext cx="38219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The gap?</a:t>
            </a:r>
          </a:p>
        </p:txBody>
      </p:sp>
    </p:spTree>
    <p:extLst>
      <p:ext uri="{BB962C8B-B14F-4D97-AF65-F5344CB8AC3E}">
        <p14:creationId xmlns:p14="http://schemas.microsoft.com/office/powerpoint/2010/main" val="10611903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A9A5332-9C90-EFD2-7E00-3F69223EA0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4325"/>
            <a:ext cx="10515600" cy="1325563"/>
          </a:xfrm>
        </p:spPr>
        <p:txBody>
          <a:bodyPr/>
          <a:lstStyle/>
          <a:p>
            <a:r>
              <a:rPr lang="sv-SE" sz="4400" b="1" dirty="0" err="1">
                <a:latin typeface="Calibri" panose="020F0502020204030204" pitchFamily="34" charset="0"/>
                <a:cs typeface="Calibri" panose="020F0502020204030204" pitchFamily="34" charset="0"/>
              </a:rPr>
              <a:t>How</a:t>
            </a:r>
            <a:r>
              <a:rPr lang="sv-SE" sz="4400" b="1" dirty="0">
                <a:latin typeface="Calibri" panose="020F0502020204030204" pitchFamily="34" charset="0"/>
                <a:cs typeface="Calibri" panose="020F0502020204030204" pitchFamily="34" charset="0"/>
              </a:rPr>
              <a:t> to form QIT and WIT teams </a:t>
            </a:r>
            <a:endParaRPr lang="sv-S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BED4603-1F83-D088-DC2B-04EBCCE47B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0960"/>
            <a:ext cx="10515600" cy="4896803"/>
          </a:xfrm>
        </p:spPr>
        <p:txBody>
          <a:bodyPr>
            <a:normAutofit/>
          </a:bodyPr>
          <a:lstStyle/>
          <a:p>
            <a:pPr lvl="1"/>
            <a:r>
              <a:rPr lang="sv-SE" sz="2000" b="1" dirty="0">
                <a:latin typeface="Calibri" panose="020F0502020204030204" pitchFamily="34" charset="0"/>
                <a:cs typeface="Calibri" panose="020F0502020204030204" pitchFamily="34" charset="0"/>
              </a:rPr>
              <a:t>QIT = Hospital </a:t>
            </a:r>
            <a:r>
              <a:rPr lang="sv-SE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Quality</a:t>
            </a:r>
            <a:r>
              <a:rPr lang="sv-SE" sz="20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Improvement</a:t>
            </a:r>
            <a:r>
              <a:rPr lang="sv-SE" sz="2000" b="1" dirty="0">
                <a:latin typeface="Calibri" panose="020F0502020204030204" pitchFamily="34" charset="0"/>
                <a:cs typeface="Calibri" panose="020F0502020204030204" pitchFamily="34" charset="0"/>
              </a:rPr>
              <a:t> Team</a:t>
            </a:r>
          </a:p>
          <a:p>
            <a:pPr lvl="2"/>
            <a:r>
              <a:rPr lang="sv-SE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Delegated</a:t>
            </a:r>
            <a:r>
              <a:rPr lang="sv-SE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responsibility</a:t>
            </a:r>
            <a:r>
              <a:rPr lang="sv-SE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sv-SE" sz="2000" dirty="0">
                <a:latin typeface="Calibri" panose="020F0502020204030204" pitchFamily="34" charset="0"/>
                <a:cs typeface="Calibri" panose="020F0502020204030204" pitchFamily="34" charset="0"/>
              </a:rPr>
              <a:t> CQI at the hospital – </a:t>
            </a:r>
            <a:r>
              <a:rPr lang="sv-SE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delegated</a:t>
            </a:r>
            <a:r>
              <a:rPr lang="sv-SE" sz="2000" dirty="0">
                <a:latin typeface="Calibri" panose="020F0502020204030204" pitchFamily="34" charset="0"/>
                <a:cs typeface="Calibri" panose="020F0502020204030204" pitchFamily="34" charset="0"/>
              </a:rPr>
              <a:t> from CEO/Med Sup</a:t>
            </a:r>
          </a:p>
          <a:p>
            <a:pPr lvl="2"/>
            <a:r>
              <a:rPr lang="sv-SE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Multiprofessionals</a:t>
            </a:r>
            <a:r>
              <a:rPr lang="sv-SE" sz="2000" dirty="0">
                <a:latin typeface="Calibri" panose="020F0502020204030204" pitchFamily="34" charset="0"/>
                <a:cs typeface="Calibri" panose="020F0502020204030204" pitchFamily="34" charset="0"/>
              </a:rPr>
              <a:t> from the hospital (5-7 </a:t>
            </a:r>
            <a:r>
              <a:rPr lang="sv-SE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staffmembers</a:t>
            </a:r>
            <a:r>
              <a:rPr lang="sv-SE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lvl="2"/>
            <a:r>
              <a:rPr lang="sv-SE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Continous</a:t>
            </a:r>
            <a:r>
              <a:rPr lang="sv-SE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work</a:t>
            </a:r>
            <a:r>
              <a:rPr lang="sv-SE" sz="2000" dirty="0">
                <a:latin typeface="Calibri" panose="020F0502020204030204" pitchFamily="34" charset="0"/>
                <a:cs typeface="Calibri" panose="020F0502020204030204" pitchFamily="34" charset="0"/>
              </a:rPr>
              <a:t> (at </a:t>
            </a:r>
            <a:r>
              <a:rPr lang="sv-SE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least</a:t>
            </a:r>
            <a:r>
              <a:rPr lang="sv-SE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monthly</a:t>
            </a:r>
            <a:r>
              <a:rPr lang="sv-SE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lvl="2"/>
            <a:r>
              <a:rPr lang="sv-SE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Appointed</a:t>
            </a:r>
            <a:r>
              <a:rPr lang="sv-SE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chairman</a:t>
            </a:r>
            <a:r>
              <a:rPr lang="sv-SE" sz="2000" dirty="0"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sv-SE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appointed</a:t>
            </a:r>
            <a:r>
              <a:rPr lang="sv-SE" sz="2000" dirty="0">
                <a:latin typeface="Calibri" panose="020F0502020204030204" pitchFamily="34" charset="0"/>
                <a:cs typeface="Calibri" panose="020F0502020204030204" pitchFamily="34" charset="0"/>
              </a:rPr>
              <a:t> by Med Sup </a:t>
            </a:r>
          </a:p>
          <a:p>
            <a:pPr lvl="2"/>
            <a:endParaRPr lang="sv-SE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sv-SE" sz="2000" b="1" dirty="0">
                <a:latin typeface="Calibri" panose="020F0502020204030204" pitchFamily="34" charset="0"/>
                <a:cs typeface="Calibri" panose="020F0502020204030204" pitchFamily="34" charset="0"/>
              </a:rPr>
              <a:t>WIT = </a:t>
            </a:r>
            <a:r>
              <a:rPr lang="sv-SE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Ward</a:t>
            </a:r>
            <a:r>
              <a:rPr lang="sv-SE" sz="20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Improvement</a:t>
            </a:r>
            <a:r>
              <a:rPr lang="sv-SE" sz="2000" b="1" dirty="0">
                <a:latin typeface="Calibri" panose="020F0502020204030204" pitchFamily="34" charset="0"/>
                <a:cs typeface="Calibri" panose="020F0502020204030204" pitchFamily="34" charset="0"/>
              </a:rPr>
              <a:t> Team </a:t>
            </a:r>
            <a:r>
              <a:rPr lang="sv-SE" sz="2000" dirty="0">
                <a:latin typeface="Calibri" panose="020F0502020204030204" pitchFamily="34" charset="0"/>
                <a:cs typeface="Calibri" panose="020F0502020204030204" pitchFamily="34" charset="0"/>
              </a:rPr>
              <a:t>(OPD)</a:t>
            </a:r>
          </a:p>
          <a:p>
            <a:pPr lvl="2"/>
            <a:r>
              <a:rPr lang="sv-SE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Delegated</a:t>
            </a:r>
            <a:r>
              <a:rPr lang="sv-SE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responsibility</a:t>
            </a:r>
            <a:r>
              <a:rPr lang="sv-SE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sv-SE" sz="2000" dirty="0">
                <a:latin typeface="Calibri" panose="020F0502020204030204" pitchFamily="34" charset="0"/>
                <a:cs typeface="Calibri" panose="020F0502020204030204" pitchFamily="34" charset="0"/>
              </a:rPr>
              <a:t> CQI at the </a:t>
            </a:r>
            <a:r>
              <a:rPr lang="sv-SE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ward</a:t>
            </a:r>
            <a:r>
              <a:rPr lang="sv-SE" sz="2000" dirty="0"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sv-SE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delegated</a:t>
            </a:r>
            <a:r>
              <a:rPr lang="sv-SE" sz="2000" dirty="0">
                <a:latin typeface="Calibri" panose="020F0502020204030204" pitchFamily="34" charset="0"/>
                <a:cs typeface="Calibri" panose="020F0502020204030204" pitchFamily="34" charset="0"/>
              </a:rPr>
              <a:t> from QIT</a:t>
            </a:r>
          </a:p>
          <a:p>
            <a:pPr lvl="2"/>
            <a:r>
              <a:rPr lang="sv-SE" sz="2000" dirty="0">
                <a:latin typeface="Calibri" panose="020F0502020204030204" pitchFamily="34" charset="0"/>
                <a:cs typeface="Calibri" panose="020F0502020204030204" pitchFamily="34" charset="0"/>
              </a:rPr>
              <a:t>Team from the </a:t>
            </a:r>
            <a:r>
              <a:rPr lang="sv-SE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ward</a:t>
            </a:r>
            <a:r>
              <a:rPr lang="sv-SE" sz="2000" dirty="0">
                <a:latin typeface="Calibri" panose="020F0502020204030204" pitchFamily="34" charset="0"/>
                <a:cs typeface="Calibri" panose="020F0502020204030204" pitchFamily="34" charset="0"/>
              </a:rPr>
              <a:t>  (3-4 </a:t>
            </a:r>
            <a:r>
              <a:rPr lang="sv-SE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staffmembers</a:t>
            </a:r>
            <a:r>
              <a:rPr lang="sv-SE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lvl="2"/>
            <a:r>
              <a:rPr lang="sv-SE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Continous</a:t>
            </a:r>
            <a:r>
              <a:rPr lang="sv-SE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work</a:t>
            </a:r>
            <a:r>
              <a:rPr lang="sv-SE" sz="200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sv-SE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weekly</a:t>
            </a:r>
            <a:r>
              <a:rPr lang="sv-SE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lvl="2"/>
            <a:r>
              <a:rPr lang="sv-SE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Appointed</a:t>
            </a:r>
            <a:r>
              <a:rPr lang="sv-SE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chairman</a:t>
            </a:r>
            <a:r>
              <a:rPr lang="sv-SE" sz="2000" dirty="0">
                <a:latin typeface="Calibri" panose="020F0502020204030204" pitchFamily="34" charset="0"/>
                <a:cs typeface="Calibri" panose="020F0502020204030204" pitchFamily="34" charset="0"/>
              </a:rPr>
              <a:t> - </a:t>
            </a:r>
            <a:r>
              <a:rPr lang="sv-SE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Appointed</a:t>
            </a:r>
            <a:r>
              <a:rPr lang="sv-SE" sz="2000" dirty="0">
                <a:latin typeface="Calibri" panose="020F0502020204030204" pitchFamily="34" charset="0"/>
                <a:cs typeface="Calibri" panose="020F0502020204030204" pitchFamily="34" charset="0"/>
              </a:rPr>
              <a:t> by </a:t>
            </a:r>
            <a:r>
              <a:rPr lang="sv-SE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chairman</a:t>
            </a:r>
            <a:r>
              <a:rPr lang="sv-SE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sv-SE" sz="2000" dirty="0">
                <a:latin typeface="Calibri" panose="020F0502020204030204" pitchFamily="34" charset="0"/>
                <a:cs typeface="Calibri" panose="020F0502020204030204" pitchFamily="34" charset="0"/>
              </a:rPr>
              <a:t> QIT</a:t>
            </a:r>
          </a:p>
          <a:p>
            <a:pPr marL="914400" lvl="2" indent="0">
              <a:buNone/>
            </a:pPr>
            <a:endParaRPr lang="sv-SE" dirty="0"/>
          </a:p>
          <a:p>
            <a:pPr marL="914400" lvl="2" indent="0">
              <a:buNone/>
            </a:pPr>
            <a:endParaRPr lang="sv-SE" dirty="0"/>
          </a:p>
          <a:p>
            <a:pPr lvl="2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0791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50A3F9A-5A91-2D7B-6F7B-7201DD27D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22625"/>
            <a:ext cx="8596668" cy="606175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v-SE" sz="4400" dirty="0">
                <a:latin typeface="Calibri" panose="020F0502020204030204" pitchFamily="34" charset="0"/>
                <a:cs typeface="Calibri" panose="020F0502020204030204" pitchFamily="34" charset="0"/>
              </a:rPr>
              <a:t>All </a:t>
            </a:r>
            <a:r>
              <a:rPr lang="sv-SE" sz="4400" dirty="0" err="1">
                <a:latin typeface="Calibri" panose="020F0502020204030204" pitchFamily="34" charset="0"/>
                <a:cs typeface="Calibri" panose="020F0502020204030204" pitchFamily="34" charset="0"/>
              </a:rPr>
              <a:t>staff</a:t>
            </a:r>
            <a:r>
              <a:rPr lang="sv-SE" sz="4400" dirty="0">
                <a:latin typeface="Calibri" panose="020F0502020204030204" pitchFamily="34" charset="0"/>
                <a:cs typeface="Calibri" panose="020F0502020204030204" pitchFamily="34" charset="0"/>
              </a:rPr>
              <a:t> has to understand </a:t>
            </a:r>
            <a:r>
              <a:rPr lang="sv-SE" sz="4400" dirty="0" err="1">
                <a:latin typeface="Calibri" panose="020F0502020204030204" pitchFamily="34" charset="0"/>
                <a:cs typeface="Calibri" panose="020F0502020204030204" pitchFamily="34" charset="0"/>
              </a:rPr>
              <a:t>why</a:t>
            </a:r>
            <a:r>
              <a:rPr lang="sv-SE" sz="4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4400" dirty="0" err="1">
                <a:latin typeface="Calibri" panose="020F0502020204030204" pitchFamily="34" charset="0"/>
                <a:cs typeface="Calibri" panose="020F0502020204030204" pitchFamily="34" charset="0"/>
              </a:rPr>
              <a:t>continous</a:t>
            </a:r>
            <a:r>
              <a:rPr lang="sv-SE" sz="4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4400" dirty="0" err="1">
                <a:latin typeface="Calibri" panose="020F0502020204030204" pitchFamily="34" charset="0"/>
                <a:cs typeface="Calibri" panose="020F0502020204030204" pitchFamily="34" charset="0"/>
              </a:rPr>
              <a:t>quality</a:t>
            </a:r>
            <a:r>
              <a:rPr lang="sv-SE" sz="4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4400" dirty="0" err="1">
                <a:latin typeface="Calibri" panose="020F0502020204030204" pitchFamily="34" charset="0"/>
                <a:cs typeface="Calibri" panose="020F0502020204030204" pitchFamily="34" charset="0"/>
              </a:rPr>
              <a:t>improvement</a:t>
            </a:r>
            <a:r>
              <a:rPr lang="sv-SE" sz="4400" dirty="0">
                <a:latin typeface="Calibri" panose="020F0502020204030204" pitchFamily="34" charset="0"/>
                <a:cs typeface="Calibri" panose="020F0502020204030204" pitchFamily="34" charset="0"/>
              </a:rPr>
              <a:t> is </a:t>
            </a:r>
            <a:r>
              <a:rPr lang="sv-SE" sz="4400" dirty="0" err="1">
                <a:latin typeface="Calibri" panose="020F0502020204030204" pitchFamily="34" charset="0"/>
                <a:cs typeface="Calibri" panose="020F0502020204030204" pitchFamily="34" charset="0"/>
              </a:rPr>
              <a:t>important</a:t>
            </a:r>
            <a:r>
              <a:rPr lang="sv-SE" sz="4400" dirty="0">
                <a:latin typeface="Calibri" panose="020F0502020204030204" pitchFamily="34" charset="0"/>
                <a:cs typeface="Calibri" panose="020F0502020204030204" pitchFamily="34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52252782"/>
      </p:ext>
    </p:extLst>
  </p:cSld>
  <p:clrMapOvr>
    <a:masterClrMapping/>
  </p:clrMapOvr>
</p:sld>
</file>

<file path=ppt/theme/theme1.xml><?xml version="1.0" encoding="utf-8"?>
<a:theme xmlns:a="http://schemas.openxmlformats.org/drawingml/2006/main" name="Fasett">
  <a:themeElements>
    <a:clrScheme name="Faset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B99C7817DEDC44B8CD7A8C5D94A2ED7" ma:contentTypeVersion="16" ma:contentTypeDescription="Skapa ett nytt dokument." ma:contentTypeScope="" ma:versionID="09c253d1d22832c444aa69d102300d47">
  <xsd:schema xmlns:xsd="http://www.w3.org/2001/XMLSchema" xmlns:xs="http://www.w3.org/2001/XMLSchema" xmlns:p="http://schemas.microsoft.com/office/2006/metadata/properties" xmlns:ns2="67b4b99d-f155-4e2f-8838-6f0f7631dfc1" xmlns:ns3="b7f29fcc-0797-403f-ba7b-ecbb290fae6d" targetNamespace="http://schemas.microsoft.com/office/2006/metadata/properties" ma:root="true" ma:fieldsID="988e11a238c273e1b1036d2fe01e35ef" ns2:_="" ns3:_="">
    <xsd:import namespace="67b4b99d-f155-4e2f-8838-6f0f7631dfc1"/>
    <xsd:import namespace="b7f29fcc-0797-403f-ba7b-ecbb290fae6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b4b99d-f155-4e2f-8838-6f0f7631dfc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Bildmarkeringar" ma:readOnly="false" ma:fieldId="{5cf76f15-5ced-4ddc-b409-7134ff3c332f}" ma:taxonomyMulti="true" ma:sspId="1ca6ed74-85eb-41c2-922f-9901e948785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f29fcc-0797-403f-ba7b-ecbb290fae6d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582ac2aa-0835-496c-a9da-eb74f56ee759}" ma:internalName="TaxCatchAll" ma:showField="CatchAllData" ma:web="b7f29fcc-0797-403f-ba7b-ecbb290fae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18F6064-0B2B-4ED6-B465-EED2CCA5B7B2}"/>
</file>

<file path=customXml/itemProps2.xml><?xml version="1.0" encoding="utf-8"?>
<ds:datastoreItem xmlns:ds="http://schemas.openxmlformats.org/officeDocument/2006/customXml" ds:itemID="{D931100F-FEC8-43DC-B68E-24D92101746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832</Words>
  <Application>Microsoft Office PowerPoint</Application>
  <PresentationFormat>Bredbild</PresentationFormat>
  <Paragraphs>103</Paragraphs>
  <Slides>18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18</vt:i4>
      </vt:variant>
    </vt:vector>
  </HeadingPairs>
  <TitlesOfParts>
    <vt:vector size="23" baseType="lpstr">
      <vt:lpstr>Arial</vt:lpstr>
      <vt:lpstr>Calibri</vt:lpstr>
      <vt:lpstr>Trebuchet MS</vt:lpstr>
      <vt:lpstr>Wingdings 3</vt:lpstr>
      <vt:lpstr>Fasett</vt:lpstr>
      <vt:lpstr>Quality Improvement at Kacheliba District Hospital Åsa Lundgren, Rotary Doctors’ June 2024 </vt:lpstr>
      <vt:lpstr>Quality in Health Care</vt:lpstr>
      <vt:lpstr>Kenya Quality Model for Health (KQMH)   </vt:lpstr>
      <vt:lpstr>Quality Improvement  </vt:lpstr>
      <vt:lpstr>Principles of KQMH</vt:lpstr>
      <vt:lpstr>What is the gap?</vt:lpstr>
      <vt:lpstr>Example:</vt:lpstr>
      <vt:lpstr>How to form QIT and WIT teams </vt:lpstr>
      <vt:lpstr>PowerPoint-presentation</vt:lpstr>
      <vt:lpstr>Quality Improvement Techniques - How to choose among suggestions of QI</vt:lpstr>
      <vt:lpstr>OPD</vt:lpstr>
      <vt:lpstr>PowerPoint-presentation</vt:lpstr>
      <vt:lpstr>PowerPoint-presentation</vt:lpstr>
      <vt:lpstr>OPD: Malaria testing on children with HoB</vt:lpstr>
      <vt:lpstr>OPD – keeping order</vt:lpstr>
      <vt:lpstr>Infection control and hygiene</vt:lpstr>
      <vt:lpstr>Antibiotics </vt:lpstr>
      <vt:lpstr>Quality improvement is a continous process! Where do you see things that are not effective, safe, people-centered, timely, equitable, integrated and efficient?  What goals can you have?  How can you reach them (the gap)?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Quality Improvement Training</dc:title>
  <dc:creator>Anders Dybjer</dc:creator>
  <cp:lastModifiedBy>Lundgren Åsa I</cp:lastModifiedBy>
  <cp:revision>45</cp:revision>
  <dcterms:created xsi:type="dcterms:W3CDTF">2023-04-11T13:15:46Z</dcterms:created>
  <dcterms:modified xsi:type="dcterms:W3CDTF">2024-06-05T16:39:10Z</dcterms:modified>
</cp:coreProperties>
</file>