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83"/>
    <p:restoredTop sz="94686"/>
  </p:normalViewPr>
  <p:slideViewPr>
    <p:cSldViewPr snapToGrid="0">
      <p:cViewPr varScale="1">
        <p:scale>
          <a:sx n="87" d="100"/>
          <a:sy n="87" d="100"/>
        </p:scale>
        <p:origin x="73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A69F2A-50AC-48CD-A3BE-35E34868BFEA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334FE40-46EC-40FE-80D1-F05CF573DB2C}">
      <dgm:prSet/>
      <dgm:spPr/>
      <dgm:t>
        <a:bodyPr/>
        <a:lstStyle/>
        <a:p>
          <a:r>
            <a:rPr lang="en-US"/>
            <a:t>Get to know the riskfactors of shoulder dystocia</a:t>
          </a:r>
        </a:p>
      </dgm:t>
    </dgm:pt>
    <dgm:pt modelId="{FEDF9CC8-6919-4D71-920E-4F3952441CB2}" type="parTrans" cxnId="{FCF3F919-1CA6-43A5-B83E-460B15542D97}">
      <dgm:prSet/>
      <dgm:spPr/>
      <dgm:t>
        <a:bodyPr/>
        <a:lstStyle/>
        <a:p>
          <a:endParaRPr lang="en-US"/>
        </a:p>
      </dgm:t>
    </dgm:pt>
    <dgm:pt modelId="{C09DD899-4352-4684-A4BC-B9C95CC56564}" type="sibTrans" cxnId="{FCF3F919-1CA6-43A5-B83E-460B15542D97}">
      <dgm:prSet/>
      <dgm:spPr/>
      <dgm:t>
        <a:bodyPr/>
        <a:lstStyle/>
        <a:p>
          <a:endParaRPr lang="en-US"/>
        </a:p>
      </dgm:t>
    </dgm:pt>
    <dgm:pt modelId="{4545DDBA-8880-4460-8AEA-20F732CDE4F0}">
      <dgm:prSet/>
      <dgm:spPr/>
      <dgm:t>
        <a:bodyPr/>
        <a:lstStyle/>
        <a:p>
          <a:r>
            <a:rPr lang="en-US"/>
            <a:t>Learn a systematic way how to solve this crisis</a:t>
          </a:r>
        </a:p>
      </dgm:t>
    </dgm:pt>
    <dgm:pt modelId="{B96B7705-0B9B-4534-BEA7-EC87AD3CF47D}" type="parTrans" cxnId="{E99DF84E-700E-4D61-808D-6D10F518393F}">
      <dgm:prSet/>
      <dgm:spPr/>
      <dgm:t>
        <a:bodyPr/>
        <a:lstStyle/>
        <a:p>
          <a:endParaRPr lang="en-US"/>
        </a:p>
      </dgm:t>
    </dgm:pt>
    <dgm:pt modelId="{3D1BD238-1B7D-472D-9D24-141DE5A1C027}" type="sibTrans" cxnId="{E99DF84E-700E-4D61-808D-6D10F518393F}">
      <dgm:prSet/>
      <dgm:spPr/>
      <dgm:t>
        <a:bodyPr/>
        <a:lstStyle/>
        <a:p>
          <a:endParaRPr lang="en-US"/>
        </a:p>
      </dgm:t>
    </dgm:pt>
    <dgm:pt modelId="{4976F8D6-A434-4E9A-9616-22A1E2F23E26}">
      <dgm:prSet/>
      <dgm:spPr/>
      <dgm:t>
        <a:bodyPr/>
        <a:lstStyle/>
        <a:p>
          <a:r>
            <a:rPr lang="en-US"/>
            <a:t>Practice on the manouvers to solve the shoulder dystocia by using the algoritm HELPERR</a:t>
          </a:r>
        </a:p>
      </dgm:t>
    </dgm:pt>
    <dgm:pt modelId="{1CAF8A97-B60F-4F1F-B2AD-1F8FFDB647F9}" type="parTrans" cxnId="{CF5CD56B-1F66-4587-A6DD-9B6C216CD963}">
      <dgm:prSet/>
      <dgm:spPr/>
      <dgm:t>
        <a:bodyPr/>
        <a:lstStyle/>
        <a:p>
          <a:endParaRPr lang="en-US"/>
        </a:p>
      </dgm:t>
    </dgm:pt>
    <dgm:pt modelId="{52423CF9-0F0C-4947-9435-9025C27866FF}" type="sibTrans" cxnId="{CF5CD56B-1F66-4587-A6DD-9B6C216CD963}">
      <dgm:prSet/>
      <dgm:spPr/>
      <dgm:t>
        <a:bodyPr/>
        <a:lstStyle/>
        <a:p>
          <a:endParaRPr lang="en-US"/>
        </a:p>
      </dgm:t>
    </dgm:pt>
    <dgm:pt modelId="{41F160FC-CFBC-3146-8E99-20527DC84366}" type="pres">
      <dgm:prSet presAssocID="{62A69F2A-50AC-48CD-A3BE-35E34868BFEA}" presName="Name0" presStyleCnt="0">
        <dgm:presLayoutVars>
          <dgm:dir/>
          <dgm:animLvl val="lvl"/>
          <dgm:resizeHandles val="exact"/>
        </dgm:presLayoutVars>
      </dgm:prSet>
      <dgm:spPr/>
    </dgm:pt>
    <dgm:pt modelId="{521F515F-A334-1244-827B-40A22620AD2D}" type="pres">
      <dgm:prSet presAssocID="{4976F8D6-A434-4E9A-9616-22A1E2F23E26}" presName="boxAndChildren" presStyleCnt="0"/>
      <dgm:spPr/>
    </dgm:pt>
    <dgm:pt modelId="{4EC71660-8EF3-D34C-8C92-DD1E8D5DDA40}" type="pres">
      <dgm:prSet presAssocID="{4976F8D6-A434-4E9A-9616-22A1E2F23E26}" presName="parentTextBox" presStyleLbl="node1" presStyleIdx="0" presStyleCnt="3"/>
      <dgm:spPr/>
    </dgm:pt>
    <dgm:pt modelId="{CF7FFA17-2C40-654D-916E-F9FBF416797D}" type="pres">
      <dgm:prSet presAssocID="{3D1BD238-1B7D-472D-9D24-141DE5A1C027}" presName="sp" presStyleCnt="0"/>
      <dgm:spPr/>
    </dgm:pt>
    <dgm:pt modelId="{65AD249E-6C8F-AD42-B752-359D3D6D8096}" type="pres">
      <dgm:prSet presAssocID="{4545DDBA-8880-4460-8AEA-20F732CDE4F0}" presName="arrowAndChildren" presStyleCnt="0"/>
      <dgm:spPr/>
    </dgm:pt>
    <dgm:pt modelId="{AB5CD40D-6976-6D4B-8F71-367E101962A3}" type="pres">
      <dgm:prSet presAssocID="{4545DDBA-8880-4460-8AEA-20F732CDE4F0}" presName="parentTextArrow" presStyleLbl="node1" presStyleIdx="1" presStyleCnt="3"/>
      <dgm:spPr/>
    </dgm:pt>
    <dgm:pt modelId="{1C3CF74C-BF36-5942-BC90-0AE55B2AC64E}" type="pres">
      <dgm:prSet presAssocID="{C09DD899-4352-4684-A4BC-B9C95CC56564}" presName="sp" presStyleCnt="0"/>
      <dgm:spPr/>
    </dgm:pt>
    <dgm:pt modelId="{4F77DEDE-5127-3B47-A3D3-AFE8A6E59327}" type="pres">
      <dgm:prSet presAssocID="{F334FE40-46EC-40FE-80D1-F05CF573DB2C}" presName="arrowAndChildren" presStyleCnt="0"/>
      <dgm:spPr/>
    </dgm:pt>
    <dgm:pt modelId="{63DF39FB-E3D3-F549-8405-1D2348BB19FE}" type="pres">
      <dgm:prSet presAssocID="{F334FE40-46EC-40FE-80D1-F05CF573DB2C}" presName="parentTextArrow" presStyleLbl="node1" presStyleIdx="2" presStyleCnt="3"/>
      <dgm:spPr/>
    </dgm:pt>
  </dgm:ptLst>
  <dgm:cxnLst>
    <dgm:cxn modelId="{B0818804-04C9-8842-9B3E-B64A6E3DDA40}" type="presOf" srcId="{F334FE40-46EC-40FE-80D1-F05CF573DB2C}" destId="{63DF39FB-E3D3-F549-8405-1D2348BB19FE}" srcOrd="0" destOrd="0" presId="urn:microsoft.com/office/officeart/2005/8/layout/process4"/>
    <dgm:cxn modelId="{FCF3F919-1CA6-43A5-B83E-460B15542D97}" srcId="{62A69F2A-50AC-48CD-A3BE-35E34868BFEA}" destId="{F334FE40-46EC-40FE-80D1-F05CF573DB2C}" srcOrd="0" destOrd="0" parTransId="{FEDF9CC8-6919-4D71-920E-4F3952441CB2}" sibTransId="{C09DD899-4352-4684-A4BC-B9C95CC56564}"/>
    <dgm:cxn modelId="{B42E1A1D-0809-C74B-BE58-070ACC91CD6F}" type="presOf" srcId="{4545DDBA-8880-4460-8AEA-20F732CDE4F0}" destId="{AB5CD40D-6976-6D4B-8F71-367E101962A3}" srcOrd="0" destOrd="0" presId="urn:microsoft.com/office/officeart/2005/8/layout/process4"/>
    <dgm:cxn modelId="{E99DF84E-700E-4D61-808D-6D10F518393F}" srcId="{62A69F2A-50AC-48CD-A3BE-35E34868BFEA}" destId="{4545DDBA-8880-4460-8AEA-20F732CDE4F0}" srcOrd="1" destOrd="0" parTransId="{B96B7705-0B9B-4534-BEA7-EC87AD3CF47D}" sibTransId="{3D1BD238-1B7D-472D-9D24-141DE5A1C027}"/>
    <dgm:cxn modelId="{CF5CD56B-1F66-4587-A6DD-9B6C216CD963}" srcId="{62A69F2A-50AC-48CD-A3BE-35E34868BFEA}" destId="{4976F8D6-A434-4E9A-9616-22A1E2F23E26}" srcOrd="2" destOrd="0" parTransId="{1CAF8A97-B60F-4F1F-B2AD-1F8FFDB647F9}" sibTransId="{52423CF9-0F0C-4947-9435-9025C27866FF}"/>
    <dgm:cxn modelId="{B83BA572-C00A-2846-BFE2-F2A99DC62E92}" type="presOf" srcId="{62A69F2A-50AC-48CD-A3BE-35E34868BFEA}" destId="{41F160FC-CFBC-3146-8E99-20527DC84366}" srcOrd="0" destOrd="0" presId="urn:microsoft.com/office/officeart/2005/8/layout/process4"/>
    <dgm:cxn modelId="{4CA44684-43C4-B54A-9E06-390CCEB59404}" type="presOf" srcId="{4976F8D6-A434-4E9A-9616-22A1E2F23E26}" destId="{4EC71660-8EF3-D34C-8C92-DD1E8D5DDA40}" srcOrd="0" destOrd="0" presId="urn:microsoft.com/office/officeart/2005/8/layout/process4"/>
    <dgm:cxn modelId="{9201F76F-E10E-1247-9533-21F78BEFC366}" type="presParOf" srcId="{41F160FC-CFBC-3146-8E99-20527DC84366}" destId="{521F515F-A334-1244-827B-40A22620AD2D}" srcOrd="0" destOrd="0" presId="urn:microsoft.com/office/officeart/2005/8/layout/process4"/>
    <dgm:cxn modelId="{404C4046-014E-B24B-B2F9-BBB86E76053D}" type="presParOf" srcId="{521F515F-A334-1244-827B-40A22620AD2D}" destId="{4EC71660-8EF3-D34C-8C92-DD1E8D5DDA40}" srcOrd="0" destOrd="0" presId="urn:microsoft.com/office/officeart/2005/8/layout/process4"/>
    <dgm:cxn modelId="{C6DB6E49-D1C7-534E-B680-76C6B3888189}" type="presParOf" srcId="{41F160FC-CFBC-3146-8E99-20527DC84366}" destId="{CF7FFA17-2C40-654D-916E-F9FBF416797D}" srcOrd="1" destOrd="0" presId="urn:microsoft.com/office/officeart/2005/8/layout/process4"/>
    <dgm:cxn modelId="{D0A63948-2B80-6848-AE18-BD4D133FC25F}" type="presParOf" srcId="{41F160FC-CFBC-3146-8E99-20527DC84366}" destId="{65AD249E-6C8F-AD42-B752-359D3D6D8096}" srcOrd="2" destOrd="0" presId="urn:microsoft.com/office/officeart/2005/8/layout/process4"/>
    <dgm:cxn modelId="{5FB0B305-B7A4-9F4E-A8A0-0A464ACCC35D}" type="presParOf" srcId="{65AD249E-6C8F-AD42-B752-359D3D6D8096}" destId="{AB5CD40D-6976-6D4B-8F71-367E101962A3}" srcOrd="0" destOrd="0" presId="urn:microsoft.com/office/officeart/2005/8/layout/process4"/>
    <dgm:cxn modelId="{8B4EA5D6-D323-0340-8094-31185940FE00}" type="presParOf" srcId="{41F160FC-CFBC-3146-8E99-20527DC84366}" destId="{1C3CF74C-BF36-5942-BC90-0AE55B2AC64E}" srcOrd="3" destOrd="0" presId="urn:microsoft.com/office/officeart/2005/8/layout/process4"/>
    <dgm:cxn modelId="{A9D738EF-0175-3448-92CE-C6B94276E0A4}" type="presParOf" srcId="{41F160FC-CFBC-3146-8E99-20527DC84366}" destId="{4F77DEDE-5127-3B47-A3D3-AFE8A6E59327}" srcOrd="4" destOrd="0" presId="urn:microsoft.com/office/officeart/2005/8/layout/process4"/>
    <dgm:cxn modelId="{63095720-3AF6-854C-A5F1-E07CCC1A18B2}" type="presParOf" srcId="{4F77DEDE-5127-3B47-A3D3-AFE8A6E59327}" destId="{63DF39FB-E3D3-F549-8405-1D2348BB19F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71660-8EF3-D34C-8C92-DD1E8D5DDA40}">
      <dsp:nvSpPr>
        <dsp:cNvPr id="0" name=""/>
        <dsp:cNvSpPr/>
      </dsp:nvSpPr>
      <dsp:spPr>
        <a:xfrm>
          <a:off x="0" y="3709265"/>
          <a:ext cx="5607050" cy="12174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Practice on the manouvers to solve the shoulder dystocia by using the algoritm HELPERR</a:t>
          </a:r>
        </a:p>
      </dsp:txBody>
      <dsp:txXfrm>
        <a:off x="0" y="3709265"/>
        <a:ext cx="5607050" cy="1217463"/>
      </dsp:txXfrm>
    </dsp:sp>
    <dsp:sp modelId="{AB5CD40D-6976-6D4B-8F71-367E101962A3}">
      <dsp:nvSpPr>
        <dsp:cNvPr id="0" name=""/>
        <dsp:cNvSpPr/>
      </dsp:nvSpPr>
      <dsp:spPr>
        <a:xfrm rot="10800000">
          <a:off x="0" y="1855068"/>
          <a:ext cx="5607050" cy="187245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Learn a systematic way how to solve this crisis</a:t>
          </a:r>
        </a:p>
      </dsp:txBody>
      <dsp:txXfrm rot="10800000">
        <a:off x="0" y="1855068"/>
        <a:ext cx="5607050" cy="1216668"/>
      </dsp:txXfrm>
    </dsp:sp>
    <dsp:sp modelId="{63DF39FB-E3D3-F549-8405-1D2348BB19FE}">
      <dsp:nvSpPr>
        <dsp:cNvPr id="0" name=""/>
        <dsp:cNvSpPr/>
      </dsp:nvSpPr>
      <dsp:spPr>
        <a:xfrm rot="10800000">
          <a:off x="0" y="870"/>
          <a:ext cx="5607050" cy="1872459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Get to know the riskfactors of shoulder dystocia</a:t>
          </a:r>
        </a:p>
      </dsp:txBody>
      <dsp:txXfrm rot="10800000">
        <a:off x="0" y="870"/>
        <a:ext cx="5607050" cy="1216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5/13/25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5/13/25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5/13/25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5/13/25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5/13/25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5/13/25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5/13/25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um, person, scen, medicinsk&#10;&#10;AI-genererat innehåll kan vara felaktigt.">
            <a:extLst>
              <a:ext uri="{FF2B5EF4-FFF2-40B4-BE49-F238E27FC236}">
                <a16:creationId xmlns:a16="http://schemas.microsoft.com/office/drawing/2014/main" id="{8669598F-F0B9-BA5F-D3D8-F9DC611509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532" b="47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305657A-3B83-A3B0-5F9B-7A81018D7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1458" y="216432"/>
            <a:ext cx="8991600" cy="1138773"/>
          </a:xfrm>
          <a:solidFill>
            <a:schemeClr val="bg1">
              <a:alpha val="7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sv-SE">
                <a:solidFill>
                  <a:schemeClr val="tx1"/>
                </a:solidFill>
              </a:rPr>
              <a:t>Shoulder dystocia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813907C-8EB8-B239-5227-C2FBE3A5D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403841"/>
            <a:ext cx="6801612" cy="814079"/>
          </a:xfrm>
        </p:spPr>
        <p:txBody>
          <a:bodyPr>
            <a:normAutofit/>
          </a:bodyPr>
          <a:lstStyle/>
          <a:p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53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4F37837-24A0-8C68-8779-78F54C7CF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sv-SE" sz="4400" dirty="0"/>
              <a:t>H - </a:t>
            </a:r>
            <a:r>
              <a:rPr lang="sv-SE" sz="4400" dirty="0" err="1"/>
              <a:t>Help</a:t>
            </a:r>
            <a:endParaRPr lang="sv-SE" sz="44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1C9F3F-BAEA-537D-E993-6B25ECE01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rgbClr val="404040"/>
                </a:solidFill>
              </a:rPr>
              <a:t>Call for </a:t>
            </a:r>
            <a:r>
              <a:rPr lang="sv-SE" sz="3600" dirty="0" err="1">
                <a:solidFill>
                  <a:srgbClr val="404040"/>
                </a:solidFill>
              </a:rPr>
              <a:t>help</a:t>
            </a:r>
            <a:endParaRPr lang="sv-SE" sz="3600" dirty="0">
              <a:solidFill>
                <a:srgbClr val="404040"/>
              </a:solidFill>
            </a:endParaRPr>
          </a:p>
          <a:p>
            <a:r>
              <a:rPr lang="sv-SE" sz="3600" dirty="0" err="1">
                <a:solidFill>
                  <a:srgbClr val="404040"/>
                </a:solidFill>
              </a:rPr>
              <a:t>Many</a:t>
            </a:r>
            <a:r>
              <a:rPr lang="sv-SE" sz="3600" dirty="0">
                <a:solidFill>
                  <a:srgbClr val="404040"/>
                </a:solidFill>
              </a:rPr>
              <a:t> </a:t>
            </a:r>
            <a:r>
              <a:rPr lang="sv-SE" sz="3600" dirty="0" err="1">
                <a:solidFill>
                  <a:srgbClr val="404040"/>
                </a:solidFill>
              </a:rPr>
              <a:t>people</a:t>
            </a:r>
            <a:r>
              <a:rPr lang="sv-SE" sz="3600" dirty="0">
                <a:solidFill>
                  <a:srgbClr val="404040"/>
                </a:solidFill>
              </a:rPr>
              <a:t> </a:t>
            </a:r>
            <a:r>
              <a:rPr lang="sv-SE" sz="3600" dirty="0" err="1">
                <a:solidFill>
                  <a:srgbClr val="404040"/>
                </a:solidFill>
              </a:rPr>
              <a:t>needed</a:t>
            </a:r>
            <a:r>
              <a:rPr lang="sv-SE" sz="3600" dirty="0">
                <a:solidFill>
                  <a:srgbClr val="404040"/>
                </a:solidFill>
              </a:rPr>
              <a:t> to </a:t>
            </a:r>
            <a:r>
              <a:rPr lang="sv-SE" sz="3600" dirty="0" err="1">
                <a:solidFill>
                  <a:srgbClr val="404040"/>
                </a:solidFill>
              </a:rPr>
              <a:t>solve</a:t>
            </a:r>
            <a:r>
              <a:rPr lang="sv-SE" sz="3600" dirty="0">
                <a:solidFill>
                  <a:srgbClr val="404040"/>
                </a:solidFill>
              </a:rPr>
              <a:t> the </a:t>
            </a:r>
            <a:r>
              <a:rPr lang="sv-SE" sz="3600" dirty="0" err="1">
                <a:solidFill>
                  <a:srgbClr val="404040"/>
                </a:solidFill>
              </a:rPr>
              <a:t>shoulder</a:t>
            </a:r>
            <a:r>
              <a:rPr lang="sv-SE" sz="3600" dirty="0">
                <a:solidFill>
                  <a:srgbClr val="404040"/>
                </a:solidFill>
              </a:rPr>
              <a:t> </a:t>
            </a:r>
            <a:r>
              <a:rPr lang="sv-SE" sz="3600" dirty="0" err="1">
                <a:solidFill>
                  <a:srgbClr val="404040"/>
                </a:solidFill>
              </a:rPr>
              <a:t>dystocia</a:t>
            </a:r>
            <a:endParaRPr lang="sv-SE" sz="3600" dirty="0">
              <a:solidFill>
                <a:srgbClr val="404040"/>
              </a:solidFill>
            </a:endParaRPr>
          </a:p>
          <a:p>
            <a:endParaRPr lang="sv-SE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64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011725-69BA-7BC2-471C-2604FFEFB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sv-SE" sz="4000" dirty="0"/>
              <a:t>E - </a:t>
            </a:r>
            <a:r>
              <a:rPr lang="sv-SE" sz="4000" dirty="0" err="1"/>
              <a:t>Evaluate</a:t>
            </a:r>
            <a:r>
              <a:rPr lang="sv-SE" sz="4000" dirty="0"/>
              <a:t> and </a:t>
            </a:r>
            <a:r>
              <a:rPr lang="sv-SE" sz="4000" dirty="0" err="1"/>
              <a:t>explain</a:t>
            </a:r>
            <a:endParaRPr lang="sv-SE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3AE05C-CD19-154F-C8A2-3D563F5B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sv-SE" sz="3200" dirty="0">
                <a:solidFill>
                  <a:srgbClr val="404040"/>
                </a:solidFill>
              </a:rPr>
              <a:t>Is it </a:t>
            </a:r>
            <a:r>
              <a:rPr lang="sv-SE" sz="3200" dirty="0" err="1">
                <a:solidFill>
                  <a:srgbClr val="404040"/>
                </a:solidFill>
              </a:rPr>
              <a:t>really</a:t>
            </a:r>
            <a:r>
              <a:rPr lang="sv-SE" sz="3200" dirty="0">
                <a:solidFill>
                  <a:srgbClr val="404040"/>
                </a:solidFill>
              </a:rPr>
              <a:t> a </a:t>
            </a:r>
            <a:r>
              <a:rPr lang="sv-SE" sz="3200" dirty="0" err="1">
                <a:solidFill>
                  <a:srgbClr val="404040"/>
                </a:solidFill>
              </a:rPr>
              <a:t>shoulder</a:t>
            </a:r>
            <a:r>
              <a:rPr lang="sv-SE" sz="3200" dirty="0">
                <a:solidFill>
                  <a:srgbClr val="404040"/>
                </a:solidFill>
              </a:rPr>
              <a:t> </a:t>
            </a:r>
            <a:r>
              <a:rPr lang="sv-SE" sz="3200" dirty="0" err="1">
                <a:solidFill>
                  <a:srgbClr val="404040"/>
                </a:solidFill>
              </a:rPr>
              <a:t>dystocia</a:t>
            </a:r>
            <a:r>
              <a:rPr lang="sv-SE" sz="3200" dirty="0">
                <a:solidFill>
                  <a:srgbClr val="404040"/>
                </a:solidFill>
              </a:rPr>
              <a:t>?</a:t>
            </a:r>
          </a:p>
          <a:p>
            <a:r>
              <a:rPr lang="sv-SE" sz="3200" dirty="0" err="1">
                <a:solidFill>
                  <a:srgbClr val="404040"/>
                </a:solidFill>
              </a:rPr>
              <a:t>Which</a:t>
            </a:r>
            <a:r>
              <a:rPr lang="sv-SE" sz="3200" dirty="0">
                <a:solidFill>
                  <a:srgbClr val="404040"/>
                </a:solidFill>
              </a:rPr>
              <a:t> </a:t>
            </a:r>
            <a:r>
              <a:rPr lang="sv-SE" sz="3200" dirty="0" err="1">
                <a:solidFill>
                  <a:srgbClr val="404040"/>
                </a:solidFill>
              </a:rPr>
              <a:t>shoulder</a:t>
            </a:r>
            <a:r>
              <a:rPr lang="sv-SE" sz="3200" dirty="0">
                <a:solidFill>
                  <a:srgbClr val="404040"/>
                </a:solidFill>
              </a:rPr>
              <a:t> is stuck?</a:t>
            </a:r>
          </a:p>
          <a:p>
            <a:r>
              <a:rPr lang="sv-SE" sz="3200" dirty="0" err="1">
                <a:solidFill>
                  <a:srgbClr val="404040"/>
                </a:solidFill>
              </a:rPr>
              <a:t>Delegate</a:t>
            </a:r>
            <a:r>
              <a:rPr lang="sv-SE" sz="3200" dirty="0">
                <a:solidFill>
                  <a:srgbClr val="404040"/>
                </a:solidFill>
              </a:rPr>
              <a:t> the different tasks</a:t>
            </a:r>
          </a:p>
          <a:p>
            <a:r>
              <a:rPr lang="sv-SE" sz="3200" dirty="0" err="1">
                <a:solidFill>
                  <a:srgbClr val="404040"/>
                </a:solidFill>
              </a:rPr>
              <a:t>Give</a:t>
            </a:r>
            <a:r>
              <a:rPr lang="sv-SE" sz="3200" dirty="0">
                <a:solidFill>
                  <a:srgbClr val="404040"/>
                </a:solidFill>
              </a:rPr>
              <a:t> </a:t>
            </a:r>
            <a:r>
              <a:rPr lang="sv-SE" sz="3200" dirty="0" err="1">
                <a:solidFill>
                  <a:srgbClr val="404040"/>
                </a:solidFill>
              </a:rPr>
              <a:t>instructions</a:t>
            </a:r>
            <a:r>
              <a:rPr lang="sv-SE" sz="3200" dirty="0">
                <a:solidFill>
                  <a:srgbClr val="404040"/>
                </a:solidFill>
              </a:rPr>
              <a:t> to the </a:t>
            </a:r>
            <a:r>
              <a:rPr lang="sv-SE" sz="3200" dirty="0" err="1">
                <a:solidFill>
                  <a:srgbClr val="404040"/>
                </a:solidFill>
              </a:rPr>
              <a:t>mother</a:t>
            </a:r>
            <a:r>
              <a:rPr lang="sv-SE" sz="3200" dirty="0">
                <a:solidFill>
                  <a:srgbClr val="404040"/>
                </a:solidFill>
              </a:rPr>
              <a:t> </a:t>
            </a:r>
          </a:p>
          <a:p>
            <a:endParaRPr lang="sv-SE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16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5AD3FD-5AFB-65ED-98D5-A8C59FE97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sv-SE" sz="4000" dirty="0"/>
              <a:t>L - Legs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1BBBC3-3091-93B9-7001-C5A6691A2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2"/>
            <a:ext cx="5925310" cy="3255252"/>
          </a:xfrm>
        </p:spPr>
        <p:txBody>
          <a:bodyPr>
            <a:normAutofit/>
          </a:bodyPr>
          <a:lstStyle/>
          <a:p>
            <a:r>
              <a:rPr lang="sv-SE" sz="3200" dirty="0" err="1"/>
              <a:t>McRoberts</a:t>
            </a:r>
            <a:r>
              <a:rPr lang="sv-SE" sz="3200" dirty="0"/>
              <a:t> </a:t>
            </a:r>
            <a:r>
              <a:rPr lang="sv-SE" sz="3200" dirty="0" err="1"/>
              <a:t>maneuver</a:t>
            </a:r>
            <a:r>
              <a:rPr lang="sv-SE" sz="3200" dirty="0"/>
              <a:t> </a:t>
            </a:r>
          </a:p>
          <a:p>
            <a:r>
              <a:rPr lang="sv-SE" sz="3200" dirty="0" err="1"/>
              <a:t>Bend</a:t>
            </a:r>
            <a:r>
              <a:rPr lang="sv-SE" sz="3200" dirty="0"/>
              <a:t> the </a:t>
            </a:r>
            <a:r>
              <a:rPr lang="sv-SE" sz="3200" dirty="0" err="1"/>
              <a:t>mothers</a:t>
            </a:r>
            <a:r>
              <a:rPr lang="sv-SE" sz="3200" dirty="0"/>
              <a:t> legs </a:t>
            </a:r>
            <a:r>
              <a:rPr lang="sv-SE" sz="3200" dirty="0" err="1"/>
              <a:t>up</a:t>
            </a:r>
            <a:r>
              <a:rPr lang="sv-SE" sz="3200" dirty="0"/>
              <a:t> </a:t>
            </a:r>
            <a:r>
              <a:rPr lang="sv-SE" sz="3200" dirty="0" err="1"/>
              <a:t>towards</a:t>
            </a:r>
            <a:r>
              <a:rPr lang="sv-SE" sz="3200" dirty="0"/>
              <a:t> the </a:t>
            </a:r>
            <a:r>
              <a:rPr lang="sv-SE" sz="3200" dirty="0" err="1"/>
              <a:t>stomac</a:t>
            </a:r>
            <a:endParaRPr lang="sv-SE" sz="3200" dirty="0"/>
          </a:p>
          <a:p>
            <a:r>
              <a:rPr lang="sv-SE" sz="3200" dirty="0" err="1"/>
              <a:t>This</a:t>
            </a:r>
            <a:r>
              <a:rPr lang="sv-SE" sz="3200" dirty="0"/>
              <a:t> </a:t>
            </a:r>
            <a:r>
              <a:rPr lang="sv-SE" sz="3200" dirty="0" err="1"/>
              <a:t>itself</a:t>
            </a:r>
            <a:r>
              <a:rPr lang="sv-SE" sz="3200" dirty="0"/>
              <a:t> </a:t>
            </a:r>
            <a:r>
              <a:rPr lang="sv-SE" sz="3200" dirty="0" err="1"/>
              <a:t>will</a:t>
            </a:r>
            <a:r>
              <a:rPr lang="sv-SE" sz="3200" dirty="0"/>
              <a:t> </a:t>
            </a:r>
            <a:r>
              <a:rPr lang="sv-SE" sz="3200" dirty="0" err="1"/>
              <a:t>reduce</a:t>
            </a:r>
            <a:r>
              <a:rPr lang="sv-SE" sz="3200" dirty="0"/>
              <a:t> &gt;40% </a:t>
            </a:r>
            <a:r>
              <a:rPr lang="sv-SE" sz="3200" dirty="0" err="1"/>
              <a:t>of</a:t>
            </a:r>
            <a:r>
              <a:rPr lang="sv-SE" sz="3200" dirty="0"/>
              <a:t> all </a:t>
            </a:r>
            <a:r>
              <a:rPr lang="sv-SE" sz="3200" dirty="0" err="1"/>
              <a:t>dystocias</a:t>
            </a:r>
            <a:endParaRPr lang="sv-SE" sz="3200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2050" name="Picture 2" descr="Shoulder Dystocia Reduction | SpringerLink">
            <a:extLst>
              <a:ext uri="{FF2B5EF4-FFF2-40B4-BE49-F238E27FC236}">
                <a16:creationId xmlns:a16="http://schemas.microsoft.com/office/drawing/2014/main" id="{A970DA9E-714B-1492-F0A3-41BA73C88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" r="-1" b="7959"/>
          <a:stretch/>
        </p:blipFill>
        <p:spPr bwMode="auto">
          <a:xfrm>
            <a:off x="7534654" y="10"/>
            <a:ext cx="46573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900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32F5AD-084F-36F5-FEC2-3451E90F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sv-SE" sz="4000" dirty="0"/>
              <a:t>P- </a:t>
            </a:r>
            <a:r>
              <a:rPr lang="sv-SE" sz="4000" dirty="0" err="1"/>
              <a:t>pressure</a:t>
            </a:r>
            <a:endParaRPr lang="sv-SE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8CF8F2-0A5A-0295-766A-B422A6484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2"/>
            <a:ext cx="5925310" cy="3255252"/>
          </a:xfrm>
        </p:spPr>
        <p:txBody>
          <a:bodyPr>
            <a:noAutofit/>
          </a:bodyPr>
          <a:lstStyle/>
          <a:p>
            <a:r>
              <a:rPr lang="sv-SE" sz="3200" dirty="0"/>
              <a:t>Suprapubis </a:t>
            </a:r>
            <a:r>
              <a:rPr lang="sv-SE" sz="3200" dirty="0" err="1"/>
              <a:t>pressure</a:t>
            </a:r>
            <a:r>
              <a:rPr lang="sv-SE" sz="3200" dirty="0"/>
              <a:t> is </a:t>
            </a:r>
            <a:r>
              <a:rPr lang="sv-SE" sz="3200" dirty="0" err="1"/>
              <a:t>done</a:t>
            </a:r>
            <a:r>
              <a:rPr lang="sv-SE" sz="3200" dirty="0"/>
              <a:t> by an </a:t>
            </a:r>
            <a:r>
              <a:rPr lang="sv-SE" sz="3200" dirty="0" err="1"/>
              <a:t>assistant</a:t>
            </a:r>
            <a:r>
              <a:rPr lang="sv-SE" sz="3200" dirty="0"/>
              <a:t>. </a:t>
            </a:r>
          </a:p>
          <a:p>
            <a:r>
              <a:rPr lang="sv-SE" sz="3200" dirty="0" err="1"/>
              <a:t>Important</a:t>
            </a:r>
            <a:r>
              <a:rPr lang="sv-SE" sz="3200" dirty="0"/>
              <a:t> </a:t>
            </a:r>
            <a:r>
              <a:rPr lang="sv-SE" sz="3200" dirty="0" err="1"/>
              <a:t>that</a:t>
            </a:r>
            <a:r>
              <a:rPr lang="sv-SE" sz="3200" dirty="0"/>
              <a:t> </a:t>
            </a:r>
            <a:r>
              <a:rPr lang="sv-SE" sz="3200" dirty="0" err="1"/>
              <a:t>this</a:t>
            </a:r>
            <a:r>
              <a:rPr lang="sv-SE" sz="3200" dirty="0"/>
              <a:t> is </a:t>
            </a:r>
            <a:r>
              <a:rPr lang="sv-SE" sz="3200" dirty="0" err="1"/>
              <a:t>done</a:t>
            </a:r>
            <a:r>
              <a:rPr lang="sv-SE" sz="3200" dirty="0"/>
              <a:t> on the babys </a:t>
            </a:r>
            <a:r>
              <a:rPr lang="sv-SE" sz="3200" dirty="0" err="1"/>
              <a:t>backside</a:t>
            </a:r>
            <a:endParaRPr lang="sv-SE" sz="3200" dirty="0"/>
          </a:p>
          <a:p>
            <a:r>
              <a:rPr lang="sv-SE" sz="3200" dirty="0"/>
              <a:t>CPR position </a:t>
            </a:r>
            <a:r>
              <a:rPr lang="sv-SE" sz="3200" dirty="0" err="1"/>
              <a:t>of</a:t>
            </a:r>
            <a:r>
              <a:rPr lang="sv-SE" sz="3200" dirty="0"/>
              <a:t> </a:t>
            </a:r>
            <a:r>
              <a:rPr lang="sv-SE" sz="3200" dirty="0" err="1"/>
              <a:t>assistants</a:t>
            </a:r>
            <a:r>
              <a:rPr lang="sv-SE" sz="3200" dirty="0"/>
              <a:t> hands</a:t>
            </a:r>
          </a:p>
          <a:p>
            <a:r>
              <a:rPr lang="sv-SE" sz="3200" dirty="0" err="1"/>
              <a:t>Adduce</a:t>
            </a:r>
            <a:r>
              <a:rPr lang="sv-SE" sz="3200" dirty="0"/>
              <a:t> the front </a:t>
            </a:r>
            <a:r>
              <a:rPr lang="sv-SE" sz="3200" dirty="0" err="1"/>
              <a:t>shoulder</a:t>
            </a:r>
            <a:r>
              <a:rPr lang="sv-SE" sz="3200" dirty="0"/>
              <a:t> </a:t>
            </a:r>
          </a:p>
        </p:txBody>
      </p:sp>
      <p:pic>
        <p:nvPicPr>
          <p:cNvPr id="3074" name="Picture 2" descr="En bild som visar bebis, nyfött barn, tecknad serie&#10;&#10;AI-genererat innehåll kan vara felaktigt.">
            <a:extLst>
              <a:ext uri="{FF2B5EF4-FFF2-40B4-BE49-F238E27FC236}">
                <a16:creationId xmlns:a16="http://schemas.microsoft.com/office/drawing/2014/main" id="{C69E9C49-4F80-4B38-344B-D32CA2D38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0" r="15584" b="1"/>
          <a:stretch/>
        </p:blipFill>
        <p:spPr bwMode="auto">
          <a:xfrm>
            <a:off x="7534654" y="10"/>
            <a:ext cx="46573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5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53D5F1E-094B-D65D-567C-C586E69EA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sv-SE" sz="3600" dirty="0"/>
              <a:t>E – </a:t>
            </a:r>
            <a:r>
              <a:rPr lang="sv-SE" sz="3600" dirty="0" err="1"/>
              <a:t>Evaluate</a:t>
            </a:r>
            <a:r>
              <a:rPr lang="sv-SE" sz="3600" dirty="0"/>
              <a:t> for </a:t>
            </a:r>
            <a:r>
              <a:rPr lang="sv-SE" sz="3600" dirty="0" err="1"/>
              <a:t>episiotomy</a:t>
            </a:r>
            <a:endParaRPr lang="sv-SE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4CC524-23E1-59FC-4B3A-99F0D59A2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sv-SE" sz="3200" dirty="0" err="1">
                <a:solidFill>
                  <a:srgbClr val="404040"/>
                </a:solidFill>
              </a:rPr>
              <a:t>Shoulder</a:t>
            </a:r>
            <a:r>
              <a:rPr lang="sv-SE" sz="3200" dirty="0">
                <a:solidFill>
                  <a:srgbClr val="404040"/>
                </a:solidFill>
              </a:rPr>
              <a:t> </a:t>
            </a:r>
            <a:r>
              <a:rPr lang="sv-SE" sz="3200" dirty="0" err="1">
                <a:solidFill>
                  <a:srgbClr val="404040"/>
                </a:solidFill>
              </a:rPr>
              <a:t>dystocia</a:t>
            </a:r>
            <a:r>
              <a:rPr lang="sv-SE" sz="3200" dirty="0">
                <a:solidFill>
                  <a:srgbClr val="404040"/>
                </a:solidFill>
              </a:rPr>
              <a:t> is not a soft </a:t>
            </a:r>
            <a:r>
              <a:rPr lang="sv-SE" sz="3200" dirty="0" err="1">
                <a:solidFill>
                  <a:srgbClr val="404040"/>
                </a:solidFill>
              </a:rPr>
              <a:t>tissue</a:t>
            </a:r>
            <a:r>
              <a:rPr lang="sv-SE" sz="3200" dirty="0">
                <a:solidFill>
                  <a:srgbClr val="404040"/>
                </a:solidFill>
              </a:rPr>
              <a:t> problem </a:t>
            </a:r>
          </a:p>
          <a:p>
            <a:r>
              <a:rPr lang="sv-SE" sz="3200" dirty="0" err="1">
                <a:solidFill>
                  <a:srgbClr val="404040"/>
                </a:solidFill>
              </a:rPr>
              <a:t>Shoulder</a:t>
            </a:r>
            <a:r>
              <a:rPr lang="sv-SE" sz="3200" dirty="0">
                <a:solidFill>
                  <a:srgbClr val="404040"/>
                </a:solidFill>
              </a:rPr>
              <a:t> </a:t>
            </a:r>
            <a:r>
              <a:rPr lang="sv-SE" sz="3200" dirty="0" err="1">
                <a:solidFill>
                  <a:srgbClr val="404040"/>
                </a:solidFill>
              </a:rPr>
              <a:t>dystocia</a:t>
            </a:r>
            <a:r>
              <a:rPr lang="sv-SE" sz="3200" dirty="0">
                <a:solidFill>
                  <a:srgbClr val="404040"/>
                </a:solidFill>
              </a:rPr>
              <a:t> is a </a:t>
            </a:r>
            <a:r>
              <a:rPr lang="sv-SE" sz="3200" dirty="0" err="1">
                <a:solidFill>
                  <a:srgbClr val="404040"/>
                </a:solidFill>
              </a:rPr>
              <a:t>bone</a:t>
            </a:r>
            <a:r>
              <a:rPr lang="sv-SE" sz="3200" dirty="0">
                <a:solidFill>
                  <a:srgbClr val="404040"/>
                </a:solidFill>
              </a:rPr>
              <a:t> problem </a:t>
            </a:r>
          </a:p>
          <a:p>
            <a:r>
              <a:rPr lang="sv-SE" sz="3200" dirty="0" err="1">
                <a:solidFill>
                  <a:srgbClr val="404040"/>
                </a:solidFill>
              </a:rPr>
              <a:t>Episiotomy</a:t>
            </a:r>
            <a:r>
              <a:rPr lang="sv-SE" sz="3200" dirty="0">
                <a:solidFill>
                  <a:srgbClr val="404040"/>
                </a:solidFill>
              </a:rPr>
              <a:t> is </a:t>
            </a:r>
            <a:r>
              <a:rPr lang="sv-SE" sz="3200" dirty="0" err="1">
                <a:solidFill>
                  <a:srgbClr val="404040"/>
                </a:solidFill>
              </a:rPr>
              <a:t>done</a:t>
            </a:r>
            <a:r>
              <a:rPr lang="sv-SE" sz="3200" dirty="0">
                <a:solidFill>
                  <a:srgbClr val="404040"/>
                </a:solidFill>
              </a:rPr>
              <a:t> </a:t>
            </a:r>
            <a:r>
              <a:rPr lang="sv-SE" sz="3200" dirty="0" err="1">
                <a:solidFill>
                  <a:srgbClr val="404040"/>
                </a:solidFill>
              </a:rPr>
              <a:t>due</a:t>
            </a:r>
            <a:r>
              <a:rPr lang="sv-SE" sz="3200" dirty="0">
                <a:solidFill>
                  <a:srgbClr val="404040"/>
                </a:solidFill>
              </a:rPr>
              <a:t> to get </a:t>
            </a:r>
            <a:r>
              <a:rPr lang="sv-SE" sz="3200" dirty="0" err="1">
                <a:solidFill>
                  <a:srgbClr val="404040"/>
                </a:solidFill>
              </a:rPr>
              <a:t>more</a:t>
            </a:r>
            <a:r>
              <a:rPr lang="sv-SE" sz="3200" dirty="0">
                <a:solidFill>
                  <a:srgbClr val="404040"/>
                </a:solidFill>
              </a:rPr>
              <a:t> space </a:t>
            </a:r>
            <a:r>
              <a:rPr lang="sv-SE" sz="3200" dirty="0" err="1">
                <a:solidFill>
                  <a:srgbClr val="404040"/>
                </a:solidFill>
              </a:rPr>
              <a:t>during</a:t>
            </a:r>
            <a:r>
              <a:rPr lang="sv-SE" sz="3200" dirty="0">
                <a:solidFill>
                  <a:srgbClr val="404040"/>
                </a:solidFill>
              </a:rPr>
              <a:t> the inner </a:t>
            </a:r>
            <a:r>
              <a:rPr lang="sv-SE" sz="3200" dirty="0" err="1">
                <a:solidFill>
                  <a:srgbClr val="404040"/>
                </a:solidFill>
              </a:rPr>
              <a:t>maneuvers</a:t>
            </a:r>
            <a:endParaRPr lang="sv-SE" sz="3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72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DACB6D2-953B-7F71-CE78-6598F0DB5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428998"/>
            <a:ext cx="7729729" cy="676711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R – </a:t>
            </a:r>
            <a:r>
              <a:rPr lang="sv-SE" sz="3200" dirty="0" err="1">
                <a:solidFill>
                  <a:schemeClr val="bg1"/>
                </a:solidFill>
              </a:rPr>
              <a:t>Removal</a:t>
            </a:r>
            <a:r>
              <a:rPr lang="sv-SE" sz="3200" dirty="0">
                <a:solidFill>
                  <a:schemeClr val="bg1"/>
                </a:solidFill>
              </a:rPr>
              <a:t> </a:t>
            </a:r>
            <a:r>
              <a:rPr lang="sv-SE" sz="3200" dirty="0" err="1">
                <a:solidFill>
                  <a:schemeClr val="bg1"/>
                </a:solidFill>
              </a:rPr>
              <a:t>of</a:t>
            </a:r>
            <a:r>
              <a:rPr lang="sv-SE" sz="3200" dirty="0">
                <a:solidFill>
                  <a:schemeClr val="bg1"/>
                </a:solidFill>
              </a:rPr>
              <a:t> </a:t>
            </a:r>
            <a:r>
              <a:rPr lang="sv-SE" sz="3200" dirty="0" err="1">
                <a:solidFill>
                  <a:schemeClr val="bg1"/>
                </a:solidFill>
              </a:rPr>
              <a:t>posterior</a:t>
            </a:r>
            <a:r>
              <a:rPr lang="sv-SE" sz="3200" dirty="0">
                <a:solidFill>
                  <a:schemeClr val="bg1"/>
                </a:solidFill>
              </a:rPr>
              <a:t> arm</a:t>
            </a:r>
          </a:p>
        </p:txBody>
      </p:sp>
      <p:pic>
        <p:nvPicPr>
          <p:cNvPr id="4098" name="Picture 2" descr="JaypeeDigital | eBook Reader">
            <a:extLst>
              <a:ext uri="{FF2B5EF4-FFF2-40B4-BE49-F238E27FC236}">
                <a16:creationId xmlns:a16="http://schemas.microsoft.com/office/drawing/2014/main" id="{84D41646-EC7B-E5EA-C3AA-80840154A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0" b="7147"/>
          <a:stretch/>
        </p:blipFill>
        <p:spPr bwMode="auto">
          <a:xfrm>
            <a:off x="20" y="-2"/>
            <a:ext cx="1219198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3F6C7-A795-3CBE-7F2C-A2E8A0691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4507722"/>
            <a:ext cx="7715177" cy="12715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v-SE" sz="2800" dirty="0" err="1">
                <a:solidFill>
                  <a:schemeClr val="bg1"/>
                </a:solidFill>
              </a:rPr>
              <a:t>Follow</a:t>
            </a:r>
            <a:r>
              <a:rPr lang="sv-SE" sz="2800" dirty="0">
                <a:solidFill>
                  <a:schemeClr val="bg1"/>
                </a:solidFill>
              </a:rPr>
              <a:t> the back arm down </a:t>
            </a:r>
            <a:r>
              <a:rPr lang="sv-SE" sz="2800" dirty="0" err="1">
                <a:solidFill>
                  <a:schemeClr val="bg1"/>
                </a:solidFill>
              </a:rPr>
              <a:t>towards</a:t>
            </a:r>
            <a:r>
              <a:rPr lang="sv-SE" sz="2800" dirty="0">
                <a:solidFill>
                  <a:schemeClr val="bg1"/>
                </a:solidFill>
              </a:rPr>
              <a:t> the </a:t>
            </a:r>
            <a:r>
              <a:rPr lang="sv-SE" sz="2800" dirty="0" err="1">
                <a:solidFill>
                  <a:schemeClr val="bg1"/>
                </a:solidFill>
              </a:rPr>
              <a:t>elbow</a:t>
            </a:r>
            <a:endParaRPr lang="sv-SE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sv-SE" sz="2800" dirty="0" err="1">
                <a:solidFill>
                  <a:schemeClr val="bg1"/>
                </a:solidFill>
              </a:rPr>
              <a:t>Bend</a:t>
            </a:r>
            <a:r>
              <a:rPr lang="sv-SE" sz="2800" dirty="0">
                <a:solidFill>
                  <a:schemeClr val="bg1"/>
                </a:solidFill>
              </a:rPr>
              <a:t> the arm</a:t>
            </a:r>
          </a:p>
          <a:p>
            <a:pPr>
              <a:lnSpc>
                <a:spcPct val="90000"/>
              </a:lnSpc>
            </a:pPr>
            <a:r>
              <a:rPr lang="sv-SE" sz="2800" dirty="0" err="1">
                <a:solidFill>
                  <a:schemeClr val="bg1"/>
                </a:solidFill>
              </a:rPr>
              <a:t>Sweep</a:t>
            </a:r>
            <a:r>
              <a:rPr lang="sv-SE" sz="2800" dirty="0">
                <a:solidFill>
                  <a:schemeClr val="bg1"/>
                </a:solidFill>
              </a:rPr>
              <a:t> the arm over the babys </a:t>
            </a:r>
            <a:r>
              <a:rPr lang="sv-SE" sz="2800" dirty="0" err="1">
                <a:solidFill>
                  <a:schemeClr val="bg1"/>
                </a:solidFill>
              </a:rPr>
              <a:t>chest</a:t>
            </a:r>
            <a:endParaRPr lang="sv-SE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sv-SE" sz="2800" dirty="0">
                <a:solidFill>
                  <a:schemeClr val="bg1"/>
                </a:solidFill>
              </a:rPr>
              <a:t>Pulling the hand straight </a:t>
            </a:r>
            <a:r>
              <a:rPr lang="sv-SE" sz="2800" dirty="0" err="1">
                <a:solidFill>
                  <a:schemeClr val="bg1"/>
                </a:solidFill>
              </a:rPr>
              <a:t>out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will</a:t>
            </a:r>
            <a:r>
              <a:rPr lang="sv-SE" sz="2800" dirty="0">
                <a:solidFill>
                  <a:schemeClr val="bg1"/>
                </a:solidFill>
              </a:rPr>
              <a:t> cause </a:t>
            </a:r>
            <a:r>
              <a:rPr lang="sv-SE" sz="2800" dirty="0" err="1">
                <a:solidFill>
                  <a:schemeClr val="bg1"/>
                </a:solidFill>
              </a:rPr>
              <a:t>fractures</a:t>
            </a:r>
            <a:endParaRPr lang="sv-S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8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A501D6C-B971-69D1-7C79-EC43A0CCE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sv-SE">
                <a:solidFill>
                  <a:schemeClr val="bg1"/>
                </a:solidFill>
              </a:rPr>
              <a:t>R – Rotatory internal maneuvers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989804-5102-87C6-4AFC-52AB0BE24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>
                <a:solidFill>
                  <a:schemeClr val="bg1"/>
                </a:solidFill>
              </a:rPr>
              <a:t>Rubins maneuver </a:t>
            </a:r>
          </a:p>
          <a:p>
            <a:pPr marL="0" indent="0">
              <a:buNone/>
            </a:pPr>
            <a:r>
              <a:rPr lang="sv-SE">
                <a:solidFill>
                  <a:schemeClr val="bg1"/>
                </a:solidFill>
              </a:rPr>
              <a:t>Reach for the front shoulder </a:t>
            </a:r>
          </a:p>
          <a:p>
            <a:pPr marL="0" indent="0">
              <a:buNone/>
            </a:pPr>
            <a:r>
              <a:rPr lang="sv-SE">
                <a:solidFill>
                  <a:schemeClr val="bg1"/>
                </a:solidFill>
              </a:rPr>
              <a:t>Press the shoulder forward to rotate to a oblique position</a:t>
            </a:r>
          </a:p>
          <a:p>
            <a:pPr marL="0" indent="0">
              <a:buNone/>
            </a:pPr>
            <a:r>
              <a:rPr lang="sv-SE">
                <a:solidFill>
                  <a:schemeClr val="bg1"/>
                </a:solidFill>
              </a:rPr>
              <a:t>Continue with Mc Roberts maneuver</a:t>
            </a:r>
          </a:p>
        </p:txBody>
      </p:sp>
      <p:pic>
        <p:nvPicPr>
          <p:cNvPr id="1026" name="Picture 2" descr="Shoulder Dystocia Most dreaded unanticipated Obstetric Complication Major  cause of maternal and perinatal mortality and morbidity Costly source of. -  ppt download">
            <a:extLst>
              <a:ext uri="{FF2B5EF4-FFF2-40B4-BE49-F238E27FC236}">
                <a16:creationId xmlns:a16="http://schemas.microsoft.com/office/drawing/2014/main" id="{8F436C60-EEAA-D789-91BA-F3FB78ECC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004528"/>
            <a:ext cx="6250769" cy="468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949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8" name="Rectangle 2077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0" name="Rectangle 207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E358252-0F95-1085-EFD6-B3E0C506E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sv-SE">
                <a:solidFill>
                  <a:schemeClr val="bg1"/>
                </a:solidFill>
              </a:rPr>
              <a:t>R – Woods maneuver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E2DB3C-AB48-4B94-C75F-E168A88BE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>
                <a:solidFill>
                  <a:schemeClr val="bg1"/>
                </a:solidFill>
              </a:rPr>
              <a:t>Wooods maneuver </a:t>
            </a:r>
          </a:p>
          <a:p>
            <a:pPr marL="0" indent="0">
              <a:buNone/>
            </a:pPr>
            <a:r>
              <a:rPr lang="sv-SE">
                <a:solidFill>
                  <a:schemeClr val="bg1"/>
                </a:solidFill>
              </a:rPr>
              <a:t>Reach for the back shoulder from the front </a:t>
            </a:r>
          </a:p>
          <a:p>
            <a:pPr marL="0" indent="0">
              <a:buNone/>
            </a:pPr>
            <a:r>
              <a:rPr lang="sv-SE">
                <a:solidFill>
                  <a:schemeClr val="bg1"/>
                </a:solidFill>
              </a:rPr>
              <a:t>Rotate towards the symphysis</a:t>
            </a:r>
          </a:p>
          <a:p>
            <a:pPr marL="0" indent="0">
              <a:buNone/>
            </a:pPr>
            <a:r>
              <a:rPr lang="sv-SE">
                <a:solidFill>
                  <a:schemeClr val="bg1"/>
                </a:solidFill>
              </a:rPr>
              <a:t>Combine with the Rubins maneuver </a:t>
            </a:r>
          </a:p>
        </p:txBody>
      </p:sp>
      <p:pic>
        <p:nvPicPr>
          <p:cNvPr id="1030" name="Picture 6" descr="Shoulder Dystocia. - ppt download">
            <a:extLst>
              <a:ext uri="{FF2B5EF4-FFF2-40B4-BE49-F238E27FC236}">
                <a16:creationId xmlns:a16="http://schemas.microsoft.com/office/drawing/2014/main" id="{4A0403D5-8F95-2D65-031C-6F25379D8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004528"/>
            <a:ext cx="6250769" cy="468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48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AF9F58D-8D09-3B41-BB10-CA804639E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820010"/>
            <a:ext cx="3415288" cy="3212654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R – Roll the patient </a:t>
            </a:r>
          </a:p>
        </p:txBody>
      </p:sp>
      <p:pic>
        <p:nvPicPr>
          <p:cNvPr id="3074" name="Picture 2" descr="Shoulder Dystocia">
            <a:extLst>
              <a:ext uri="{FF2B5EF4-FFF2-40B4-BE49-F238E27FC236}">
                <a16:creationId xmlns:a16="http://schemas.microsoft.com/office/drawing/2014/main" id="{476E0F71-1C4F-0628-9DFC-4E407465C4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466847"/>
            <a:ext cx="6250769" cy="376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202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4109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2D80993-9582-70E1-9BF9-71548638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sv-SE"/>
              <a:t>Roll the patient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9853BE-E754-C207-B24B-05A98FDDB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FF"/>
                </a:solidFill>
              </a:rPr>
              <a:t>The </a:t>
            </a:r>
            <a:r>
              <a:rPr lang="sv-SE" dirty="0" err="1">
                <a:solidFill>
                  <a:srgbClr val="FFFFFF"/>
                </a:solidFill>
              </a:rPr>
              <a:t>movment</a:t>
            </a:r>
            <a:r>
              <a:rPr lang="sv-SE" dirty="0">
                <a:solidFill>
                  <a:srgbClr val="FFFFFF"/>
                </a:solidFill>
              </a:rPr>
              <a:t> </a:t>
            </a:r>
            <a:r>
              <a:rPr lang="sv-SE" dirty="0" err="1">
                <a:solidFill>
                  <a:srgbClr val="FFFFFF"/>
                </a:solidFill>
              </a:rPr>
              <a:t>may</a:t>
            </a:r>
            <a:r>
              <a:rPr lang="sv-SE" dirty="0">
                <a:solidFill>
                  <a:srgbClr val="FFFFFF"/>
                </a:solidFill>
              </a:rPr>
              <a:t> </a:t>
            </a:r>
            <a:r>
              <a:rPr lang="sv-SE" dirty="0" err="1">
                <a:solidFill>
                  <a:srgbClr val="FFFFFF"/>
                </a:solidFill>
              </a:rPr>
              <a:t>solve</a:t>
            </a:r>
            <a:r>
              <a:rPr lang="sv-SE" dirty="0">
                <a:solidFill>
                  <a:srgbClr val="FFFFFF"/>
                </a:solidFill>
              </a:rPr>
              <a:t> the </a:t>
            </a:r>
            <a:r>
              <a:rPr lang="sv-SE" dirty="0" err="1">
                <a:solidFill>
                  <a:srgbClr val="FFFFFF"/>
                </a:solidFill>
              </a:rPr>
              <a:t>shoulder</a:t>
            </a:r>
            <a:r>
              <a:rPr lang="sv-SE" dirty="0">
                <a:solidFill>
                  <a:srgbClr val="FFFFFF"/>
                </a:solidFill>
              </a:rPr>
              <a:t> </a:t>
            </a:r>
            <a:r>
              <a:rPr lang="sv-SE" dirty="0" err="1">
                <a:solidFill>
                  <a:srgbClr val="FFFFFF"/>
                </a:solidFill>
              </a:rPr>
              <a:t>dystocia</a:t>
            </a:r>
            <a:endParaRPr lang="sv-SE" dirty="0">
              <a:solidFill>
                <a:srgbClr val="FFFFFF"/>
              </a:solidFill>
            </a:endParaRPr>
          </a:p>
          <a:p>
            <a:r>
              <a:rPr lang="sv-SE" dirty="0">
                <a:solidFill>
                  <a:srgbClr val="FFFFFF"/>
                </a:solidFill>
              </a:rPr>
              <a:t>It </a:t>
            </a:r>
            <a:r>
              <a:rPr lang="sv-SE" dirty="0" err="1">
                <a:solidFill>
                  <a:srgbClr val="FFFFFF"/>
                </a:solidFill>
              </a:rPr>
              <a:t>widen</a:t>
            </a:r>
            <a:r>
              <a:rPr lang="sv-SE" dirty="0">
                <a:solidFill>
                  <a:srgbClr val="FFFFFF"/>
                </a:solidFill>
              </a:rPr>
              <a:t> the </a:t>
            </a:r>
            <a:r>
              <a:rPr lang="sv-SE" dirty="0" err="1">
                <a:solidFill>
                  <a:srgbClr val="FFFFFF"/>
                </a:solidFill>
              </a:rPr>
              <a:t>pelvis</a:t>
            </a:r>
            <a:r>
              <a:rPr lang="sv-SE" dirty="0">
                <a:solidFill>
                  <a:srgbClr val="FFFFFF"/>
                </a:solidFill>
              </a:rPr>
              <a:t> </a:t>
            </a:r>
            <a:r>
              <a:rPr lang="sv-SE" dirty="0" err="1">
                <a:solidFill>
                  <a:srgbClr val="FFFFFF"/>
                </a:solidFill>
              </a:rPr>
              <a:t>about</a:t>
            </a:r>
            <a:r>
              <a:rPr lang="sv-SE" dirty="0">
                <a:solidFill>
                  <a:srgbClr val="FFFFFF"/>
                </a:solidFill>
              </a:rPr>
              <a:t> 1-2 cm</a:t>
            </a:r>
          </a:p>
          <a:p>
            <a:r>
              <a:rPr lang="sv-SE" dirty="0" err="1">
                <a:solidFill>
                  <a:srgbClr val="FFFFFF"/>
                </a:solidFill>
              </a:rPr>
              <a:t>Deliver</a:t>
            </a:r>
            <a:r>
              <a:rPr lang="sv-SE" dirty="0">
                <a:solidFill>
                  <a:srgbClr val="FFFFFF"/>
                </a:solidFill>
              </a:rPr>
              <a:t> the </a:t>
            </a:r>
            <a:r>
              <a:rPr lang="sv-SE" dirty="0" err="1">
                <a:solidFill>
                  <a:srgbClr val="FFFFFF"/>
                </a:solidFill>
              </a:rPr>
              <a:t>posterior</a:t>
            </a:r>
            <a:r>
              <a:rPr lang="sv-SE" dirty="0">
                <a:solidFill>
                  <a:srgbClr val="FFFFFF"/>
                </a:solidFill>
              </a:rPr>
              <a:t> arm</a:t>
            </a:r>
          </a:p>
          <a:p>
            <a:r>
              <a:rPr lang="sv-SE" dirty="0">
                <a:solidFill>
                  <a:srgbClr val="FFFFFF"/>
                </a:solidFill>
              </a:rPr>
              <a:t> </a:t>
            </a:r>
          </a:p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4112" name="Rectangle 4111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4" name="Rectangle 4113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Resolving Shoulder Dystocia - Essentially, little Lilly in the lamb post  below was doing this maneuver, adapted for the ewe and lamb. | Facebook">
            <a:extLst>
              <a:ext uri="{FF2B5EF4-FFF2-40B4-BE49-F238E27FC236}">
                <a16:creationId xmlns:a16="http://schemas.microsoft.com/office/drawing/2014/main" id="{C69602CA-7B88-C7F0-11C2-B46959FE3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4692" y="2060995"/>
            <a:ext cx="4159568" cy="241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2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D9B6CF-87DD-47C7-B38D-7C5353D4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D191028-0DEC-7E7F-0152-366BD74F4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133600"/>
            <a:ext cx="3529583" cy="1898904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dirty="0"/>
              <a:t>Macrosomia is the most dominant</a:t>
            </a:r>
            <a:br>
              <a:rPr lang="en-US" dirty="0"/>
            </a:br>
            <a:r>
              <a:rPr lang="en-US" dirty="0"/>
              <a:t>risk factor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E2328B-DA12-4B90-BD82-3CCF13AF6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7FF0B6-332F-4842-A5F8-EA360BD5F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0412" y="802767"/>
            <a:ext cx="656539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tshållare för innehåll 4" descr="En bild som visar person, Människoansikte, pojke, bebis&#10;&#10;AI-genererat innehåll kan vara felaktigt.">
            <a:extLst>
              <a:ext uri="{FF2B5EF4-FFF2-40B4-BE49-F238E27FC236}">
                <a16:creationId xmlns:a16="http://schemas.microsoft.com/office/drawing/2014/main" id="{3B523181-43E6-671D-4A47-2B8F87699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0452" y="1282126"/>
            <a:ext cx="5925312" cy="397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78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7156411-9161-F414-EC5D-95F76A58B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77586"/>
            <a:ext cx="7729728" cy="595666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sv-SE" dirty="0"/>
              <a:t>Last </a:t>
            </a:r>
            <a:r>
              <a:rPr lang="sv-SE" dirty="0" err="1"/>
              <a:t>move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ABD281-233C-89F6-7517-D0CAC7E1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843590"/>
            <a:ext cx="8779512" cy="3326928"/>
          </a:xfrm>
        </p:spPr>
        <p:txBody>
          <a:bodyPr>
            <a:normAutofit/>
          </a:bodyPr>
          <a:lstStyle/>
          <a:p>
            <a:r>
              <a:rPr lang="sv-SE" sz="2400" dirty="0" err="1">
                <a:solidFill>
                  <a:srgbClr val="404040"/>
                </a:solidFill>
              </a:rPr>
              <a:t>Axillar</a:t>
            </a:r>
            <a:r>
              <a:rPr lang="sv-SE" sz="2400" dirty="0">
                <a:solidFill>
                  <a:srgbClr val="404040"/>
                </a:solidFill>
              </a:rPr>
              <a:t> </a:t>
            </a:r>
            <a:r>
              <a:rPr lang="sv-SE" sz="2400" dirty="0" err="1">
                <a:solidFill>
                  <a:srgbClr val="404040"/>
                </a:solidFill>
              </a:rPr>
              <a:t>slyng</a:t>
            </a:r>
            <a:r>
              <a:rPr lang="sv-SE" sz="2400" dirty="0">
                <a:solidFill>
                  <a:srgbClr val="404040"/>
                </a:solidFill>
              </a:rPr>
              <a:t> </a:t>
            </a:r>
            <a:r>
              <a:rPr lang="sv-SE" sz="2400" dirty="0" err="1">
                <a:solidFill>
                  <a:srgbClr val="404040"/>
                </a:solidFill>
              </a:rPr>
              <a:t>traction</a:t>
            </a:r>
            <a:r>
              <a:rPr lang="sv-SE" sz="2400" dirty="0">
                <a:solidFill>
                  <a:srgbClr val="404040"/>
                </a:solidFill>
              </a:rPr>
              <a:t> </a:t>
            </a:r>
            <a:r>
              <a:rPr lang="sv-SE" sz="2400" dirty="0" err="1">
                <a:solidFill>
                  <a:srgbClr val="404040"/>
                </a:solidFill>
              </a:rPr>
              <a:t>of</a:t>
            </a:r>
            <a:r>
              <a:rPr lang="sv-SE" sz="2400" dirty="0">
                <a:solidFill>
                  <a:srgbClr val="404040"/>
                </a:solidFill>
              </a:rPr>
              <a:t> back </a:t>
            </a:r>
            <a:r>
              <a:rPr lang="sv-SE" sz="2400" dirty="0" err="1">
                <a:solidFill>
                  <a:srgbClr val="404040"/>
                </a:solidFill>
              </a:rPr>
              <a:t>shoulder</a:t>
            </a:r>
            <a:r>
              <a:rPr lang="sv-SE" sz="2400" dirty="0">
                <a:solidFill>
                  <a:srgbClr val="404040"/>
                </a:solidFill>
              </a:rPr>
              <a:t> </a:t>
            </a:r>
          </a:p>
          <a:p>
            <a:r>
              <a:rPr lang="sv-SE" sz="2400" dirty="0" err="1">
                <a:solidFill>
                  <a:srgbClr val="404040"/>
                </a:solidFill>
              </a:rPr>
              <a:t>Clavicle</a:t>
            </a:r>
            <a:r>
              <a:rPr lang="sv-SE" sz="2400" dirty="0">
                <a:solidFill>
                  <a:srgbClr val="404040"/>
                </a:solidFill>
              </a:rPr>
              <a:t> </a:t>
            </a:r>
            <a:r>
              <a:rPr lang="sv-SE" sz="2400" dirty="0" err="1">
                <a:solidFill>
                  <a:srgbClr val="404040"/>
                </a:solidFill>
              </a:rPr>
              <a:t>fracture</a:t>
            </a:r>
            <a:endParaRPr lang="sv-SE" sz="2400" dirty="0">
              <a:solidFill>
                <a:srgbClr val="404040"/>
              </a:solidFill>
            </a:endParaRPr>
          </a:p>
          <a:p>
            <a:r>
              <a:rPr lang="sv-SE" sz="2400" dirty="0" err="1">
                <a:solidFill>
                  <a:srgbClr val="404040"/>
                </a:solidFill>
              </a:rPr>
              <a:t>Zavanelli</a:t>
            </a:r>
            <a:r>
              <a:rPr lang="sv-SE" sz="2400" dirty="0">
                <a:solidFill>
                  <a:srgbClr val="404040"/>
                </a:solidFill>
              </a:rPr>
              <a:t> </a:t>
            </a:r>
            <a:r>
              <a:rPr lang="sv-SE" sz="2400" dirty="0" err="1">
                <a:solidFill>
                  <a:srgbClr val="404040"/>
                </a:solidFill>
              </a:rPr>
              <a:t>maneuver</a:t>
            </a:r>
            <a:r>
              <a:rPr lang="sv-SE" sz="2400" dirty="0">
                <a:solidFill>
                  <a:srgbClr val="404040"/>
                </a:solidFill>
              </a:rPr>
              <a:t> </a:t>
            </a:r>
          </a:p>
          <a:p>
            <a:r>
              <a:rPr lang="sv-SE" sz="2400" dirty="0" err="1">
                <a:solidFill>
                  <a:srgbClr val="404040"/>
                </a:solidFill>
              </a:rPr>
              <a:t>Muscle</a:t>
            </a:r>
            <a:r>
              <a:rPr lang="sv-SE" sz="2400" dirty="0">
                <a:solidFill>
                  <a:srgbClr val="404040"/>
                </a:solidFill>
              </a:rPr>
              <a:t> </a:t>
            </a:r>
            <a:r>
              <a:rPr lang="sv-SE" sz="2400" dirty="0" err="1">
                <a:solidFill>
                  <a:srgbClr val="404040"/>
                </a:solidFill>
              </a:rPr>
              <a:t>relaxant</a:t>
            </a:r>
            <a:r>
              <a:rPr lang="sv-SE" sz="2400" dirty="0">
                <a:solidFill>
                  <a:srgbClr val="404040"/>
                </a:solidFill>
              </a:rPr>
              <a:t> </a:t>
            </a:r>
          </a:p>
          <a:p>
            <a:r>
              <a:rPr lang="sv-SE" sz="2400" dirty="0">
                <a:solidFill>
                  <a:srgbClr val="404040"/>
                </a:solidFill>
              </a:rPr>
              <a:t>Abdominal </a:t>
            </a:r>
            <a:r>
              <a:rPr lang="sv-SE" sz="2400" dirty="0" err="1">
                <a:solidFill>
                  <a:srgbClr val="404040"/>
                </a:solidFill>
              </a:rPr>
              <a:t>surgery</a:t>
            </a:r>
            <a:endParaRPr lang="sv-SE" sz="2400" dirty="0">
              <a:solidFill>
                <a:srgbClr val="404040"/>
              </a:solidFill>
            </a:endParaRPr>
          </a:p>
          <a:p>
            <a:r>
              <a:rPr lang="sv-SE" sz="2400" dirty="0" err="1">
                <a:solidFill>
                  <a:srgbClr val="404040"/>
                </a:solidFill>
              </a:rPr>
              <a:t>Symfysiotomy</a:t>
            </a:r>
            <a:endParaRPr lang="sv-SE" sz="2400" dirty="0">
              <a:solidFill>
                <a:srgbClr val="404040"/>
              </a:solidFill>
            </a:endParaRPr>
          </a:p>
          <a:p>
            <a:endParaRPr lang="sv-SE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65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EE6C82C-77D1-A94F-E19F-D5A34FEF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dirty="0"/>
              <a:t>Axillar Sling traction of back shoulder </a:t>
            </a:r>
          </a:p>
        </p:txBody>
      </p:sp>
      <p:pic>
        <p:nvPicPr>
          <p:cNvPr id="1026" name="Picture 2" descr="FEBRASGO POSITION STATEMENT">
            <a:extLst>
              <a:ext uri="{FF2B5EF4-FFF2-40B4-BE49-F238E27FC236}">
                <a16:creationId xmlns:a16="http://schemas.microsoft.com/office/drawing/2014/main" id="{8E3ECC51-1D2B-747C-26E3-B11F77AED5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267" y="882307"/>
            <a:ext cx="10921466" cy="2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96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5090548-C2DD-161A-B445-00417BD31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sv-SE" dirty="0" err="1">
                <a:solidFill>
                  <a:schemeClr val="bg1"/>
                </a:solidFill>
              </a:rPr>
              <a:t>Goal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with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this</a:t>
            </a:r>
            <a:r>
              <a:rPr lang="sv-SE" dirty="0">
                <a:solidFill>
                  <a:schemeClr val="bg1"/>
                </a:solidFill>
              </a:rPr>
              <a:t> CME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335D01ED-5037-D1A8-D31E-AA9563A047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488556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8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50D3F51-817D-C82F-6BDF-6196B61CA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sv-SE" dirty="0" err="1"/>
              <a:t>Riskfactors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 err="1"/>
              <a:t>shoulder</a:t>
            </a:r>
            <a:r>
              <a:rPr lang="sv-SE" dirty="0"/>
              <a:t> </a:t>
            </a:r>
            <a:r>
              <a:rPr lang="sv-SE" dirty="0" err="1"/>
              <a:t>dystocia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CBFDE3-ECD6-5E33-4497-B7F2A5207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404040"/>
                </a:solidFill>
              </a:rPr>
              <a:t>1. </a:t>
            </a:r>
            <a:r>
              <a:rPr lang="sv-SE" dirty="0" err="1">
                <a:solidFill>
                  <a:srgbClr val="404040"/>
                </a:solidFill>
              </a:rPr>
              <a:t>Macrosomia</a:t>
            </a:r>
            <a:r>
              <a:rPr lang="sv-SE" dirty="0">
                <a:solidFill>
                  <a:srgbClr val="404040"/>
                </a:solidFill>
              </a:rPr>
              <a:t>, </a:t>
            </a:r>
            <a:r>
              <a:rPr lang="sv-SE" dirty="0" err="1">
                <a:solidFill>
                  <a:srgbClr val="404040"/>
                </a:solidFill>
              </a:rPr>
              <a:t>birthweight</a:t>
            </a:r>
            <a:r>
              <a:rPr lang="sv-SE" dirty="0">
                <a:solidFill>
                  <a:srgbClr val="404040"/>
                </a:solidFill>
              </a:rPr>
              <a:t> over 4500 gram is the </a:t>
            </a:r>
            <a:r>
              <a:rPr lang="sv-SE" dirty="0" err="1">
                <a:solidFill>
                  <a:srgbClr val="404040"/>
                </a:solidFill>
              </a:rPr>
              <a:t>most</a:t>
            </a:r>
            <a:r>
              <a:rPr lang="sv-SE" dirty="0">
                <a:solidFill>
                  <a:srgbClr val="404040"/>
                </a:solidFill>
              </a:rPr>
              <a:t> dominant </a:t>
            </a:r>
            <a:r>
              <a:rPr lang="sv-SE" dirty="0" err="1">
                <a:solidFill>
                  <a:srgbClr val="404040"/>
                </a:solidFill>
              </a:rPr>
              <a:t>riskfactor</a:t>
            </a:r>
            <a:r>
              <a:rPr lang="sv-SE" dirty="0">
                <a:solidFill>
                  <a:srgbClr val="404040"/>
                </a:solidFill>
              </a:rPr>
              <a:t>. </a:t>
            </a:r>
            <a:r>
              <a:rPr lang="sv-SE" dirty="0" err="1">
                <a:solidFill>
                  <a:srgbClr val="404040"/>
                </a:solidFill>
              </a:rPr>
              <a:t>Important</a:t>
            </a:r>
            <a:r>
              <a:rPr lang="sv-SE" dirty="0">
                <a:solidFill>
                  <a:srgbClr val="404040"/>
                </a:solidFill>
              </a:rPr>
              <a:t> to </a:t>
            </a:r>
            <a:r>
              <a:rPr lang="sv-SE" dirty="0" err="1">
                <a:solidFill>
                  <a:srgbClr val="404040"/>
                </a:solidFill>
              </a:rPr>
              <a:t>know</a:t>
            </a:r>
            <a:r>
              <a:rPr lang="sv-SE" dirty="0">
                <a:solidFill>
                  <a:srgbClr val="404040"/>
                </a:solidFill>
              </a:rPr>
              <a:t> </a:t>
            </a:r>
            <a:r>
              <a:rPr lang="sv-SE" dirty="0" err="1">
                <a:solidFill>
                  <a:srgbClr val="404040"/>
                </a:solidFill>
              </a:rPr>
              <a:t>that</a:t>
            </a:r>
            <a:r>
              <a:rPr lang="sv-SE" dirty="0">
                <a:solidFill>
                  <a:srgbClr val="404040"/>
                </a:solidFill>
              </a:rPr>
              <a:t> 50% </a:t>
            </a:r>
            <a:r>
              <a:rPr lang="sv-SE" dirty="0" err="1">
                <a:solidFill>
                  <a:srgbClr val="404040"/>
                </a:solidFill>
              </a:rPr>
              <a:t>of</a:t>
            </a:r>
            <a:r>
              <a:rPr lang="sv-SE" dirty="0">
                <a:solidFill>
                  <a:srgbClr val="404040"/>
                </a:solidFill>
              </a:rPr>
              <a:t> all </a:t>
            </a:r>
            <a:r>
              <a:rPr lang="sv-SE" dirty="0" err="1">
                <a:solidFill>
                  <a:srgbClr val="404040"/>
                </a:solidFill>
              </a:rPr>
              <a:t>babies</a:t>
            </a:r>
            <a:r>
              <a:rPr lang="sv-SE" dirty="0">
                <a:solidFill>
                  <a:srgbClr val="404040"/>
                </a:solidFill>
              </a:rPr>
              <a:t> </a:t>
            </a:r>
            <a:r>
              <a:rPr lang="sv-SE" dirty="0" err="1">
                <a:solidFill>
                  <a:srgbClr val="404040"/>
                </a:solidFill>
              </a:rPr>
              <a:t>weigh</a:t>
            </a:r>
            <a:r>
              <a:rPr lang="sv-SE" dirty="0">
                <a:solidFill>
                  <a:srgbClr val="404040"/>
                </a:solidFill>
              </a:rPr>
              <a:t> under 4000 gram. </a:t>
            </a:r>
          </a:p>
          <a:p>
            <a:r>
              <a:rPr lang="sv-SE" dirty="0">
                <a:solidFill>
                  <a:srgbClr val="404040"/>
                </a:solidFill>
              </a:rPr>
              <a:t>2. </a:t>
            </a:r>
            <a:r>
              <a:rPr lang="sv-SE" dirty="0" err="1">
                <a:solidFill>
                  <a:srgbClr val="404040"/>
                </a:solidFill>
              </a:rPr>
              <a:t>Previous</a:t>
            </a:r>
            <a:r>
              <a:rPr lang="sv-SE" dirty="0">
                <a:solidFill>
                  <a:srgbClr val="404040"/>
                </a:solidFill>
              </a:rPr>
              <a:t> </a:t>
            </a:r>
            <a:r>
              <a:rPr lang="sv-SE" dirty="0" err="1">
                <a:solidFill>
                  <a:srgbClr val="404040"/>
                </a:solidFill>
              </a:rPr>
              <a:t>shoulder</a:t>
            </a:r>
            <a:r>
              <a:rPr lang="sv-SE" dirty="0">
                <a:solidFill>
                  <a:srgbClr val="404040"/>
                </a:solidFill>
              </a:rPr>
              <a:t> </a:t>
            </a:r>
            <a:r>
              <a:rPr lang="sv-SE" dirty="0" err="1">
                <a:solidFill>
                  <a:srgbClr val="404040"/>
                </a:solidFill>
              </a:rPr>
              <a:t>dystocia</a:t>
            </a:r>
            <a:r>
              <a:rPr lang="sv-SE" dirty="0">
                <a:solidFill>
                  <a:srgbClr val="404040"/>
                </a:solidFill>
              </a:rPr>
              <a:t> </a:t>
            </a:r>
          </a:p>
          <a:p>
            <a:r>
              <a:rPr lang="sv-SE" dirty="0">
                <a:solidFill>
                  <a:srgbClr val="404040"/>
                </a:solidFill>
              </a:rPr>
              <a:t>3. Diabetes </a:t>
            </a:r>
          </a:p>
          <a:p>
            <a:r>
              <a:rPr lang="sv-SE" dirty="0">
                <a:solidFill>
                  <a:srgbClr val="404040"/>
                </a:solidFill>
              </a:rPr>
              <a:t>4.Prolonged </a:t>
            </a:r>
            <a:r>
              <a:rPr lang="sv-SE" dirty="0" err="1">
                <a:solidFill>
                  <a:srgbClr val="404040"/>
                </a:solidFill>
              </a:rPr>
              <a:t>labour</a:t>
            </a:r>
            <a:endParaRPr lang="sv-SE" dirty="0">
              <a:solidFill>
                <a:srgbClr val="404040"/>
              </a:solidFill>
            </a:endParaRPr>
          </a:p>
          <a:p>
            <a:r>
              <a:rPr lang="sv-SE" dirty="0">
                <a:solidFill>
                  <a:srgbClr val="404040"/>
                </a:solidFill>
              </a:rPr>
              <a:t>5. Obesitas</a:t>
            </a:r>
          </a:p>
          <a:p>
            <a:r>
              <a:rPr lang="sv-SE" dirty="0">
                <a:solidFill>
                  <a:srgbClr val="404040"/>
                </a:solidFill>
              </a:rPr>
              <a:t>6. </a:t>
            </a:r>
            <a:r>
              <a:rPr lang="sv-SE" dirty="0" err="1">
                <a:solidFill>
                  <a:srgbClr val="404040"/>
                </a:solidFill>
              </a:rPr>
              <a:t>Lenght</a:t>
            </a:r>
            <a:r>
              <a:rPr lang="sv-SE" dirty="0">
                <a:solidFill>
                  <a:srgbClr val="404040"/>
                </a:solidFill>
              </a:rPr>
              <a:t> &lt;150 cm, </a:t>
            </a:r>
            <a:r>
              <a:rPr lang="sv-SE" dirty="0" err="1">
                <a:solidFill>
                  <a:srgbClr val="404040"/>
                </a:solidFill>
              </a:rPr>
              <a:t>alternatively</a:t>
            </a:r>
            <a:r>
              <a:rPr lang="sv-SE" dirty="0">
                <a:solidFill>
                  <a:srgbClr val="404040"/>
                </a:solidFill>
              </a:rPr>
              <a:t> abnorm </a:t>
            </a:r>
            <a:r>
              <a:rPr lang="sv-SE" dirty="0" err="1">
                <a:solidFill>
                  <a:srgbClr val="404040"/>
                </a:solidFill>
              </a:rPr>
              <a:t>pelvic</a:t>
            </a:r>
            <a:r>
              <a:rPr lang="sv-SE" dirty="0">
                <a:solidFill>
                  <a:srgbClr val="404040"/>
                </a:solidFill>
              </a:rPr>
              <a:t> </a:t>
            </a:r>
            <a:r>
              <a:rPr lang="sv-SE" dirty="0" err="1">
                <a:solidFill>
                  <a:srgbClr val="404040"/>
                </a:solidFill>
              </a:rPr>
              <a:t>anatomy</a:t>
            </a:r>
            <a:endParaRPr lang="sv-SE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7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F222BA-D68C-40F5-C2EE-C505DE8C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61257"/>
            <a:ext cx="7729728" cy="611995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sv-SE" dirty="0" err="1"/>
              <a:t>Complications</a:t>
            </a:r>
            <a:r>
              <a:rPr lang="sv-SE" dirty="0"/>
              <a:t> </a:t>
            </a:r>
            <a:r>
              <a:rPr lang="sv-SE" dirty="0" err="1"/>
              <a:t>shoulder</a:t>
            </a:r>
            <a:r>
              <a:rPr lang="sv-SE" dirty="0"/>
              <a:t> </a:t>
            </a:r>
            <a:r>
              <a:rPr lang="sv-SE" dirty="0" err="1"/>
              <a:t>dystocia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E7CA97-EA5C-2554-F274-D56B08E8C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669143"/>
            <a:ext cx="8779512" cy="3501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>
                <a:solidFill>
                  <a:srgbClr val="404040"/>
                </a:solidFill>
              </a:rPr>
              <a:t>       </a:t>
            </a:r>
            <a:r>
              <a:rPr lang="sv-SE" sz="2400" b="1" dirty="0" err="1">
                <a:solidFill>
                  <a:srgbClr val="404040"/>
                </a:solidFill>
              </a:rPr>
              <a:t>Maternel</a:t>
            </a:r>
            <a:r>
              <a:rPr lang="sv-SE" sz="2400" b="1" dirty="0">
                <a:solidFill>
                  <a:srgbClr val="404040"/>
                </a:solidFill>
              </a:rPr>
              <a:t>                                             Neonatal </a:t>
            </a:r>
          </a:p>
          <a:p>
            <a:pPr marL="0" indent="0">
              <a:buNone/>
            </a:pPr>
            <a:endParaRPr lang="sv-SE" sz="2400" dirty="0">
              <a:solidFill>
                <a:srgbClr val="404040"/>
              </a:solidFill>
            </a:endParaRPr>
          </a:p>
          <a:p>
            <a:pPr>
              <a:buFontTx/>
              <a:buChar char="-"/>
            </a:pPr>
            <a:r>
              <a:rPr lang="sv-SE" sz="2400" dirty="0">
                <a:solidFill>
                  <a:srgbClr val="404040"/>
                </a:solidFill>
              </a:rPr>
              <a:t>Soft </a:t>
            </a:r>
            <a:r>
              <a:rPr lang="sv-SE" sz="2400" dirty="0" err="1">
                <a:solidFill>
                  <a:srgbClr val="404040"/>
                </a:solidFill>
              </a:rPr>
              <a:t>tissue</a:t>
            </a:r>
            <a:r>
              <a:rPr lang="sv-SE" sz="2400" dirty="0">
                <a:solidFill>
                  <a:srgbClr val="404040"/>
                </a:solidFill>
              </a:rPr>
              <a:t> </a:t>
            </a:r>
            <a:r>
              <a:rPr lang="sv-SE" sz="2400" dirty="0" err="1">
                <a:solidFill>
                  <a:srgbClr val="404040"/>
                </a:solidFill>
              </a:rPr>
              <a:t>damage</a:t>
            </a:r>
            <a:r>
              <a:rPr lang="sv-SE" sz="2400" dirty="0">
                <a:solidFill>
                  <a:srgbClr val="404040"/>
                </a:solidFill>
              </a:rPr>
              <a:t>                               - </a:t>
            </a:r>
            <a:r>
              <a:rPr lang="sv-SE" sz="2400" dirty="0" err="1">
                <a:solidFill>
                  <a:srgbClr val="404040"/>
                </a:solidFill>
              </a:rPr>
              <a:t>Asfyxia</a:t>
            </a:r>
            <a:r>
              <a:rPr lang="sv-SE" sz="2400" dirty="0">
                <a:solidFill>
                  <a:srgbClr val="404040"/>
                </a:solidFill>
              </a:rPr>
              <a:t> – </a:t>
            </a:r>
            <a:r>
              <a:rPr lang="sv-SE" sz="2400" dirty="0" err="1">
                <a:solidFill>
                  <a:srgbClr val="404040"/>
                </a:solidFill>
              </a:rPr>
              <a:t>death</a:t>
            </a:r>
            <a:endParaRPr lang="sv-SE" sz="2400" dirty="0">
              <a:solidFill>
                <a:srgbClr val="404040"/>
              </a:solidFill>
            </a:endParaRPr>
          </a:p>
          <a:p>
            <a:pPr>
              <a:buFontTx/>
              <a:buChar char="-"/>
            </a:pPr>
            <a:r>
              <a:rPr lang="sv-SE" sz="2400" dirty="0" err="1">
                <a:solidFill>
                  <a:srgbClr val="404040"/>
                </a:solidFill>
              </a:rPr>
              <a:t>Sfincter</a:t>
            </a:r>
            <a:r>
              <a:rPr lang="sv-SE" sz="2400" dirty="0">
                <a:solidFill>
                  <a:srgbClr val="404040"/>
                </a:solidFill>
              </a:rPr>
              <a:t> </a:t>
            </a:r>
            <a:r>
              <a:rPr lang="sv-SE" sz="2400" dirty="0" err="1">
                <a:solidFill>
                  <a:srgbClr val="404040"/>
                </a:solidFill>
              </a:rPr>
              <a:t>rupture</a:t>
            </a:r>
            <a:r>
              <a:rPr lang="sv-SE" sz="2400" dirty="0">
                <a:solidFill>
                  <a:srgbClr val="404040"/>
                </a:solidFill>
              </a:rPr>
              <a:t>                                   - </a:t>
            </a:r>
            <a:r>
              <a:rPr lang="sv-SE" sz="2400" dirty="0" err="1">
                <a:solidFill>
                  <a:srgbClr val="404040"/>
                </a:solidFill>
              </a:rPr>
              <a:t>Plexus</a:t>
            </a:r>
            <a:r>
              <a:rPr lang="sv-SE" sz="2400" dirty="0">
                <a:solidFill>
                  <a:srgbClr val="404040"/>
                </a:solidFill>
              </a:rPr>
              <a:t> </a:t>
            </a:r>
            <a:r>
              <a:rPr lang="sv-SE" sz="2400" dirty="0" err="1">
                <a:solidFill>
                  <a:srgbClr val="404040"/>
                </a:solidFill>
              </a:rPr>
              <a:t>injury</a:t>
            </a:r>
            <a:endParaRPr lang="sv-SE" sz="2400" dirty="0">
              <a:solidFill>
                <a:srgbClr val="404040"/>
              </a:solidFill>
            </a:endParaRPr>
          </a:p>
          <a:p>
            <a:pPr>
              <a:buFontTx/>
              <a:buChar char="-"/>
            </a:pPr>
            <a:r>
              <a:rPr lang="sv-SE" sz="2400" dirty="0">
                <a:solidFill>
                  <a:srgbClr val="404040"/>
                </a:solidFill>
              </a:rPr>
              <a:t>Bleeding post </a:t>
            </a:r>
            <a:r>
              <a:rPr lang="sv-SE" sz="2400" dirty="0" err="1">
                <a:solidFill>
                  <a:srgbClr val="404040"/>
                </a:solidFill>
              </a:rPr>
              <a:t>partum</a:t>
            </a:r>
            <a:r>
              <a:rPr lang="sv-SE" sz="2400" dirty="0">
                <a:solidFill>
                  <a:srgbClr val="404040"/>
                </a:solidFill>
              </a:rPr>
              <a:t>                           - </a:t>
            </a:r>
            <a:r>
              <a:rPr lang="sv-SE" sz="2400" dirty="0" err="1">
                <a:solidFill>
                  <a:srgbClr val="404040"/>
                </a:solidFill>
              </a:rPr>
              <a:t>Clavicle</a:t>
            </a:r>
            <a:r>
              <a:rPr lang="sv-SE" sz="2400" dirty="0">
                <a:solidFill>
                  <a:srgbClr val="404040"/>
                </a:solidFill>
              </a:rPr>
              <a:t> </a:t>
            </a:r>
            <a:r>
              <a:rPr lang="sv-SE" sz="2400" dirty="0" err="1">
                <a:solidFill>
                  <a:srgbClr val="404040"/>
                </a:solidFill>
              </a:rPr>
              <a:t>injury</a:t>
            </a:r>
            <a:endParaRPr lang="sv-SE" sz="2400" dirty="0">
              <a:solidFill>
                <a:srgbClr val="404040"/>
              </a:solidFill>
            </a:endParaRPr>
          </a:p>
          <a:p>
            <a:pPr>
              <a:buFontTx/>
              <a:buChar char="-"/>
            </a:pPr>
            <a:r>
              <a:rPr lang="sv-SE" sz="2400" dirty="0">
                <a:solidFill>
                  <a:srgbClr val="404040"/>
                </a:solidFill>
              </a:rPr>
              <a:t>Uterus </a:t>
            </a:r>
            <a:r>
              <a:rPr lang="sv-SE" sz="2400" dirty="0" err="1">
                <a:solidFill>
                  <a:srgbClr val="404040"/>
                </a:solidFill>
              </a:rPr>
              <a:t>rupture</a:t>
            </a:r>
            <a:r>
              <a:rPr lang="sv-SE" sz="2400" dirty="0">
                <a:solidFill>
                  <a:srgbClr val="404040"/>
                </a:solidFill>
              </a:rPr>
              <a:t>.                                    - </a:t>
            </a:r>
            <a:r>
              <a:rPr lang="sv-SE" sz="2400" dirty="0" err="1">
                <a:solidFill>
                  <a:srgbClr val="404040"/>
                </a:solidFill>
              </a:rPr>
              <a:t>Humerus</a:t>
            </a:r>
            <a:r>
              <a:rPr lang="sv-SE" sz="2400" dirty="0">
                <a:solidFill>
                  <a:srgbClr val="404040"/>
                </a:solidFill>
              </a:rPr>
              <a:t> </a:t>
            </a:r>
            <a:r>
              <a:rPr lang="sv-SE" sz="2400" dirty="0" err="1">
                <a:solidFill>
                  <a:srgbClr val="404040"/>
                </a:solidFill>
              </a:rPr>
              <a:t>fracture</a:t>
            </a:r>
            <a:endParaRPr lang="sv-SE" sz="2400" dirty="0">
              <a:solidFill>
                <a:srgbClr val="404040"/>
              </a:solidFill>
            </a:endParaRPr>
          </a:p>
          <a:p>
            <a:endParaRPr lang="sv-SE" dirty="0">
              <a:solidFill>
                <a:srgbClr val="404040"/>
              </a:solidFill>
            </a:endParaRPr>
          </a:p>
          <a:p>
            <a:endParaRPr lang="sv-SE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86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F8BCDA-0490-4909-8D52-080930393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280220"/>
            <a:ext cx="3044953" cy="1873548"/>
          </a:xfrm>
        </p:spPr>
        <p:txBody>
          <a:bodyPr>
            <a:normAutofit fontScale="90000"/>
          </a:bodyPr>
          <a:lstStyle/>
          <a:p>
            <a:r>
              <a:rPr lang="sv-SE" sz="1900" dirty="0"/>
              <a:t>Sign </a:t>
            </a:r>
            <a:r>
              <a:rPr lang="sv-SE" sz="1900" dirty="0" err="1"/>
              <a:t>of</a:t>
            </a:r>
            <a:r>
              <a:rPr lang="sv-SE" sz="1900" dirty="0"/>
              <a:t> </a:t>
            </a:r>
            <a:r>
              <a:rPr lang="sv-SE" sz="1900" dirty="0" err="1"/>
              <a:t>shoulder</a:t>
            </a:r>
            <a:r>
              <a:rPr lang="sv-SE" sz="1900" dirty="0"/>
              <a:t> </a:t>
            </a:r>
            <a:r>
              <a:rPr lang="sv-SE" sz="1900" dirty="0" err="1"/>
              <a:t>dystocia</a:t>
            </a:r>
            <a:br>
              <a:rPr lang="sv-SE" sz="1900" dirty="0"/>
            </a:br>
            <a:br>
              <a:rPr lang="sv-SE" sz="1900" dirty="0"/>
            </a:br>
            <a:r>
              <a:rPr lang="sv-SE" sz="1900" dirty="0"/>
              <a:t>- </a:t>
            </a:r>
            <a:br>
              <a:rPr lang="sv-SE" sz="1900" dirty="0"/>
            </a:br>
            <a:br>
              <a:rPr lang="sv-SE" sz="1900" dirty="0"/>
            </a:br>
            <a:r>
              <a:rPr lang="sv-SE" sz="1900" dirty="0" err="1"/>
              <a:t>Turtle</a:t>
            </a:r>
            <a:r>
              <a:rPr lang="sv-SE" sz="1900" dirty="0"/>
              <a:t> </a:t>
            </a:r>
            <a:r>
              <a:rPr lang="sv-SE" sz="1900" dirty="0" err="1"/>
              <a:t>sign</a:t>
            </a:r>
            <a:endParaRPr lang="sv-SE" sz="19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DB774B-8F33-9107-F49E-84F7BF61C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0" y="2640692"/>
            <a:ext cx="3044952" cy="325525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9B9C6E9-F524-2838-153E-716AA77D2A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48" r="10166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45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IE And Shoulder Dystocia">
            <a:extLst>
              <a:ext uri="{FF2B5EF4-FFF2-40B4-BE49-F238E27FC236}">
                <a16:creationId xmlns:a16="http://schemas.microsoft.com/office/drawing/2014/main" id="{57FF1D21-51DA-121A-5FDB-6C6C157F7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0" r="10698"/>
          <a:stretch/>
        </p:blipFill>
        <p:spPr bwMode="auto">
          <a:xfrm>
            <a:off x="4650909" y="10"/>
            <a:ext cx="754109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50CE52A-96CC-B99C-FA30-96CEDE446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 fontScale="90000"/>
          </a:bodyPr>
          <a:lstStyle/>
          <a:p>
            <a:r>
              <a:rPr lang="sv-SE" dirty="0" err="1">
                <a:solidFill>
                  <a:schemeClr val="bg1"/>
                </a:solidFill>
              </a:rPr>
              <a:t>Shoulder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caught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behind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pubic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bone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02067E86-78D3-9430-7417-242432C37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FD2BC6-DCFF-728D-9A7B-BC92F143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sv-SE" sz="3000">
                <a:solidFill>
                  <a:srgbClr val="FFFFFF"/>
                </a:solidFill>
              </a:rPr>
              <a:t>helper4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B295D5-809F-FB29-9767-2787D7770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419725"/>
            <a:ext cx="5320696" cy="613097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2800" b="1" dirty="0"/>
              <a:t>H</a:t>
            </a:r>
            <a:r>
              <a:rPr lang="sv-SE" sz="2800" dirty="0"/>
              <a:t> = Call for </a:t>
            </a:r>
            <a:r>
              <a:rPr lang="sv-SE" sz="2800" b="1" dirty="0" err="1"/>
              <a:t>H</a:t>
            </a:r>
            <a:r>
              <a:rPr lang="sv-SE" sz="2800" dirty="0" err="1"/>
              <a:t>elp</a:t>
            </a:r>
            <a:endParaRPr lang="sv-SE" sz="2800" dirty="0"/>
          </a:p>
          <a:p>
            <a:pPr marL="0" indent="0">
              <a:buNone/>
            </a:pPr>
            <a:r>
              <a:rPr lang="sv-SE" sz="2800" b="1" dirty="0"/>
              <a:t>E</a:t>
            </a:r>
            <a:r>
              <a:rPr lang="sv-SE" sz="2800" dirty="0"/>
              <a:t> = </a:t>
            </a:r>
            <a:r>
              <a:rPr lang="sv-SE" sz="2800" b="1" dirty="0" err="1"/>
              <a:t>E</a:t>
            </a:r>
            <a:r>
              <a:rPr lang="sv-SE" sz="2800" dirty="0" err="1"/>
              <a:t>valuate</a:t>
            </a:r>
            <a:r>
              <a:rPr lang="sv-SE" sz="2800" dirty="0"/>
              <a:t> and </a:t>
            </a:r>
            <a:r>
              <a:rPr lang="sv-SE" sz="2800" dirty="0" err="1"/>
              <a:t>explain</a:t>
            </a:r>
            <a:endParaRPr lang="sv-SE" sz="2800" dirty="0"/>
          </a:p>
          <a:p>
            <a:pPr marL="0" indent="0">
              <a:buNone/>
            </a:pPr>
            <a:r>
              <a:rPr lang="sv-SE" sz="2800" b="1" dirty="0"/>
              <a:t>L</a:t>
            </a:r>
            <a:r>
              <a:rPr lang="sv-SE" sz="2800" dirty="0"/>
              <a:t> = </a:t>
            </a:r>
            <a:r>
              <a:rPr lang="sv-SE" sz="2800" b="1" dirty="0"/>
              <a:t>L</a:t>
            </a:r>
            <a:r>
              <a:rPr lang="sv-SE" sz="2800" dirty="0"/>
              <a:t>egs (</a:t>
            </a:r>
            <a:r>
              <a:rPr lang="sv-SE" sz="2800" dirty="0" err="1"/>
              <a:t>McRoberts</a:t>
            </a:r>
            <a:r>
              <a:rPr lang="sv-SE" sz="2800" dirty="0"/>
              <a:t> </a:t>
            </a:r>
            <a:r>
              <a:rPr lang="sv-SE" sz="2800" dirty="0" err="1"/>
              <a:t>maneuver</a:t>
            </a:r>
            <a:r>
              <a:rPr lang="sv-SE" sz="2800" dirty="0"/>
              <a:t>)</a:t>
            </a:r>
          </a:p>
          <a:p>
            <a:pPr marL="0" indent="0">
              <a:buNone/>
            </a:pPr>
            <a:r>
              <a:rPr lang="sv-SE" sz="2800" b="1" dirty="0"/>
              <a:t>P</a:t>
            </a:r>
            <a:r>
              <a:rPr lang="sv-SE" sz="2800" dirty="0"/>
              <a:t> = </a:t>
            </a:r>
            <a:r>
              <a:rPr lang="sv-SE" sz="2800" b="1" dirty="0" err="1"/>
              <a:t>P</a:t>
            </a:r>
            <a:r>
              <a:rPr lang="sv-SE" sz="2800" dirty="0" err="1"/>
              <a:t>ressure</a:t>
            </a:r>
            <a:r>
              <a:rPr lang="sv-SE" sz="2800" dirty="0"/>
              <a:t> (Suprapubis) </a:t>
            </a:r>
          </a:p>
          <a:p>
            <a:pPr marL="0" indent="0">
              <a:buNone/>
            </a:pPr>
            <a:r>
              <a:rPr lang="sv-SE" sz="2800" b="1" dirty="0"/>
              <a:t>E</a:t>
            </a:r>
            <a:r>
              <a:rPr lang="sv-SE" sz="2800" dirty="0"/>
              <a:t> = </a:t>
            </a:r>
            <a:r>
              <a:rPr lang="sv-SE" sz="2800" b="1" dirty="0" err="1"/>
              <a:t>E</a:t>
            </a:r>
            <a:r>
              <a:rPr lang="sv-SE" sz="2800" dirty="0" err="1"/>
              <a:t>valuate</a:t>
            </a:r>
            <a:r>
              <a:rPr lang="sv-SE" sz="2800" dirty="0"/>
              <a:t> </a:t>
            </a:r>
            <a:r>
              <a:rPr lang="sv-SE" sz="2800" b="1" dirty="0" err="1"/>
              <a:t>E</a:t>
            </a:r>
            <a:r>
              <a:rPr lang="sv-SE" sz="2800" dirty="0" err="1"/>
              <a:t>pisiotomy</a:t>
            </a:r>
            <a:r>
              <a:rPr lang="sv-SE" sz="2800" dirty="0"/>
              <a:t> </a:t>
            </a:r>
          </a:p>
          <a:p>
            <a:pPr marL="0" indent="0">
              <a:buNone/>
            </a:pPr>
            <a:r>
              <a:rPr lang="sv-SE" sz="2800" b="1" dirty="0"/>
              <a:t>R4 </a:t>
            </a:r>
            <a:r>
              <a:rPr lang="sv-SE" sz="2800" dirty="0"/>
              <a:t>=</a:t>
            </a:r>
            <a:r>
              <a:rPr lang="sv-SE" sz="2800" b="1" dirty="0" err="1"/>
              <a:t>R</a:t>
            </a:r>
            <a:r>
              <a:rPr lang="sv-SE" sz="2800" dirty="0" err="1"/>
              <a:t>emoval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posterior</a:t>
            </a:r>
            <a:r>
              <a:rPr lang="sv-SE" sz="2800" dirty="0"/>
              <a:t> arm</a:t>
            </a:r>
          </a:p>
          <a:p>
            <a:pPr marL="0" indent="0">
              <a:buNone/>
            </a:pPr>
            <a:r>
              <a:rPr lang="sv-SE" sz="2800" dirty="0"/>
              <a:t>        </a:t>
            </a:r>
            <a:r>
              <a:rPr lang="sv-SE" sz="2800" b="1" dirty="0"/>
              <a:t>R</a:t>
            </a:r>
            <a:r>
              <a:rPr lang="sv-SE" sz="2800" dirty="0"/>
              <a:t>otatory </a:t>
            </a:r>
            <a:r>
              <a:rPr lang="sv-SE" sz="2800" dirty="0" err="1"/>
              <a:t>internal</a:t>
            </a:r>
            <a:r>
              <a:rPr lang="sv-SE" sz="2800" dirty="0"/>
              <a:t> </a:t>
            </a:r>
            <a:r>
              <a:rPr lang="sv-SE" sz="2800" dirty="0" err="1"/>
              <a:t>maneuvers</a:t>
            </a:r>
            <a:endParaRPr lang="sv-SE" sz="2800" dirty="0"/>
          </a:p>
          <a:p>
            <a:pPr marL="0" indent="0">
              <a:buNone/>
            </a:pPr>
            <a:r>
              <a:rPr lang="sv-SE" sz="2800" b="1" dirty="0"/>
              <a:t>        R</a:t>
            </a:r>
            <a:r>
              <a:rPr lang="sv-SE" sz="2800" dirty="0"/>
              <a:t>oll the patient </a:t>
            </a:r>
          </a:p>
          <a:p>
            <a:pPr marL="0" indent="0">
              <a:buNone/>
            </a:pPr>
            <a:r>
              <a:rPr lang="sv-SE" sz="2800" dirty="0"/>
              <a:t>        </a:t>
            </a:r>
            <a:r>
              <a:rPr lang="sv-SE" sz="2800" b="1" dirty="0" err="1"/>
              <a:t>R</a:t>
            </a:r>
            <a:r>
              <a:rPr lang="sv-SE" sz="2800" dirty="0" err="1"/>
              <a:t>epeat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742956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A15B1F8-6A18-3FB2-36A8-4B747C9E9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7452"/>
            <a:ext cx="7729728" cy="90728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sv-SE" dirty="0" err="1"/>
              <a:t>Important</a:t>
            </a:r>
            <a:r>
              <a:rPr lang="sv-SE" dirty="0"/>
              <a:t>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00BF1E-EC99-E0D9-9FEA-FAF87D026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422400"/>
            <a:ext cx="8779512" cy="4034020"/>
          </a:xfrm>
        </p:spPr>
        <p:txBody>
          <a:bodyPr>
            <a:normAutofit/>
          </a:bodyPr>
          <a:lstStyle/>
          <a:p>
            <a:r>
              <a:rPr lang="sv-SE" sz="2400" dirty="0">
                <a:solidFill>
                  <a:srgbClr val="404040"/>
                </a:solidFill>
              </a:rPr>
              <a:t>NO </a:t>
            </a:r>
            <a:r>
              <a:rPr lang="sv-SE" sz="2400" dirty="0" err="1">
                <a:solidFill>
                  <a:srgbClr val="404040"/>
                </a:solidFill>
              </a:rPr>
              <a:t>fundus</a:t>
            </a:r>
            <a:r>
              <a:rPr lang="sv-SE" sz="2400" dirty="0">
                <a:solidFill>
                  <a:srgbClr val="404040"/>
                </a:solidFill>
              </a:rPr>
              <a:t> </a:t>
            </a:r>
            <a:r>
              <a:rPr lang="sv-SE" sz="2400" dirty="0" err="1">
                <a:solidFill>
                  <a:srgbClr val="404040"/>
                </a:solidFill>
              </a:rPr>
              <a:t>pressure</a:t>
            </a:r>
            <a:endParaRPr lang="sv-SE" sz="2400" dirty="0">
              <a:solidFill>
                <a:srgbClr val="404040"/>
              </a:solidFill>
            </a:endParaRPr>
          </a:p>
          <a:p>
            <a:r>
              <a:rPr lang="sv-SE" sz="2400" dirty="0" err="1">
                <a:solidFill>
                  <a:srgbClr val="404040"/>
                </a:solidFill>
              </a:rPr>
              <a:t>Don´t</a:t>
            </a:r>
            <a:r>
              <a:rPr lang="sv-SE" sz="2400" dirty="0">
                <a:solidFill>
                  <a:srgbClr val="404040"/>
                </a:solidFill>
              </a:rPr>
              <a:t> </a:t>
            </a:r>
            <a:r>
              <a:rPr lang="sv-SE" sz="2400" dirty="0" err="1">
                <a:solidFill>
                  <a:srgbClr val="404040"/>
                </a:solidFill>
              </a:rPr>
              <a:t>tell</a:t>
            </a:r>
            <a:r>
              <a:rPr lang="sv-SE" sz="2400" dirty="0">
                <a:solidFill>
                  <a:srgbClr val="404040"/>
                </a:solidFill>
              </a:rPr>
              <a:t> the </a:t>
            </a:r>
            <a:r>
              <a:rPr lang="sv-SE" sz="2400" dirty="0" err="1">
                <a:solidFill>
                  <a:srgbClr val="404040"/>
                </a:solidFill>
              </a:rPr>
              <a:t>woman</a:t>
            </a:r>
            <a:r>
              <a:rPr lang="sv-SE" sz="2400" dirty="0">
                <a:solidFill>
                  <a:srgbClr val="404040"/>
                </a:solidFill>
              </a:rPr>
              <a:t> to push</a:t>
            </a:r>
          </a:p>
          <a:p>
            <a:r>
              <a:rPr lang="sv-SE" sz="2400" dirty="0">
                <a:solidFill>
                  <a:srgbClr val="404040"/>
                </a:solidFill>
              </a:rPr>
              <a:t>No </a:t>
            </a:r>
            <a:r>
              <a:rPr lang="sv-SE" sz="2400" dirty="0" err="1">
                <a:solidFill>
                  <a:srgbClr val="404040"/>
                </a:solidFill>
              </a:rPr>
              <a:t>contraction</a:t>
            </a:r>
            <a:r>
              <a:rPr lang="sv-SE" sz="2400" dirty="0">
                <a:solidFill>
                  <a:srgbClr val="404040"/>
                </a:solidFill>
              </a:rPr>
              <a:t> </a:t>
            </a:r>
            <a:r>
              <a:rPr lang="sv-SE" sz="2400" dirty="0" err="1">
                <a:solidFill>
                  <a:srgbClr val="404040"/>
                </a:solidFill>
              </a:rPr>
              <a:t>needed</a:t>
            </a:r>
            <a:r>
              <a:rPr lang="sv-SE" sz="2400" dirty="0">
                <a:solidFill>
                  <a:srgbClr val="404040"/>
                </a:solidFill>
              </a:rPr>
              <a:t> </a:t>
            </a:r>
          </a:p>
          <a:p>
            <a:r>
              <a:rPr lang="sv-SE" sz="2400" dirty="0">
                <a:solidFill>
                  <a:srgbClr val="404040"/>
                </a:solidFill>
              </a:rPr>
              <a:t>If Oxytocin </a:t>
            </a:r>
            <a:r>
              <a:rPr lang="sv-SE" sz="2400" dirty="0" err="1">
                <a:solidFill>
                  <a:srgbClr val="404040"/>
                </a:solidFill>
              </a:rPr>
              <a:t>drip</a:t>
            </a:r>
            <a:r>
              <a:rPr lang="sv-SE" sz="2400" dirty="0">
                <a:solidFill>
                  <a:srgbClr val="404040"/>
                </a:solidFill>
              </a:rPr>
              <a:t>, </a:t>
            </a:r>
            <a:r>
              <a:rPr lang="sv-SE" sz="2400" dirty="0" err="1">
                <a:solidFill>
                  <a:srgbClr val="404040"/>
                </a:solidFill>
              </a:rPr>
              <a:t>turn</a:t>
            </a:r>
            <a:r>
              <a:rPr lang="sv-SE" sz="2400" dirty="0">
                <a:solidFill>
                  <a:srgbClr val="404040"/>
                </a:solidFill>
              </a:rPr>
              <a:t> it off. </a:t>
            </a:r>
          </a:p>
          <a:p>
            <a:endParaRPr lang="sv-SE" sz="2400" dirty="0">
              <a:solidFill>
                <a:srgbClr val="404040"/>
              </a:solidFill>
            </a:endParaRPr>
          </a:p>
          <a:p>
            <a:pPr marL="0" indent="0">
              <a:buNone/>
            </a:pPr>
            <a:r>
              <a:rPr lang="sv-SE" sz="2400" dirty="0" err="1">
                <a:solidFill>
                  <a:srgbClr val="404040"/>
                </a:solidFill>
              </a:rPr>
              <a:t>Every</a:t>
            </a:r>
            <a:r>
              <a:rPr lang="sv-SE" sz="2400" dirty="0">
                <a:solidFill>
                  <a:srgbClr val="404040"/>
                </a:solidFill>
              </a:rPr>
              <a:t> </a:t>
            </a:r>
            <a:r>
              <a:rPr lang="sv-SE" sz="2400" dirty="0" err="1">
                <a:solidFill>
                  <a:srgbClr val="404040"/>
                </a:solidFill>
              </a:rPr>
              <a:t>maneuver</a:t>
            </a:r>
            <a:r>
              <a:rPr lang="sv-SE" sz="2400" dirty="0">
                <a:solidFill>
                  <a:srgbClr val="404040"/>
                </a:solidFill>
              </a:rPr>
              <a:t> 30-60 </a:t>
            </a:r>
            <a:r>
              <a:rPr lang="sv-SE" sz="2400" dirty="0" err="1">
                <a:solidFill>
                  <a:srgbClr val="404040"/>
                </a:solidFill>
              </a:rPr>
              <a:t>seconds</a:t>
            </a:r>
            <a:r>
              <a:rPr lang="sv-SE" sz="2400" dirty="0">
                <a:solidFill>
                  <a:srgbClr val="404040"/>
                </a:solidFill>
              </a:rPr>
              <a:t> </a:t>
            </a:r>
          </a:p>
          <a:p>
            <a:pPr marL="0" indent="0">
              <a:buNone/>
            </a:pPr>
            <a:r>
              <a:rPr lang="sv-SE" sz="2400" dirty="0">
                <a:solidFill>
                  <a:srgbClr val="404040"/>
                </a:solidFill>
              </a:rPr>
              <a:t>It </a:t>
            </a:r>
            <a:r>
              <a:rPr lang="sv-SE" sz="2400" dirty="0" err="1">
                <a:solidFill>
                  <a:srgbClr val="404040"/>
                </a:solidFill>
              </a:rPr>
              <a:t>takes</a:t>
            </a:r>
            <a:r>
              <a:rPr lang="sv-SE" sz="2400" dirty="0">
                <a:solidFill>
                  <a:srgbClr val="404040"/>
                </a:solidFill>
              </a:rPr>
              <a:t> </a:t>
            </a:r>
            <a:r>
              <a:rPr lang="sv-SE" sz="2400" dirty="0" err="1">
                <a:solidFill>
                  <a:srgbClr val="404040"/>
                </a:solidFill>
              </a:rPr>
              <a:t>about</a:t>
            </a:r>
            <a:r>
              <a:rPr lang="sv-SE" sz="2400" dirty="0">
                <a:solidFill>
                  <a:srgbClr val="404040"/>
                </a:solidFill>
              </a:rPr>
              <a:t> 7 </a:t>
            </a:r>
            <a:r>
              <a:rPr lang="sv-SE" sz="2400" dirty="0" err="1">
                <a:solidFill>
                  <a:srgbClr val="404040"/>
                </a:solidFill>
              </a:rPr>
              <a:t>minutes</a:t>
            </a:r>
            <a:r>
              <a:rPr lang="sv-SE" sz="2400" dirty="0">
                <a:solidFill>
                  <a:srgbClr val="404040"/>
                </a:solidFill>
              </a:rPr>
              <a:t> for </a:t>
            </a:r>
            <a:r>
              <a:rPr lang="sv-SE" sz="2400" dirty="0" err="1">
                <a:solidFill>
                  <a:srgbClr val="404040"/>
                </a:solidFill>
              </a:rPr>
              <a:t>Ph</a:t>
            </a:r>
            <a:r>
              <a:rPr lang="sv-SE" sz="2400" dirty="0">
                <a:solidFill>
                  <a:srgbClr val="404040"/>
                </a:solidFill>
              </a:rPr>
              <a:t> to sink from 7,25 to 6,96 (0,04 per </a:t>
            </a:r>
            <a:r>
              <a:rPr lang="sv-SE" sz="2400" dirty="0" err="1">
                <a:solidFill>
                  <a:srgbClr val="404040"/>
                </a:solidFill>
              </a:rPr>
              <a:t>minute</a:t>
            </a:r>
            <a:r>
              <a:rPr lang="sv-SE" sz="2400" dirty="0">
                <a:solidFill>
                  <a:srgbClr val="404040"/>
                </a:solidFill>
              </a:rPr>
              <a:t>)</a:t>
            </a:r>
          </a:p>
          <a:p>
            <a:endParaRPr lang="sv-SE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68749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99C7817DEDC44B8CD7A8C5D94A2ED7" ma:contentTypeVersion="17" ma:contentTypeDescription="Skapa ett nytt dokument." ma:contentTypeScope="" ma:versionID="f2037ca02264bd7318eb28a4232b0970">
  <xsd:schema xmlns:xsd="http://www.w3.org/2001/XMLSchema" xmlns:xs="http://www.w3.org/2001/XMLSchema" xmlns:p="http://schemas.microsoft.com/office/2006/metadata/properties" xmlns:ns2="67b4b99d-f155-4e2f-8838-6f0f7631dfc1" xmlns:ns3="b7f29fcc-0797-403f-ba7b-ecbb290fae6d" targetNamespace="http://schemas.microsoft.com/office/2006/metadata/properties" ma:root="true" ma:fieldsID="04816ba23dde492c2f35587c47989c06" ns2:_="" ns3:_="">
    <xsd:import namespace="67b4b99d-f155-4e2f-8838-6f0f7631dfc1"/>
    <xsd:import namespace="b7f29fcc-0797-403f-ba7b-ecbb290fae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4b99d-f155-4e2f-8838-6f0f7631df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1ca6ed74-85eb-41c2-922f-9901e94878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29fcc-0797-403f-ba7b-ecbb290fae6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82ac2aa-0835-496c-a9da-eb74f56ee759}" ma:internalName="TaxCatchAll" ma:showField="CatchAllData" ma:web="b7f29fcc-0797-403f-ba7b-ecbb290fae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f29fcc-0797-403f-ba7b-ecbb290fae6d" xsi:nil="true"/>
    <lcf76f155ced4ddcb4097134ff3c332f xmlns="67b4b99d-f155-4e2f-8838-6f0f7631dfc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8B52B0-C55B-48C9-B5B8-3F300AE3F6CB}"/>
</file>

<file path=customXml/itemProps2.xml><?xml version="1.0" encoding="utf-8"?>
<ds:datastoreItem xmlns:ds="http://schemas.openxmlformats.org/officeDocument/2006/customXml" ds:itemID="{A439140C-D8FF-4205-9A7A-3A001A769CCC}"/>
</file>

<file path=customXml/itemProps3.xml><?xml version="1.0" encoding="utf-8"?>
<ds:datastoreItem xmlns:ds="http://schemas.openxmlformats.org/officeDocument/2006/customXml" ds:itemID="{345EBA3D-6AC3-4A51-8553-45D0CEF6C0EF}"/>
</file>

<file path=docProps/app.xml><?xml version="1.0" encoding="utf-8"?>
<Properties xmlns="http://schemas.openxmlformats.org/officeDocument/2006/extended-properties" xmlns:vt="http://schemas.openxmlformats.org/officeDocument/2006/docPropsVTypes">
  <Template>Paket</Template>
  <TotalTime>513</TotalTime>
  <Words>493</Words>
  <Application>Microsoft Macintosh PowerPoint</Application>
  <PresentationFormat>Bredbild</PresentationFormat>
  <Paragraphs>90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4" baseType="lpstr">
      <vt:lpstr>Arial</vt:lpstr>
      <vt:lpstr>Gill Sans MT</vt:lpstr>
      <vt:lpstr>Paket</vt:lpstr>
      <vt:lpstr>Shoulder dystocia</vt:lpstr>
      <vt:lpstr>Macrosomia is the most dominant risk factor  </vt:lpstr>
      <vt:lpstr>Goal with this CME</vt:lpstr>
      <vt:lpstr>Riskfactors  shoulder dystocia</vt:lpstr>
      <vt:lpstr>Complications shoulder dystocia</vt:lpstr>
      <vt:lpstr>Sign of shoulder dystocia  -   Turtle sign</vt:lpstr>
      <vt:lpstr>Shoulder caught behind pubic bone</vt:lpstr>
      <vt:lpstr>helper4</vt:lpstr>
      <vt:lpstr>Important!</vt:lpstr>
      <vt:lpstr>H - Help</vt:lpstr>
      <vt:lpstr>E - Evaluate and explain</vt:lpstr>
      <vt:lpstr>L - Legs </vt:lpstr>
      <vt:lpstr>P- pressure</vt:lpstr>
      <vt:lpstr>E – Evaluate for episiotomy</vt:lpstr>
      <vt:lpstr>R – Removal of posterior arm</vt:lpstr>
      <vt:lpstr>R – Rotatory internal maneuvers </vt:lpstr>
      <vt:lpstr>R – Woods maneuver </vt:lpstr>
      <vt:lpstr>R – Roll the patient </vt:lpstr>
      <vt:lpstr>Roll the patient </vt:lpstr>
      <vt:lpstr>Last move</vt:lpstr>
      <vt:lpstr>Axillar Sling traction of back shoulder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elinor jönsson</dc:creator>
  <cp:lastModifiedBy>elinor jönsson</cp:lastModifiedBy>
  <cp:revision>8</cp:revision>
  <dcterms:created xsi:type="dcterms:W3CDTF">2025-03-05T17:20:26Z</dcterms:created>
  <dcterms:modified xsi:type="dcterms:W3CDTF">2025-05-13T11:17:33Z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0x0101002B99C7817DEDC44B8CD7A8C5D94A2ED7</vt:lpwstr>
  </property>
</Properties>
</file>