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0" r:id="rId6"/>
    <p:sldId id="274" r:id="rId7"/>
    <p:sldId id="259" r:id="rId8"/>
    <p:sldId id="262" r:id="rId9"/>
    <p:sldId id="264" r:id="rId10"/>
    <p:sldId id="263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6"/>
    <p:restoredTop sz="92188"/>
  </p:normalViewPr>
  <p:slideViewPr>
    <p:cSldViewPr snapToGrid="0">
      <p:cViewPr varScale="1">
        <p:scale>
          <a:sx n="82" d="100"/>
          <a:sy n="82" d="100"/>
        </p:scale>
        <p:origin x="111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2D66-B93C-3A49-BD02-132A223C8A57}" type="datetimeFigureOut">
              <a:rPr lang="sv-SE" smtClean="0"/>
              <a:t>2025-05-13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BF855-E98F-5E40-A851-EDCC5EB47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11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BF855-E98F-5E40-A851-EDCC5EB4726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86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rita, illustration, skiss, konst&#10;&#10;AI-genererat innehåll kan vara felaktigt.">
            <a:extLst>
              <a:ext uri="{FF2B5EF4-FFF2-40B4-BE49-F238E27FC236}">
                <a16:creationId xmlns:a16="http://schemas.microsoft.com/office/drawing/2014/main" id="{BE86800D-82A4-AAB7-77D0-FB75E8EC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03" y="1017652"/>
            <a:ext cx="5135784" cy="481479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80FB75-03B3-4B01-455D-AB82B5C7A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957486"/>
            <a:ext cx="4175471" cy="3131913"/>
          </a:xfrm>
        </p:spPr>
        <p:txBody>
          <a:bodyPr>
            <a:normAutofit/>
          </a:bodyPr>
          <a:lstStyle/>
          <a:p>
            <a:r>
              <a:rPr lang="sv-SE" sz="4400" err="1"/>
              <a:t>transcutain</a:t>
            </a:r>
            <a:br>
              <a:rPr lang="sv-SE" sz="4400"/>
            </a:br>
            <a:r>
              <a:rPr lang="sv-SE" sz="4400" err="1"/>
              <a:t>Pudendal</a:t>
            </a:r>
            <a:r>
              <a:rPr lang="sv-SE" sz="4400"/>
              <a:t> </a:t>
            </a:r>
            <a:r>
              <a:rPr lang="sv-SE" sz="4400" err="1"/>
              <a:t>nerve</a:t>
            </a:r>
            <a:r>
              <a:rPr lang="sv-SE" sz="4400"/>
              <a:t> </a:t>
            </a:r>
            <a:r>
              <a:rPr lang="sv-SE" sz="4400" err="1"/>
              <a:t>injection</a:t>
            </a:r>
            <a:br>
              <a:rPr lang="sv-SE" sz="4400"/>
            </a:br>
            <a:endParaRPr lang="sv-SE" sz="4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E117F3-1E6C-5D17-5F63-92A815FF6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165600"/>
            <a:ext cx="4192557" cy="1727016"/>
          </a:xfrm>
        </p:spPr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Elinor </a:t>
            </a:r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Odeback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Midwife</a:t>
            </a:r>
            <a:endParaRPr lang="sv-S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Rotary </a:t>
            </a:r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doctors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sweden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sv-S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March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-april 2025</a:t>
            </a:r>
          </a:p>
        </p:txBody>
      </p:sp>
    </p:spTree>
    <p:extLst>
      <p:ext uri="{BB962C8B-B14F-4D97-AF65-F5344CB8AC3E}">
        <p14:creationId xmlns:p14="http://schemas.microsoft.com/office/powerpoint/2010/main" val="38602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BBB84-E86D-AC40-7BDC-D7B4B3E2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SOME MORE KNOWLEDGE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Before </a:t>
            </a:r>
            <a:r>
              <a:rPr lang="sv-SE" dirty="0" err="1"/>
              <a:t>giving</a:t>
            </a:r>
            <a:r>
              <a:rPr lang="sv-SE" dirty="0"/>
              <a:t> </a:t>
            </a:r>
            <a:r>
              <a:rPr lang="sv-SE" dirty="0" err="1"/>
              <a:t>episiotomy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F750D0-D0E7-F5B3-965A-F4201E535B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Always </a:t>
            </a:r>
            <a:r>
              <a:rPr lang="sv-SE" dirty="0" err="1"/>
              <a:t>infiltrate</a:t>
            </a:r>
            <a:r>
              <a:rPr lang="sv-SE" dirty="0"/>
              <a:t> INJ LIDOCAIN 10 ML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performing</a:t>
            </a:r>
            <a:r>
              <a:rPr lang="sv-SE" dirty="0"/>
              <a:t> an </a:t>
            </a:r>
            <a:r>
              <a:rPr lang="sv-SE" dirty="0" err="1"/>
              <a:t>episiotomy</a:t>
            </a:r>
            <a:r>
              <a:rPr lang="sv-SE" dirty="0"/>
              <a:t>. </a:t>
            </a:r>
          </a:p>
          <a:p>
            <a:r>
              <a:rPr lang="sv-SE" dirty="0"/>
              <a:t>If not </a:t>
            </a:r>
            <a:r>
              <a:rPr lang="sv-SE" dirty="0" err="1"/>
              <a:t>emergency</a:t>
            </a:r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39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720F9-0A3A-1F25-3F2D-9F1CFBC4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Before Manual vacuum aspiration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F89F9-BDAB-A555-EE0D-766B2D30C7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ACCORDING TO KENYAN GUIDELINES </a:t>
            </a:r>
            <a:r>
              <a:rPr lang="sv-SE" dirty="0"/>
              <a:t>BEFORE MANUAL VACCUM ASPIRATION</a:t>
            </a:r>
          </a:p>
          <a:p>
            <a:r>
              <a:rPr lang="sv-SE" dirty="0"/>
              <a:t>IF THIS </a:t>
            </a:r>
            <a:r>
              <a:rPr lang="sv-SE" dirty="0" err="1"/>
              <a:t>BROcEDURE</a:t>
            </a:r>
            <a:r>
              <a:rPr lang="sv-SE" dirty="0"/>
              <a:t> IS DONE IN THE HOSPITAL GIVE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Inj</a:t>
            </a:r>
            <a:r>
              <a:rPr lang="sv-SE" dirty="0"/>
              <a:t> </a:t>
            </a:r>
            <a:r>
              <a:rPr lang="sv-SE" dirty="0" err="1"/>
              <a:t>pethedine</a:t>
            </a:r>
            <a:r>
              <a:rPr lang="sv-SE" dirty="0"/>
              <a:t> 50 mg </a:t>
            </a:r>
            <a:r>
              <a:rPr lang="sv-SE" dirty="0" err="1"/>
              <a:t>im</a:t>
            </a:r>
            <a:r>
              <a:rPr lang="sv-SE" dirty="0"/>
              <a:t>, 30 </a:t>
            </a:r>
            <a:r>
              <a:rPr lang="sv-SE" dirty="0" err="1"/>
              <a:t>minutes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the </a:t>
            </a:r>
            <a:r>
              <a:rPr lang="sv-SE" dirty="0" err="1"/>
              <a:t>procedure</a:t>
            </a:r>
            <a:r>
              <a:rPr lang="sv-SE" dirty="0"/>
              <a:t> </a:t>
            </a:r>
          </a:p>
        </p:txBody>
      </p:sp>
      <p:sp>
        <p:nvSpPr>
          <p:cNvPr id="4" name="Ned 3">
            <a:extLst>
              <a:ext uri="{FF2B5EF4-FFF2-40B4-BE49-F238E27FC236}">
                <a16:creationId xmlns:a16="http://schemas.microsoft.com/office/drawing/2014/main" id="{66109077-1DE5-DE4F-968C-AB40C0615988}"/>
              </a:ext>
            </a:extLst>
          </p:cNvPr>
          <p:cNvSpPr/>
          <p:nvPr/>
        </p:nvSpPr>
        <p:spPr>
          <a:xfrm>
            <a:off x="3766088" y="3429000"/>
            <a:ext cx="371960" cy="6974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82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Biträdande överläkare/överläkare i obstetrik och gynekologi till ME  Graviditet och förlossning">
            <a:extLst>
              <a:ext uri="{FF2B5EF4-FFF2-40B4-BE49-F238E27FC236}">
                <a16:creationId xmlns:a16="http://schemas.microsoft.com/office/drawing/2014/main" id="{A75EBC7A-674D-135E-0C0C-B558CA6C73B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r="6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60426B-3A6D-C5FB-FDFD-822F1D53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Now I would like to share the different painrelief methods in labor ward in sweden</a:t>
            </a:r>
          </a:p>
        </p:txBody>
      </p:sp>
    </p:spTree>
    <p:extLst>
      <p:ext uri="{BB962C8B-B14F-4D97-AF65-F5344CB8AC3E}">
        <p14:creationId xmlns:p14="http://schemas.microsoft.com/office/powerpoint/2010/main" val="83116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4432C74-4D13-9D1F-EFB0-A15F8F5D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4" r="16339" b="-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727FB91-FAEB-1369-59B8-8C6801B4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1"/>
            <a:ext cx="3352128" cy="1627321"/>
          </a:xfrm>
        </p:spPr>
        <p:txBody>
          <a:bodyPr>
            <a:normAutofit fontScale="90000"/>
          </a:bodyPr>
          <a:lstStyle/>
          <a:p>
            <a:pPr algn="l"/>
            <a:r>
              <a:rPr lang="sv-SE" sz="2800" dirty="0"/>
              <a:t>Non </a:t>
            </a:r>
            <a:r>
              <a:rPr lang="sv-SE" sz="2800" dirty="0" err="1"/>
              <a:t>pharmacological</a:t>
            </a:r>
            <a:r>
              <a:rPr lang="sv-SE" sz="2800" dirty="0"/>
              <a:t> </a:t>
            </a:r>
            <a:r>
              <a:rPr lang="sv-SE" sz="2800" dirty="0" err="1"/>
              <a:t>painreflief</a:t>
            </a:r>
            <a:r>
              <a:rPr lang="sv-SE" sz="2800" dirty="0"/>
              <a:t> </a:t>
            </a:r>
            <a:r>
              <a:rPr lang="sv-SE" sz="2800" dirty="0" err="1"/>
              <a:t>during</a:t>
            </a:r>
            <a:r>
              <a:rPr lang="sv-SE" sz="2800" dirty="0"/>
              <a:t> </a:t>
            </a:r>
            <a:r>
              <a:rPr lang="sv-SE" sz="2800" dirty="0" err="1"/>
              <a:t>birth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015ED7-F6AB-133D-3E84-7946F73A2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4729" y="1627321"/>
            <a:ext cx="4213100" cy="4974957"/>
          </a:xfrm>
        </p:spPr>
        <p:txBody>
          <a:bodyPr>
            <a:noAutofit/>
          </a:bodyPr>
          <a:lstStyle/>
          <a:p>
            <a:r>
              <a:rPr lang="sv-SE" dirty="0"/>
              <a:t>Massage</a:t>
            </a:r>
          </a:p>
          <a:p>
            <a:r>
              <a:rPr lang="sv-SE" dirty="0"/>
              <a:t>ACUPUNTURE</a:t>
            </a:r>
          </a:p>
          <a:p>
            <a:r>
              <a:rPr lang="sv-SE" dirty="0"/>
              <a:t>Press </a:t>
            </a:r>
          </a:p>
          <a:p>
            <a:r>
              <a:rPr lang="sv-SE" dirty="0" err="1"/>
              <a:t>Transcutaneous</a:t>
            </a:r>
            <a:r>
              <a:rPr lang="sv-SE" dirty="0"/>
              <a:t> </a:t>
            </a:r>
            <a:r>
              <a:rPr lang="sv-SE" dirty="0" err="1"/>
              <a:t>electrical</a:t>
            </a:r>
            <a:r>
              <a:rPr lang="sv-SE" dirty="0"/>
              <a:t> </a:t>
            </a:r>
            <a:r>
              <a:rPr lang="sv-SE" dirty="0" err="1"/>
              <a:t>nerve</a:t>
            </a:r>
            <a:r>
              <a:rPr lang="sv-SE" dirty="0"/>
              <a:t> stimulation (TENS)</a:t>
            </a:r>
          </a:p>
          <a:p>
            <a:r>
              <a:rPr lang="sv-SE" dirty="0"/>
              <a:t>Sterile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injections</a:t>
            </a:r>
            <a:endParaRPr lang="sv-SE" dirty="0"/>
          </a:p>
          <a:p>
            <a:r>
              <a:rPr lang="sv-SE" dirty="0"/>
              <a:t>SHOWER</a:t>
            </a:r>
          </a:p>
          <a:p>
            <a:r>
              <a:rPr lang="sv-SE" dirty="0"/>
              <a:t>BATH (aqua </a:t>
            </a:r>
            <a:r>
              <a:rPr lang="sv-SE" dirty="0" err="1"/>
              <a:t>dural</a:t>
            </a:r>
            <a:r>
              <a:rPr lang="sv-SE" dirty="0"/>
              <a:t>)</a:t>
            </a:r>
          </a:p>
          <a:p>
            <a:r>
              <a:rPr lang="sv-SE" dirty="0"/>
              <a:t>WARM PADS AGAINST THE PERINEUM WHEN PUSHING</a:t>
            </a:r>
          </a:p>
        </p:txBody>
      </p:sp>
    </p:spTree>
    <p:extLst>
      <p:ext uri="{BB962C8B-B14F-4D97-AF65-F5344CB8AC3E}">
        <p14:creationId xmlns:p14="http://schemas.microsoft.com/office/powerpoint/2010/main" val="359116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TENS Machine for Labour - When should I start using my TENS?">
            <a:extLst>
              <a:ext uri="{FF2B5EF4-FFF2-40B4-BE49-F238E27FC236}">
                <a16:creationId xmlns:a16="http://schemas.microsoft.com/office/drawing/2014/main" id="{3FAA185F-409A-34FD-ABD8-A1B7C21704D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005" y="643466"/>
            <a:ext cx="75539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4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073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8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A67682B-0C94-947A-4851-06E245AA90E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20680"/>
          <a:stretch/>
        </p:blipFill>
        <p:spPr bwMode="auto">
          <a:xfrm>
            <a:off x="-197581" y="10"/>
            <a:ext cx="123895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2079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9E970-415B-36E1-BFAC-2B832953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PHARMACOLOGICAL PAINRELIEF</a:t>
            </a:r>
            <a:br>
              <a:rPr lang="sv-SE" sz="4000" dirty="0"/>
            </a:br>
            <a:r>
              <a:rPr lang="sv-SE" sz="4000" dirty="0" err="1"/>
              <a:t>during</a:t>
            </a:r>
            <a:r>
              <a:rPr lang="sv-SE" sz="4000" dirty="0"/>
              <a:t> </a:t>
            </a:r>
            <a:r>
              <a:rPr lang="sv-SE" sz="4000" dirty="0" err="1"/>
              <a:t>birth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DF231E-23C3-0144-B0BE-E8BCAC7164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600" dirty="0" err="1"/>
              <a:t>MORphINE</a:t>
            </a:r>
            <a:endParaRPr lang="sv-SE" sz="3600" dirty="0"/>
          </a:p>
          <a:p>
            <a:r>
              <a:rPr lang="sv-SE" sz="3600" dirty="0" err="1"/>
              <a:t>Nitrous</a:t>
            </a:r>
            <a:r>
              <a:rPr lang="sv-SE" sz="3600" dirty="0"/>
              <a:t> </a:t>
            </a:r>
            <a:r>
              <a:rPr lang="sv-SE" sz="3600" dirty="0" err="1"/>
              <a:t>oxide</a:t>
            </a:r>
            <a:r>
              <a:rPr lang="sv-SE" sz="3600" dirty="0"/>
              <a:t> (n2o) (</a:t>
            </a:r>
            <a:r>
              <a:rPr lang="sv-SE" sz="3600" dirty="0" err="1"/>
              <a:t>Laughing</a:t>
            </a:r>
            <a:r>
              <a:rPr lang="sv-SE" sz="3600" dirty="0"/>
              <a:t> gas)</a:t>
            </a:r>
          </a:p>
          <a:p>
            <a:r>
              <a:rPr lang="sv-SE" sz="3600" dirty="0"/>
              <a:t>EPIDURAL </a:t>
            </a:r>
          </a:p>
          <a:p>
            <a:r>
              <a:rPr lang="sv-SE" sz="3600" dirty="0"/>
              <a:t>SPINAL </a:t>
            </a:r>
          </a:p>
          <a:p>
            <a:r>
              <a:rPr lang="sv-SE" sz="3600" dirty="0" err="1"/>
              <a:t>Xylocian</a:t>
            </a:r>
            <a:r>
              <a:rPr lang="sv-SE" sz="3600" dirty="0"/>
              <a:t> gel </a:t>
            </a:r>
            <a:r>
              <a:rPr lang="sv-SE" sz="3600" dirty="0" err="1"/>
              <a:t>before</a:t>
            </a:r>
            <a:r>
              <a:rPr lang="sv-SE" sz="3600" dirty="0"/>
              <a:t> </a:t>
            </a:r>
            <a:r>
              <a:rPr lang="sv-SE" sz="3600" dirty="0" err="1"/>
              <a:t>catherisation</a:t>
            </a:r>
            <a:endParaRPr lang="sv-SE" sz="3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78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309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Lustgas på förlossningen ÄVEN vid coronasmitta - På Smällen!">
            <a:extLst>
              <a:ext uri="{FF2B5EF4-FFF2-40B4-BE49-F238E27FC236}">
                <a16:creationId xmlns:a16="http://schemas.microsoft.com/office/drawing/2014/main" id="{7709CDB0-91EE-B4F7-4E99-EC555058C7F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b="74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1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4115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1B7F72-A1A4-B582-90D0-BDAF7959D84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76" y="643467"/>
            <a:ext cx="105114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1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YGGBEDÖVNING I SAMBAND MED FÖRLOSSNING">
            <a:extLst>
              <a:ext uri="{FF2B5EF4-FFF2-40B4-BE49-F238E27FC236}">
                <a16:creationId xmlns:a16="http://schemas.microsoft.com/office/drawing/2014/main" id="{66A86D1F-45CC-EFF2-9F9F-FBFF6767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028" y="640831"/>
            <a:ext cx="6051116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4B812-D983-B687-6248-CF5FAE054E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>
              <a:effectLst/>
              <a:latin typeface="Helvetica" pitchFamily="2" charset="0"/>
            </a:endParaRPr>
          </a:p>
          <a:p>
            <a:endParaRPr lang="sv-SE" sz="1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1336C5-CF25-3A7B-DFAB-88B10481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Epidural </a:t>
            </a:r>
          </a:p>
        </p:txBody>
      </p:sp>
    </p:spTree>
    <p:extLst>
      <p:ext uri="{BB962C8B-B14F-4D97-AF65-F5344CB8AC3E}">
        <p14:creationId xmlns:p14="http://schemas.microsoft.com/office/powerpoint/2010/main" val="25842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59EC1-A17B-CD67-3652-5BA5285F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transcutain</a:t>
            </a:r>
            <a:r>
              <a:rPr lang="sv-SE" dirty="0"/>
              <a:t> </a:t>
            </a:r>
            <a:r>
              <a:rPr lang="sv-SE" dirty="0" err="1"/>
              <a:t>pudendal</a:t>
            </a:r>
            <a:r>
              <a:rPr lang="sv-SE" dirty="0"/>
              <a:t> </a:t>
            </a:r>
            <a:r>
              <a:rPr lang="sv-SE" dirty="0" err="1"/>
              <a:t>nerve</a:t>
            </a:r>
            <a:r>
              <a:rPr lang="sv-SE" dirty="0"/>
              <a:t> </a:t>
            </a:r>
            <a:r>
              <a:rPr lang="sv-SE" dirty="0" err="1"/>
              <a:t>injection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17864C-B74B-9C5A-A5C9-AF90A87421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Analgesia</a:t>
            </a:r>
            <a:r>
              <a:rPr lang="sv-SE" dirty="0"/>
              <a:t> for the patient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inspection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suspected</a:t>
            </a:r>
            <a:r>
              <a:rPr lang="sv-SE" dirty="0"/>
              <a:t> </a:t>
            </a:r>
            <a:r>
              <a:rPr lang="sv-SE" dirty="0" err="1"/>
              <a:t>grade</a:t>
            </a:r>
            <a:r>
              <a:rPr lang="sv-SE" dirty="0"/>
              <a:t> 2 </a:t>
            </a:r>
            <a:r>
              <a:rPr lang="sv-SE" dirty="0" err="1"/>
              <a:t>tear</a:t>
            </a:r>
            <a:r>
              <a:rPr lang="sv-SE" dirty="0"/>
              <a:t>  </a:t>
            </a:r>
          </a:p>
          <a:p>
            <a:r>
              <a:rPr lang="sv-SE" dirty="0" err="1"/>
              <a:t>Analgesia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suturing</a:t>
            </a:r>
            <a:r>
              <a:rPr lang="sv-SE" dirty="0"/>
              <a:t> a </a:t>
            </a:r>
            <a:r>
              <a:rPr lang="sv-SE" dirty="0" err="1"/>
              <a:t>tear</a:t>
            </a:r>
            <a:r>
              <a:rPr lang="sv-SE" dirty="0"/>
              <a:t> or </a:t>
            </a:r>
            <a:r>
              <a:rPr lang="sv-SE" dirty="0" err="1"/>
              <a:t>episiotomy</a:t>
            </a:r>
            <a:r>
              <a:rPr lang="sv-SE" dirty="0"/>
              <a:t>, 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comfort</a:t>
            </a:r>
            <a:r>
              <a:rPr lang="sv-SE" dirty="0"/>
              <a:t> for the </a:t>
            </a:r>
            <a:r>
              <a:rPr lang="sv-SE" dirty="0" err="1"/>
              <a:t>woman</a:t>
            </a:r>
            <a:endParaRPr lang="sv-SE" dirty="0"/>
          </a:p>
          <a:p>
            <a:r>
              <a:rPr lang="sv-SE" dirty="0" err="1"/>
              <a:t>Analgesia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MANUAL VACCUM ASPIRATION, LESS PAIN FOR WOMAN.</a:t>
            </a:r>
          </a:p>
          <a:p>
            <a:r>
              <a:rPr lang="sv-SE" dirty="0" err="1"/>
              <a:t>Easier</a:t>
            </a:r>
            <a:r>
              <a:rPr lang="sv-SE" dirty="0"/>
              <a:t> to </a:t>
            </a:r>
            <a:r>
              <a:rPr lang="sv-SE" dirty="0" err="1"/>
              <a:t>suture</a:t>
            </a:r>
            <a:r>
              <a:rPr lang="sv-SE" dirty="0"/>
              <a:t> and do </a:t>
            </a:r>
            <a:r>
              <a:rPr lang="sv-SE" dirty="0" err="1"/>
              <a:t>procedures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the patient HAVE LESS PAIN, is </a:t>
            </a:r>
            <a:r>
              <a:rPr lang="sv-SE" dirty="0" err="1"/>
              <a:t>laying</a:t>
            </a:r>
            <a:r>
              <a:rPr lang="sv-SE" dirty="0"/>
              <a:t> still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relaxeD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97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äng en bild av händerna Applauding">
            <a:extLst>
              <a:ext uri="{FF2B5EF4-FFF2-40B4-BE49-F238E27FC236}">
                <a16:creationId xmlns:a16="http://schemas.microsoft.com/office/drawing/2014/main" id="{361D4990-2BB3-49DC-1ED0-40058A6382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rcRect t="596" b="15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031B4D-F476-F2C4-E00B-DE647863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Thank you listening </a:t>
            </a:r>
          </a:p>
        </p:txBody>
      </p:sp>
    </p:spTree>
    <p:extLst>
      <p:ext uri="{BB962C8B-B14F-4D97-AF65-F5344CB8AC3E}">
        <p14:creationId xmlns:p14="http://schemas.microsoft.com/office/powerpoint/2010/main" val="311812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2B70B-F30F-8348-9459-1A5AC658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Tecnique</a:t>
            </a:r>
            <a:r>
              <a:rPr lang="sv-SE" dirty="0"/>
              <a:t> for </a:t>
            </a:r>
            <a:r>
              <a:rPr lang="sv-SE" dirty="0" err="1"/>
              <a:t>giving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transcutain</a:t>
            </a:r>
            <a:r>
              <a:rPr lang="sv-SE" dirty="0"/>
              <a:t> </a:t>
            </a:r>
            <a:r>
              <a:rPr lang="sv-SE" dirty="0" err="1"/>
              <a:t>pudendal</a:t>
            </a:r>
            <a:r>
              <a:rPr lang="sv-SE" dirty="0"/>
              <a:t> </a:t>
            </a:r>
            <a:r>
              <a:rPr lang="sv-SE" dirty="0" err="1"/>
              <a:t>nerve</a:t>
            </a:r>
            <a:r>
              <a:rPr lang="sv-SE" dirty="0"/>
              <a:t> </a:t>
            </a:r>
            <a:r>
              <a:rPr lang="sv-SE" dirty="0" err="1"/>
              <a:t>injection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5594D9-52A6-5FE8-1F15-0103E6A11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88691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Use</a:t>
            </a:r>
            <a:r>
              <a:rPr lang="sv-SE" dirty="0"/>
              <a:t> a 5-10 ml </a:t>
            </a:r>
            <a:r>
              <a:rPr lang="sv-SE" dirty="0" err="1"/>
              <a:t>syringe</a:t>
            </a:r>
            <a:r>
              <a:rPr lang="sv-SE" dirty="0"/>
              <a:t> (SMALL TEAR 5 ML, LARGER TEAR OR EPISIOTOMY 10 ML)</a:t>
            </a:r>
          </a:p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inj</a:t>
            </a:r>
            <a:r>
              <a:rPr lang="sv-SE" dirty="0"/>
              <a:t> LIDOCAIN FOR ANALGESIA </a:t>
            </a:r>
          </a:p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intramuscular</a:t>
            </a:r>
            <a:r>
              <a:rPr lang="sv-SE" dirty="0"/>
              <a:t> </a:t>
            </a:r>
            <a:r>
              <a:rPr lang="sv-SE" dirty="0" err="1"/>
              <a:t>neEdle</a:t>
            </a:r>
            <a:r>
              <a:rPr lang="sv-SE" dirty="0"/>
              <a:t> </a:t>
            </a:r>
          </a:p>
          <a:p>
            <a:r>
              <a:rPr lang="sv-SE" dirty="0"/>
              <a:t>Clean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swab</a:t>
            </a:r>
            <a:endParaRPr lang="sv-SE" dirty="0"/>
          </a:p>
          <a:p>
            <a:r>
              <a:rPr lang="sv-SE" dirty="0"/>
              <a:t>Place the </a:t>
            </a:r>
            <a:r>
              <a:rPr lang="sv-SE" dirty="0" err="1"/>
              <a:t>needle</a:t>
            </a:r>
            <a:r>
              <a:rPr lang="sv-SE" dirty="0"/>
              <a:t> 1-2 cm </a:t>
            </a:r>
            <a:r>
              <a:rPr lang="sv-SE" dirty="0" err="1"/>
              <a:t>laterally</a:t>
            </a:r>
            <a:r>
              <a:rPr lang="sv-SE" dirty="0"/>
              <a:t> to the dorsal </a:t>
            </a:r>
            <a:r>
              <a:rPr lang="sv-SE" dirty="0" err="1"/>
              <a:t>introitus</a:t>
            </a:r>
            <a:r>
              <a:rPr lang="sv-SE" dirty="0"/>
              <a:t>, the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needle</a:t>
            </a:r>
            <a:r>
              <a:rPr lang="sv-SE" dirty="0"/>
              <a:t> goes in  </a:t>
            </a:r>
          </a:p>
          <a:p>
            <a:r>
              <a:rPr lang="sv-SE" dirty="0" err="1"/>
              <a:t>Aspirate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blood</a:t>
            </a:r>
            <a:r>
              <a:rPr lang="sv-SE" dirty="0"/>
              <a:t> </a:t>
            </a:r>
            <a:r>
              <a:rPr lang="sv-SE" dirty="0" err="1"/>
              <a:t>pull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the </a:t>
            </a:r>
            <a:r>
              <a:rPr lang="sv-SE" dirty="0" err="1"/>
              <a:t>needle</a:t>
            </a:r>
            <a:r>
              <a:rPr lang="sv-SE" dirty="0"/>
              <a:t> and try </a:t>
            </a:r>
            <a:r>
              <a:rPr lang="sv-SE" dirty="0" err="1"/>
              <a:t>again</a:t>
            </a:r>
            <a:r>
              <a:rPr lang="sv-SE" dirty="0"/>
              <a:t> </a:t>
            </a:r>
            <a:r>
              <a:rPr lang="sv-SE" dirty="0" err="1"/>
              <a:t>close</a:t>
            </a:r>
            <a:r>
              <a:rPr lang="sv-SE" dirty="0"/>
              <a:t> to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place</a:t>
            </a:r>
            <a:endParaRPr lang="sv-SE" dirty="0"/>
          </a:p>
          <a:p>
            <a:r>
              <a:rPr lang="sv-SE" dirty="0"/>
              <a:t>If no </a:t>
            </a:r>
            <a:r>
              <a:rPr lang="sv-SE" dirty="0" err="1"/>
              <a:t>blood</a:t>
            </a:r>
            <a:r>
              <a:rPr lang="sv-SE" dirty="0"/>
              <a:t>, </a:t>
            </a:r>
            <a:r>
              <a:rPr lang="sv-SE" dirty="0" err="1"/>
              <a:t>inject</a:t>
            </a:r>
            <a:r>
              <a:rPr lang="sv-SE" dirty="0"/>
              <a:t> the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amount</a:t>
            </a:r>
            <a:r>
              <a:rPr lang="sv-SE" dirty="0"/>
              <a:t> in the </a:t>
            </a:r>
            <a:r>
              <a:rPr lang="sv-SE" dirty="0" err="1"/>
              <a:t>bottom</a:t>
            </a:r>
            <a:r>
              <a:rPr lang="sv-SE" dirty="0"/>
              <a:t> </a:t>
            </a:r>
          </a:p>
          <a:p>
            <a:r>
              <a:rPr lang="sv-SE" dirty="0"/>
              <a:t>Do the same on BOTH SIDES</a:t>
            </a:r>
          </a:p>
          <a:p>
            <a:r>
              <a:rPr lang="sv-SE" dirty="0" err="1"/>
              <a:t>Wait</a:t>
            </a:r>
            <a:r>
              <a:rPr lang="sv-SE" dirty="0"/>
              <a:t> for 10-15 </a:t>
            </a:r>
            <a:r>
              <a:rPr lang="sv-SE" dirty="0" err="1"/>
              <a:t>minutes</a:t>
            </a:r>
            <a:r>
              <a:rPr lang="sv-SE" dirty="0"/>
              <a:t> for best </a:t>
            </a:r>
            <a:r>
              <a:rPr lang="sv-SE" dirty="0" err="1"/>
              <a:t>result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61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latshållare för innehåll 4" descr="En bild som visar rita, illustration, skiss, konst&#10;&#10;AI-genererat innehåll kan vara felaktigt.">
            <a:extLst>
              <a:ext uri="{FF2B5EF4-FFF2-40B4-BE49-F238E27FC236}">
                <a16:creationId xmlns:a16="http://schemas.microsoft.com/office/drawing/2014/main" id="{C45EFD8F-A542-BADD-0A86-DB9F5B7390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473027" y="965201"/>
            <a:ext cx="5245945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4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87A65-C7E6-CEC5-1231-25159414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DF888D-A1CA-40C5-040C-85DFED0733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By </a:t>
            </a:r>
            <a:r>
              <a:rPr lang="sv-SE" dirty="0" err="1"/>
              <a:t>giving</a:t>
            </a:r>
            <a:r>
              <a:rPr lang="sv-SE" dirty="0"/>
              <a:t> an </a:t>
            </a:r>
            <a:r>
              <a:rPr lang="sv-SE" dirty="0" err="1"/>
              <a:t>transcutain</a:t>
            </a:r>
            <a:r>
              <a:rPr lang="sv-SE" dirty="0"/>
              <a:t>  </a:t>
            </a:r>
            <a:r>
              <a:rPr lang="sv-SE" dirty="0" err="1"/>
              <a:t>nerve</a:t>
            </a:r>
            <a:r>
              <a:rPr lang="sv-SE" dirty="0"/>
              <a:t> </a:t>
            </a:r>
            <a:r>
              <a:rPr lang="sv-SE" dirty="0" err="1"/>
              <a:t>injection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the </a:t>
            </a:r>
            <a:r>
              <a:rPr lang="sv-SE" dirty="0" err="1"/>
              <a:t>nerve</a:t>
            </a:r>
            <a:r>
              <a:rPr lang="sv-SE" dirty="0"/>
              <a:t> </a:t>
            </a:r>
            <a:r>
              <a:rPr lang="sv-SE" dirty="0" err="1"/>
              <a:t>branches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involVeS</a:t>
            </a:r>
            <a:r>
              <a:rPr lang="sv-SE" dirty="0"/>
              <a:t> the </a:t>
            </a:r>
            <a:r>
              <a:rPr lang="sv-SE" dirty="0" err="1"/>
              <a:t>labia</a:t>
            </a:r>
            <a:r>
              <a:rPr lang="sv-SE" dirty="0"/>
              <a:t> and </a:t>
            </a:r>
            <a:r>
              <a:rPr lang="sv-SE" dirty="0" err="1"/>
              <a:t>perineum</a:t>
            </a:r>
            <a:r>
              <a:rPr lang="sv-SE" dirty="0"/>
              <a:t>. </a:t>
            </a:r>
          </a:p>
          <a:p>
            <a:r>
              <a:rPr lang="sv-SE" dirty="0"/>
              <a:t>Before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tecnique</a:t>
            </a:r>
            <a:r>
              <a:rPr lang="sv-SE" dirty="0"/>
              <a:t> in </a:t>
            </a:r>
            <a:r>
              <a:rPr lang="sv-SE" dirty="0" err="1"/>
              <a:t>sweden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gave</a:t>
            </a:r>
            <a:r>
              <a:rPr lang="sv-SE" dirty="0"/>
              <a:t> the </a:t>
            </a:r>
            <a:r>
              <a:rPr lang="sv-SE" dirty="0" err="1"/>
              <a:t>injection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long </a:t>
            </a:r>
            <a:r>
              <a:rPr lang="sv-SE" dirty="0" err="1"/>
              <a:t>needle</a:t>
            </a:r>
            <a:r>
              <a:rPr lang="sv-SE" dirty="0"/>
              <a:t> inside the </a:t>
            </a:r>
            <a:r>
              <a:rPr lang="sv-SE" dirty="0" err="1"/>
              <a:t>vigina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 the </a:t>
            </a:r>
            <a:r>
              <a:rPr lang="sv-SE" dirty="0" err="1"/>
              <a:t>ischial</a:t>
            </a:r>
            <a:r>
              <a:rPr lang="sv-SE" dirty="0"/>
              <a:t> </a:t>
            </a:r>
            <a:r>
              <a:rPr lang="sv-SE" dirty="0" err="1"/>
              <a:t>spine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gave</a:t>
            </a:r>
            <a:r>
              <a:rPr lang="sv-SE" dirty="0"/>
              <a:t> a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spread</a:t>
            </a:r>
            <a:r>
              <a:rPr lang="sv-SE" dirty="0"/>
              <a:t> in the </a:t>
            </a:r>
            <a:r>
              <a:rPr lang="sv-SE" dirty="0" err="1"/>
              <a:t>whole</a:t>
            </a:r>
            <a:r>
              <a:rPr lang="sv-SE" dirty="0"/>
              <a:t> </a:t>
            </a:r>
            <a:r>
              <a:rPr lang="sv-SE" dirty="0" err="1"/>
              <a:t>nerve</a:t>
            </a:r>
            <a:r>
              <a:rPr lang="sv-SE" dirty="0"/>
              <a:t> system </a:t>
            </a:r>
            <a:r>
              <a:rPr lang="sv-SE" dirty="0" err="1"/>
              <a:t>becouse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the </a:t>
            </a:r>
            <a:r>
              <a:rPr lang="sv-SE" dirty="0" err="1"/>
              <a:t>analgesia</a:t>
            </a:r>
            <a:r>
              <a:rPr lang="sv-SE" dirty="0"/>
              <a:t> in to the </a:t>
            </a:r>
            <a:r>
              <a:rPr lang="sv-SE" dirty="0" err="1"/>
              <a:t>nerve</a:t>
            </a:r>
            <a:r>
              <a:rPr lang="sv-SE" dirty="0"/>
              <a:t> </a:t>
            </a:r>
            <a:r>
              <a:rPr lang="sv-SE" dirty="0" err="1"/>
              <a:t>stem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affected</a:t>
            </a:r>
            <a:r>
              <a:rPr lang="sv-SE" dirty="0"/>
              <a:t> the </a:t>
            </a:r>
            <a:r>
              <a:rPr lang="sv-SE" dirty="0" err="1"/>
              <a:t>urination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and </a:t>
            </a:r>
            <a:r>
              <a:rPr lang="sv-SE" dirty="0" err="1"/>
              <a:t>sometimes</a:t>
            </a:r>
            <a:r>
              <a:rPr lang="sv-SE" dirty="0"/>
              <a:t> NUMBED the legs FOR SOME TIME. IT WAS ALSO MORE UNCOMFORTABLE FOR THE WOMAN.</a:t>
            </a:r>
          </a:p>
        </p:txBody>
      </p:sp>
    </p:spTree>
    <p:extLst>
      <p:ext uri="{BB962C8B-B14F-4D97-AF65-F5344CB8AC3E}">
        <p14:creationId xmlns:p14="http://schemas.microsoft.com/office/powerpoint/2010/main" val="150308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4104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09" name="Picture 410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PDB (pudendusblockad) - förlossningsvård">
            <a:extLst>
              <a:ext uri="{FF2B5EF4-FFF2-40B4-BE49-F238E27FC236}">
                <a16:creationId xmlns:a16="http://schemas.microsoft.com/office/drawing/2014/main" id="{23EFAE2F-B2B0-7AE4-B3A6-EE9D9E6425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239" y="1041320"/>
            <a:ext cx="7413522" cy="47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7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latshållare för innehåll 4" descr="En bild som visar text, skiss, illustration, design&#10;&#10;AI-genererat innehåll kan vara felaktigt.">
            <a:extLst>
              <a:ext uri="{FF2B5EF4-FFF2-40B4-BE49-F238E27FC236}">
                <a16:creationId xmlns:a16="http://schemas.microsoft.com/office/drawing/2014/main" id="{808149EF-0542-4D4C-2DEC-E6B3C339E6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t="25940" r="-1" b="218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37957-1445-A192-805E-49E27452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transcutain</a:t>
            </a:r>
            <a:r>
              <a:rPr lang="sv-SE" dirty="0"/>
              <a:t> pain relief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E000D1-BC94-0364-42B9-30E28529D4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Make sure the patient has </a:t>
            </a:r>
            <a:r>
              <a:rPr lang="sv-SE" dirty="0" err="1"/>
              <a:t>emptied</a:t>
            </a:r>
            <a:r>
              <a:rPr lang="sv-SE" dirty="0"/>
              <a:t> the bladder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procedure</a:t>
            </a:r>
            <a:r>
              <a:rPr lang="sv-SE" dirty="0"/>
              <a:t>. </a:t>
            </a:r>
            <a:r>
              <a:rPr lang="sv-SE" dirty="0" err="1"/>
              <a:t>Should</a:t>
            </a:r>
            <a:r>
              <a:rPr lang="sv-SE" dirty="0"/>
              <a:t> not Go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4 </a:t>
            </a:r>
            <a:r>
              <a:rPr lang="sv-SE" dirty="0" err="1"/>
              <a:t>hours</a:t>
            </a:r>
            <a:r>
              <a:rPr lang="sv-SE" dirty="0"/>
              <a:t> in </a:t>
            </a:r>
            <a:r>
              <a:rPr lang="sv-SE" dirty="0" err="1"/>
              <a:t>between</a:t>
            </a:r>
            <a:r>
              <a:rPr lang="sv-SE" dirty="0"/>
              <a:t> the </a:t>
            </a:r>
            <a:r>
              <a:rPr lang="sv-SE" dirty="0" err="1"/>
              <a:t>urinations</a:t>
            </a:r>
            <a:r>
              <a:rPr lang="sv-SE" dirty="0"/>
              <a:t>.</a:t>
            </a:r>
          </a:p>
          <a:p>
            <a:r>
              <a:rPr lang="sv-SE" dirty="0"/>
              <a:t>If ITS DIFFICULT TO </a:t>
            </a:r>
            <a:r>
              <a:rPr lang="sv-SE" dirty="0" err="1"/>
              <a:t>urinate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procedure</a:t>
            </a:r>
            <a:r>
              <a:rPr lang="sv-SE" dirty="0"/>
              <a:t>, </a:t>
            </a:r>
            <a:r>
              <a:rPr lang="sv-SE" dirty="0" err="1"/>
              <a:t>empty</a:t>
            </a:r>
            <a:r>
              <a:rPr lang="sv-SE" dirty="0"/>
              <a:t> bladder</a:t>
            </a:r>
          </a:p>
          <a:p>
            <a:r>
              <a:rPr lang="sv-SE" dirty="0"/>
              <a:t>BUT USUALLY THERE IS NO PROBLEM AFTER THIS TYPE OF PAIN RELIEF</a:t>
            </a:r>
          </a:p>
        </p:txBody>
      </p:sp>
    </p:spTree>
    <p:extLst>
      <p:ext uri="{BB962C8B-B14F-4D97-AF65-F5344CB8AC3E}">
        <p14:creationId xmlns:p14="http://schemas.microsoft.com/office/powerpoint/2010/main" val="342124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latshållare för innehåll 4" descr="En bild som visar text, skärmbild, Teckensnitt, brev&#10;&#10;AI-genererat innehåll kan vara felaktigt.">
            <a:extLst>
              <a:ext uri="{FF2B5EF4-FFF2-40B4-BE49-F238E27FC236}">
                <a16:creationId xmlns:a16="http://schemas.microsoft.com/office/drawing/2014/main" id="{98B7A913-0F6B-B546-86F6-821E56CCA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285641" y="0"/>
            <a:ext cx="487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7" ma:contentTypeDescription="Skapa ett nytt dokument." ma:contentTypeScope="" ma:versionID="f2037ca02264bd7318eb28a4232b0970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04816ba23dde492c2f35587c47989c06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29fcc-0797-403f-ba7b-ecbb290fae6d" xsi:nil="true"/>
    <lcf76f155ced4ddcb4097134ff3c332f xmlns="67b4b99d-f155-4e2f-8838-6f0f7631d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D2E83F-DABC-4639-9CF7-1974AB00ED4F}"/>
</file>

<file path=customXml/itemProps2.xml><?xml version="1.0" encoding="utf-8"?>
<ds:datastoreItem xmlns:ds="http://schemas.openxmlformats.org/officeDocument/2006/customXml" ds:itemID="{45BB1FBA-7109-414C-A76A-140D8559B9A9}"/>
</file>

<file path=customXml/itemProps3.xml><?xml version="1.0" encoding="utf-8"?>
<ds:datastoreItem xmlns:ds="http://schemas.openxmlformats.org/officeDocument/2006/customXml" ds:itemID="{7D72A1BA-8C96-42BD-8330-869830FC46C9}"/>
</file>

<file path=docProps/app.xml><?xml version="1.0" encoding="utf-8"?>
<Properties xmlns="http://schemas.openxmlformats.org/officeDocument/2006/extended-properties" xmlns:vt="http://schemas.openxmlformats.org/officeDocument/2006/docPropsVTypes">
  <Template>Droppe</Template>
  <TotalTime>2708</TotalTime>
  <Words>442</Words>
  <Application>Microsoft Macintosh PowerPoint</Application>
  <PresentationFormat>Bredbild</PresentationFormat>
  <Paragraphs>55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Aptos</vt:lpstr>
      <vt:lpstr>Arial</vt:lpstr>
      <vt:lpstr>Helvetica</vt:lpstr>
      <vt:lpstr>Tw Cen MT</vt:lpstr>
      <vt:lpstr>Droppe</vt:lpstr>
      <vt:lpstr>transcutain Pudendal nerve injection </vt:lpstr>
      <vt:lpstr>Why transcutain pudendal nerve injection?</vt:lpstr>
      <vt:lpstr>Tecnique for giving  transcutain pudendal nerve injection</vt:lpstr>
      <vt:lpstr>PowerPoint-presentation</vt:lpstr>
      <vt:lpstr>PowerPoint-presentation</vt:lpstr>
      <vt:lpstr>PowerPoint-presentation</vt:lpstr>
      <vt:lpstr>PowerPoint-presentation</vt:lpstr>
      <vt:lpstr>After use of transcutain pain relief</vt:lpstr>
      <vt:lpstr>PowerPoint-presentation</vt:lpstr>
      <vt:lpstr>SOME MORE KNOWLEDGE  Before giving episiotomy</vt:lpstr>
      <vt:lpstr>Before Manual vacuum aspiration </vt:lpstr>
      <vt:lpstr>Now I would like to share the different painrelief methods in labor ward in sweden</vt:lpstr>
      <vt:lpstr>Non pharmacological painreflief during birth</vt:lpstr>
      <vt:lpstr>PowerPoint-presentation</vt:lpstr>
      <vt:lpstr>PowerPoint-presentation</vt:lpstr>
      <vt:lpstr>PHARMACOLOGICAL PAINRELIEF during birth</vt:lpstr>
      <vt:lpstr>PowerPoint-presentation</vt:lpstr>
      <vt:lpstr>PowerPoint-presentation</vt:lpstr>
      <vt:lpstr>Epidural </vt:lpstr>
      <vt:lpstr>Thank you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elinor jönsson</dc:creator>
  <cp:lastModifiedBy>elinor jönsson</cp:lastModifiedBy>
  <cp:revision>7</cp:revision>
  <dcterms:created xsi:type="dcterms:W3CDTF">2025-04-13T06:12:51Z</dcterms:created>
  <dcterms:modified xsi:type="dcterms:W3CDTF">2025-05-13T11:19:35Z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0x0101002B99C7817DEDC44B8CD7A8C5D94A2ED7</vt:lpwstr>
  </property>
</Properties>
</file>