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Håkansson" userId="44eaf58d-d492-4331-909b-7e16df4fbd5b" providerId="ADAL" clId="{230F32CC-3C3E-4034-80B7-BE59154593E4}"/>
    <pc:docChg chg="modSld">
      <pc:chgData name="Karin Håkansson" userId="44eaf58d-d492-4331-909b-7e16df4fbd5b" providerId="ADAL" clId="{230F32CC-3C3E-4034-80B7-BE59154593E4}" dt="2022-03-29T08:22:37.021" v="5" actId="1076"/>
      <pc:docMkLst>
        <pc:docMk/>
      </pc:docMkLst>
      <pc:sldChg chg="modSp mod">
        <pc:chgData name="Karin Håkansson" userId="44eaf58d-d492-4331-909b-7e16df4fbd5b" providerId="ADAL" clId="{230F32CC-3C3E-4034-80B7-BE59154593E4}" dt="2022-03-29T08:22:08.517" v="2" actId="1076"/>
        <pc:sldMkLst>
          <pc:docMk/>
          <pc:sldMk cId="1980034726" sldId="259"/>
        </pc:sldMkLst>
        <pc:spChg chg="mod">
          <ac:chgData name="Karin Håkansson" userId="44eaf58d-d492-4331-909b-7e16df4fbd5b" providerId="ADAL" clId="{230F32CC-3C3E-4034-80B7-BE59154593E4}" dt="2022-03-29T08:22:05.465" v="1" actId="1076"/>
          <ac:spMkLst>
            <pc:docMk/>
            <pc:sldMk cId="1980034726" sldId="259"/>
            <ac:spMk id="3" creationId="{00000000-0000-0000-0000-000000000000}"/>
          </ac:spMkLst>
        </pc:spChg>
        <pc:spChg chg="mod">
          <ac:chgData name="Karin Håkansson" userId="44eaf58d-d492-4331-909b-7e16df4fbd5b" providerId="ADAL" clId="{230F32CC-3C3E-4034-80B7-BE59154593E4}" dt="2022-03-29T08:22:08.517" v="2" actId="1076"/>
          <ac:spMkLst>
            <pc:docMk/>
            <pc:sldMk cId="1980034726" sldId="259"/>
            <ac:spMk id="4" creationId="{00000000-0000-0000-0000-000000000000}"/>
          </ac:spMkLst>
        </pc:spChg>
      </pc:sldChg>
      <pc:sldChg chg="modSp mod">
        <pc:chgData name="Karin Håkansson" userId="44eaf58d-d492-4331-909b-7e16df4fbd5b" providerId="ADAL" clId="{230F32CC-3C3E-4034-80B7-BE59154593E4}" dt="2022-03-29T08:22:37.021" v="5" actId="1076"/>
        <pc:sldMkLst>
          <pc:docMk/>
          <pc:sldMk cId="90100642" sldId="261"/>
        </pc:sldMkLst>
        <pc:spChg chg="mod">
          <ac:chgData name="Karin Håkansson" userId="44eaf58d-d492-4331-909b-7e16df4fbd5b" providerId="ADAL" clId="{230F32CC-3C3E-4034-80B7-BE59154593E4}" dt="2022-03-29T08:22:37.021" v="5" actId="1076"/>
          <ac:spMkLst>
            <pc:docMk/>
            <pc:sldMk cId="90100642" sldId="261"/>
            <ac:spMk id="3" creationId="{00000000-0000-0000-0000-000000000000}"/>
          </ac:spMkLst>
        </pc:spChg>
        <pc:spChg chg="mod">
          <ac:chgData name="Karin Håkansson" userId="44eaf58d-d492-4331-909b-7e16df4fbd5b" providerId="ADAL" clId="{230F32CC-3C3E-4034-80B7-BE59154593E4}" dt="2022-03-29T08:22:23.570" v="4" actId="1076"/>
          <ac:spMkLst>
            <pc:docMk/>
            <pc:sldMk cId="90100642" sldId="261"/>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v-SE"/>
              <a:t>Klicka här för att ändra format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v-SE"/>
              <a:t>Klicka här för att ändra format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v-SE"/>
              <a:t>Klicka här för att ändra format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v-SE"/>
              <a:t>Klicka här för att ändra format</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v-SE"/>
              <a:t>Klicka här för att ändra format</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v-SE"/>
              <a:t>Klicka här för att ändra format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v-SE"/>
              <a:t>Klicka här för att ändra format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skolverket.se/skolutveckling/inspiration-och-stod-i-arbetet/stod-i-arbetet/resurser-for-undervisning-i-kallkritik" TargetMode="External"/><Relationship Id="rId3" Type="http://schemas.openxmlformats.org/officeDocument/2006/relationships/hyperlink" Target="http://sfam.ringla.nu/nyheter/patientcentrerad-samtalsmetodik-med-staffan-ahlkvist" TargetMode="External"/><Relationship Id="rId7" Type="http://schemas.openxmlformats.org/officeDocument/2006/relationships/hyperlink" Target="https://extranet.who.int/sree/Reports?op=Replet&amp;name=/WHO_HQ_Reports/G2/PROD/EXT/TBCountryProfile&amp;ISO2=KE&amp;outtype=PDF" TargetMode="External"/><Relationship Id="rId12" Type="http://schemas.openxmlformats.org/officeDocument/2006/relationships/hyperlink" Target="https://www.youtube.com/watch?v=TacM-3A5Ozk&amp;list=PLD3876E5E50A95DF8&amp;index=8" TargetMode="External"/><Relationship Id="rId2" Type="http://schemas.openxmlformats.org/officeDocument/2006/relationships/hyperlink" Target="https://www.kalymnoskurser.se/" TargetMode="External"/><Relationship Id="rId1" Type="http://schemas.openxmlformats.org/officeDocument/2006/relationships/slideLayout" Target="../slideLayouts/slideLayout4.xml"/><Relationship Id="rId6" Type="http://schemas.openxmlformats.org/officeDocument/2006/relationships/hyperlink" Target="https://vardgivare.skane.se/siteassets/3.-kompetens-och-utveckling/kvalitetsutveckling/rapporter-och-skrifter/utbildningslitteratur/att-mata-for-att-veta.pdf" TargetMode="External"/><Relationship Id="rId11" Type="http://schemas.openxmlformats.org/officeDocument/2006/relationships/hyperlink" Target="https://www.nols.edu/en/resources/wilderness-medicine-resources/" TargetMode="External"/><Relationship Id="rId5" Type="http://schemas.openxmlformats.org/officeDocument/2006/relationships/hyperlink" Target="https://www.stemlynsblog.org/jc-the-zero-point-survey-optimising-resuscitation-teams-in-the-ed-st-emlyns/" TargetMode="External"/><Relationship Id="rId10" Type="http://schemas.openxmlformats.org/officeDocument/2006/relationships/hyperlink" Target="http://www.smer.se/etik/" TargetMode="External"/><Relationship Id="rId4" Type="http://schemas.openxmlformats.org/officeDocument/2006/relationships/hyperlink" Target="https://www.resus.org.uk/resuscitation-guidelines/abcde-approach/" TargetMode="External"/><Relationship Id="rId9" Type="http://schemas.openxmlformats.org/officeDocument/2006/relationships/hyperlink" Target="http://strama.se/behandlingsrekommendation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Tips och trix vid fortbildning</a:t>
            </a:r>
          </a:p>
        </p:txBody>
      </p:sp>
      <p:sp>
        <p:nvSpPr>
          <p:cNvPr id="3" name="Underrubrik 2"/>
          <p:cNvSpPr>
            <a:spLocks noGrp="1"/>
          </p:cNvSpPr>
          <p:nvPr>
            <p:ph type="subTitle" idx="1"/>
          </p:nvPr>
        </p:nvSpPr>
        <p:spPr/>
        <p:txBody>
          <a:bodyPr>
            <a:normAutofit fontScale="92500" lnSpcReduction="10000"/>
          </a:bodyPr>
          <a:lstStyle/>
          <a:p>
            <a:r>
              <a:rPr lang="sv-SE" sz="2400" dirty="0"/>
              <a:t>Skapad av Ulrika Elmroth </a:t>
            </a:r>
          </a:p>
          <a:p>
            <a:r>
              <a:rPr lang="sv-SE" sz="2400" dirty="0"/>
              <a:t>April 2019</a:t>
            </a:r>
          </a:p>
          <a:p>
            <a:r>
              <a:rPr lang="sv-SE" sz="2400" dirty="0"/>
              <a:t>Synpunkter: uelmroth@hotmail.com</a:t>
            </a:r>
          </a:p>
        </p:txBody>
      </p:sp>
    </p:spTree>
    <p:extLst>
      <p:ext uri="{BB962C8B-B14F-4D97-AF65-F5344CB8AC3E}">
        <p14:creationId xmlns:p14="http://schemas.microsoft.com/office/powerpoint/2010/main" val="208900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Praktisk träning</a:t>
            </a:r>
          </a:p>
        </p:txBody>
      </p:sp>
      <p:sp>
        <p:nvSpPr>
          <p:cNvPr id="3" name="Platshållare för text 2"/>
          <p:cNvSpPr>
            <a:spLocks noGrp="1"/>
          </p:cNvSpPr>
          <p:nvPr>
            <p:ph type="body" idx="1"/>
          </p:nvPr>
        </p:nvSpPr>
        <p:spPr/>
        <p:txBody>
          <a:bodyPr/>
          <a:lstStyle/>
          <a:p>
            <a:r>
              <a:rPr lang="sv-SE" dirty="0"/>
              <a:t>Fördelar	</a:t>
            </a:r>
          </a:p>
        </p:txBody>
      </p:sp>
      <p:sp>
        <p:nvSpPr>
          <p:cNvPr id="4" name="Platshållare för innehåll 3"/>
          <p:cNvSpPr>
            <a:spLocks noGrp="1"/>
          </p:cNvSpPr>
          <p:nvPr>
            <p:ph sz="half" idx="2"/>
          </p:nvPr>
        </p:nvSpPr>
        <p:spPr/>
        <p:txBody>
          <a:bodyPr/>
          <a:lstStyle/>
          <a:p>
            <a:r>
              <a:rPr lang="sv-SE" dirty="0"/>
              <a:t>Vissa saker behöver tränas praktiskt, inte bara i teorin</a:t>
            </a:r>
          </a:p>
          <a:p>
            <a:r>
              <a:rPr lang="sv-SE" dirty="0"/>
              <a:t>Aktiverar deltagarna</a:t>
            </a:r>
          </a:p>
          <a:p>
            <a:r>
              <a:rPr lang="sv-SE" dirty="0"/>
              <a:t>Krävs minimala förberedelser</a:t>
            </a:r>
          </a:p>
          <a:p>
            <a:endParaRPr lang="sv-SE" dirty="0"/>
          </a:p>
        </p:txBody>
      </p:sp>
      <p:sp>
        <p:nvSpPr>
          <p:cNvPr id="5" name="Platshållare för text 4"/>
          <p:cNvSpPr>
            <a:spLocks noGrp="1"/>
          </p:cNvSpPr>
          <p:nvPr>
            <p:ph type="body" sz="quarter" idx="3"/>
          </p:nvPr>
        </p:nvSpPr>
        <p:spPr/>
        <p:txBody>
          <a:bodyPr/>
          <a:lstStyle/>
          <a:p>
            <a:r>
              <a:rPr lang="sv-SE" dirty="0"/>
              <a:t>Nackdelar</a:t>
            </a:r>
          </a:p>
        </p:txBody>
      </p:sp>
      <p:sp>
        <p:nvSpPr>
          <p:cNvPr id="6" name="Platshållare för innehåll 5"/>
          <p:cNvSpPr>
            <a:spLocks noGrp="1"/>
          </p:cNvSpPr>
          <p:nvPr>
            <p:ph sz="quarter" idx="4"/>
          </p:nvPr>
        </p:nvSpPr>
        <p:spPr/>
        <p:txBody>
          <a:bodyPr>
            <a:normAutofit lnSpcReduction="10000"/>
          </a:bodyPr>
          <a:lstStyle/>
          <a:p>
            <a:r>
              <a:rPr lang="sv-SE" dirty="0" err="1"/>
              <a:t>Ev</a:t>
            </a:r>
            <a:r>
              <a:rPr lang="sv-SE" dirty="0"/>
              <a:t> krävs utrustning/instrument</a:t>
            </a:r>
          </a:p>
          <a:p>
            <a:r>
              <a:rPr lang="sv-SE" dirty="0"/>
              <a:t>Kan vara svårt i stor grupp med varierande bakgrundskunskap</a:t>
            </a:r>
          </a:p>
          <a:p>
            <a:r>
              <a:rPr lang="sv-SE" dirty="0"/>
              <a:t>Krävs viss skådespelartalang och medverkan från den/de som ska vara ”patienter”</a:t>
            </a:r>
          </a:p>
          <a:p>
            <a:endParaRPr lang="sv-SE" dirty="0"/>
          </a:p>
        </p:txBody>
      </p:sp>
    </p:spTree>
    <p:extLst>
      <p:ext uri="{BB962C8B-B14F-4D97-AF65-F5344CB8AC3E}">
        <p14:creationId xmlns:p14="http://schemas.microsoft.com/office/powerpoint/2010/main" val="238408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Exempel på praktisk träning ”akut omhändertagande”</a:t>
            </a:r>
          </a:p>
        </p:txBody>
      </p:sp>
      <p:sp>
        <p:nvSpPr>
          <p:cNvPr id="3" name="Platshållare för innehåll 2"/>
          <p:cNvSpPr>
            <a:spLocks noGrp="1"/>
          </p:cNvSpPr>
          <p:nvPr>
            <p:ph sz="half" idx="1"/>
          </p:nvPr>
        </p:nvSpPr>
        <p:spPr/>
        <p:txBody>
          <a:bodyPr>
            <a:normAutofit fontScale="77500" lnSpcReduction="20000"/>
          </a:bodyPr>
          <a:lstStyle/>
          <a:p>
            <a:r>
              <a:rPr lang="sv-SE" b="1" dirty="0"/>
              <a:t>Bakgrund:</a:t>
            </a:r>
            <a:r>
              <a:rPr lang="sv-SE" dirty="0"/>
              <a:t> Svårt sjuka eller skadade patienter är ganska vanligt på sjukhuset.</a:t>
            </a:r>
          </a:p>
          <a:p>
            <a:r>
              <a:rPr lang="sv-SE" b="1" dirty="0"/>
              <a:t>Syfte:</a:t>
            </a:r>
            <a:r>
              <a:rPr lang="sv-SE" dirty="0"/>
              <a:t> Träna på omhändertagande i team av svårt skadade eller sjuka</a:t>
            </a:r>
          </a:p>
          <a:p>
            <a:r>
              <a:rPr lang="sv-SE" b="1" dirty="0"/>
              <a:t>Metod:</a:t>
            </a:r>
            <a:r>
              <a:rPr lang="sv-SE" dirty="0"/>
              <a:t> Inledande teorigenomgång om ABCDE, därefter praktisk övning på fiktiv patient</a:t>
            </a:r>
          </a:p>
          <a:p>
            <a:r>
              <a:rPr lang="sv-SE" dirty="0"/>
              <a:t>Involvera gärna hela personalen, den som inte har medicinsk bakgrund kan t ex hjälpa till att hämta utrustning, ta tid, dokumentera, lyfta/förflytta patient, hålla saker </a:t>
            </a:r>
            <a:r>
              <a:rPr lang="sv-SE" dirty="0" err="1"/>
              <a:t>etc</a:t>
            </a:r>
            <a:r>
              <a:rPr lang="sv-SE" dirty="0"/>
              <a:t> </a:t>
            </a:r>
            <a:r>
              <a:rPr lang="sv-SE" dirty="0" err="1"/>
              <a:t>etc</a:t>
            </a:r>
            <a:r>
              <a:rPr lang="sv-SE" dirty="0"/>
              <a:t> utifrån behov.</a:t>
            </a:r>
          </a:p>
        </p:txBody>
      </p:sp>
      <p:sp>
        <p:nvSpPr>
          <p:cNvPr id="4" name="Platshållare för innehåll 3"/>
          <p:cNvSpPr>
            <a:spLocks noGrp="1"/>
          </p:cNvSpPr>
          <p:nvPr>
            <p:ph sz="half" idx="2"/>
          </p:nvPr>
        </p:nvSpPr>
        <p:spPr>
          <a:xfrm>
            <a:off x="6181344" y="2560320"/>
            <a:ext cx="4718304" cy="3866606"/>
          </a:xfrm>
        </p:spPr>
        <p:txBody>
          <a:bodyPr>
            <a:normAutofit fontScale="77500" lnSpcReduction="20000"/>
          </a:bodyPr>
          <a:lstStyle/>
          <a:p>
            <a:r>
              <a:rPr lang="sv-SE" dirty="0"/>
              <a:t>1. Repetition av teori, ABCDE, ATLS-principer</a:t>
            </a:r>
          </a:p>
          <a:p>
            <a:r>
              <a:rPr lang="sv-SE" dirty="0"/>
              <a:t>2. Genomgång av vilken utrustning som behövs vid </a:t>
            </a:r>
            <a:r>
              <a:rPr lang="sv-SE" dirty="0" err="1"/>
              <a:t>resp</a:t>
            </a:r>
            <a:r>
              <a:rPr lang="sv-SE" dirty="0"/>
              <a:t> ”bokstav”, och var det finns (stetoskop, BT-mätare, provtagning, iv vätska, syrgas </a:t>
            </a:r>
            <a:r>
              <a:rPr lang="sv-SE" dirty="0" err="1"/>
              <a:t>etc</a:t>
            </a:r>
            <a:r>
              <a:rPr lang="sv-SE" dirty="0"/>
              <a:t> </a:t>
            </a:r>
            <a:r>
              <a:rPr lang="sv-SE" dirty="0" err="1"/>
              <a:t>etc</a:t>
            </a:r>
            <a:r>
              <a:rPr lang="sv-SE" dirty="0"/>
              <a:t>)</a:t>
            </a:r>
          </a:p>
          <a:p>
            <a:r>
              <a:rPr lang="sv-SE" dirty="0"/>
              <a:t>3. Praktisk genomgång i grupper där en person är patient och övriga går igenom steg för steg i undersökning och behandling.</a:t>
            </a:r>
          </a:p>
          <a:p>
            <a:r>
              <a:rPr lang="sv-SE" dirty="0"/>
              <a:t>4. Utvärdera! Vad gick bra, vad glömdes bort, vad var svårt, hur funkade kommunikationen, vad behöver ändras i rutinerna osv.</a:t>
            </a:r>
          </a:p>
        </p:txBody>
      </p:sp>
    </p:spTree>
    <p:extLst>
      <p:ext uri="{BB962C8B-B14F-4D97-AF65-F5344CB8AC3E}">
        <p14:creationId xmlns:p14="http://schemas.microsoft.com/office/powerpoint/2010/main" val="162915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Data om egna verksamheten</a:t>
            </a:r>
          </a:p>
        </p:txBody>
      </p:sp>
      <p:sp>
        <p:nvSpPr>
          <p:cNvPr id="3" name="Platshållare för text 2"/>
          <p:cNvSpPr>
            <a:spLocks noGrp="1"/>
          </p:cNvSpPr>
          <p:nvPr>
            <p:ph type="body" idx="1"/>
          </p:nvPr>
        </p:nvSpPr>
        <p:spPr>
          <a:xfrm>
            <a:off x="1295400" y="2499360"/>
            <a:ext cx="4718304" cy="444137"/>
          </a:xfrm>
        </p:spPr>
        <p:txBody>
          <a:bodyPr/>
          <a:lstStyle/>
          <a:p>
            <a:r>
              <a:rPr lang="sv-SE" dirty="0"/>
              <a:t>Fördelar</a:t>
            </a:r>
          </a:p>
        </p:txBody>
      </p:sp>
      <p:sp>
        <p:nvSpPr>
          <p:cNvPr id="4" name="Platshållare för innehåll 3"/>
          <p:cNvSpPr>
            <a:spLocks noGrp="1"/>
          </p:cNvSpPr>
          <p:nvPr>
            <p:ph sz="half" idx="2"/>
          </p:nvPr>
        </p:nvSpPr>
        <p:spPr>
          <a:xfrm>
            <a:off x="1295400" y="2943497"/>
            <a:ext cx="4718304" cy="3648893"/>
          </a:xfrm>
        </p:spPr>
        <p:txBody>
          <a:bodyPr>
            <a:normAutofit fontScale="92500" lnSpcReduction="20000"/>
          </a:bodyPr>
          <a:lstStyle/>
          <a:p>
            <a:r>
              <a:rPr lang="sv-SE" dirty="0"/>
              <a:t>Det finns massor med statistik om sjukdomsförekomst och behandling som rapporteras till myndigheter</a:t>
            </a:r>
          </a:p>
          <a:p>
            <a:r>
              <a:rPr lang="sv-SE" dirty="0"/>
              <a:t>Bra sätt att skapa intresse och förståelse för verksamheten </a:t>
            </a:r>
          </a:p>
          <a:p>
            <a:r>
              <a:rPr lang="sv-SE" dirty="0"/>
              <a:t>Bygger stolthet över det viktiga jobb som åstadkoms</a:t>
            </a:r>
          </a:p>
          <a:p>
            <a:r>
              <a:rPr lang="sv-SE" dirty="0"/>
              <a:t>Bra utgångspunkt för diskussion om hur arbetet kan läggas upp, </a:t>
            </a:r>
            <a:r>
              <a:rPr lang="sv-SE" dirty="0" err="1"/>
              <a:t>ev</a:t>
            </a:r>
            <a:r>
              <a:rPr lang="sv-SE" dirty="0"/>
              <a:t> förberedelser, vilka kompetenser som behövs osv</a:t>
            </a:r>
          </a:p>
        </p:txBody>
      </p:sp>
      <p:sp>
        <p:nvSpPr>
          <p:cNvPr id="5" name="Platshållare för text 4"/>
          <p:cNvSpPr>
            <a:spLocks noGrp="1"/>
          </p:cNvSpPr>
          <p:nvPr>
            <p:ph type="body" sz="quarter" idx="3"/>
          </p:nvPr>
        </p:nvSpPr>
        <p:spPr>
          <a:xfrm>
            <a:off x="6180671" y="2499360"/>
            <a:ext cx="4718304" cy="444137"/>
          </a:xfrm>
        </p:spPr>
        <p:txBody>
          <a:bodyPr/>
          <a:lstStyle/>
          <a:p>
            <a:r>
              <a:rPr lang="sv-SE" dirty="0"/>
              <a:t>Nackdelar</a:t>
            </a:r>
          </a:p>
        </p:txBody>
      </p:sp>
      <p:sp>
        <p:nvSpPr>
          <p:cNvPr id="6" name="Platshållare för innehåll 5"/>
          <p:cNvSpPr>
            <a:spLocks noGrp="1"/>
          </p:cNvSpPr>
          <p:nvPr>
            <p:ph sz="quarter" idx="4"/>
          </p:nvPr>
        </p:nvSpPr>
        <p:spPr>
          <a:xfrm>
            <a:off x="6180671" y="2856411"/>
            <a:ext cx="4718304" cy="3535679"/>
          </a:xfrm>
        </p:spPr>
        <p:txBody>
          <a:bodyPr>
            <a:normAutofit/>
          </a:bodyPr>
          <a:lstStyle/>
          <a:p>
            <a:r>
              <a:rPr lang="sv-SE" dirty="0"/>
              <a:t>Kan vara krångligt att ta fram data, ta hjälp av sjukhusledningen och administrativ personal</a:t>
            </a:r>
          </a:p>
          <a:p>
            <a:r>
              <a:rPr lang="sv-SE" dirty="0"/>
              <a:t>Krävs sammanställning till tydliga diagram (</a:t>
            </a:r>
            <a:r>
              <a:rPr lang="sv-SE" dirty="0" err="1"/>
              <a:t>admin</a:t>
            </a:r>
            <a:r>
              <a:rPr lang="sv-SE" dirty="0"/>
              <a:t>-personal kan fixa)</a:t>
            </a:r>
          </a:p>
          <a:p>
            <a:r>
              <a:rPr lang="sv-SE" dirty="0"/>
              <a:t>Krävs visning via </a:t>
            </a:r>
            <a:r>
              <a:rPr lang="sv-SE" dirty="0" err="1"/>
              <a:t>exv</a:t>
            </a:r>
            <a:r>
              <a:rPr lang="sv-SE" dirty="0"/>
              <a:t> projektor/laptop, krävs el</a:t>
            </a:r>
          </a:p>
        </p:txBody>
      </p:sp>
    </p:spTree>
    <p:extLst>
      <p:ext uri="{BB962C8B-B14F-4D97-AF65-F5344CB8AC3E}">
        <p14:creationId xmlns:p14="http://schemas.microsoft.com/office/powerpoint/2010/main" val="97157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på visning av data + diskussion</a:t>
            </a:r>
          </a:p>
        </p:txBody>
      </p:sp>
      <p:sp>
        <p:nvSpPr>
          <p:cNvPr id="3" name="Platshållare för innehåll 2"/>
          <p:cNvSpPr>
            <a:spLocks noGrp="1"/>
          </p:cNvSpPr>
          <p:nvPr>
            <p:ph sz="half" idx="1"/>
          </p:nvPr>
        </p:nvSpPr>
        <p:spPr>
          <a:xfrm>
            <a:off x="1298448" y="2412274"/>
            <a:ext cx="4718304" cy="4171406"/>
          </a:xfrm>
        </p:spPr>
        <p:txBody>
          <a:bodyPr>
            <a:normAutofit fontScale="85000" lnSpcReduction="10000"/>
          </a:bodyPr>
          <a:lstStyle/>
          <a:p>
            <a:r>
              <a:rPr lang="sv-SE" dirty="0"/>
              <a:t>Det finns gott om verksamhetsdata om förekomst av diagnoser, </a:t>
            </a:r>
            <a:r>
              <a:rPr lang="sv-SE" dirty="0" err="1"/>
              <a:t>exv</a:t>
            </a:r>
            <a:r>
              <a:rPr lang="sv-SE" dirty="0"/>
              <a:t> malaria, TB, HIV, pneumoni, diarré, kala </a:t>
            </a:r>
            <a:r>
              <a:rPr lang="sv-SE" dirty="0" err="1"/>
              <a:t>azar</a:t>
            </a:r>
            <a:r>
              <a:rPr lang="sv-SE" dirty="0"/>
              <a:t>, förlossningar mm </a:t>
            </a:r>
            <a:r>
              <a:rPr lang="sv-SE" dirty="0" err="1"/>
              <a:t>mm</a:t>
            </a:r>
            <a:endParaRPr lang="sv-SE" dirty="0"/>
          </a:p>
          <a:p>
            <a:r>
              <a:rPr lang="sv-SE" dirty="0"/>
              <a:t>Finns även data över viss behandling</a:t>
            </a:r>
          </a:p>
          <a:p>
            <a:r>
              <a:rPr lang="sv-SE" dirty="0"/>
              <a:t>För att jämföra med resten av landet kan man googla fram siffror ganska enkelt</a:t>
            </a:r>
          </a:p>
          <a:p>
            <a:r>
              <a:rPr lang="sv-SE" dirty="0"/>
              <a:t>Diskutera </a:t>
            </a:r>
            <a:r>
              <a:rPr lang="sv-SE" dirty="0" err="1"/>
              <a:t>exv</a:t>
            </a:r>
            <a:r>
              <a:rPr lang="sv-SE" dirty="0"/>
              <a:t> variation över tid, vad är det som påverkar? Torka/regn, nomadiserande livsstil, könsskillnader, fattigdom, jämförelse med resten av landet, ligger vi bra till med tanke på omständigheterna?</a:t>
            </a:r>
          </a:p>
          <a:p>
            <a:endParaRPr lang="sv-SE" dirty="0"/>
          </a:p>
          <a:p>
            <a:endParaRPr lang="sv-SE" dirty="0"/>
          </a:p>
        </p:txBody>
      </p:sp>
      <p:sp>
        <p:nvSpPr>
          <p:cNvPr id="4" name="Platshållare för innehåll 3"/>
          <p:cNvSpPr>
            <a:spLocks noGrp="1"/>
          </p:cNvSpPr>
          <p:nvPr>
            <p:ph sz="half" idx="2"/>
          </p:nvPr>
        </p:nvSpPr>
        <p:spPr>
          <a:xfrm>
            <a:off x="6181344" y="2412274"/>
            <a:ext cx="4718304" cy="4171406"/>
          </a:xfrm>
        </p:spPr>
        <p:txBody>
          <a:bodyPr>
            <a:normAutofit fontScale="85000" lnSpcReduction="10000"/>
          </a:bodyPr>
          <a:lstStyle/>
          <a:p>
            <a:r>
              <a:rPr lang="sv-SE" b="1" dirty="0"/>
              <a:t>Exempel: </a:t>
            </a:r>
            <a:r>
              <a:rPr lang="sv-SE" dirty="0"/>
              <a:t>Förekomst av TB bör vara högre i NP jämfört med Kenya, </a:t>
            </a:r>
            <a:r>
              <a:rPr lang="sv-SE" dirty="0" err="1"/>
              <a:t>mtp</a:t>
            </a:r>
            <a:r>
              <a:rPr lang="sv-SE" dirty="0"/>
              <a:t> fattigdom, levnadsstandard, HIV-förekomst etc. Diskutera vidare, hittar vi alla TB-fall? När ska man misstänka TB, hur utreds det, behandling etc. </a:t>
            </a:r>
            <a:r>
              <a:rPr lang="sv-SE" dirty="0" err="1"/>
              <a:t>Drop-outs</a:t>
            </a:r>
            <a:r>
              <a:rPr lang="sv-SE" dirty="0"/>
              <a:t> från </a:t>
            </a:r>
            <a:r>
              <a:rPr lang="sv-SE" dirty="0" err="1"/>
              <a:t>beh</a:t>
            </a:r>
            <a:r>
              <a:rPr lang="sv-SE" dirty="0"/>
              <a:t> </a:t>
            </a:r>
            <a:r>
              <a:rPr lang="sv-SE" dirty="0" err="1"/>
              <a:t>pga</a:t>
            </a:r>
            <a:r>
              <a:rPr lang="sv-SE" dirty="0"/>
              <a:t> nomadiserande livsstil, hur kan vi hjälpa patienterna ändå, osv. </a:t>
            </a:r>
          </a:p>
          <a:p>
            <a:r>
              <a:rPr lang="sv-SE" b="1" dirty="0"/>
              <a:t>Exempel:</a:t>
            </a:r>
            <a:r>
              <a:rPr lang="sv-SE" dirty="0"/>
              <a:t> Malariaförekomst och variation över året. Vad beror variationen på (vädret?)? Hur kan vi förbereda oss inför förväntad ökning (personal, provtagning, läkemedel, info till befolkningen om förebyggande med myggnät </a:t>
            </a:r>
            <a:r>
              <a:rPr lang="sv-SE" dirty="0" err="1"/>
              <a:t>etc</a:t>
            </a:r>
            <a:r>
              <a:rPr lang="sv-SE" dirty="0"/>
              <a:t>)?</a:t>
            </a:r>
          </a:p>
        </p:txBody>
      </p:sp>
    </p:spTree>
    <p:extLst>
      <p:ext uri="{BB962C8B-B14F-4D97-AF65-F5344CB8AC3E}">
        <p14:creationId xmlns:p14="http://schemas.microsoft.com/office/powerpoint/2010/main" val="251675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Källor och användbara länkar</a:t>
            </a:r>
          </a:p>
        </p:txBody>
      </p:sp>
      <p:sp>
        <p:nvSpPr>
          <p:cNvPr id="3" name="Platshållare för innehåll 2"/>
          <p:cNvSpPr>
            <a:spLocks noGrp="1"/>
          </p:cNvSpPr>
          <p:nvPr>
            <p:ph sz="half" idx="1"/>
          </p:nvPr>
        </p:nvSpPr>
        <p:spPr>
          <a:xfrm>
            <a:off x="1298448" y="2438399"/>
            <a:ext cx="4718304" cy="4763590"/>
          </a:xfrm>
        </p:spPr>
        <p:txBody>
          <a:bodyPr>
            <a:normAutofit fontScale="62500" lnSpcReduction="20000"/>
          </a:bodyPr>
          <a:lstStyle/>
          <a:p>
            <a:r>
              <a:rPr lang="sv-SE" dirty="0"/>
              <a:t>Googla symptom/diagnos + behandling, ofta har universitet/sjukhus/regioner </a:t>
            </a:r>
            <a:r>
              <a:rPr lang="sv-SE" dirty="0" err="1"/>
              <a:t>etc</a:t>
            </a:r>
            <a:r>
              <a:rPr lang="sv-SE" dirty="0"/>
              <a:t> publika vårdprogram, dock sällan anpassade till fattig gles-/landsbygd</a:t>
            </a:r>
          </a:p>
          <a:p>
            <a:r>
              <a:rPr lang="sv-SE" dirty="0"/>
              <a:t>Patientcentrerad samtalsteknik:    </a:t>
            </a:r>
            <a:r>
              <a:rPr lang="sv-SE" dirty="0">
                <a:hlinkClick r:id="rId2"/>
              </a:rPr>
              <a:t>https://www.kalymnoskurser.se/</a:t>
            </a:r>
            <a:r>
              <a:rPr lang="sv-SE" dirty="0"/>
              <a:t> </a:t>
            </a:r>
            <a:r>
              <a:rPr lang="sv-SE" dirty="0">
                <a:hlinkClick r:id="rId3"/>
              </a:rPr>
              <a:t>http://sfam.ringla.nu/nyheter/patientcentrerad-samtalsmetodik-med-staffan-ahlkvist</a:t>
            </a:r>
          </a:p>
          <a:p>
            <a:r>
              <a:rPr lang="sv-SE" dirty="0"/>
              <a:t>Sammanfattning av ATLS: </a:t>
            </a:r>
            <a:r>
              <a:rPr lang="sv-SE" dirty="0">
                <a:hlinkClick r:id="rId4"/>
              </a:rPr>
              <a:t>https://www.resus.org.uk/resuscitation-guidelines/abcde-approach/</a:t>
            </a:r>
            <a:r>
              <a:rPr lang="sv-SE" dirty="0"/>
              <a:t> </a:t>
            </a:r>
            <a:r>
              <a:rPr lang="sv-SE" dirty="0" err="1"/>
              <a:t>Ev</a:t>
            </a:r>
            <a:r>
              <a:rPr lang="sv-SE" dirty="0"/>
              <a:t> med inspiration om förberedelser härifrån (se video): </a:t>
            </a:r>
            <a:r>
              <a:rPr lang="sv-SE" dirty="0">
                <a:hlinkClick r:id="rId5"/>
              </a:rPr>
              <a:t>https://www.stemlynsblog.org/jc-the-zero-point-survey-optimising-resuscitation-teams-in-the-ed-st-emlyns/</a:t>
            </a:r>
            <a:endParaRPr lang="sv-SE" dirty="0"/>
          </a:p>
          <a:p>
            <a:r>
              <a:rPr lang="sv-SE" dirty="0"/>
              <a:t>Handbok om mätning och analys av data: </a:t>
            </a:r>
            <a:r>
              <a:rPr lang="sv-SE" dirty="0">
                <a:hlinkClick r:id="rId6"/>
              </a:rPr>
              <a:t>https://vardgivare.skane.se/siteassets/3.-kompetens-och-utveckling/kvalitetsutveckling/rapporter-och-skrifter/utbildningslitteratur/att-mata-for-att-veta.pdf</a:t>
            </a:r>
            <a:endParaRPr lang="sv-SE" dirty="0"/>
          </a:p>
        </p:txBody>
      </p:sp>
      <p:sp>
        <p:nvSpPr>
          <p:cNvPr id="4" name="Platshållare för innehåll 3"/>
          <p:cNvSpPr>
            <a:spLocks noGrp="1"/>
          </p:cNvSpPr>
          <p:nvPr>
            <p:ph sz="half" idx="2"/>
          </p:nvPr>
        </p:nvSpPr>
        <p:spPr>
          <a:xfrm>
            <a:off x="6181344" y="2438400"/>
            <a:ext cx="4718304" cy="4302034"/>
          </a:xfrm>
        </p:spPr>
        <p:txBody>
          <a:bodyPr>
            <a:normAutofit fontScale="62500" lnSpcReduction="20000"/>
          </a:bodyPr>
          <a:lstStyle/>
          <a:p>
            <a:r>
              <a:rPr lang="sv-SE" dirty="0"/>
              <a:t>Nationell data om tuberkulos: </a:t>
            </a:r>
            <a:r>
              <a:rPr lang="sv-SE" dirty="0">
                <a:hlinkClick r:id="rId7"/>
              </a:rPr>
              <a:t>https://extranet.who.int/sree/Reports?op=Replet&amp;name=/WHO_HQ_Reports/G2/PROD/EXT/TBCountryProfile&amp;ISO2=KE&amp;outtype=PDF</a:t>
            </a:r>
            <a:r>
              <a:rPr lang="sv-SE" dirty="0"/>
              <a:t> liknande finns för andra sjukdomar</a:t>
            </a:r>
          </a:p>
          <a:p>
            <a:r>
              <a:rPr lang="sv-SE" dirty="0">
                <a:hlinkClick r:id="rId8"/>
              </a:rPr>
              <a:t>https://www.skolverket.se/skolutveckling/inspiration-och-stod-i-arbetet/stod-i-arbetet/resurser-for-undervisning-i-kallkritik</a:t>
            </a:r>
            <a:endParaRPr lang="sv-SE" dirty="0"/>
          </a:p>
          <a:p>
            <a:r>
              <a:rPr lang="sv-SE" dirty="0">
                <a:hlinkClick r:id="rId9"/>
              </a:rPr>
              <a:t>http://strama.se/behandlingsrekommendationer/</a:t>
            </a:r>
            <a:endParaRPr lang="sv-SE" dirty="0">
              <a:hlinkClick r:id="" action="ppaction://noaction"/>
            </a:endParaRPr>
          </a:p>
          <a:p>
            <a:r>
              <a:rPr lang="sv-SE" dirty="0">
                <a:hlinkClick r:id="" action="ppaction://noaction"/>
              </a:rPr>
              <a:t>http</a:t>
            </a:r>
            <a:r>
              <a:rPr lang="sv-SE" dirty="0">
                <a:hlinkClick r:id="rId10"/>
              </a:rPr>
              <a:t>://www.smer.se/etik/</a:t>
            </a:r>
            <a:r>
              <a:rPr lang="sv-SE" dirty="0"/>
              <a:t> </a:t>
            </a:r>
          </a:p>
          <a:p>
            <a:r>
              <a:rPr lang="sv-SE" dirty="0">
                <a:solidFill>
                  <a:schemeClr val="tx1"/>
                </a:solidFill>
              </a:rPr>
              <a:t>Filmer om akut omhändertagande med </a:t>
            </a:r>
            <a:r>
              <a:rPr lang="sv-SE" dirty="0" err="1">
                <a:solidFill>
                  <a:schemeClr val="tx1"/>
                </a:solidFill>
              </a:rPr>
              <a:t>bl</a:t>
            </a:r>
            <a:r>
              <a:rPr lang="sv-SE" dirty="0">
                <a:solidFill>
                  <a:schemeClr val="tx1"/>
                </a:solidFill>
              </a:rPr>
              <a:t> a tips på undersökning och stabilisering av frakturer utan tillgång till gips: </a:t>
            </a:r>
            <a:r>
              <a:rPr lang="sv-SE" dirty="0">
                <a:hlinkClick r:id="rId11"/>
              </a:rPr>
              <a:t>https://www.nols.edu/en/resources/wilderness-medicine-resources/ </a:t>
            </a:r>
            <a:r>
              <a:rPr lang="sv-SE" dirty="0"/>
              <a:t> </a:t>
            </a:r>
            <a:r>
              <a:rPr lang="sv-SE" dirty="0" err="1"/>
              <a:t>Playlist</a:t>
            </a:r>
            <a:r>
              <a:rPr lang="sv-SE" dirty="0"/>
              <a:t> direkt på </a:t>
            </a:r>
            <a:r>
              <a:rPr lang="sv-SE" dirty="0" err="1"/>
              <a:t>youtube</a:t>
            </a:r>
            <a:r>
              <a:rPr lang="sv-SE" dirty="0"/>
              <a:t>:    </a:t>
            </a:r>
            <a:r>
              <a:rPr lang="sv-SE" dirty="0">
                <a:hlinkClick r:id="rId12"/>
              </a:rPr>
              <a:t>https://www.youtube.com/watch?v=TacM-3A5Ozk&amp;list=PLD3876E5E50A95DF8&amp;index=8</a:t>
            </a:r>
            <a:endParaRPr lang="sv-SE" dirty="0">
              <a:hlinkClick r:id="rId11"/>
            </a:endParaRPr>
          </a:p>
        </p:txBody>
      </p:sp>
    </p:spTree>
    <p:extLst>
      <p:ext uri="{BB962C8B-B14F-4D97-AF65-F5344CB8AC3E}">
        <p14:creationId xmlns:p14="http://schemas.microsoft.com/office/powerpoint/2010/main" val="75664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41120" y="1164330"/>
            <a:ext cx="9562011" cy="4893647"/>
          </a:xfrm>
          <a:prstGeom prst="rect">
            <a:avLst/>
          </a:prstGeom>
        </p:spPr>
        <p:txBody>
          <a:bodyPr wrap="square">
            <a:spAutoFit/>
          </a:bodyPr>
          <a:lstStyle/>
          <a:p>
            <a:r>
              <a:rPr lang="sv-SE" sz="2400" i="1" dirty="0">
                <a:solidFill>
                  <a:srgbClr val="545454"/>
                </a:solidFill>
                <a:latin typeface="SourceSansPro"/>
              </a:rPr>
              <a:t>”Om jag vill lyckas med att föra en människa mot ett bestämt mål måste jag först finna henne där hon är och börja just där. Den som inte kan det lurar sig själv när hon tror att hon kan hjälpa andra. För att hjälpa någon måste jag visserligen förstå mer än hon gör, men först och främst förstå det hon förstår. Om jag inte kan det hjälper det inte om jag kan och vet mera. Vill jag ändå visa hur mycket jag kan, så beror det på att jag är fåfäng och högmodig och vill egentligen bli beundrad av den andra istället för att hjälpa henne. All äkta hjälpsamhet börjar med ödmjukhet inför den jag vill hjälpa och därmed måste jag förstå att detta med att hjälpa inte är att härska utan att tjäna. Kan jag inte detta kan jag heller inte hjälpa någon.”</a:t>
            </a:r>
          </a:p>
          <a:p>
            <a:pPr algn="r"/>
            <a:endParaRPr lang="sv-SE" sz="2400" i="1" dirty="0">
              <a:solidFill>
                <a:srgbClr val="545454"/>
              </a:solidFill>
              <a:latin typeface="SourceSansPro"/>
            </a:endParaRPr>
          </a:p>
          <a:p>
            <a:pPr algn="r"/>
            <a:r>
              <a:rPr lang="sv-SE" sz="2400" i="1" dirty="0">
                <a:solidFill>
                  <a:srgbClr val="545454"/>
                </a:solidFill>
                <a:latin typeface="SourceSansPro"/>
              </a:rPr>
              <a:t>Sören Kierkegaard</a:t>
            </a:r>
            <a:endParaRPr lang="sv-SE" sz="2400" dirty="0"/>
          </a:p>
        </p:txBody>
      </p:sp>
    </p:spTree>
    <p:extLst>
      <p:ext uri="{BB962C8B-B14F-4D97-AF65-F5344CB8AC3E}">
        <p14:creationId xmlns:p14="http://schemas.microsoft.com/office/powerpoint/2010/main" val="50368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kan vi bidra med?</a:t>
            </a:r>
          </a:p>
        </p:txBody>
      </p:sp>
      <p:sp>
        <p:nvSpPr>
          <p:cNvPr id="3" name="Platshållare för innehåll 2"/>
          <p:cNvSpPr>
            <a:spLocks noGrp="1"/>
          </p:cNvSpPr>
          <p:nvPr>
            <p:ph sz="half" idx="1"/>
          </p:nvPr>
        </p:nvSpPr>
        <p:spPr>
          <a:xfrm>
            <a:off x="1292353" y="2417718"/>
            <a:ext cx="4718304" cy="4032067"/>
          </a:xfrm>
        </p:spPr>
        <p:txBody>
          <a:bodyPr>
            <a:normAutofit fontScale="62500" lnSpcReduction="20000"/>
          </a:bodyPr>
          <a:lstStyle/>
          <a:p>
            <a:r>
              <a:rPr lang="sv-SE" dirty="0"/>
              <a:t>Antibiotikaanvändning</a:t>
            </a:r>
          </a:p>
          <a:p>
            <a:r>
              <a:rPr lang="sv-SE" dirty="0"/>
              <a:t>Fysisk undersökning</a:t>
            </a:r>
          </a:p>
          <a:p>
            <a:r>
              <a:rPr lang="sv-SE" dirty="0"/>
              <a:t>Labba lagom (över- och underdiagnostik, hållbart arbetssätt, sensitivitet och specificitet för olika prover)</a:t>
            </a:r>
          </a:p>
          <a:p>
            <a:r>
              <a:rPr lang="sv-SE" dirty="0"/>
              <a:t>Klinisk bedömning, att stå för den och vara beredd att omvärdera vid nya förutsättningar </a:t>
            </a:r>
          </a:p>
          <a:p>
            <a:r>
              <a:rPr lang="sv-SE" dirty="0"/>
              <a:t>Behandling av kroniska sjukdomar (Diabetes, hypertoni, epilepsi, cancer, KOL, hjärtfel, reumatiska </a:t>
            </a:r>
            <a:r>
              <a:rPr lang="sv-SE" dirty="0" err="1"/>
              <a:t>sjd</a:t>
            </a:r>
            <a:r>
              <a:rPr lang="sv-SE" dirty="0"/>
              <a:t>, </a:t>
            </a:r>
            <a:r>
              <a:rPr lang="sv-SE" dirty="0" err="1"/>
              <a:t>etc</a:t>
            </a:r>
            <a:r>
              <a:rPr lang="sv-SE" dirty="0"/>
              <a:t>)</a:t>
            </a:r>
          </a:p>
          <a:p>
            <a:r>
              <a:rPr lang="sv-SE" dirty="0"/>
              <a:t>Utredning av symptom, </a:t>
            </a:r>
            <a:r>
              <a:rPr lang="sv-SE" dirty="0" err="1"/>
              <a:t>diffdiagnostik</a:t>
            </a:r>
            <a:endParaRPr lang="sv-SE" dirty="0"/>
          </a:p>
          <a:p>
            <a:r>
              <a:rPr lang="sv-SE" dirty="0" err="1"/>
              <a:t>Ev</a:t>
            </a:r>
            <a:r>
              <a:rPr lang="sv-SE" dirty="0"/>
              <a:t> principer för palliativ vård (det finns väldigt låg tillgång till palliativ vård i Kenya, och våra möjligheter att bidra begränsas av tillgången till aktuella läkemedel)</a:t>
            </a:r>
          </a:p>
          <a:p>
            <a:r>
              <a:rPr lang="sv-SE" dirty="0"/>
              <a:t>Exspektans</a:t>
            </a:r>
          </a:p>
          <a:p>
            <a:r>
              <a:rPr lang="sv-SE" dirty="0"/>
              <a:t>Smarta läkemedelsval (vad kan man använda istället för antibiotika, tex symptomlindring) </a:t>
            </a:r>
          </a:p>
          <a:p>
            <a:endParaRPr lang="sv-SE" dirty="0"/>
          </a:p>
          <a:p>
            <a:endParaRPr lang="sv-SE" dirty="0"/>
          </a:p>
          <a:p>
            <a:endParaRPr lang="sv-SE" dirty="0"/>
          </a:p>
        </p:txBody>
      </p:sp>
      <p:sp>
        <p:nvSpPr>
          <p:cNvPr id="4" name="Platshållare för innehåll 3"/>
          <p:cNvSpPr>
            <a:spLocks noGrp="1"/>
          </p:cNvSpPr>
          <p:nvPr>
            <p:ph sz="half" idx="2"/>
          </p:nvPr>
        </p:nvSpPr>
        <p:spPr>
          <a:xfrm>
            <a:off x="6181345" y="2417718"/>
            <a:ext cx="4817582" cy="4032067"/>
          </a:xfrm>
        </p:spPr>
        <p:txBody>
          <a:bodyPr>
            <a:normAutofit fontScale="62500" lnSpcReduction="20000"/>
          </a:bodyPr>
          <a:lstStyle/>
          <a:p>
            <a:r>
              <a:rPr lang="sv-SE" dirty="0"/>
              <a:t>Patientcentrerad konsultationsteknik </a:t>
            </a:r>
          </a:p>
          <a:p>
            <a:r>
              <a:rPr lang="sv-SE" dirty="0"/>
              <a:t>Levnadsvanearbete</a:t>
            </a:r>
          </a:p>
          <a:p>
            <a:r>
              <a:rPr lang="sv-SE" dirty="0"/>
              <a:t>Kritiskt tänkande, källkritik, vetenskaplig granskning </a:t>
            </a:r>
          </a:p>
          <a:p>
            <a:r>
              <a:rPr lang="sv-SE" dirty="0"/>
              <a:t>Fortbildningstimmar, teori och praktik</a:t>
            </a:r>
          </a:p>
          <a:p>
            <a:r>
              <a:rPr lang="sv-SE" dirty="0"/>
              <a:t>Etik (begränsade resurser, fattigdom, patientautonomi, integritet mot tex anhöriga, kvinnors &amp; barns rättigheter, sekretess mm)</a:t>
            </a:r>
          </a:p>
          <a:p>
            <a:r>
              <a:rPr lang="sv-SE" dirty="0"/>
              <a:t>Patientsäkerhet (hygien, diagnostik, </a:t>
            </a:r>
            <a:r>
              <a:rPr lang="sv-SE" dirty="0" err="1"/>
              <a:t>safety</a:t>
            </a:r>
            <a:r>
              <a:rPr lang="sv-SE" dirty="0"/>
              <a:t> </a:t>
            </a:r>
            <a:r>
              <a:rPr lang="sv-SE" dirty="0" err="1"/>
              <a:t>netting</a:t>
            </a:r>
            <a:r>
              <a:rPr lang="sv-SE" dirty="0"/>
              <a:t>, </a:t>
            </a:r>
            <a:r>
              <a:rPr lang="sv-SE" dirty="0" err="1"/>
              <a:t>diff</a:t>
            </a:r>
            <a:r>
              <a:rPr lang="sv-SE" dirty="0"/>
              <a:t>-diagnoser, informationsöverföring i samband med remittering, adekvat utrustning på plats mm mm)</a:t>
            </a:r>
          </a:p>
          <a:p>
            <a:r>
              <a:rPr lang="sv-SE" dirty="0"/>
              <a:t>Smittskydd (hygien, principer för att isolera patienter, skydda personal med vaccinationer, mm)</a:t>
            </a:r>
          </a:p>
          <a:p>
            <a:r>
              <a:rPr lang="sv-SE" dirty="0"/>
              <a:t>Vetenskaplig metod/utvecklingsarbete t ex stöd för att bedriva förändrings-/förbättringsarbete på plats ihop med teamet.</a:t>
            </a:r>
          </a:p>
          <a:p>
            <a:r>
              <a:rPr lang="sv-SE" dirty="0"/>
              <a:t>Om/när det går fel: kollegialt stöd och erfarenhet </a:t>
            </a:r>
          </a:p>
        </p:txBody>
      </p:sp>
    </p:spTree>
    <p:extLst>
      <p:ext uri="{BB962C8B-B14F-4D97-AF65-F5344CB8AC3E}">
        <p14:creationId xmlns:p14="http://schemas.microsoft.com/office/powerpoint/2010/main" val="198003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Framgångsfaktorer</a:t>
            </a:r>
          </a:p>
        </p:txBody>
      </p:sp>
      <p:sp>
        <p:nvSpPr>
          <p:cNvPr id="3" name="Platshållare för innehåll 2"/>
          <p:cNvSpPr>
            <a:spLocks noGrp="1"/>
          </p:cNvSpPr>
          <p:nvPr>
            <p:ph sz="half" idx="1"/>
          </p:nvPr>
        </p:nvSpPr>
        <p:spPr>
          <a:xfrm>
            <a:off x="1298448" y="2438401"/>
            <a:ext cx="4718304" cy="4127861"/>
          </a:xfrm>
        </p:spPr>
        <p:txBody>
          <a:bodyPr>
            <a:normAutofit fontScale="85000" lnSpcReduction="20000"/>
          </a:bodyPr>
          <a:lstStyle/>
          <a:p>
            <a:r>
              <a:rPr lang="sv-SE" dirty="0"/>
              <a:t>1. VAR ÖNSKAD (eller gör nåt annat med din tid om någon inte är mottaglig/intresserad. Blir det långvarigt är det en chefsfråga)</a:t>
            </a:r>
          </a:p>
          <a:p>
            <a:r>
              <a:rPr lang="sv-SE" dirty="0"/>
              <a:t>Bygg relationer (utnyttja fika, lunch, transporttid </a:t>
            </a:r>
            <a:r>
              <a:rPr lang="sv-SE" dirty="0" err="1"/>
              <a:t>etc</a:t>
            </a:r>
            <a:r>
              <a:rPr lang="sv-SE" dirty="0"/>
              <a:t>)</a:t>
            </a:r>
          </a:p>
          <a:p>
            <a:r>
              <a:rPr lang="sv-SE" dirty="0"/>
              <a:t>Var nyfiken &amp; intresserad av alla delar av verksamheten</a:t>
            </a:r>
          </a:p>
          <a:p>
            <a:r>
              <a:rPr lang="sv-SE" dirty="0"/>
              <a:t>Fråga istället för att gissa</a:t>
            </a:r>
          </a:p>
          <a:p>
            <a:r>
              <a:rPr lang="sv-SE" dirty="0"/>
              <a:t>Välj dina strider, vad är viktigast?</a:t>
            </a:r>
          </a:p>
          <a:p>
            <a:r>
              <a:rPr lang="sv-SE" dirty="0"/>
              <a:t>Yrkesstolthet, bekräfta allas roll i systemet</a:t>
            </a:r>
          </a:p>
          <a:p>
            <a:endParaRPr lang="sv-SE" dirty="0"/>
          </a:p>
          <a:p>
            <a:endParaRPr lang="sv-SE" dirty="0"/>
          </a:p>
          <a:p>
            <a:endParaRPr lang="sv-SE" dirty="0"/>
          </a:p>
        </p:txBody>
      </p:sp>
      <p:sp>
        <p:nvSpPr>
          <p:cNvPr id="4" name="Platshållare för innehåll 3"/>
          <p:cNvSpPr>
            <a:spLocks noGrp="1"/>
          </p:cNvSpPr>
          <p:nvPr>
            <p:ph sz="half" idx="2"/>
          </p:nvPr>
        </p:nvSpPr>
        <p:spPr>
          <a:xfrm>
            <a:off x="6181344" y="2438401"/>
            <a:ext cx="4718304" cy="3910148"/>
          </a:xfrm>
        </p:spPr>
        <p:txBody>
          <a:bodyPr>
            <a:normAutofit fontScale="85000" lnSpcReduction="20000"/>
          </a:bodyPr>
          <a:lstStyle/>
          <a:p>
            <a:r>
              <a:rPr lang="sv-SE" dirty="0"/>
              <a:t>Beröm, beröm, beröm och fira framgångar (kanske särskilt när utgångsnivån är låg)</a:t>
            </a:r>
          </a:p>
          <a:p>
            <a:r>
              <a:rPr lang="sv-SE" dirty="0"/>
              <a:t>Gör det enkelt (t ex testa en ny behandlingsmetod </a:t>
            </a:r>
            <a:r>
              <a:rPr lang="sv-SE" dirty="0" err="1"/>
              <a:t>etc</a:t>
            </a:r>
            <a:r>
              <a:rPr lang="sv-SE" dirty="0"/>
              <a:t> i en dag, en vecka… och utvärdera)</a:t>
            </a:r>
          </a:p>
          <a:p>
            <a:r>
              <a:rPr lang="sv-SE" dirty="0" err="1"/>
              <a:t>Gamification</a:t>
            </a:r>
            <a:r>
              <a:rPr lang="sv-SE" dirty="0"/>
              <a:t> (använd speltänk för att göra saker roligare): bocka av delmål, tävlingsmoment, vinst/belöning</a:t>
            </a:r>
          </a:p>
          <a:p>
            <a:r>
              <a:rPr lang="sv-SE" dirty="0"/>
              <a:t>Strukturera arbetet (t ex hjälp </a:t>
            </a:r>
            <a:r>
              <a:rPr lang="sv-SE" dirty="0" err="1"/>
              <a:t>avd</a:t>
            </a:r>
            <a:r>
              <a:rPr lang="sv-SE" dirty="0"/>
              <a:t>-sköterskan att göra en att-göra-lista för dagens arbete)</a:t>
            </a:r>
          </a:p>
          <a:p>
            <a:r>
              <a:rPr lang="sv-SE" dirty="0"/>
              <a:t>Det är ett ömsesidigt lärande</a:t>
            </a:r>
          </a:p>
        </p:txBody>
      </p:sp>
    </p:spTree>
    <p:extLst>
      <p:ext uri="{BB962C8B-B14F-4D97-AF65-F5344CB8AC3E}">
        <p14:creationId xmlns:p14="http://schemas.microsoft.com/office/powerpoint/2010/main" val="134851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Löpande klinisk handledning</a:t>
            </a:r>
          </a:p>
        </p:txBody>
      </p:sp>
      <p:sp>
        <p:nvSpPr>
          <p:cNvPr id="3" name="Platshållare för innehåll 2"/>
          <p:cNvSpPr>
            <a:spLocks noGrp="1"/>
          </p:cNvSpPr>
          <p:nvPr>
            <p:ph sz="half" idx="1"/>
          </p:nvPr>
        </p:nvSpPr>
        <p:spPr>
          <a:xfrm>
            <a:off x="1292352" y="2338250"/>
            <a:ext cx="4718304" cy="4197530"/>
          </a:xfrm>
        </p:spPr>
        <p:txBody>
          <a:bodyPr>
            <a:normAutofit fontScale="77500" lnSpcReduction="20000"/>
          </a:bodyPr>
          <a:lstStyle/>
          <a:p>
            <a:r>
              <a:rPr lang="sv-SE" dirty="0"/>
              <a:t>Kräver trygghet, god relation och ödmjukhet från båda parter</a:t>
            </a:r>
          </a:p>
          <a:p>
            <a:r>
              <a:rPr lang="sv-SE" dirty="0"/>
              <a:t>Börja med att bilda dig en uppfattning om utgångsläget, förutsättningar för arbetet, starka/svaga sidor</a:t>
            </a:r>
          </a:p>
          <a:p>
            <a:r>
              <a:rPr lang="sv-SE" dirty="0"/>
              <a:t>Öppna för att svara på frågor</a:t>
            </a:r>
          </a:p>
          <a:p>
            <a:r>
              <a:rPr lang="sv-SE" dirty="0"/>
              <a:t>Be om lov att komma med tips/synpunkter (svaret kommer ganska säkert bli ja)</a:t>
            </a:r>
          </a:p>
          <a:p>
            <a:r>
              <a:rPr lang="sv-SE" dirty="0"/>
              <a:t>Gör det enkelt och roligt. </a:t>
            </a:r>
            <a:r>
              <a:rPr lang="sv-SE" dirty="0" err="1"/>
              <a:t>Exv</a:t>
            </a:r>
            <a:r>
              <a:rPr lang="sv-SE" dirty="0"/>
              <a:t> gör en ministudie: den här veckan behandlar vi alla ”vanliga” diarrébarn med ORS, </a:t>
            </a:r>
            <a:r>
              <a:rPr lang="sv-SE" dirty="0" err="1"/>
              <a:t>zinc</a:t>
            </a:r>
            <a:r>
              <a:rPr lang="sv-SE" dirty="0"/>
              <a:t> och </a:t>
            </a:r>
            <a:r>
              <a:rPr lang="sv-SE" dirty="0" err="1"/>
              <a:t>ev</a:t>
            </a:r>
            <a:r>
              <a:rPr lang="sv-SE" dirty="0"/>
              <a:t> iv vätska (dvs inte med antibiotika) och utvärdera, blir dessa barn färdiga för hemgång i samma takt som med antibiotikabehandling? </a:t>
            </a:r>
          </a:p>
        </p:txBody>
      </p:sp>
      <p:sp>
        <p:nvSpPr>
          <p:cNvPr id="4" name="Platshållare för innehåll 3"/>
          <p:cNvSpPr>
            <a:spLocks noGrp="1"/>
          </p:cNvSpPr>
          <p:nvPr>
            <p:ph sz="half" idx="2"/>
          </p:nvPr>
        </p:nvSpPr>
        <p:spPr>
          <a:xfrm>
            <a:off x="6181345" y="2338250"/>
            <a:ext cx="4718304" cy="4093027"/>
          </a:xfrm>
        </p:spPr>
        <p:txBody>
          <a:bodyPr>
            <a:normAutofit fontScale="77500" lnSpcReduction="20000"/>
          </a:bodyPr>
          <a:lstStyle/>
          <a:p>
            <a:r>
              <a:rPr lang="sv-SE" dirty="0"/>
              <a:t>Ställ frågor om hur man kan tänka kring utredning och behandling av tillstånd X</a:t>
            </a:r>
          </a:p>
          <a:p>
            <a:r>
              <a:rPr lang="sv-SE" dirty="0"/>
              <a:t>När vardagsfallen känns ”färdiga”, diskutera om det är dags att byta upplägg. </a:t>
            </a:r>
            <a:r>
              <a:rPr lang="sv-SE" dirty="0" err="1"/>
              <a:t>Exv</a:t>
            </a:r>
            <a:r>
              <a:rPr lang="sv-SE" dirty="0"/>
              <a:t> fokusera på att vara ”extra noggrann” med en sak/ett ämne (fråga alla patienter vad de är oroliga för, lyssna på lungorna, leta efter blåsljud, värdera grad av uttorkning, fråga om smittor i familjen </a:t>
            </a:r>
            <a:r>
              <a:rPr lang="sv-SE" dirty="0" err="1"/>
              <a:t>etc</a:t>
            </a:r>
            <a:r>
              <a:rPr lang="sv-SE" dirty="0"/>
              <a:t> </a:t>
            </a:r>
            <a:r>
              <a:rPr lang="sv-SE" dirty="0" err="1"/>
              <a:t>etc</a:t>
            </a:r>
            <a:r>
              <a:rPr lang="sv-SE" dirty="0"/>
              <a:t>) under en timme/dag/vecka.</a:t>
            </a:r>
          </a:p>
          <a:p>
            <a:r>
              <a:rPr lang="sv-SE" dirty="0"/>
              <a:t>När nåt ovanligare fall kommer (t ex trauma, epilepsi, psykos), passa på att skapa ett undervisningstillfälle (om det passar), repetera teori, gör en plan och handlägg utifrån den.</a:t>
            </a:r>
          </a:p>
        </p:txBody>
      </p:sp>
    </p:spTree>
    <p:extLst>
      <p:ext uri="{BB962C8B-B14F-4D97-AF65-F5344CB8AC3E}">
        <p14:creationId xmlns:p14="http://schemas.microsoft.com/office/powerpoint/2010/main" val="9010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Metoder &amp; material för fortbildningstimmen</a:t>
            </a:r>
          </a:p>
        </p:txBody>
      </p:sp>
      <p:sp>
        <p:nvSpPr>
          <p:cNvPr id="3" name="Platshållare för innehåll 2"/>
          <p:cNvSpPr>
            <a:spLocks noGrp="1"/>
          </p:cNvSpPr>
          <p:nvPr>
            <p:ph sz="half" idx="1"/>
          </p:nvPr>
        </p:nvSpPr>
        <p:spPr/>
        <p:txBody>
          <a:bodyPr/>
          <a:lstStyle/>
          <a:p>
            <a:r>
              <a:rPr lang="sv-SE" dirty="0"/>
              <a:t>Workshop/grupparbete</a:t>
            </a:r>
          </a:p>
          <a:p>
            <a:r>
              <a:rPr lang="sv-SE" dirty="0"/>
              <a:t>Föreläsning </a:t>
            </a:r>
          </a:p>
          <a:p>
            <a:r>
              <a:rPr lang="sv-SE" dirty="0"/>
              <a:t>Praktisk träning</a:t>
            </a:r>
          </a:p>
          <a:p>
            <a:r>
              <a:rPr lang="sv-SE" dirty="0"/>
              <a:t>Titta på data om den egna verksamheten</a:t>
            </a:r>
          </a:p>
        </p:txBody>
      </p:sp>
      <p:sp>
        <p:nvSpPr>
          <p:cNvPr id="4" name="Platshållare för innehåll 3"/>
          <p:cNvSpPr>
            <a:spLocks noGrp="1"/>
          </p:cNvSpPr>
          <p:nvPr>
            <p:ph sz="half" idx="2"/>
          </p:nvPr>
        </p:nvSpPr>
        <p:spPr/>
        <p:txBody>
          <a:bodyPr/>
          <a:lstStyle/>
          <a:p>
            <a:r>
              <a:rPr lang="sv-SE" dirty="0"/>
              <a:t>Laptop och projektor för tex PP</a:t>
            </a:r>
          </a:p>
          <a:p>
            <a:r>
              <a:rPr lang="sv-SE" dirty="0"/>
              <a:t>Blädderblock, tejp och pennor</a:t>
            </a:r>
          </a:p>
          <a:p>
            <a:r>
              <a:rPr lang="sv-SE" dirty="0"/>
              <a:t>Färdiga handouts </a:t>
            </a:r>
          </a:p>
          <a:p>
            <a:r>
              <a:rPr lang="sv-SE" dirty="0"/>
              <a:t>Filmer (t ex </a:t>
            </a:r>
            <a:r>
              <a:rPr lang="sv-SE" dirty="0" err="1"/>
              <a:t>youtube</a:t>
            </a:r>
            <a:r>
              <a:rPr lang="sv-SE" dirty="0"/>
              <a:t>)</a:t>
            </a:r>
          </a:p>
        </p:txBody>
      </p:sp>
    </p:spTree>
    <p:extLst>
      <p:ext uri="{BB962C8B-B14F-4D97-AF65-F5344CB8AC3E}">
        <p14:creationId xmlns:p14="http://schemas.microsoft.com/office/powerpoint/2010/main" val="419302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Workshop</a:t>
            </a:r>
          </a:p>
        </p:txBody>
      </p:sp>
      <p:sp>
        <p:nvSpPr>
          <p:cNvPr id="3" name="Platshållare för text 2"/>
          <p:cNvSpPr>
            <a:spLocks noGrp="1"/>
          </p:cNvSpPr>
          <p:nvPr>
            <p:ph type="body" idx="1"/>
          </p:nvPr>
        </p:nvSpPr>
        <p:spPr/>
        <p:txBody>
          <a:bodyPr/>
          <a:lstStyle/>
          <a:p>
            <a:r>
              <a:rPr lang="sv-SE" dirty="0"/>
              <a:t>Fördelar</a:t>
            </a:r>
          </a:p>
        </p:txBody>
      </p:sp>
      <p:sp>
        <p:nvSpPr>
          <p:cNvPr id="4" name="Platshållare för innehåll 3"/>
          <p:cNvSpPr>
            <a:spLocks noGrp="1"/>
          </p:cNvSpPr>
          <p:nvPr>
            <p:ph sz="half" idx="2"/>
          </p:nvPr>
        </p:nvSpPr>
        <p:spPr>
          <a:xfrm>
            <a:off x="1295400" y="3243262"/>
            <a:ext cx="4718304" cy="3227207"/>
          </a:xfrm>
        </p:spPr>
        <p:txBody>
          <a:bodyPr>
            <a:normAutofit/>
          </a:bodyPr>
          <a:lstStyle/>
          <a:p>
            <a:r>
              <a:rPr lang="sv-SE" dirty="0"/>
              <a:t>Kräver minimal förberedelse</a:t>
            </a:r>
          </a:p>
          <a:p>
            <a:r>
              <a:rPr lang="sv-SE" dirty="0"/>
              <a:t>Flexibelt</a:t>
            </a:r>
          </a:p>
          <a:p>
            <a:r>
              <a:rPr lang="sv-SE" dirty="0"/>
              <a:t>Enkel dokumentation tex skrivtavla, blädderblock</a:t>
            </a:r>
          </a:p>
          <a:p>
            <a:r>
              <a:rPr lang="sv-SE" dirty="0"/>
              <a:t>Aktiverar deltagarna, vilket </a:t>
            </a:r>
            <a:r>
              <a:rPr lang="sv-SE" dirty="0" err="1"/>
              <a:t>ev</a:t>
            </a:r>
            <a:r>
              <a:rPr lang="sv-SE" dirty="0"/>
              <a:t> ökar inlärningen</a:t>
            </a:r>
          </a:p>
        </p:txBody>
      </p:sp>
      <p:sp>
        <p:nvSpPr>
          <p:cNvPr id="5" name="Platshållare för text 4"/>
          <p:cNvSpPr>
            <a:spLocks noGrp="1"/>
          </p:cNvSpPr>
          <p:nvPr>
            <p:ph type="body" sz="quarter" idx="3"/>
          </p:nvPr>
        </p:nvSpPr>
        <p:spPr/>
        <p:txBody>
          <a:bodyPr/>
          <a:lstStyle/>
          <a:p>
            <a:r>
              <a:rPr lang="sv-SE" dirty="0"/>
              <a:t>Nackdelar</a:t>
            </a:r>
          </a:p>
        </p:txBody>
      </p:sp>
      <p:sp>
        <p:nvSpPr>
          <p:cNvPr id="6" name="Platshållare för innehåll 5"/>
          <p:cNvSpPr>
            <a:spLocks noGrp="1"/>
          </p:cNvSpPr>
          <p:nvPr>
            <p:ph sz="quarter" idx="4"/>
          </p:nvPr>
        </p:nvSpPr>
        <p:spPr/>
        <p:txBody>
          <a:bodyPr/>
          <a:lstStyle/>
          <a:p>
            <a:r>
              <a:rPr lang="sv-SE" dirty="0"/>
              <a:t>Krävs aktiva deltagare</a:t>
            </a:r>
          </a:p>
          <a:p>
            <a:r>
              <a:rPr lang="sv-SE" dirty="0"/>
              <a:t>Krävs att deltagarna är trygga för att våga prata och delta</a:t>
            </a:r>
          </a:p>
        </p:txBody>
      </p:sp>
    </p:spTree>
    <p:extLst>
      <p:ext uri="{BB962C8B-B14F-4D97-AF65-F5344CB8AC3E}">
        <p14:creationId xmlns:p14="http://schemas.microsoft.com/office/powerpoint/2010/main" val="272999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80746" y="792481"/>
            <a:ext cx="9601196" cy="1663336"/>
          </a:xfrm>
        </p:spPr>
        <p:txBody>
          <a:bodyPr/>
          <a:lstStyle/>
          <a:p>
            <a:r>
              <a:rPr lang="sv-SE" dirty="0"/>
              <a:t>Exempel på workshop ”</a:t>
            </a:r>
            <a:r>
              <a:rPr lang="sv-SE" dirty="0" err="1"/>
              <a:t>Chest</a:t>
            </a:r>
            <a:r>
              <a:rPr lang="sv-SE" dirty="0"/>
              <a:t> pain”</a:t>
            </a:r>
          </a:p>
        </p:txBody>
      </p:sp>
      <p:sp>
        <p:nvSpPr>
          <p:cNvPr id="3" name="Platshållare för innehåll 2"/>
          <p:cNvSpPr>
            <a:spLocks noGrp="1"/>
          </p:cNvSpPr>
          <p:nvPr>
            <p:ph sz="half" idx="1"/>
          </p:nvPr>
        </p:nvSpPr>
        <p:spPr>
          <a:xfrm>
            <a:off x="1298448" y="2560319"/>
            <a:ext cx="4718304" cy="4206241"/>
          </a:xfrm>
        </p:spPr>
        <p:txBody>
          <a:bodyPr>
            <a:normAutofit fontScale="70000" lnSpcReduction="20000"/>
          </a:bodyPr>
          <a:lstStyle/>
          <a:p>
            <a:r>
              <a:rPr lang="sv-SE" b="1" dirty="0"/>
              <a:t>Bakgrund:</a:t>
            </a:r>
            <a:r>
              <a:rPr lang="sv-SE" dirty="0"/>
              <a:t> ”</a:t>
            </a:r>
            <a:r>
              <a:rPr lang="sv-SE" dirty="0" err="1"/>
              <a:t>Chest</a:t>
            </a:r>
            <a:r>
              <a:rPr lang="sv-SE" dirty="0"/>
              <a:t> pain” är en av de vanligaste sökorsakerna och behandlas slentrianmässigt som misstänkt pneumoni/TB med antibiotika, vilket leder till ett högt antibiotikatryck i befolkningen och resistensutveckling, samt risk för biverkningar.</a:t>
            </a:r>
          </a:p>
          <a:p>
            <a:r>
              <a:rPr lang="sv-SE" b="1" dirty="0"/>
              <a:t>Syfte:</a:t>
            </a:r>
            <a:r>
              <a:rPr lang="sv-SE" dirty="0"/>
              <a:t> Bredda </a:t>
            </a:r>
            <a:r>
              <a:rPr lang="sv-SE" dirty="0" err="1"/>
              <a:t>diffdiagnostiken</a:t>
            </a:r>
            <a:r>
              <a:rPr lang="sv-SE" dirty="0"/>
              <a:t> </a:t>
            </a:r>
          </a:p>
          <a:p>
            <a:r>
              <a:rPr lang="sv-SE" b="1" dirty="0"/>
              <a:t>Metod:</a:t>
            </a:r>
            <a:r>
              <a:rPr lang="sv-SE" dirty="0"/>
              <a:t> Workshop med hela personalgruppen (många olika professioner samt studenter). Uppmuntra att man bidrar utifrån sitt perspektiv, t ex farmakologi, ambulans, </a:t>
            </a:r>
            <a:r>
              <a:rPr lang="sv-SE" dirty="0" err="1"/>
              <a:t>lab</a:t>
            </a:r>
            <a:r>
              <a:rPr lang="sv-SE" dirty="0"/>
              <a:t>, avdelningssköterska, CO, dietist, kurator osv.</a:t>
            </a:r>
          </a:p>
          <a:p>
            <a:r>
              <a:rPr lang="sv-SE" b="1" dirty="0"/>
              <a:t>Material:</a:t>
            </a:r>
            <a:r>
              <a:rPr lang="sv-SE" dirty="0"/>
              <a:t> Använd gärna blädderblock, </a:t>
            </a:r>
            <a:r>
              <a:rPr lang="sv-SE" dirty="0" err="1"/>
              <a:t>whiteboard</a:t>
            </a:r>
            <a:r>
              <a:rPr lang="sv-SE" dirty="0"/>
              <a:t> eller annan flexibel dokumentation som kan sparas genom foto eller att hänga upp på väggen.</a:t>
            </a:r>
          </a:p>
        </p:txBody>
      </p:sp>
      <p:sp>
        <p:nvSpPr>
          <p:cNvPr id="4" name="Platshållare för innehåll 3"/>
          <p:cNvSpPr>
            <a:spLocks noGrp="1"/>
          </p:cNvSpPr>
          <p:nvPr>
            <p:ph sz="half" idx="2"/>
          </p:nvPr>
        </p:nvSpPr>
        <p:spPr>
          <a:xfrm>
            <a:off x="6181344" y="2560319"/>
            <a:ext cx="4718304" cy="4058195"/>
          </a:xfrm>
        </p:spPr>
        <p:txBody>
          <a:bodyPr>
            <a:normAutofit fontScale="70000" lnSpcReduction="20000"/>
          </a:bodyPr>
          <a:lstStyle/>
          <a:p>
            <a:r>
              <a:rPr lang="sv-SE" b="1" dirty="0"/>
              <a:t>1. Anatomi: </a:t>
            </a:r>
            <a:r>
              <a:rPr lang="sv-SE" dirty="0"/>
              <a:t>Vad finns i bröstkorgen som kan göra ont? </a:t>
            </a:r>
          </a:p>
          <a:p>
            <a:r>
              <a:rPr lang="sv-SE" b="1" dirty="0"/>
              <a:t>2. Patofysiologi: </a:t>
            </a:r>
            <a:r>
              <a:rPr lang="sv-SE" dirty="0"/>
              <a:t>Vilka mekanismer kan orsaka smärta? (inflammation, infektion, trauma </a:t>
            </a:r>
            <a:r>
              <a:rPr lang="sv-SE" dirty="0" err="1"/>
              <a:t>etc</a:t>
            </a:r>
            <a:r>
              <a:rPr lang="sv-SE" dirty="0"/>
              <a:t> Glöm inte psykiska orsaker t ex ångest)</a:t>
            </a:r>
          </a:p>
          <a:p>
            <a:r>
              <a:rPr lang="sv-SE" b="1" dirty="0"/>
              <a:t>3. Undersökning: </a:t>
            </a:r>
            <a:r>
              <a:rPr lang="sv-SE" dirty="0"/>
              <a:t>Hur undersöker och utreder man </a:t>
            </a:r>
            <a:r>
              <a:rPr lang="sv-SE" dirty="0" err="1"/>
              <a:t>resp</a:t>
            </a:r>
            <a:r>
              <a:rPr lang="sv-SE" dirty="0"/>
              <a:t> symptom/sjukdom (typisk anamnes, status, </a:t>
            </a:r>
            <a:r>
              <a:rPr lang="sv-SE" dirty="0" err="1"/>
              <a:t>ev</a:t>
            </a:r>
            <a:r>
              <a:rPr lang="sv-SE" dirty="0"/>
              <a:t> </a:t>
            </a:r>
            <a:r>
              <a:rPr lang="sv-SE" dirty="0" err="1"/>
              <a:t>lab</a:t>
            </a:r>
            <a:r>
              <a:rPr lang="sv-SE" dirty="0"/>
              <a:t>/</a:t>
            </a:r>
            <a:r>
              <a:rPr lang="sv-SE" dirty="0" err="1"/>
              <a:t>rtg</a:t>
            </a:r>
            <a:r>
              <a:rPr lang="sv-SE" dirty="0"/>
              <a:t> osv)</a:t>
            </a:r>
          </a:p>
          <a:p>
            <a:r>
              <a:rPr lang="sv-SE" b="1" dirty="0"/>
              <a:t>4. Behandlingsstrategier </a:t>
            </a:r>
            <a:r>
              <a:rPr lang="sv-SE" dirty="0"/>
              <a:t>för </a:t>
            </a:r>
            <a:r>
              <a:rPr lang="sv-SE" dirty="0" err="1"/>
              <a:t>resp</a:t>
            </a:r>
            <a:r>
              <a:rPr lang="sv-SE" dirty="0"/>
              <a:t> symptom/sjukdom</a:t>
            </a:r>
          </a:p>
          <a:p>
            <a:r>
              <a:rPr lang="sv-SE" dirty="0"/>
              <a:t>Punkt 2-4 eller 3-4 kan tas ihop för </a:t>
            </a:r>
            <a:r>
              <a:rPr lang="sv-SE" dirty="0" err="1"/>
              <a:t>resp</a:t>
            </a:r>
            <a:r>
              <a:rPr lang="sv-SE" dirty="0"/>
              <a:t> sjukdom om det passar bättre, men undvik att snöa in på en specifik kategori för länge</a:t>
            </a:r>
          </a:p>
        </p:txBody>
      </p:sp>
    </p:spTree>
    <p:extLst>
      <p:ext uri="{BB962C8B-B14F-4D97-AF65-F5344CB8AC3E}">
        <p14:creationId xmlns:p14="http://schemas.microsoft.com/office/powerpoint/2010/main" val="426195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Föreläsning</a:t>
            </a:r>
          </a:p>
        </p:txBody>
      </p:sp>
      <p:sp>
        <p:nvSpPr>
          <p:cNvPr id="3" name="Platshållare för text 2"/>
          <p:cNvSpPr>
            <a:spLocks noGrp="1"/>
          </p:cNvSpPr>
          <p:nvPr>
            <p:ph type="body" idx="1"/>
          </p:nvPr>
        </p:nvSpPr>
        <p:spPr/>
        <p:txBody>
          <a:bodyPr/>
          <a:lstStyle/>
          <a:p>
            <a:r>
              <a:rPr lang="sv-SE" dirty="0"/>
              <a:t>Fördelar </a:t>
            </a:r>
          </a:p>
        </p:txBody>
      </p:sp>
      <p:sp>
        <p:nvSpPr>
          <p:cNvPr id="4" name="Platshållare för innehåll 3"/>
          <p:cNvSpPr>
            <a:spLocks noGrp="1"/>
          </p:cNvSpPr>
          <p:nvPr>
            <p:ph sz="half" idx="2"/>
          </p:nvPr>
        </p:nvSpPr>
        <p:spPr>
          <a:xfrm>
            <a:off x="1295400" y="3243262"/>
            <a:ext cx="4718304" cy="3279458"/>
          </a:xfrm>
        </p:spPr>
        <p:txBody>
          <a:bodyPr/>
          <a:lstStyle/>
          <a:p>
            <a:r>
              <a:rPr lang="sv-SE" dirty="0"/>
              <a:t>Kan vara enkelt för föreläsaren om man kan ämnet väl</a:t>
            </a:r>
          </a:p>
          <a:p>
            <a:r>
              <a:rPr lang="sv-SE" dirty="0"/>
              <a:t>Lätt för åhörarna att följa med</a:t>
            </a:r>
          </a:p>
          <a:p>
            <a:r>
              <a:rPr lang="sv-SE" dirty="0"/>
              <a:t>Underlaget/dokumentationen kan sparas (dock, hur är tillgängligheten om man sparar en PP-fil i datorn?)</a:t>
            </a:r>
          </a:p>
          <a:p>
            <a:endParaRPr lang="sv-SE" dirty="0"/>
          </a:p>
          <a:p>
            <a:endParaRPr lang="sv-SE" dirty="0"/>
          </a:p>
        </p:txBody>
      </p:sp>
      <p:sp>
        <p:nvSpPr>
          <p:cNvPr id="5" name="Platshållare för text 4"/>
          <p:cNvSpPr>
            <a:spLocks noGrp="1"/>
          </p:cNvSpPr>
          <p:nvPr>
            <p:ph type="body" sz="quarter" idx="3"/>
          </p:nvPr>
        </p:nvSpPr>
        <p:spPr/>
        <p:txBody>
          <a:bodyPr/>
          <a:lstStyle/>
          <a:p>
            <a:r>
              <a:rPr lang="sv-SE" dirty="0"/>
              <a:t>Nackdelar</a:t>
            </a:r>
          </a:p>
        </p:txBody>
      </p:sp>
      <p:sp>
        <p:nvSpPr>
          <p:cNvPr id="6" name="Platshållare för innehåll 5"/>
          <p:cNvSpPr>
            <a:spLocks noGrp="1"/>
          </p:cNvSpPr>
          <p:nvPr>
            <p:ph sz="quarter" idx="4"/>
          </p:nvPr>
        </p:nvSpPr>
        <p:spPr>
          <a:xfrm>
            <a:off x="6180671" y="3243262"/>
            <a:ext cx="4718304" cy="3279458"/>
          </a:xfrm>
        </p:spPr>
        <p:txBody>
          <a:bodyPr>
            <a:normAutofit/>
          </a:bodyPr>
          <a:lstStyle/>
          <a:p>
            <a:r>
              <a:rPr lang="sv-SE" dirty="0"/>
              <a:t>Krävs förberedelser i form av t ex PP-bilder och/eller åhörarkopior alt skrivtavla för att underlätta för åhörarna att följa med.</a:t>
            </a:r>
          </a:p>
          <a:p>
            <a:r>
              <a:rPr lang="sv-SE" dirty="0" err="1"/>
              <a:t>Ev</a:t>
            </a:r>
            <a:r>
              <a:rPr lang="sv-SE" dirty="0"/>
              <a:t> elberoende om man vill visa PP-bilder med projektor</a:t>
            </a:r>
          </a:p>
          <a:p>
            <a:r>
              <a:rPr lang="sv-SE" dirty="0"/>
              <a:t>Risk för passivisering av åhörarna</a:t>
            </a:r>
          </a:p>
          <a:p>
            <a:endParaRPr lang="sv-SE" dirty="0"/>
          </a:p>
        </p:txBody>
      </p:sp>
    </p:spTree>
    <p:extLst>
      <p:ext uri="{BB962C8B-B14F-4D97-AF65-F5344CB8AC3E}">
        <p14:creationId xmlns:p14="http://schemas.microsoft.com/office/powerpoint/2010/main" val="25657176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t">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253</TotalTime>
  <Words>1881</Words>
  <Application>Microsoft Office PowerPoint</Application>
  <PresentationFormat>Bredbild</PresentationFormat>
  <Paragraphs>131</Paragraphs>
  <Slides>14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Garamond</vt:lpstr>
      <vt:lpstr>SourceSansPro</vt:lpstr>
      <vt:lpstr>Organiskt</vt:lpstr>
      <vt:lpstr>Tips och trix vid fortbildning</vt:lpstr>
      <vt:lpstr>PowerPoint-presentation</vt:lpstr>
      <vt:lpstr>Vad kan vi bidra med?</vt:lpstr>
      <vt:lpstr>Framgångsfaktorer</vt:lpstr>
      <vt:lpstr>Löpande klinisk handledning</vt:lpstr>
      <vt:lpstr>Metoder &amp; material för fortbildningstimmen</vt:lpstr>
      <vt:lpstr>Workshop</vt:lpstr>
      <vt:lpstr>Exempel på workshop ”Chest pain”</vt:lpstr>
      <vt:lpstr>Föreläsning</vt:lpstr>
      <vt:lpstr>Praktisk träning</vt:lpstr>
      <vt:lpstr>Exempel på praktisk träning ”akut omhändertagande”</vt:lpstr>
      <vt:lpstr>Data om egna verksamheten</vt:lpstr>
      <vt:lpstr>Exempel på visning av data + diskussion</vt:lpstr>
      <vt:lpstr>Källor och användbara länkar</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och trix vid fortbildning</dc:title>
  <dc:creator>Elmroth Ulrika</dc:creator>
  <cp:lastModifiedBy>Karin Håkansson</cp:lastModifiedBy>
  <cp:revision>5</cp:revision>
  <dcterms:created xsi:type="dcterms:W3CDTF">2019-04-11T15:19:52Z</dcterms:created>
  <dcterms:modified xsi:type="dcterms:W3CDTF">2022-03-29T08:22:39Z</dcterms:modified>
</cp:coreProperties>
</file>