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19f91b2f2e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19f91b2f2e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7a0c37db4af1230c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7a0c37db4af1230c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19f91b2f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19f91b2f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19f91b2f2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19f91b2f2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19f91b2f2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19f91b2f2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19f91b2f2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19f91b2f2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19f91b2f2e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19f91b2f2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19f91b2f2e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19f91b2f2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19f91b2f2e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19f91b2f2e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19f91b2f2e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19f91b2f2e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sv"/>
              <a:t>Triage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sv"/>
              <a:t>Dr Malin Häggström</a:t>
            </a:r>
            <a:endParaRPr b="1"/>
          </a:p>
        </p:txBody>
      </p:sp>
      <p:sp>
        <p:nvSpPr>
          <p:cNvPr id="56" name="Google Shape;56;p13"/>
          <p:cNvSpPr txBox="1"/>
          <p:nvPr/>
        </p:nvSpPr>
        <p:spPr>
          <a:xfrm>
            <a:off x="914400" y="744576"/>
            <a:ext cx="7315200" cy="39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sv" sz="2100"/>
              <a:t>Implementing triage</a:t>
            </a:r>
            <a:endParaRPr b="1" sz="2100"/>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v" sz="2000"/>
              <a:t>Requires training of the appropriate health staff (train a group of staff to conduct the first triage)</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sv" sz="2000"/>
              <a:t>Design a patient flow (after triage, is there a system to clearly recognize the different categories of patients?)</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sv" sz="2500">
                <a:solidFill>
                  <a:schemeClr val="dk2"/>
                </a:solidFill>
              </a:rPr>
              <a:t>What is triage and how to do it?</a:t>
            </a:r>
            <a:endParaRPr b="1" sz="2500"/>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v" sz="2000"/>
              <a:t>Triage is a process of rapidly sorting patients into groups based on the urgency of their condition.</a:t>
            </a:r>
            <a:endParaRPr sz="2000"/>
          </a:p>
          <a:p>
            <a:pPr indent="0" lvl="0" marL="0" rtl="0" algn="l">
              <a:spcBef>
                <a:spcPts val="1200"/>
              </a:spcBef>
              <a:spcAft>
                <a:spcPts val="0"/>
              </a:spcAft>
              <a:buNone/>
            </a:pPr>
            <a:r>
              <a:t/>
            </a:r>
            <a:endParaRPr sz="2000"/>
          </a:p>
          <a:p>
            <a:pPr indent="0" lvl="0" marL="0" rtl="0" algn="l">
              <a:spcBef>
                <a:spcPts val="1200"/>
              </a:spcBef>
              <a:spcAft>
                <a:spcPts val="0"/>
              </a:spcAft>
              <a:buNone/>
            </a:pPr>
            <a:r>
              <a:rPr lang="sv" sz="2000"/>
              <a:t>Aim: to avoid late identification of a critically ill patient and possibly a harmful delay in their care.</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sv" sz="2000"/>
              <a:t>It is NOT a full evaluation of the patient</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sv"/>
              <a:t>Why is triage important?</a:t>
            </a:r>
            <a:endParaRPr/>
          </a:p>
        </p:txBody>
      </p:sp>
      <p:sp>
        <p:nvSpPr>
          <p:cNvPr id="68" name="Google Shape;68;p15"/>
          <p:cNvSpPr txBox="1"/>
          <p:nvPr>
            <p:ph idx="1" type="body"/>
          </p:nvPr>
        </p:nvSpPr>
        <p:spPr>
          <a:xfrm>
            <a:off x="311700" y="1423507"/>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v" sz="2000"/>
              <a:t>Time and resources are sparse.</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sv" sz="2000"/>
              <a:t>Death in hospitals often occur within 24 hours of admission. Many of these could be prevented if very sick children are identified soon after their arrival and treatment is started immediately.</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v" sz="2000"/>
              <a:t>There are several different triagesystems developed for different settings.</a:t>
            </a:r>
            <a:endParaRPr sz="2000"/>
          </a:p>
          <a:p>
            <a:pPr indent="0" lvl="0" marL="0" rtl="0" algn="l">
              <a:spcBef>
                <a:spcPts val="1200"/>
              </a:spcBef>
              <a:spcAft>
                <a:spcPts val="0"/>
              </a:spcAft>
              <a:buNone/>
            </a:pPr>
            <a:r>
              <a:rPr lang="sv" sz="2000"/>
              <a:t>You can triage by symtoms, by parameters, by “history”, eye ball triaging.</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sv" sz="2000"/>
              <a:t> For example, in the Emergency Department in Sweden where I work we have the RETTS (Rapid Emergency Triage and Treatment System). It consists of two components: vitalparameters and emergency symtoms and signs</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v"/>
              <a:t>ETAT (Emergency triage, assessment, and treatment)</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000"/>
          </a:p>
          <a:p>
            <a:pPr indent="0" lvl="0" marL="0" rtl="0" algn="l">
              <a:spcBef>
                <a:spcPts val="1200"/>
              </a:spcBef>
              <a:spcAft>
                <a:spcPts val="0"/>
              </a:spcAft>
              <a:buNone/>
            </a:pPr>
            <a:r>
              <a:rPr lang="sv" sz="2000"/>
              <a:t> A triage system developed by the WHO, suitable for low income settings</a:t>
            </a:r>
            <a:endParaRPr sz="2000"/>
          </a:p>
          <a:p>
            <a:pPr indent="-355600" lvl="0" marL="457200" rtl="0" algn="l">
              <a:spcBef>
                <a:spcPts val="1200"/>
              </a:spcBef>
              <a:spcAft>
                <a:spcPts val="0"/>
              </a:spcAft>
              <a:buSzPts val="2000"/>
              <a:buChar char="●"/>
            </a:pPr>
            <a:r>
              <a:rPr lang="sv" sz="2000"/>
              <a:t>Uses a minmal number of clinical signs</a:t>
            </a:r>
            <a:endParaRPr sz="2000"/>
          </a:p>
          <a:p>
            <a:pPr indent="-355600" lvl="0" marL="457200" rtl="0" algn="l">
              <a:spcBef>
                <a:spcPts val="0"/>
              </a:spcBef>
              <a:spcAft>
                <a:spcPts val="0"/>
              </a:spcAft>
              <a:buSzPts val="2000"/>
              <a:buChar char="●"/>
            </a:pPr>
            <a:r>
              <a:rPr lang="sv" sz="2000"/>
              <a:t>Requires minimal equipment</a:t>
            </a:r>
            <a:endParaRPr sz="2000"/>
          </a:p>
          <a:p>
            <a:pPr indent="-355600" lvl="0" marL="457200" rtl="0" algn="l">
              <a:spcBef>
                <a:spcPts val="0"/>
              </a:spcBef>
              <a:spcAft>
                <a:spcPts val="0"/>
              </a:spcAft>
              <a:buSzPts val="2000"/>
              <a:buChar char="●"/>
            </a:pPr>
            <a:r>
              <a:rPr lang="sv" sz="2000"/>
              <a:t>Very effective (&lt;30 s)</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57200" lvl="0" marL="3200400" rtl="0" algn="l">
              <a:spcBef>
                <a:spcPts val="0"/>
              </a:spcBef>
              <a:spcAft>
                <a:spcPts val="0"/>
              </a:spcAft>
              <a:buNone/>
            </a:pPr>
            <a:r>
              <a:t/>
            </a:r>
            <a:endParaRPr b="1" sz="2200"/>
          </a:p>
          <a:p>
            <a:pPr indent="457200" lvl="0" marL="3200400" rtl="0" algn="l">
              <a:spcBef>
                <a:spcPts val="1200"/>
              </a:spcBef>
              <a:spcAft>
                <a:spcPts val="0"/>
              </a:spcAft>
              <a:buNone/>
            </a:pPr>
            <a:r>
              <a:rPr b="1" lang="sv" sz="2200"/>
              <a:t>Triage</a:t>
            </a:r>
            <a:endParaRPr b="1" sz="2200"/>
          </a:p>
          <a:p>
            <a:pPr indent="457200" lvl="0" marL="3200400" rtl="0" algn="l">
              <a:spcBef>
                <a:spcPts val="1200"/>
              </a:spcBef>
              <a:spcAft>
                <a:spcPts val="0"/>
              </a:spcAft>
              <a:buNone/>
            </a:pPr>
            <a:r>
              <a:t/>
            </a:r>
            <a:endParaRPr b="1" sz="2200"/>
          </a:p>
          <a:p>
            <a:pPr indent="457200" lvl="0" marL="0" rtl="0" algn="l">
              <a:spcBef>
                <a:spcPts val="1200"/>
              </a:spcBef>
              <a:spcAft>
                <a:spcPts val="0"/>
              </a:spcAft>
              <a:buNone/>
            </a:pPr>
            <a:r>
              <a:rPr b="1" lang="sv" sz="2200"/>
              <a:t>Emergency signs		Priority signs		Non-urgent signs</a:t>
            </a:r>
            <a:endParaRPr b="1" sz="2200"/>
          </a:p>
          <a:p>
            <a:pPr indent="457200" lvl="0" marL="3200400" rtl="0" algn="l">
              <a:spcBef>
                <a:spcPts val="1200"/>
              </a:spcBef>
              <a:spcAft>
                <a:spcPts val="1200"/>
              </a:spcAft>
              <a:buNone/>
            </a:pPr>
            <a:r>
              <a:t/>
            </a:r>
            <a:endParaRPr b="1"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sv"/>
              <a:t>Emergency signs</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sz="2000"/>
          </a:p>
          <a:p>
            <a:pPr indent="-355600" lvl="0" marL="457200" rtl="0" algn="l">
              <a:spcBef>
                <a:spcPts val="1200"/>
              </a:spcBef>
              <a:spcAft>
                <a:spcPts val="0"/>
              </a:spcAft>
              <a:buSzPts val="2000"/>
              <a:buChar char="●"/>
            </a:pPr>
            <a:r>
              <a:rPr lang="sv" sz="2000"/>
              <a:t>Ai</a:t>
            </a:r>
            <a:r>
              <a:rPr lang="sv" sz="2000"/>
              <a:t>rway problems</a:t>
            </a:r>
            <a:endParaRPr sz="2000"/>
          </a:p>
          <a:p>
            <a:pPr indent="-355600" lvl="0" marL="457200" rtl="0" algn="l">
              <a:spcBef>
                <a:spcPts val="0"/>
              </a:spcBef>
              <a:spcAft>
                <a:spcPts val="0"/>
              </a:spcAft>
              <a:buSzPts val="2000"/>
              <a:buChar char="●"/>
            </a:pPr>
            <a:r>
              <a:rPr lang="sv" sz="2000"/>
              <a:t>Respiratory distress</a:t>
            </a:r>
            <a:endParaRPr sz="2000"/>
          </a:p>
          <a:p>
            <a:pPr indent="-355600" lvl="0" marL="457200" rtl="0" algn="l">
              <a:spcBef>
                <a:spcPts val="0"/>
              </a:spcBef>
              <a:spcAft>
                <a:spcPts val="0"/>
              </a:spcAft>
              <a:buSzPts val="2000"/>
              <a:buChar char="●"/>
            </a:pPr>
            <a:r>
              <a:rPr lang="sv" sz="2000"/>
              <a:t>Fast and weak pulse OR capillary refill &gt; 3 s</a:t>
            </a:r>
            <a:endParaRPr sz="2000"/>
          </a:p>
          <a:p>
            <a:pPr indent="-355600" lvl="0" marL="457200" rtl="0" algn="l">
              <a:spcBef>
                <a:spcPts val="0"/>
              </a:spcBef>
              <a:spcAft>
                <a:spcPts val="0"/>
              </a:spcAft>
              <a:buSzPts val="2000"/>
              <a:buChar char="●"/>
            </a:pPr>
            <a:r>
              <a:rPr lang="sv" sz="2000"/>
              <a:t>Coma</a:t>
            </a:r>
            <a:endParaRPr sz="2000"/>
          </a:p>
          <a:p>
            <a:pPr indent="-355600" lvl="0" marL="457200" rtl="0" algn="l">
              <a:spcBef>
                <a:spcPts val="0"/>
              </a:spcBef>
              <a:spcAft>
                <a:spcPts val="0"/>
              </a:spcAft>
              <a:buSzPts val="2000"/>
              <a:buChar char="●"/>
            </a:pPr>
            <a:r>
              <a:rPr lang="sv" sz="2000"/>
              <a:t>Convulsions</a:t>
            </a:r>
            <a:endParaRPr sz="2000"/>
          </a:p>
          <a:p>
            <a:pPr indent="-355600" lvl="0" marL="457200" rtl="0" algn="l">
              <a:spcBef>
                <a:spcPts val="0"/>
              </a:spcBef>
              <a:spcAft>
                <a:spcPts val="0"/>
              </a:spcAft>
              <a:buSzPts val="2000"/>
              <a:buChar char="●"/>
            </a:pPr>
            <a:r>
              <a:rPr lang="sv" sz="2000"/>
              <a:t>Dehydration (lethargy,sunken eyes, skin pinch goes back slowly)</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sv"/>
              <a:t>Priority signs    </a:t>
            </a:r>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v" sz="1050"/>
              <a:t>Tiny baby (&lt; 2 months)</a:t>
            </a:r>
            <a:endParaRPr sz="1050"/>
          </a:p>
          <a:p>
            <a:pPr indent="0" lvl="0" marL="0" rtl="0" algn="l">
              <a:spcBef>
                <a:spcPts val="1200"/>
              </a:spcBef>
              <a:spcAft>
                <a:spcPts val="0"/>
              </a:spcAft>
              <a:buNone/>
            </a:pPr>
            <a:r>
              <a:rPr lang="sv" sz="1050"/>
              <a:t>Temperature</a:t>
            </a:r>
            <a:endParaRPr sz="1050"/>
          </a:p>
          <a:p>
            <a:pPr indent="0" lvl="0" marL="0" rtl="0" algn="l">
              <a:spcBef>
                <a:spcPts val="1200"/>
              </a:spcBef>
              <a:spcAft>
                <a:spcPts val="0"/>
              </a:spcAft>
              <a:buNone/>
            </a:pPr>
            <a:r>
              <a:rPr lang="sv" sz="1050"/>
              <a:t>Trauma (severe!)</a:t>
            </a:r>
            <a:endParaRPr sz="1050"/>
          </a:p>
          <a:p>
            <a:pPr indent="0" lvl="0" marL="0" rtl="0" algn="l">
              <a:spcBef>
                <a:spcPts val="1200"/>
              </a:spcBef>
              <a:spcAft>
                <a:spcPts val="0"/>
              </a:spcAft>
              <a:buNone/>
            </a:pPr>
            <a:r>
              <a:rPr lang="sv" sz="1050"/>
              <a:t>Pallor</a:t>
            </a:r>
            <a:endParaRPr sz="1050"/>
          </a:p>
          <a:p>
            <a:pPr indent="0" lvl="0" marL="0" rtl="0" algn="l">
              <a:spcBef>
                <a:spcPts val="1200"/>
              </a:spcBef>
              <a:spcAft>
                <a:spcPts val="0"/>
              </a:spcAft>
              <a:buNone/>
            </a:pPr>
            <a:r>
              <a:rPr lang="sv" sz="1050"/>
              <a:t>Poisoning</a:t>
            </a:r>
            <a:endParaRPr sz="1050"/>
          </a:p>
          <a:p>
            <a:pPr indent="0" lvl="0" marL="0" rtl="0" algn="l">
              <a:spcBef>
                <a:spcPts val="1200"/>
              </a:spcBef>
              <a:spcAft>
                <a:spcPts val="0"/>
              </a:spcAft>
              <a:buNone/>
            </a:pPr>
            <a:r>
              <a:rPr lang="sv" sz="1050"/>
              <a:t>Pain (severe)</a:t>
            </a:r>
            <a:endParaRPr sz="1050"/>
          </a:p>
          <a:p>
            <a:pPr indent="0" lvl="0" marL="0" rtl="0" algn="l">
              <a:spcBef>
                <a:spcPts val="1200"/>
              </a:spcBef>
              <a:spcAft>
                <a:spcPts val="0"/>
              </a:spcAft>
              <a:buNone/>
            </a:pPr>
            <a:r>
              <a:rPr lang="sv" sz="1050"/>
              <a:t>Restless, irritable</a:t>
            </a:r>
            <a:endParaRPr sz="1050"/>
          </a:p>
          <a:p>
            <a:pPr indent="0" lvl="0" marL="0" rtl="0" algn="l">
              <a:spcBef>
                <a:spcPts val="1200"/>
              </a:spcBef>
              <a:spcAft>
                <a:spcPts val="0"/>
              </a:spcAft>
              <a:buNone/>
            </a:pPr>
            <a:r>
              <a:rPr lang="sv" sz="1050"/>
              <a:t>Referrals from other unit</a:t>
            </a:r>
            <a:endParaRPr sz="1050"/>
          </a:p>
          <a:p>
            <a:pPr indent="0" lvl="0" marL="0" rtl="0" algn="l">
              <a:spcBef>
                <a:spcPts val="1200"/>
              </a:spcBef>
              <a:spcAft>
                <a:spcPts val="0"/>
              </a:spcAft>
              <a:buNone/>
            </a:pPr>
            <a:r>
              <a:rPr lang="sv" sz="1050"/>
              <a:t>Malnutrition</a:t>
            </a:r>
            <a:endParaRPr sz="1050"/>
          </a:p>
          <a:p>
            <a:pPr indent="0" lvl="0" marL="0" rtl="0" algn="l">
              <a:spcBef>
                <a:spcPts val="1200"/>
              </a:spcBef>
              <a:spcAft>
                <a:spcPts val="0"/>
              </a:spcAft>
              <a:buNone/>
            </a:pPr>
            <a:r>
              <a:rPr lang="sv" sz="1050"/>
              <a:t>Odema of both feet</a:t>
            </a:r>
            <a:endParaRPr sz="1050"/>
          </a:p>
          <a:p>
            <a:pPr indent="0" lvl="0" marL="0" rtl="0" algn="l">
              <a:spcBef>
                <a:spcPts val="1200"/>
              </a:spcBef>
              <a:spcAft>
                <a:spcPts val="1200"/>
              </a:spcAft>
              <a:buNone/>
            </a:pPr>
            <a:r>
              <a:rPr lang="sv" sz="1050"/>
              <a:t>Burn (major)</a:t>
            </a:r>
            <a:endParaRPr sz="105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sv"/>
              <a:t>Non-urgent</a:t>
            </a:r>
            <a:endParaRPr/>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000"/>
          </a:p>
          <a:p>
            <a:pPr indent="0" lvl="0" marL="0" rtl="0" algn="l">
              <a:spcBef>
                <a:spcPts val="1200"/>
              </a:spcBef>
              <a:spcAft>
                <a:spcPts val="0"/>
              </a:spcAft>
              <a:buNone/>
            </a:pPr>
            <a:r>
              <a:rPr lang="sv" sz="2000"/>
              <a:t>P</a:t>
            </a:r>
            <a:r>
              <a:rPr lang="sv" sz="2000"/>
              <a:t>atients whose ABCD assessment is negative and pass without any priority signs are generally considered non-urgent.</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sv" sz="2000"/>
              <a:t>Remember that patients can detoriate! Reassess!</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