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3" r:id="rId8"/>
    <p:sldId id="261" r:id="rId9"/>
    <p:sldId id="262" r:id="rId10"/>
    <p:sldId id="266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3A807D-425C-E748-D605-24BC7220A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3937" y="1910751"/>
            <a:ext cx="8915399" cy="2262781"/>
          </a:xfrm>
        </p:spPr>
        <p:txBody>
          <a:bodyPr/>
          <a:lstStyle/>
          <a:p>
            <a:r>
              <a:rPr lang="sv-SE" dirty="0" err="1"/>
              <a:t>Diarrhea</a:t>
            </a:r>
            <a:r>
              <a:rPr lang="sv-SE" dirty="0"/>
              <a:t> and </a:t>
            </a:r>
            <a:r>
              <a:rPr lang="sv-SE" dirty="0" err="1"/>
              <a:t>vomiting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in </a:t>
            </a:r>
            <a:r>
              <a:rPr lang="sv-SE" dirty="0" err="1"/>
              <a:t>children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8A8EBD-1CF5-C908-8D78-DF1F5B9F1C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22-11-22, </a:t>
            </a:r>
            <a:r>
              <a:rPr lang="sv-SE" sz="2800" dirty="0" err="1"/>
              <a:t>Kalcheliba</a:t>
            </a:r>
            <a:r>
              <a:rPr lang="sv-SE" sz="2800" dirty="0"/>
              <a:t> </a:t>
            </a:r>
            <a:r>
              <a:rPr lang="sv-SE" sz="2800" dirty="0" err="1"/>
              <a:t>Subcounty</a:t>
            </a:r>
            <a:r>
              <a:rPr lang="sv-SE" sz="2800" dirty="0"/>
              <a:t> Hospital</a:t>
            </a:r>
          </a:p>
          <a:p>
            <a:r>
              <a:rPr lang="sv-SE" sz="2800" dirty="0"/>
              <a:t>Jenny Koertge, MD</a:t>
            </a:r>
            <a:r>
              <a:rPr lang="sv-SE" sz="2800"/>
              <a:t>, PhD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133351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3D7515-5315-8583-CD66-E3E81A0C4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7009" y="279553"/>
            <a:ext cx="9344507" cy="1083421"/>
          </a:xfrm>
        </p:spPr>
        <p:txBody>
          <a:bodyPr>
            <a:normAutofit fontScale="90000"/>
          </a:bodyPr>
          <a:lstStyle/>
          <a:p>
            <a:r>
              <a:rPr lang="sv-SE" sz="4400" dirty="0" err="1"/>
              <a:t>Hyponatremia</a:t>
            </a:r>
            <a:r>
              <a:rPr lang="sv-SE" sz="4400" dirty="0"/>
              <a:t> </a:t>
            </a:r>
            <a:r>
              <a:rPr lang="sv-SE" sz="4400" dirty="0">
                <a:solidFill>
                  <a:schemeClr val="tx2"/>
                </a:solidFill>
              </a:rPr>
              <a:t>s</a:t>
            </a:r>
            <a:r>
              <a:rPr lang="sv-SE" altLang="sv-SE" sz="4400" dirty="0">
                <a:solidFill>
                  <a:schemeClr val="tx2"/>
                </a:solidFill>
              </a:rPr>
              <a:t>odium&lt;125 </a:t>
            </a:r>
            <a:r>
              <a:rPr lang="sv-SE" altLang="sv-SE" sz="4400" dirty="0" err="1">
                <a:solidFill>
                  <a:schemeClr val="tx2"/>
                </a:solidFill>
              </a:rPr>
              <a:t>mmol</a:t>
            </a:r>
            <a:r>
              <a:rPr lang="sv-SE" altLang="sv-SE" sz="4400" dirty="0">
                <a:solidFill>
                  <a:schemeClr val="tx2"/>
                </a:solidFill>
              </a:rPr>
              <a:t>/l</a:t>
            </a:r>
            <a:br>
              <a:rPr lang="sv-SE" sz="5400" dirty="0"/>
            </a:br>
            <a:endParaRPr lang="sv-SE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A8796C-B850-2586-A119-D54D96F97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7009" y="1560443"/>
            <a:ext cx="9727096" cy="5115339"/>
          </a:xfrm>
        </p:spPr>
        <p:txBody>
          <a:bodyPr>
            <a:normAutofit fontScale="92500" lnSpcReduction="10000"/>
          </a:bodyPr>
          <a:lstStyle/>
          <a:p>
            <a:r>
              <a:rPr lang="sv-SE" sz="3200" dirty="0"/>
              <a:t>If </a:t>
            </a:r>
            <a:r>
              <a:rPr lang="sv-SE" sz="3200" dirty="0" err="1"/>
              <a:t>correcting</a:t>
            </a:r>
            <a:r>
              <a:rPr lang="sv-SE" sz="3200" dirty="0"/>
              <a:t> </a:t>
            </a:r>
            <a:r>
              <a:rPr lang="sv-SE" sz="3200" dirty="0" err="1"/>
              <a:t>dehydration</a:t>
            </a:r>
            <a:r>
              <a:rPr lang="sv-SE" sz="3200" dirty="0"/>
              <a:t> </a:t>
            </a:r>
            <a:r>
              <a:rPr lang="sv-SE" sz="3200" dirty="0" err="1"/>
              <a:t>too</a:t>
            </a:r>
            <a:r>
              <a:rPr lang="sv-SE" sz="3200" dirty="0"/>
              <a:t> </a:t>
            </a:r>
            <a:r>
              <a:rPr lang="sv-SE" sz="3200" dirty="0" err="1"/>
              <a:t>rapidly</a:t>
            </a:r>
            <a:endParaRPr lang="sv-SE" sz="3200" dirty="0"/>
          </a:p>
          <a:p>
            <a:r>
              <a:rPr lang="sv-SE" sz="3200" dirty="0" err="1"/>
              <a:t>Shift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</a:t>
            </a:r>
            <a:r>
              <a:rPr lang="sv-SE" sz="3200" dirty="0" err="1"/>
              <a:t>water</a:t>
            </a:r>
            <a:r>
              <a:rPr lang="sv-SE" sz="3200" dirty="0"/>
              <a:t> from the </a:t>
            </a:r>
            <a:r>
              <a:rPr lang="sv-SE" sz="3200" dirty="0" err="1"/>
              <a:t>bloodstream</a:t>
            </a:r>
            <a:r>
              <a:rPr lang="sv-SE" sz="3200" dirty="0"/>
              <a:t> to </a:t>
            </a:r>
            <a:r>
              <a:rPr lang="sv-SE" sz="3200" dirty="0" err="1"/>
              <a:t>intracellular</a:t>
            </a:r>
            <a:r>
              <a:rPr lang="sv-SE" sz="3200" dirty="0"/>
              <a:t> space</a:t>
            </a:r>
          </a:p>
          <a:p>
            <a:r>
              <a:rPr lang="sv-SE" sz="3200" dirty="0"/>
              <a:t>Cerebral </a:t>
            </a:r>
            <a:r>
              <a:rPr lang="sv-SE" sz="3200" dirty="0" err="1"/>
              <a:t>oedema</a:t>
            </a:r>
            <a:endParaRPr lang="sv-SE" sz="3200" dirty="0"/>
          </a:p>
          <a:p>
            <a:r>
              <a:rPr lang="sv-SE" sz="3200" dirty="0"/>
              <a:t>Symptoms: </a:t>
            </a:r>
            <a:r>
              <a:rPr lang="sv-SE" sz="3200" b="1" dirty="0"/>
              <a:t>loss </a:t>
            </a:r>
            <a:r>
              <a:rPr lang="sv-SE" sz="3200" b="1" dirty="0" err="1"/>
              <a:t>of</a:t>
            </a:r>
            <a:r>
              <a:rPr lang="sv-SE" sz="3200" b="1" dirty="0"/>
              <a:t> </a:t>
            </a:r>
            <a:r>
              <a:rPr lang="sv-SE" sz="3200" b="1" dirty="0" err="1"/>
              <a:t>conciousness</a:t>
            </a:r>
            <a:r>
              <a:rPr lang="sv-SE" sz="3200" b="1" dirty="0"/>
              <a:t>, </a:t>
            </a:r>
            <a:r>
              <a:rPr lang="sv-SE" sz="3200" b="1" dirty="0" err="1"/>
              <a:t>convulsions</a:t>
            </a:r>
            <a:r>
              <a:rPr lang="sv-SE" sz="3200" b="1" dirty="0"/>
              <a:t>, </a:t>
            </a:r>
            <a:r>
              <a:rPr lang="sv-SE" sz="3200" dirty="0" err="1"/>
              <a:t>haeadache</a:t>
            </a:r>
            <a:r>
              <a:rPr lang="sv-SE" sz="3200" dirty="0"/>
              <a:t>, </a:t>
            </a:r>
            <a:r>
              <a:rPr lang="sv-SE" sz="3200" dirty="0" err="1"/>
              <a:t>nausea</a:t>
            </a:r>
            <a:r>
              <a:rPr lang="sv-SE" sz="3200" dirty="0"/>
              <a:t>, </a:t>
            </a:r>
            <a:r>
              <a:rPr lang="sv-SE" sz="3200" dirty="0" err="1"/>
              <a:t>vomiting</a:t>
            </a:r>
            <a:r>
              <a:rPr lang="sv-SE" sz="3200" dirty="0"/>
              <a:t>, </a:t>
            </a:r>
            <a:r>
              <a:rPr lang="sv-SE" sz="3200" dirty="0" err="1"/>
              <a:t>irritability</a:t>
            </a:r>
            <a:r>
              <a:rPr lang="sv-SE" sz="3200" dirty="0"/>
              <a:t>,  </a:t>
            </a:r>
            <a:r>
              <a:rPr lang="sv-SE" sz="3200" dirty="0" err="1"/>
              <a:t>apnea</a:t>
            </a:r>
            <a:endParaRPr lang="sv-SE" sz="3200" dirty="0"/>
          </a:p>
          <a:p>
            <a:r>
              <a:rPr lang="sv-SE" sz="3200" dirty="0" err="1"/>
              <a:t>Give</a:t>
            </a:r>
            <a:r>
              <a:rPr lang="sv-SE" sz="3200" dirty="0"/>
              <a:t> bolus </a:t>
            </a:r>
            <a:r>
              <a:rPr lang="sv-SE" sz="3200" dirty="0" err="1"/>
              <a:t>of</a:t>
            </a:r>
            <a:r>
              <a:rPr lang="sv-SE" sz="3200" dirty="0"/>
              <a:t> 3% </a:t>
            </a:r>
            <a:r>
              <a:rPr lang="sv-SE" sz="3200" dirty="0" err="1"/>
              <a:t>Nacl</a:t>
            </a:r>
            <a:r>
              <a:rPr lang="sv-SE" sz="3200" dirty="0"/>
              <a:t> (2 ml/kg, max 100 ml)</a:t>
            </a:r>
          </a:p>
          <a:p>
            <a:r>
              <a:rPr lang="sv-SE" sz="3200" dirty="0"/>
              <a:t>Over 10-20 min </a:t>
            </a:r>
          </a:p>
          <a:p>
            <a:r>
              <a:rPr lang="sv-SE" sz="3200" dirty="0" err="1"/>
              <a:t>Add</a:t>
            </a:r>
            <a:r>
              <a:rPr lang="sv-SE" sz="3200" dirty="0"/>
              <a:t> 10 ml </a:t>
            </a:r>
            <a:r>
              <a:rPr lang="sv-SE" sz="3200" dirty="0" err="1"/>
              <a:t>Natriumchloride</a:t>
            </a:r>
            <a:r>
              <a:rPr lang="sv-SE" sz="3200" dirty="0"/>
              <a:t> (4 </a:t>
            </a:r>
            <a:r>
              <a:rPr lang="sv-SE" sz="3200" dirty="0" err="1"/>
              <a:t>mmol</a:t>
            </a:r>
            <a:r>
              <a:rPr lang="sv-SE" sz="3200" dirty="0"/>
              <a:t> Na/ml) to100 ml 0,9%NaCl.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8557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93B67D-A531-B2D5-6E23-071AC36F2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324" y="266301"/>
            <a:ext cx="9894337" cy="979403"/>
          </a:xfrm>
        </p:spPr>
        <p:txBody>
          <a:bodyPr>
            <a:normAutofit fontScale="90000"/>
          </a:bodyPr>
          <a:lstStyle/>
          <a:p>
            <a:r>
              <a:rPr lang="sv-SE" sz="4400" dirty="0" err="1"/>
              <a:t>Hypernatremia</a:t>
            </a:r>
            <a:r>
              <a:rPr lang="sv-SE" sz="4400" dirty="0"/>
              <a:t> sodium </a:t>
            </a:r>
            <a:r>
              <a:rPr lang="en-US" altLang="sv-SE" sz="4400" dirty="0">
                <a:solidFill>
                  <a:schemeClr val="tx1"/>
                </a:solidFill>
              </a:rPr>
              <a:t>&gt; 150 mmol/l</a:t>
            </a:r>
            <a:br>
              <a:rPr lang="en-US" altLang="sv-SE" sz="5400" dirty="0">
                <a:solidFill>
                  <a:schemeClr val="tx1"/>
                </a:solidFill>
              </a:rPr>
            </a:br>
            <a:endParaRPr lang="sv-SE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284DFC-AF4A-E028-4B2C-047A4B8D5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2901" y="1245704"/>
            <a:ext cx="9046197" cy="51418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sv-SE" sz="2600" dirty="0">
                <a:solidFill>
                  <a:schemeClr val="tx1"/>
                </a:solidFill>
              </a:rPr>
              <a:t>Larger loss of water than salt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sv-SE" sz="2600" dirty="0">
                <a:solidFill>
                  <a:schemeClr val="tx1"/>
                </a:solidFill>
              </a:rPr>
              <a:t>Shift from intracellular space to the bloodstream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sv-SE" sz="2600" dirty="0">
                <a:solidFill>
                  <a:schemeClr val="tx1"/>
                </a:solidFill>
              </a:rPr>
              <a:t>Mostly children &lt;2 </a:t>
            </a:r>
            <a:r>
              <a:rPr lang="en-US" altLang="sv-SE" sz="2600" dirty="0" err="1">
                <a:solidFill>
                  <a:schemeClr val="tx1"/>
                </a:solidFill>
              </a:rPr>
              <a:t>år</a:t>
            </a:r>
            <a:r>
              <a:rPr lang="en-US" altLang="sv-SE" sz="2600" dirty="0">
                <a:solidFill>
                  <a:schemeClr val="tx1"/>
                </a:solidFill>
              </a:rPr>
              <a:t> due to high basal water turnover, </a:t>
            </a:r>
            <a:r>
              <a:rPr lang="sv-SE" altLang="sv-SE" sz="2600" dirty="0" err="1">
                <a:solidFill>
                  <a:schemeClr val="tx1"/>
                </a:solidFill>
              </a:rPr>
              <a:t>kidneys</a:t>
            </a:r>
            <a:r>
              <a:rPr lang="sv-SE" altLang="sv-SE" sz="2600" dirty="0">
                <a:solidFill>
                  <a:schemeClr val="tx1"/>
                </a:solidFill>
              </a:rPr>
              <a:t> </a:t>
            </a:r>
            <a:r>
              <a:rPr lang="sv-SE" altLang="sv-SE" sz="2600" dirty="0" err="1">
                <a:solidFill>
                  <a:schemeClr val="tx1"/>
                </a:solidFill>
              </a:rPr>
              <a:t>are</a:t>
            </a:r>
            <a:r>
              <a:rPr lang="sv-SE" altLang="sv-SE" sz="2600" dirty="0">
                <a:solidFill>
                  <a:schemeClr val="tx1"/>
                </a:solidFill>
              </a:rPr>
              <a:t> </a:t>
            </a:r>
            <a:r>
              <a:rPr lang="sv-SE" altLang="sv-SE" sz="2600" dirty="0" err="1">
                <a:solidFill>
                  <a:schemeClr val="tx1"/>
                </a:solidFill>
              </a:rPr>
              <a:t>inept</a:t>
            </a:r>
            <a:r>
              <a:rPr lang="sv-SE" altLang="sv-SE" sz="2600" dirty="0">
                <a:solidFill>
                  <a:schemeClr val="tx1"/>
                </a:solidFill>
              </a:rPr>
              <a:t> at </a:t>
            </a:r>
            <a:r>
              <a:rPr lang="sv-SE" altLang="sv-SE" sz="2600" dirty="0" err="1">
                <a:solidFill>
                  <a:schemeClr val="tx1"/>
                </a:solidFill>
              </a:rPr>
              <a:t>concentrating</a:t>
            </a:r>
            <a:r>
              <a:rPr lang="sv-SE" altLang="sv-SE" sz="2600" dirty="0">
                <a:solidFill>
                  <a:schemeClr val="tx1"/>
                </a:solidFill>
              </a:rPr>
              <a:t>,  </a:t>
            </a:r>
            <a:r>
              <a:rPr lang="sv-SE" altLang="sv-SE" sz="2600" dirty="0" err="1">
                <a:solidFill>
                  <a:schemeClr val="tx1"/>
                </a:solidFill>
              </a:rPr>
              <a:t>inability</a:t>
            </a:r>
            <a:r>
              <a:rPr lang="sv-SE" altLang="sv-SE" sz="2600" dirty="0">
                <a:solidFill>
                  <a:schemeClr val="tx1"/>
                </a:solidFill>
              </a:rPr>
              <a:t> to </a:t>
            </a:r>
            <a:r>
              <a:rPr lang="sv-SE" altLang="sv-SE" sz="2600" dirty="0" err="1">
                <a:solidFill>
                  <a:schemeClr val="tx1"/>
                </a:solidFill>
              </a:rPr>
              <a:t>control</a:t>
            </a:r>
            <a:r>
              <a:rPr lang="sv-SE" altLang="sv-SE" sz="2600" dirty="0">
                <a:solidFill>
                  <a:schemeClr val="tx1"/>
                </a:solidFill>
              </a:rPr>
              <a:t> </a:t>
            </a:r>
            <a:r>
              <a:rPr lang="sv-SE" altLang="sv-SE" sz="2600" dirty="0" err="1">
                <a:solidFill>
                  <a:schemeClr val="tx1"/>
                </a:solidFill>
              </a:rPr>
              <a:t>their</a:t>
            </a:r>
            <a:r>
              <a:rPr lang="sv-SE" altLang="sv-SE" sz="2600" dirty="0">
                <a:solidFill>
                  <a:schemeClr val="tx1"/>
                </a:solidFill>
              </a:rPr>
              <a:t> </a:t>
            </a:r>
            <a:r>
              <a:rPr lang="sv-SE" altLang="sv-SE" sz="2600" dirty="0" err="1">
                <a:solidFill>
                  <a:schemeClr val="tx1"/>
                </a:solidFill>
              </a:rPr>
              <a:t>own</a:t>
            </a:r>
            <a:r>
              <a:rPr lang="sv-SE" altLang="sv-SE" sz="2600" dirty="0">
                <a:solidFill>
                  <a:schemeClr val="tx1"/>
                </a:solidFill>
              </a:rPr>
              <a:t> </a:t>
            </a:r>
            <a:r>
              <a:rPr lang="sv-SE" altLang="sv-SE" sz="2600" dirty="0" err="1">
                <a:solidFill>
                  <a:schemeClr val="tx1"/>
                </a:solidFill>
              </a:rPr>
              <a:t>fluidintake</a:t>
            </a:r>
            <a:endParaRPr lang="sv-SE" altLang="sv-SE" sz="2600" dirty="0">
              <a:solidFill>
                <a:schemeClr val="tx1"/>
              </a:solidFill>
            </a:endParaRP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sv-SE" altLang="sv-SE" sz="2600" dirty="0">
                <a:solidFill>
                  <a:schemeClr val="tx1"/>
                </a:solidFill>
              </a:rPr>
              <a:t>Risk </a:t>
            </a:r>
            <a:r>
              <a:rPr lang="sv-SE" altLang="sv-SE" sz="2600" b="1" dirty="0" err="1">
                <a:solidFill>
                  <a:schemeClr val="tx1"/>
                </a:solidFill>
              </a:rPr>
              <a:t>convulsions</a:t>
            </a:r>
            <a:r>
              <a:rPr lang="sv-SE" altLang="sv-SE" sz="2600" b="1" dirty="0">
                <a:solidFill>
                  <a:schemeClr val="tx1"/>
                </a:solidFill>
              </a:rPr>
              <a:t>, </a:t>
            </a:r>
            <a:r>
              <a:rPr lang="sv-SE" altLang="sv-SE" sz="2600" dirty="0">
                <a:solidFill>
                  <a:schemeClr val="tx1"/>
                </a:solidFill>
              </a:rPr>
              <a:t>sinustrombosis, intracerebrala bleedings and in </a:t>
            </a:r>
            <a:r>
              <a:rPr lang="sv-SE" altLang="sv-SE" sz="2600" dirty="0" err="1">
                <a:solidFill>
                  <a:schemeClr val="tx1"/>
                </a:solidFill>
              </a:rPr>
              <a:t>worst</a:t>
            </a:r>
            <a:r>
              <a:rPr lang="sv-SE" altLang="sv-SE" sz="2600" dirty="0">
                <a:solidFill>
                  <a:schemeClr val="tx1"/>
                </a:solidFill>
              </a:rPr>
              <a:t> </a:t>
            </a:r>
            <a:r>
              <a:rPr lang="sv-SE" altLang="sv-SE" sz="2600" dirty="0" err="1">
                <a:solidFill>
                  <a:schemeClr val="tx1"/>
                </a:solidFill>
              </a:rPr>
              <a:t>case</a:t>
            </a:r>
            <a:r>
              <a:rPr lang="sv-SE" altLang="sv-SE" sz="2600" dirty="0">
                <a:solidFill>
                  <a:schemeClr val="tx1"/>
                </a:solidFill>
              </a:rPr>
              <a:t> </a:t>
            </a:r>
            <a:r>
              <a:rPr lang="sv-SE" altLang="sv-SE" sz="2600" dirty="0" err="1">
                <a:solidFill>
                  <a:schemeClr val="tx1"/>
                </a:solidFill>
              </a:rPr>
              <a:t>death</a:t>
            </a:r>
            <a:endParaRPr lang="en-US" altLang="sv-SE" sz="2600" dirty="0">
              <a:solidFill>
                <a:schemeClr val="tx1"/>
              </a:solidFill>
            </a:endParaRP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sv-SE" sz="2600" dirty="0">
                <a:solidFill>
                  <a:schemeClr val="tx1"/>
                </a:solidFill>
              </a:rPr>
              <a:t>Check body weight – often large decrease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sv-SE" sz="2600" dirty="0">
                <a:solidFill>
                  <a:schemeClr val="tx1"/>
                </a:solidFill>
              </a:rPr>
              <a:t>Irritable, jitteriness, sleepy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sv-SE" sz="2600" dirty="0">
                <a:solidFill>
                  <a:schemeClr val="tx1"/>
                </a:solidFill>
              </a:rPr>
              <a:t>Often very thirsty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9560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A22A1F-6A94-B50E-226E-FCA6BE150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220" y="282866"/>
            <a:ext cx="8911687" cy="1280890"/>
          </a:xfrm>
        </p:spPr>
        <p:txBody>
          <a:bodyPr>
            <a:normAutofit/>
          </a:bodyPr>
          <a:lstStyle/>
          <a:p>
            <a:r>
              <a:rPr lang="sv-SE" sz="5400" dirty="0"/>
              <a:t>Antibiotic </a:t>
            </a:r>
            <a:r>
              <a:rPr lang="sv-SE" sz="5400" dirty="0" err="1"/>
              <a:t>use</a:t>
            </a:r>
            <a:endParaRPr lang="sv-SE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B0A058E-E7D2-E666-D572-C97FA34B8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963" y="1563756"/>
            <a:ext cx="10881760" cy="4903304"/>
          </a:xfrm>
        </p:spPr>
        <p:txBody>
          <a:bodyPr>
            <a:normAutofit/>
          </a:bodyPr>
          <a:lstStyle/>
          <a:p>
            <a:r>
              <a:rPr lang="sv-SE" sz="2400" dirty="0"/>
              <a:t>Antibiotic </a:t>
            </a:r>
            <a:r>
              <a:rPr lang="sv-SE" sz="2400" dirty="0" err="1"/>
              <a:t>should</a:t>
            </a:r>
            <a:r>
              <a:rPr lang="sv-SE" sz="2400" dirty="0"/>
              <a:t> </a:t>
            </a:r>
            <a:r>
              <a:rPr lang="sv-SE" sz="2400" dirty="0" err="1"/>
              <a:t>only</a:t>
            </a:r>
            <a:r>
              <a:rPr lang="sv-SE" sz="2400" dirty="0"/>
              <a:t> be given </a:t>
            </a:r>
            <a:r>
              <a:rPr lang="sv-SE" sz="2400" dirty="0" err="1"/>
              <a:t>if</a:t>
            </a:r>
            <a:r>
              <a:rPr lang="sv-SE" sz="2400" dirty="0"/>
              <a:t> proven</a:t>
            </a:r>
          </a:p>
          <a:p>
            <a:pPr>
              <a:buFontTx/>
              <a:buChar char="-"/>
            </a:pPr>
            <a:r>
              <a:rPr lang="sv-SE" sz="2400" dirty="0" err="1"/>
              <a:t>cholera</a:t>
            </a:r>
            <a:r>
              <a:rPr lang="sv-SE" sz="2400" dirty="0"/>
              <a:t> (</a:t>
            </a:r>
            <a:r>
              <a:rPr lang="sv-SE" sz="2400" dirty="0" err="1"/>
              <a:t>Erytromycin</a:t>
            </a:r>
            <a:r>
              <a:rPr lang="sv-SE" sz="2400" dirty="0"/>
              <a:t>)</a:t>
            </a:r>
          </a:p>
          <a:p>
            <a:pPr>
              <a:buFontTx/>
              <a:buChar char="-"/>
            </a:pPr>
            <a:r>
              <a:rPr lang="sv-SE" sz="2400" dirty="0" err="1"/>
              <a:t>Shigella</a:t>
            </a:r>
            <a:r>
              <a:rPr lang="sv-SE" sz="2400" dirty="0"/>
              <a:t> </a:t>
            </a:r>
            <a:r>
              <a:rPr lang="sv-SE" sz="2400" dirty="0" err="1"/>
              <a:t>dysentery</a:t>
            </a:r>
            <a:r>
              <a:rPr lang="sv-SE" sz="2400" dirty="0"/>
              <a:t> (</a:t>
            </a:r>
            <a:r>
              <a:rPr lang="sv-SE" sz="2400" dirty="0" err="1"/>
              <a:t>Ciprofloxacin</a:t>
            </a:r>
            <a:r>
              <a:rPr lang="sv-SE" sz="2400" dirty="0"/>
              <a:t>) </a:t>
            </a:r>
          </a:p>
          <a:p>
            <a:pPr marL="0" indent="0">
              <a:buNone/>
            </a:pPr>
            <a:r>
              <a:rPr lang="sv-SE" sz="2400" dirty="0"/>
              <a:t>-   </a:t>
            </a:r>
            <a:r>
              <a:rPr lang="sv-SE" sz="2400" dirty="0" err="1"/>
              <a:t>Amoebasis</a:t>
            </a:r>
            <a:r>
              <a:rPr lang="sv-SE" sz="2400" dirty="0"/>
              <a:t> or </a:t>
            </a:r>
            <a:r>
              <a:rPr lang="sv-SE" sz="2400" dirty="0" err="1"/>
              <a:t>giardiasis</a:t>
            </a:r>
            <a:r>
              <a:rPr lang="sv-SE" sz="2400" dirty="0"/>
              <a:t> (</a:t>
            </a:r>
            <a:r>
              <a:rPr lang="sv-SE" sz="2400" dirty="0" err="1"/>
              <a:t>Metronidazole</a:t>
            </a:r>
            <a:r>
              <a:rPr lang="sv-SE" sz="2400" dirty="0"/>
              <a:t> = </a:t>
            </a:r>
            <a:r>
              <a:rPr lang="sv-SE" sz="2400" dirty="0" err="1"/>
              <a:t>Flagyl</a:t>
            </a:r>
            <a:r>
              <a:rPr lang="sv-SE" sz="2400" dirty="0"/>
              <a:t>)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Not proven </a:t>
            </a:r>
            <a:r>
              <a:rPr lang="sv-SE" sz="2400" dirty="0" err="1"/>
              <a:t>effective</a:t>
            </a:r>
            <a:r>
              <a:rPr lang="sv-SE" sz="2400" dirty="0"/>
              <a:t> </a:t>
            </a:r>
            <a:r>
              <a:rPr lang="sv-SE" sz="2400" dirty="0" err="1"/>
              <a:t>otherwise</a:t>
            </a:r>
            <a:r>
              <a:rPr lang="sv-SE" sz="2400" dirty="0"/>
              <a:t> and </a:t>
            </a:r>
            <a:r>
              <a:rPr lang="sv-SE" sz="2400" dirty="0" err="1"/>
              <a:t>can</a:t>
            </a:r>
            <a:r>
              <a:rPr lang="sv-SE" sz="2400" dirty="0"/>
              <a:t> do </a:t>
            </a:r>
            <a:r>
              <a:rPr lang="sv-SE" sz="2400" dirty="0" err="1"/>
              <a:t>more</a:t>
            </a:r>
            <a:r>
              <a:rPr lang="sv-SE" sz="2400" dirty="0"/>
              <a:t> harm </a:t>
            </a:r>
            <a:r>
              <a:rPr lang="sv-SE" sz="2400" dirty="0" err="1"/>
              <a:t>than</a:t>
            </a:r>
            <a:r>
              <a:rPr lang="sv-SE" sz="2400" dirty="0"/>
              <a:t> </a:t>
            </a:r>
            <a:r>
              <a:rPr lang="sv-SE" sz="2400" dirty="0" err="1"/>
              <a:t>good</a:t>
            </a:r>
            <a:endParaRPr lang="sv-SE" sz="2400" dirty="0"/>
          </a:p>
          <a:p>
            <a:r>
              <a:rPr lang="sv-SE" sz="2400" dirty="0" err="1"/>
              <a:t>Months</a:t>
            </a:r>
            <a:r>
              <a:rPr lang="sv-SE" sz="2400" dirty="0"/>
              <a:t> </a:t>
            </a:r>
            <a:r>
              <a:rPr lang="sv-SE" sz="2400" dirty="0" err="1"/>
              <a:t>before</a:t>
            </a:r>
            <a:r>
              <a:rPr lang="sv-SE" sz="2400" dirty="0"/>
              <a:t> normal GI-flora is </a:t>
            </a:r>
            <a:r>
              <a:rPr lang="sv-SE" sz="2400" dirty="0" err="1"/>
              <a:t>restored</a:t>
            </a:r>
            <a:endParaRPr lang="sv-SE" sz="2400" dirty="0"/>
          </a:p>
          <a:p>
            <a:r>
              <a:rPr lang="sv-SE" sz="2400" dirty="0" err="1"/>
              <a:t>Slow</a:t>
            </a:r>
            <a:r>
              <a:rPr lang="sv-SE" sz="2400" dirty="0"/>
              <a:t> down antibiotic </a:t>
            </a:r>
            <a:r>
              <a:rPr lang="sv-SE" sz="2400" dirty="0" err="1"/>
              <a:t>resistance</a:t>
            </a:r>
            <a:r>
              <a:rPr lang="sv-SE" sz="2400" dirty="0"/>
              <a:t>!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i="1" dirty="0"/>
              <a:t>Source: Policy </a:t>
            </a:r>
            <a:r>
              <a:rPr lang="sv-SE" sz="2400" i="1" dirty="0" err="1"/>
              <a:t>guidelines</a:t>
            </a:r>
            <a:r>
              <a:rPr lang="sv-SE" sz="2400" i="1" dirty="0"/>
              <a:t> Kenya </a:t>
            </a:r>
            <a:r>
              <a:rPr lang="sv-SE" sz="2400" i="1" dirty="0" err="1"/>
              <a:t>Ministry</a:t>
            </a:r>
            <a:r>
              <a:rPr lang="sv-SE" sz="2400" i="1" dirty="0"/>
              <a:t> </a:t>
            </a:r>
            <a:r>
              <a:rPr lang="sv-SE" sz="2400" i="1" dirty="0" err="1"/>
              <a:t>of</a:t>
            </a:r>
            <a:r>
              <a:rPr lang="sv-SE" sz="2400" i="1" dirty="0"/>
              <a:t> Health, 2014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970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445366-84A8-CC8F-C18F-5D03D5F53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151" y="120527"/>
            <a:ext cx="8911687" cy="1280890"/>
          </a:xfrm>
        </p:spPr>
        <p:txBody>
          <a:bodyPr>
            <a:normAutofit/>
          </a:bodyPr>
          <a:lstStyle/>
          <a:p>
            <a:r>
              <a:rPr lang="sv-SE" sz="5400" dirty="0" err="1"/>
              <a:t>Acute</a:t>
            </a:r>
            <a:r>
              <a:rPr lang="sv-SE" sz="5400" dirty="0"/>
              <a:t> </a:t>
            </a:r>
            <a:r>
              <a:rPr lang="sv-SE" sz="5400" dirty="0" err="1"/>
              <a:t>diarrhea</a:t>
            </a:r>
            <a:endParaRPr lang="sv-SE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BA0584-27E5-52EF-ED95-34BB82ECD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259" y="1712969"/>
            <a:ext cx="11358838" cy="5145031"/>
          </a:xfrm>
        </p:spPr>
        <p:txBody>
          <a:bodyPr>
            <a:normAutofit fontScale="25000" lnSpcReduction="20000"/>
          </a:bodyPr>
          <a:lstStyle/>
          <a:p>
            <a:r>
              <a:rPr lang="sv-SE" sz="12800" dirty="0"/>
              <a:t>Common </a:t>
            </a:r>
            <a:r>
              <a:rPr lang="sv-SE" sz="12800" dirty="0" err="1"/>
              <a:t>chief</a:t>
            </a:r>
            <a:r>
              <a:rPr lang="sv-SE" sz="12800" dirty="0"/>
              <a:t> </a:t>
            </a:r>
            <a:r>
              <a:rPr lang="sv-SE" sz="12800" dirty="0" err="1"/>
              <a:t>complaint</a:t>
            </a:r>
            <a:r>
              <a:rPr lang="sv-SE" sz="12800" dirty="0"/>
              <a:t> in </a:t>
            </a:r>
            <a:r>
              <a:rPr lang="sv-SE" sz="12800" dirty="0" err="1"/>
              <a:t>childrens</a:t>
            </a:r>
            <a:r>
              <a:rPr lang="sv-SE" sz="12800" dirty="0"/>
              <a:t> </a:t>
            </a:r>
            <a:r>
              <a:rPr lang="sv-SE" sz="12800" dirty="0" err="1"/>
              <a:t>clinics</a:t>
            </a:r>
            <a:endParaRPr lang="sv-SE" sz="12800" dirty="0"/>
          </a:p>
          <a:p>
            <a:r>
              <a:rPr lang="sv-SE" sz="12800" dirty="0"/>
              <a:t>Definition: 3 or </a:t>
            </a:r>
            <a:r>
              <a:rPr lang="sv-SE" sz="12800" dirty="0" err="1"/>
              <a:t>more</a:t>
            </a:r>
            <a:r>
              <a:rPr lang="sv-SE" sz="12800" dirty="0"/>
              <a:t> </a:t>
            </a:r>
            <a:r>
              <a:rPr lang="sv-SE" sz="12800" dirty="0" err="1"/>
              <a:t>watery</a:t>
            </a:r>
            <a:r>
              <a:rPr lang="sv-SE" sz="12800" dirty="0"/>
              <a:t> </a:t>
            </a:r>
            <a:r>
              <a:rPr lang="sv-SE" sz="12800" dirty="0" err="1"/>
              <a:t>stools</a:t>
            </a:r>
            <a:r>
              <a:rPr lang="sv-SE" sz="12800" dirty="0"/>
              <a:t>/24 h, </a:t>
            </a:r>
            <a:r>
              <a:rPr lang="sv-SE" sz="12800" dirty="0" err="1"/>
              <a:t>chronic</a:t>
            </a:r>
            <a:r>
              <a:rPr lang="sv-SE" sz="12800" dirty="0"/>
              <a:t> </a:t>
            </a:r>
            <a:r>
              <a:rPr lang="sv-SE" sz="12800" dirty="0" err="1"/>
              <a:t>if</a:t>
            </a:r>
            <a:r>
              <a:rPr lang="sv-SE" sz="12800" dirty="0"/>
              <a:t> &gt;14 </a:t>
            </a:r>
            <a:r>
              <a:rPr lang="sv-SE" sz="12800" dirty="0" err="1"/>
              <a:t>days</a:t>
            </a:r>
            <a:endParaRPr lang="sv-SE" sz="12800" dirty="0"/>
          </a:p>
          <a:p>
            <a:r>
              <a:rPr lang="sv-SE" sz="12800" dirty="0"/>
              <a:t>In Kenya 2nd leading cause </a:t>
            </a:r>
            <a:r>
              <a:rPr lang="sv-SE" sz="12800" dirty="0" err="1"/>
              <a:t>of</a:t>
            </a:r>
            <a:r>
              <a:rPr lang="sv-SE" sz="12800" dirty="0"/>
              <a:t> </a:t>
            </a:r>
            <a:r>
              <a:rPr lang="sv-SE" sz="12800" dirty="0" err="1"/>
              <a:t>death</a:t>
            </a:r>
            <a:r>
              <a:rPr lang="sv-SE" sz="12800" dirty="0"/>
              <a:t> </a:t>
            </a:r>
            <a:r>
              <a:rPr lang="sv-SE" sz="12800" dirty="0" err="1"/>
              <a:t>among</a:t>
            </a:r>
            <a:r>
              <a:rPr lang="sv-SE" sz="12800" dirty="0"/>
              <a:t> </a:t>
            </a:r>
            <a:r>
              <a:rPr lang="sv-SE" sz="12800" dirty="0" err="1"/>
              <a:t>children</a:t>
            </a:r>
            <a:r>
              <a:rPr lang="sv-SE" sz="12800" dirty="0"/>
              <a:t> 17%</a:t>
            </a:r>
          </a:p>
          <a:p>
            <a:r>
              <a:rPr lang="sv-SE" sz="12800" dirty="0" err="1"/>
              <a:t>Accounts</a:t>
            </a:r>
            <a:r>
              <a:rPr lang="sv-SE" sz="12800" dirty="0"/>
              <a:t> for 21% </a:t>
            </a:r>
            <a:r>
              <a:rPr lang="sv-SE" sz="12800" dirty="0" err="1"/>
              <a:t>of</a:t>
            </a:r>
            <a:r>
              <a:rPr lang="sv-SE" sz="12800" dirty="0"/>
              <a:t> </a:t>
            </a:r>
            <a:r>
              <a:rPr lang="sv-SE" sz="12800" dirty="0" err="1"/>
              <a:t>deaths</a:t>
            </a:r>
            <a:r>
              <a:rPr lang="sv-SE" sz="12800" dirty="0"/>
              <a:t> for </a:t>
            </a:r>
            <a:r>
              <a:rPr lang="sv-SE" sz="12800" dirty="0" err="1"/>
              <a:t>children</a:t>
            </a:r>
            <a:r>
              <a:rPr lang="sv-SE" sz="12800" dirty="0"/>
              <a:t> under 5 (KDHS 2008/09)</a:t>
            </a:r>
          </a:p>
          <a:p>
            <a:r>
              <a:rPr lang="sv-SE" sz="12800" dirty="0"/>
              <a:t>ORS and Zink </a:t>
            </a:r>
            <a:r>
              <a:rPr lang="sv-SE" sz="12800" dirty="0" err="1"/>
              <a:t>tablets</a:t>
            </a:r>
            <a:r>
              <a:rPr lang="sv-SE" sz="12800" dirty="0"/>
              <a:t> </a:t>
            </a:r>
            <a:r>
              <a:rPr lang="sv-SE" sz="12800" dirty="0" err="1"/>
              <a:t>can</a:t>
            </a:r>
            <a:r>
              <a:rPr lang="sv-SE" sz="12800" dirty="0"/>
              <a:t> </a:t>
            </a:r>
            <a:r>
              <a:rPr lang="sv-SE" sz="12800" dirty="0" err="1"/>
              <a:t>reduce</a:t>
            </a:r>
            <a:r>
              <a:rPr lang="sv-SE" sz="12800" dirty="0"/>
              <a:t> </a:t>
            </a:r>
            <a:r>
              <a:rPr lang="sv-SE" sz="12800" dirty="0" err="1"/>
              <a:t>morbidity</a:t>
            </a:r>
            <a:r>
              <a:rPr lang="sv-SE" sz="12800" dirty="0"/>
              <a:t> by 93% - </a:t>
            </a:r>
            <a:r>
              <a:rPr lang="sv-SE" sz="12800" dirty="0" err="1"/>
              <a:t>underused</a:t>
            </a:r>
            <a:r>
              <a:rPr lang="sv-SE" sz="12800" dirty="0"/>
              <a:t> </a:t>
            </a:r>
            <a:r>
              <a:rPr lang="sv-SE" sz="12800" dirty="0" err="1"/>
              <a:t>nationally</a:t>
            </a:r>
            <a:endParaRPr lang="sv-SE" sz="12800" dirty="0"/>
          </a:p>
          <a:p>
            <a:endParaRPr lang="sv-SE" sz="8000" dirty="0"/>
          </a:p>
          <a:p>
            <a:endParaRPr lang="sv-SE" sz="8000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Virus </a:t>
            </a:r>
            <a:r>
              <a:rPr lang="sv-SE" dirty="0" err="1"/>
              <a:t>most</a:t>
            </a:r>
            <a:r>
              <a:rPr lang="sv-SE" dirty="0"/>
              <a:t> common agent: Rota and </a:t>
            </a:r>
            <a:r>
              <a:rPr lang="sv-SE" dirty="0" err="1"/>
              <a:t>noro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640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1E01C8-B61E-EA5E-C142-64FAF2E7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297" y="624110"/>
            <a:ext cx="9702316" cy="1280890"/>
          </a:xfrm>
        </p:spPr>
        <p:txBody>
          <a:bodyPr>
            <a:noAutofit/>
          </a:bodyPr>
          <a:lstStyle/>
          <a:p>
            <a:r>
              <a:rPr lang="sv-SE" sz="5400" dirty="0" err="1"/>
              <a:t>Possible</a:t>
            </a:r>
            <a:r>
              <a:rPr lang="sv-SE" sz="5400" dirty="0"/>
              <a:t> </a:t>
            </a:r>
            <a:r>
              <a:rPr lang="sv-SE" sz="5400" dirty="0" err="1"/>
              <a:t>causes</a:t>
            </a:r>
            <a:r>
              <a:rPr lang="sv-SE" sz="5400" dirty="0"/>
              <a:t> </a:t>
            </a:r>
            <a:r>
              <a:rPr lang="sv-SE" sz="5400" dirty="0" err="1"/>
              <a:t>of</a:t>
            </a:r>
            <a:r>
              <a:rPr lang="sv-SE" sz="5400" dirty="0"/>
              <a:t> </a:t>
            </a:r>
            <a:r>
              <a:rPr lang="sv-SE" sz="5400" dirty="0" err="1"/>
              <a:t>vomiting</a:t>
            </a:r>
            <a:r>
              <a:rPr lang="sv-SE" sz="5400" dirty="0"/>
              <a:t>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2BC8B4-3E87-CA98-261C-2F95E52A6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762539"/>
            <a:ext cx="9596299" cy="4639014"/>
          </a:xfrm>
        </p:spPr>
        <p:txBody>
          <a:bodyPr>
            <a:normAutofit fontScale="92500" lnSpcReduction="20000"/>
          </a:bodyPr>
          <a:lstStyle/>
          <a:p>
            <a:r>
              <a:rPr lang="sv-SE" sz="2600" dirty="0" err="1"/>
              <a:t>Infection</a:t>
            </a:r>
            <a:endParaRPr lang="sv-SE" sz="2600" dirty="0"/>
          </a:p>
          <a:p>
            <a:r>
              <a:rPr lang="sv-SE" sz="2600" dirty="0" err="1"/>
              <a:t>Intoxication</a:t>
            </a:r>
            <a:endParaRPr lang="sv-SE" sz="2600" dirty="0"/>
          </a:p>
          <a:p>
            <a:r>
              <a:rPr lang="sv-SE" sz="2600" dirty="0" err="1"/>
              <a:t>Medication</a:t>
            </a:r>
            <a:r>
              <a:rPr lang="sv-SE" sz="2600" dirty="0"/>
              <a:t> </a:t>
            </a:r>
            <a:r>
              <a:rPr lang="sv-SE" sz="2600" dirty="0" err="1"/>
              <a:t>side</a:t>
            </a:r>
            <a:r>
              <a:rPr lang="sv-SE" sz="2600" dirty="0"/>
              <a:t> </a:t>
            </a:r>
            <a:r>
              <a:rPr lang="sv-SE" sz="2600" dirty="0" err="1"/>
              <a:t>effects</a:t>
            </a:r>
            <a:endParaRPr lang="sv-SE" sz="2600" dirty="0"/>
          </a:p>
          <a:p>
            <a:r>
              <a:rPr lang="sv-SE" sz="2600" dirty="0" err="1"/>
              <a:t>Ketoacidocis</a:t>
            </a:r>
            <a:endParaRPr lang="sv-SE" sz="2600" dirty="0"/>
          </a:p>
          <a:p>
            <a:r>
              <a:rPr lang="sv-SE" sz="2600" dirty="0" err="1"/>
              <a:t>Elevateded</a:t>
            </a:r>
            <a:r>
              <a:rPr lang="sv-SE" sz="2600" dirty="0"/>
              <a:t> ICP</a:t>
            </a:r>
          </a:p>
          <a:p>
            <a:r>
              <a:rPr lang="sv-SE" sz="2600" dirty="0" err="1"/>
              <a:t>Concussion</a:t>
            </a:r>
            <a:endParaRPr lang="sv-SE" sz="2600" dirty="0"/>
          </a:p>
          <a:p>
            <a:r>
              <a:rPr lang="sv-SE" sz="2600" dirty="0" err="1"/>
              <a:t>Pregnancy</a:t>
            </a:r>
            <a:endParaRPr lang="sv-SE" sz="2600" dirty="0"/>
          </a:p>
          <a:p>
            <a:r>
              <a:rPr lang="sv-SE" sz="2600" dirty="0" err="1"/>
              <a:t>Obstruction</a:t>
            </a:r>
            <a:r>
              <a:rPr lang="sv-SE" sz="2600" dirty="0"/>
              <a:t> </a:t>
            </a:r>
            <a:r>
              <a:rPr lang="sv-SE" sz="2600" dirty="0" err="1"/>
              <a:t>of</a:t>
            </a:r>
            <a:r>
              <a:rPr lang="sv-SE" sz="2600" dirty="0"/>
              <a:t> the gut</a:t>
            </a:r>
          </a:p>
          <a:p>
            <a:r>
              <a:rPr lang="sv-SE" sz="2600" dirty="0" err="1"/>
              <a:t>Dysfunction</a:t>
            </a:r>
            <a:r>
              <a:rPr lang="sv-SE" sz="2600" dirty="0"/>
              <a:t> </a:t>
            </a:r>
            <a:r>
              <a:rPr lang="sv-SE" sz="2600" dirty="0" err="1"/>
              <a:t>of</a:t>
            </a:r>
            <a:r>
              <a:rPr lang="sv-SE" sz="2600" dirty="0"/>
              <a:t> the </a:t>
            </a:r>
            <a:r>
              <a:rPr lang="sv-SE" sz="2600" dirty="0" err="1"/>
              <a:t>balancesystem</a:t>
            </a:r>
            <a:endParaRPr lang="sv-SE" sz="2600" dirty="0"/>
          </a:p>
          <a:p>
            <a:r>
              <a:rPr lang="sv-SE" sz="2600" dirty="0" err="1"/>
              <a:t>Worry</a:t>
            </a:r>
            <a:endParaRPr lang="sv-SE" sz="2600" dirty="0"/>
          </a:p>
          <a:p>
            <a:r>
              <a:rPr lang="sv-SE" sz="2600" dirty="0" err="1"/>
              <a:t>Migraine</a:t>
            </a:r>
            <a:endParaRPr lang="sv-SE" sz="2600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723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554EC1-D3D4-E82A-5155-9F1A0920C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8073" y="624110"/>
            <a:ext cx="10155382" cy="1280890"/>
          </a:xfrm>
        </p:spPr>
        <p:txBody>
          <a:bodyPr>
            <a:normAutofit fontScale="90000"/>
          </a:bodyPr>
          <a:lstStyle/>
          <a:p>
            <a:r>
              <a:rPr lang="sv-SE" sz="5400" dirty="0"/>
              <a:t>Clinical </a:t>
            </a:r>
            <a:r>
              <a:rPr lang="sv-SE" sz="5400" dirty="0" err="1"/>
              <a:t>signs</a:t>
            </a:r>
            <a:r>
              <a:rPr lang="sv-SE" sz="5400" dirty="0"/>
              <a:t> </a:t>
            </a:r>
            <a:r>
              <a:rPr lang="sv-SE" sz="5400" dirty="0" err="1"/>
              <a:t>of</a:t>
            </a:r>
            <a:r>
              <a:rPr lang="sv-SE" sz="5400" dirty="0"/>
              <a:t> </a:t>
            </a:r>
            <a:r>
              <a:rPr lang="sv-SE" sz="5400" dirty="0" err="1"/>
              <a:t>dehydration</a:t>
            </a:r>
            <a:r>
              <a:rPr lang="sv-SE" sz="5400" dirty="0"/>
              <a:t>?</a:t>
            </a:r>
            <a:br>
              <a:rPr lang="sv-SE" dirty="0"/>
            </a:br>
            <a:r>
              <a:rPr lang="sv-SE" dirty="0" err="1"/>
              <a:t>Regardless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cause, </a:t>
            </a:r>
            <a:r>
              <a:rPr lang="sv-SE" dirty="0" err="1"/>
              <a:t>important</a:t>
            </a:r>
            <a:r>
              <a:rPr lang="sv-SE" dirty="0"/>
              <a:t> to </a:t>
            </a:r>
            <a:r>
              <a:rPr lang="sv-SE" dirty="0" err="1"/>
              <a:t>assess</a:t>
            </a:r>
            <a:r>
              <a:rPr lang="sv-SE" dirty="0"/>
              <a:t>!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D39C75D2-45FC-00E1-6628-349D11DBF5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6327" y="2212376"/>
            <a:ext cx="7038109" cy="434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383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1CE8DF-FF39-5AF2-95C2-81CA94256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791" y="481648"/>
            <a:ext cx="9463778" cy="1280890"/>
          </a:xfrm>
        </p:spPr>
        <p:txBody>
          <a:bodyPr>
            <a:noAutofit/>
          </a:bodyPr>
          <a:lstStyle/>
          <a:p>
            <a:r>
              <a:rPr lang="sv-SE" sz="5400" dirty="0" err="1"/>
              <a:t>Rehydration</a:t>
            </a:r>
            <a:r>
              <a:rPr lang="sv-SE" sz="5400" dirty="0"/>
              <a:t> - </a:t>
            </a:r>
            <a:r>
              <a:rPr lang="sv-SE" sz="5400" dirty="0" err="1"/>
              <a:t>think</a:t>
            </a:r>
            <a:r>
              <a:rPr lang="sv-SE" sz="5400" dirty="0"/>
              <a:t> 3 steps: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60D83A-2F29-57D9-55B8-487184514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169" y="2040835"/>
            <a:ext cx="8915400" cy="4057220"/>
          </a:xfrm>
        </p:spPr>
        <p:txBody>
          <a:bodyPr>
            <a:normAutofit fontScale="85000" lnSpcReduction="20000"/>
          </a:bodyPr>
          <a:lstStyle/>
          <a:p>
            <a:pPr marL="0" indent="0" algn="l" eaLnBrk="1" hangingPunct="1">
              <a:buNone/>
            </a:pPr>
            <a:r>
              <a:rPr lang="sv-SE" altLang="sv-SE" sz="3600" dirty="0">
                <a:solidFill>
                  <a:schemeClr val="tx2"/>
                </a:solidFill>
              </a:rPr>
              <a:t>1. </a:t>
            </a:r>
            <a:r>
              <a:rPr lang="sv-SE" altLang="sv-SE" sz="3600" dirty="0" err="1">
                <a:solidFill>
                  <a:schemeClr val="tx2"/>
                </a:solidFill>
              </a:rPr>
              <a:t>Need</a:t>
            </a:r>
            <a:r>
              <a:rPr lang="sv-SE" altLang="sv-SE" sz="3600" dirty="0">
                <a:solidFill>
                  <a:schemeClr val="tx2"/>
                </a:solidFill>
              </a:rPr>
              <a:t> to </a:t>
            </a:r>
            <a:r>
              <a:rPr lang="sv-SE" altLang="sv-SE" sz="3600" dirty="0" err="1">
                <a:solidFill>
                  <a:schemeClr val="tx2"/>
                </a:solidFill>
              </a:rPr>
              <a:t>restore</a:t>
            </a:r>
            <a:r>
              <a:rPr lang="sv-SE" altLang="sv-SE" sz="3600" dirty="0">
                <a:solidFill>
                  <a:schemeClr val="tx2"/>
                </a:solidFill>
              </a:rPr>
              <a:t> </a:t>
            </a:r>
            <a:r>
              <a:rPr lang="sv-SE" altLang="sv-SE" sz="3600" dirty="0" err="1">
                <a:solidFill>
                  <a:schemeClr val="tx2"/>
                </a:solidFill>
              </a:rPr>
              <a:t>circulation</a:t>
            </a:r>
            <a:r>
              <a:rPr lang="sv-SE" altLang="sv-SE" sz="3600" dirty="0">
                <a:solidFill>
                  <a:schemeClr val="tx2"/>
                </a:solidFill>
              </a:rPr>
              <a:t>? </a:t>
            </a:r>
          </a:p>
          <a:p>
            <a:pPr marL="0" indent="0" algn="l" eaLnBrk="1" hangingPunct="1">
              <a:buNone/>
            </a:pPr>
            <a:r>
              <a:rPr lang="sv-SE" altLang="sv-SE" sz="3600" dirty="0">
                <a:solidFill>
                  <a:schemeClr val="tx2"/>
                </a:solidFill>
              </a:rPr>
              <a:t>    - </a:t>
            </a:r>
            <a:r>
              <a:rPr lang="sv-SE" altLang="sv-SE" sz="3600" dirty="0" err="1">
                <a:solidFill>
                  <a:schemeClr val="tx2"/>
                </a:solidFill>
              </a:rPr>
              <a:t>give</a:t>
            </a:r>
            <a:r>
              <a:rPr lang="sv-SE" altLang="sv-SE" sz="3600" dirty="0">
                <a:solidFill>
                  <a:schemeClr val="tx2"/>
                </a:solidFill>
              </a:rPr>
              <a:t> bolus </a:t>
            </a:r>
            <a:r>
              <a:rPr lang="sv-SE" altLang="sv-SE" sz="3600" dirty="0" err="1">
                <a:solidFill>
                  <a:schemeClr val="tx2"/>
                </a:solidFill>
              </a:rPr>
              <a:t>dose</a:t>
            </a:r>
            <a:endParaRPr lang="sv-SE" altLang="sv-SE" sz="3600" dirty="0">
              <a:solidFill>
                <a:schemeClr val="tx2"/>
              </a:solidFill>
            </a:endParaRPr>
          </a:p>
          <a:p>
            <a:pPr marL="0" indent="0" algn="l" eaLnBrk="1" hangingPunct="1">
              <a:buNone/>
            </a:pPr>
            <a:endParaRPr lang="sv-SE" altLang="sv-SE" sz="3600" dirty="0">
              <a:solidFill>
                <a:schemeClr val="tx2"/>
              </a:solidFill>
            </a:endParaRPr>
          </a:p>
          <a:p>
            <a:pPr marL="0" indent="0" algn="l" eaLnBrk="1" hangingPunct="1">
              <a:buNone/>
            </a:pPr>
            <a:r>
              <a:rPr lang="sv-SE" altLang="sv-SE" sz="3600" dirty="0">
                <a:solidFill>
                  <a:schemeClr val="tx2"/>
                </a:solidFill>
              </a:rPr>
              <a:t>2. </a:t>
            </a:r>
            <a:r>
              <a:rPr lang="sv-SE" altLang="sv-SE" sz="3600" dirty="0" err="1">
                <a:solidFill>
                  <a:schemeClr val="tx2"/>
                </a:solidFill>
              </a:rPr>
              <a:t>Rehydrate</a:t>
            </a:r>
            <a:r>
              <a:rPr lang="sv-SE" altLang="sv-SE" sz="3600" dirty="0">
                <a:solidFill>
                  <a:schemeClr val="tx2"/>
                </a:solidFill>
              </a:rPr>
              <a:t> over 4 </a:t>
            </a:r>
            <a:r>
              <a:rPr lang="sv-SE" altLang="sv-SE" sz="3600" dirty="0" err="1">
                <a:solidFill>
                  <a:schemeClr val="tx2"/>
                </a:solidFill>
              </a:rPr>
              <a:t>hours</a:t>
            </a:r>
            <a:r>
              <a:rPr lang="sv-SE" altLang="sv-SE" sz="3600" dirty="0">
                <a:solidFill>
                  <a:schemeClr val="tx2"/>
                </a:solidFill>
              </a:rPr>
              <a:t>, </a:t>
            </a:r>
          </a:p>
          <a:p>
            <a:pPr marL="0" indent="0" algn="l" eaLnBrk="1" hangingPunct="1">
              <a:buNone/>
            </a:pPr>
            <a:r>
              <a:rPr lang="sv-SE" altLang="sv-SE" sz="3600" dirty="0" err="1">
                <a:solidFill>
                  <a:schemeClr val="tx2"/>
                </a:solidFill>
              </a:rPr>
              <a:t>account</a:t>
            </a:r>
            <a:r>
              <a:rPr lang="sv-SE" altLang="sv-SE" sz="3600" dirty="0">
                <a:solidFill>
                  <a:schemeClr val="tx2"/>
                </a:solidFill>
              </a:rPr>
              <a:t> for at </a:t>
            </a:r>
            <a:r>
              <a:rPr lang="sv-SE" altLang="sv-SE" sz="3600" dirty="0" err="1">
                <a:solidFill>
                  <a:schemeClr val="tx2"/>
                </a:solidFill>
              </a:rPr>
              <a:t>least</a:t>
            </a:r>
            <a:r>
              <a:rPr lang="sv-SE" altLang="sv-SE" sz="3600" dirty="0">
                <a:solidFill>
                  <a:schemeClr val="tx2"/>
                </a:solidFill>
              </a:rPr>
              <a:t> 5% </a:t>
            </a:r>
            <a:r>
              <a:rPr lang="sv-SE" altLang="sv-SE" sz="3600" dirty="0" err="1">
                <a:solidFill>
                  <a:schemeClr val="tx2"/>
                </a:solidFill>
              </a:rPr>
              <a:t>fluidloss</a:t>
            </a:r>
            <a:endParaRPr lang="sv-SE" altLang="sv-SE" sz="3600" dirty="0">
              <a:solidFill>
                <a:schemeClr val="tx2"/>
              </a:solidFill>
            </a:endParaRPr>
          </a:p>
          <a:p>
            <a:pPr marL="0" indent="0" algn="l" eaLnBrk="1" hangingPunct="1">
              <a:buNone/>
            </a:pPr>
            <a:endParaRPr lang="sv-SE" altLang="sv-SE" sz="3600" dirty="0">
              <a:solidFill>
                <a:schemeClr val="tx2"/>
              </a:solidFill>
            </a:endParaRPr>
          </a:p>
          <a:p>
            <a:pPr marL="0" indent="0" algn="l" eaLnBrk="1" hangingPunct="1">
              <a:buNone/>
            </a:pPr>
            <a:r>
              <a:rPr lang="sv-SE" altLang="sv-SE" sz="3600" dirty="0">
                <a:solidFill>
                  <a:schemeClr val="tx2"/>
                </a:solidFill>
              </a:rPr>
              <a:t>3. </a:t>
            </a:r>
            <a:r>
              <a:rPr lang="sv-SE" altLang="sv-SE" sz="3600" dirty="0" err="1">
                <a:solidFill>
                  <a:schemeClr val="tx2"/>
                </a:solidFill>
              </a:rPr>
              <a:t>Give</a:t>
            </a:r>
            <a:r>
              <a:rPr lang="sv-SE" altLang="sv-SE" sz="3600" dirty="0">
                <a:solidFill>
                  <a:schemeClr val="tx2"/>
                </a:solidFill>
              </a:rPr>
              <a:t> </a:t>
            </a:r>
            <a:r>
              <a:rPr lang="sv-SE" altLang="sv-SE" sz="3600" dirty="0" err="1">
                <a:solidFill>
                  <a:schemeClr val="tx2"/>
                </a:solidFill>
              </a:rPr>
              <a:t>maintenance</a:t>
            </a:r>
            <a:r>
              <a:rPr lang="sv-SE" altLang="sv-SE" sz="3600" dirty="0">
                <a:solidFill>
                  <a:schemeClr val="tx2"/>
                </a:solidFill>
              </a:rPr>
              <a:t> </a:t>
            </a:r>
            <a:r>
              <a:rPr lang="sv-SE" altLang="sv-SE" sz="3600" dirty="0" err="1">
                <a:solidFill>
                  <a:schemeClr val="tx2"/>
                </a:solidFill>
              </a:rPr>
              <a:t>dose</a:t>
            </a:r>
            <a:r>
              <a:rPr lang="sv-SE" altLang="sv-SE" sz="3600" dirty="0">
                <a:solidFill>
                  <a:schemeClr val="tx2"/>
                </a:solidFill>
              </a:rPr>
              <a:t> = </a:t>
            </a:r>
          </a:p>
          <a:p>
            <a:pPr marL="0" indent="0" algn="l" eaLnBrk="1" hangingPunct="1">
              <a:buNone/>
            </a:pPr>
            <a:r>
              <a:rPr lang="sv-SE" altLang="sv-SE" sz="3600" dirty="0">
                <a:solidFill>
                  <a:schemeClr val="tx2"/>
                </a:solidFill>
              </a:rPr>
              <a:t>basal </a:t>
            </a:r>
            <a:r>
              <a:rPr lang="sv-SE" altLang="sv-SE" sz="3600" dirty="0" err="1">
                <a:solidFill>
                  <a:schemeClr val="tx2"/>
                </a:solidFill>
              </a:rPr>
              <a:t>need</a:t>
            </a:r>
            <a:r>
              <a:rPr lang="sv-SE" altLang="sv-SE" sz="3600" dirty="0">
                <a:solidFill>
                  <a:schemeClr val="tx2"/>
                </a:solidFill>
              </a:rPr>
              <a:t> + </a:t>
            </a:r>
            <a:r>
              <a:rPr lang="sv-SE" altLang="sv-SE" sz="3600" dirty="0" err="1">
                <a:solidFill>
                  <a:schemeClr val="tx2"/>
                </a:solidFill>
              </a:rPr>
              <a:t>replace</a:t>
            </a:r>
            <a:r>
              <a:rPr lang="sv-SE" altLang="sv-SE" sz="3600" dirty="0">
                <a:solidFill>
                  <a:schemeClr val="tx2"/>
                </a:solidFill>
              </a:rPr>
              <a:t> </a:t>
            </a:r>
            <a:r>
              <a:rPr lang="sv-SE" altLang="sv-SE" sz="3600" dirty="0" err="1">
                <a:solidFill>
                  <a:schemeClr val="tx2"/>
                </a:solidFill>
              </a:rPr>
              <a:t>losses</a:t>
            </a:r>
            <a:r>
              <a:rPr lang="sv-SE" altLang="sv-SE" sz="3600" dirty="0">
                <a:solidFill>
                  <a:schemeClr val="tx2"/>
                </a:solidFill>
              </a:rPr>
              <a:t> over 24 </a:t>
            </a:r>
            <a:r>
              <a:rPr lang="sv-SE" altLang="sv-SE" sz="3600" dirty="0" err="1">
                <a:solidFill>
                  <a:schemeClr val="tx2"/>
                </a:solidFill>
              </a:rPr>
              <a:t>hours</a:t>
            </a:r>
            <a:endParaRPr lang="sv-SE" altLang="sv-SE" sz="3600" dirty="0">
              <a:solidFill>
                <a:schemeClr val="tx2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518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D939E7-0298-3906-8687-911FE1180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730" y="852710"/>
            <a:ext cx="10096169" cy="1280890"/>
          </a:xfrm>
        </p:spPr>
        <p:txBody>
          <a:bodyPr>
            <a:normAutofit fontScale="90000"/>
          </a:bodyPr>
          <a:lstStyle/>
          <a:p>
            <a:r>
              <a:rPr lang="sv-SE" sz="5400" dirty="0"/>
              <a:t>1. </a:t>
            </a:r>
            <a:r>
              <a:rPr lang="sv-SE" sz="5400" dirty="0" err="1"/>
              <a:t>Bolusdose</a:t>
            </a:r>
            <a:r>
              <a:rPr lang="sv-SE" sz="5400" dirty="0"/>
              <a:t> </a:t>
            </a:r>
            <a:r>
              <a:rPr lang="sv-SE" sz="5400" dirty="0" err="1"/>
              <a:t>if</a:t>
            </a:r>
            <a:r>
              <a:rPr lang="sv-SE" sz="5400" dirty="0"/>
              <a:t> in </a:t>
            </a:r>
            <a:r>
              <a:rPr lang="sv-SE" sz="5400" dirty="0" err="1"/>
              <a:t>shock</a:t>
            </a:r>
            <a:r>
              <a:rPr lang="sv-SE" sz="5400" dirty="0"/>
              <a:t>/</a:t>
            </a:r>
            <a:r>
              <a:rPr lang="sv-SE" sz="5400" dirty="0" err="1"/>
              <a:t>preshock</a:t>
            </a:r>
            <a:r>
              <a:rPr lang="sv-SE" sz="5400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CEBB30A-CA53-5931-37B6-B14E43946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5114" y="2227668"/>
            <a:ext cx="8915400" cy="3777622"/>
          </a:xfrm>
        </p:spPr>
        <p:txBody>
          <a:bodyPr>
            <a:normAutofit/>
          </a:bodyPr>
          <a:lstStyle/>
          <a:p>
            <a:pPr marL="457200" indent="-457200" algn="l" eaLnBrk="1" hangingPunct="1">
              <a:buFont typeface="Arial" charset="0"/>
              <a:buChar char="•"/>
            </a:pPr>
            <a:r>
              <a:rPr lang="sv-SE" altLang="sv-SE" sz="4000" dirty="0">
                <a:solidFill>
                  <a:schemeClr val="tx2"/>
                </a:solidFill>
              </a:rPr>
              <a:t>Start </a:t>
            </a:r>
            <a:r>
              <a:rPr lang="sv-SE" altLang="sv-SE" sz="4000" dirty="0" err="1">
                <a:solidFill>
                  <a:schemeClr val="tx2"/>
                </a:solidFill>
              </a:rPr>
              <a:t>with</a:t>
            </a:r>
            <a:r>
              <a:rPr lang="sv-SE" altLang="sv-SE" sz="4000" dirty="0">
                <a:solidFill>
                  <a:schemeClr val="tx2"/>
                </a:solidFill>
              </a:rPr>
              <a:t> 20 ml/kg iv fluid (Ringer </a:t>
            </a:r>
            <a:r>
              <a:rPr lang="sv-SE" altLang="sv-SE" sz="4000" dirty="0" err="1">
                <a:solidFill>
                  <a:schemeClr val="tx2"/>
                </a:solidFill>
              </a:rPr>
              <a:t>Lactate</a:t>
            </a:r>
            <a:r>
              <a:rPr lang="sv-SE" altLang="sv-SE" sz="4000" dirty="0">
                <a:solidFill>
                  <a:schemeClr val="tx2"/>
                </a:solidFill>
              </a:rPr>
              <a:t> or </a:t>
            </a:r>
            <a:r>
              <a:rPr lang="sv-SE" altLang="sv-SE" sz="4000" dirty="0" err="1">
                <a:solidFill>
                  <a:schemeClr val="tx2"/>
                </a:solidFill>
              </a:rPr>
              <a:t>NaCl</a:t>
            </a:r>
            <a:r>
              <a:rPr lang="sv-SE" altLang="sv-SE" sz="4000" dirty="0">
                <a:solidFill>
                  <a:schemeClr val="tx2"/>
                </a:solidFill>
              </a:rPr>
              <a:t>) – </a:t>
            </a:r>
            <a:r>
              <a:rPr lang="sv-SE" altLang="sv-SE" sz="4000" dirty="0" err="1">
                <a:solidFill>
                  <a:schemeClr val="tx2"/>
                </a:solidFill>
              </a:rPr>
              <a:t>give</a:t>
            </a:r>
            <a:r>
              <a:rPr lang="sv-SE" altLang="sv-SE" sz="4000" dirty="0">
                <a:solidFill>
                  <a:schemeClr val="tx2"/>
                </a:solidFill>
              </a:rPr>
              <a:t> </a:t>
            </a:r>
            <a:r>
              <a:rPr lang="sv-SE" altLang="sv-SE" sz="4000" dirty="0" err="1">
                <a:solidFill>
                  <a:schemeClr val="tx2"/>
                </a:solidFill>
              </a:rPr>
              <a:t>asap</a:t>
            </a:r>
            <a:r>
              <a:rPr lang="sv-SE" altLang="sv-SE" sz="4000" dirty="0">
                <a:solidFill>
                  <a:schemeClr val="tx2"/>
                </a:solidFill>
              </a:rPr>
              <a:t>. </a:t>
            </a:r>
            <a:r>
              <a:rPr lang="sv-SE" altLang="sv-SE" sz="4000" dirty="0" err="1">
                <a:solidFill>
                  <a:schemeClr val="tx2"/>
                </a:solidFill>
              </a:rPr>
              <a:t>Often</a:t>
            </a:r>
            <a:r>
              <a:rPr lang="sv-SE" altLang="sv-SE" sz="4000" dirty="0">
                <a:solidFill>
                  <a:schemeClr val="tx2"/>
                </a:solidFill>
              </a:rPr>
              <a:t> </a:t>
            </a:r>
            <a:r>
              <a:rPr lang="sv-SE" altLang="sv-SE" sz="4000" dirty="0" err="1">
                <a:solidFill>
                  <a:schemeClr val="tx2"/>
                </a:solidFill>
              </a:rPr>
              <a:t>with</a:t>
            </a:r>
            <a:r>
              <a:rPr lang="sv-SE" altLang="sv-SE" sz="4000" dirty="0">
                <a:solidFill>
                  <a:schemeClr val="tx2"/>
                </a:solidFill>
              </a:rPr>
              <a:t> a </a:t>
            </a:r>
            <a:r>
              <a:rPr lang="sv-SE" altLang="sv-SE" sz="4000" dirty="0" err="1">
                <a:solidFill>
                  <a:schemeClr val="tx2"/>
                </a:solidFill>
              </a:rPr>
              <a:t>syringe</a:t>
            </a:r>
            <a:endParaRPr lang="sv-SE" altLang="sv-SE" sz="4000" dirty="0">
              <a:solidFill>
                <a:schemeClr val="tx2"/>
              </a:solidFill>
            </a:endParaRPr>
          </a:p>
          <a:p>
            <a:pPr marL="0" indent="0" algn="l" eaLnBrk="1" hangingPunct="1">
              <a:buNone/>
            </a:pPr>
            <a:endParaRPr lang="sv-SE" altLang="sv-SE" sz="4000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sv-SE" altLang="sv-SE" sz="4000" dirty="0" err="1">
                <a:solidFill>
                  <a:schemeClr val="tx2"/>
                </a:solidFill>
              </a:rPr>
              <a:t>Evaluate</a:t>
            </a:r>
            <a:r>
              <a:rPr lang="sv-SE" altLang="sv-SE" sz="4000" dirty="0">
                <a:solidFill>
                  <a:schemeClr val="tx2"/>
                </a:solidFill>
              </a:rPr>
              <a:t> – </a:t>
            </a:r>
            <a:r>
              <a:rPr lang="sv-SE" altLang="sv-SE" sz="4000" dirty="0" err="1">
                <a:solidFill>
                  <a:schemeClr val="tx2"/>
                </a:solidFill>
              </a:rPr>
              <a:t>repeat</a:t>
            </a:r>
            <a:r>
              <a:rPr lang="sv-SE" altLang="sv-SE" sz="4000" dirty="0">
                <a:solidFill>
                  <a:schemeClr val="tx2"/>
                </a:solidFill>
              </a:rPr>
              <a:t> </a:t>
            </a:r>
            <a:r>
              <a:rPr lang="sv-SE" altLang="sv-SE" sz="4000" dirty="0" err="1">
                <a:solidFill>
                  <a:schemeClr val="tx2"/>
                </a:solidFill>
              </a:rPr>
              <a:t>if</a:t>
            </a:r>
            <a:r>
              <a:rPr lang="sv-SE" altLang="sv-SE" sz="4000" dirty="0">
                <a:solidFill>
                  <a:schemeClr val="tx2"/>
                </a:solidFill>
              </a:rPr>
              <a:t> </a:t>
            </a:r>
            <a:r>
              <a:rPr lang="sv-SE" altLang="sv-SE" sz="4000" dirty="0" err="1">
                <a:solidFill>
                  <a:schemeClr val="tx2"/>
                </a:solidFill>
              </a:rPr>
              <a:t>necessary</a:t>
            </a:r>
            <a:endParaRPr lang="sv-SE" altLang="sv-SE" sz="4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4758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D2617B-2F70-9A02-014B-48F4E43D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135" y="414573"/>
            <a:ext cx="8911687" cy="1280890"/>
          </a:xfrm>
        </p:spPr>
        <p:txBody>
          <a:bodyPr>
            <a:normAutofit/>
          </a:bodyPr>
          <a:lstStyle/>
          <a:p>
            <a:r>
              <a:rPr lang="sv-SE" sz="5400" dirty="0"/>
              <a:t>2. </a:t>
            </a:r>
            <a:r>
              <a:rPr lang="sv-SE" sz="5400" dirty="0" err="1"/>
              <a:t>Rehydrate</a:t>
            </a:r>
            <a:r>
              <a:rPr lang="sv-SE" sz="5400" dirty="0"/>
              <a:t> over 4 </a:t>
            </a:r>
            <a:r>
              <a:rPr lang="sv-SE" sz="5400" dirty="0" err="1"/>
              <a:t>hours</a:t>
            </a:r>
            <a:endParaRPr lang="sv-SE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3B55F5-EDE1-E320-2B0C-E1C4E0ED7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643" y="1827234"/>
            <a:ext cx="10071653" cy="5152159"/>
          </a:xfrm>
        </p:spPr>
        <p:txBody>
          <a:bodyPr>
            <a:normAutofit fontScale="85000" lnSpcReduction="20000"/>
          </a:bodyPr>
          <a:lstStyle/>
          <a:p>
            <a:pPr marL="457200" indent="-457200" algn="l" eaLnBrk="1" hangingPunct="1">
              <a:buFont typeface="Arial" charset="0"/>
              <a:buChar char="•"/>
            </a:pPr>
            <a:r>
              <a:rPr lang="sv-SE" altLang="sv-SE" sz="4000" dirty="0" err="1">
                <a:solidFill>
                  <a:schemeClr val="tx2"/>
                </a:solidFill>
              </a:rPr>
              <a:t>Give</a:t>
            </a:r>
            <a:r>
              <a:rPr lang="sv-SE" altLang="sv-SE" sz="4000" dirty="0">
                <a:solidFill>
                  <a:schemeClr val="tx2"/>
                </a:solidFill>
              </a:rPr>
              <a:t> 5% </a:t>
            </a:r>
            <a:r>
              <a:rPr lang="sv-SE" altLang="sv-SE" sz="4000" dirty="0" err="1">
                <a:solidFill>
                  <a:schemeClr val="tx2"/>
                </a:solidFill>
              </a:rPr>
              <a:t>of</a:t>
            </a:r>
            <a:r>
              <a:rPr lang="sv-SE" altLang="sv-SE" sz="4000" dirty="0">
                <a:solidFill>
                  <a:schemeClr val="tx2"/>
                </a:solidFill>
              </a:rPr>
              <a:t> </a:t>
            </a:r>
            <a:r>
              <a:rPr lang="sv-SE" altLang="sv-SE" sz="4000" dirty="0" err="1">
                <a:solidFill>
                  <a:schemeClr val="tx2"/>
                </a:solidFill>
              </a:rPr>
              <a:t>bodyweight</a:t>
            </a:r>
            <a:r>
              <a:rPr lang="sv-SE" altLang="sv-SE" sz="4000" dirty="0">
                <a:solidFill>
                  <a:schemeClr val="tx2"/>
                </a:solidFill>
              </a:rPr>
              <a:t> Ringer </a:t>
            </a:r>
            <a:r>
              <a:rPr lang="sv-SE" altLang="sv-SE" sz="4000" dirty="0" err="1">
                <a:solidFill>
                  <a:schemeClr val="tx2"/>
                </a:solidFill>
              </a:rPr>
              <a:t>Lactate</a:t>
            </a:r>
            <a:r>
              <a:rPr lang="sv-SE" altLang="sv-SE" sz="4000" dirty="0">
                <a:solidFill>
                  <a:schemeClr val="tx2"/>
                </a:solidFill>
              </a:rPr>
              <a:t> = 12,5 ml/kg/h </a:t>
            </a:r>
          </a:p>
          <a:p>
            <a:pPr marL="0" indent="0" algn="l" eaLnBrk="1" hangingPunct="1">
              <a:buNone/>
            </a:pPr>
            <a:r>
              <a:rPr lang="sv-SE" altLang="sv-SE" sz="4000" dirty="0">
                <a:solidFill>
                  <a:schemeClr val="tx2"/>
                </a:solidFill>
              </a:rPr>
              <a:t>    eg. 5 kg = 250 ml,  10 kg = 500 ml</a:t>
            </a:r>
          </a:p>
          <a:p>
            <a:pPr marL="0" indent="0" algn="l" eaLnBrk="1" hangingPunct="1">
              <a:buNone/>
            </a:pPr>
            <a:endParaRPr lang="sv-SE" altLang="sv-SE" sz="4000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sv-SE" altLang="sv-SE" sz="4000" dirty="0">
                <a:solidFill>
                  <a:schemeClr val="tx2"/>
                </a:solidFill>
              </a:rPr>
              <a:t>ORS 5 ml/5 min, IV or </a:t>
            </a:r>
            <a:r>
              <a:rPr lang="sv-SE" altLang="sv-SE" sz="4000" dirty="0" err="1">
                <a:solidFill>
                  <a:schemeClr val="tx2"/>
                </a:solidFill>
              </a:rPr>
              <a:t>naso-gastric</a:t>
            </a:r>
            <a:r>
              <a:rPr lang="sv-SE" altLang="sv-SE" sz="4000" dirty="0">
                <a:solidFill>
                  <a:schemeClr val="tx2"/>
                </a:solidFill>
              </a:rPr>
              <a:t> </a:t>
            </a:r>
            <a:r>
              <a:rPr lang="sv-SE" altLang="sv-SE" sz="4000" dirty="0" err="1">
                <a:solidFill>
                  <a:schemeClr val="tx2"/>
                </a:solidFill>
              </a:rPr>
              <a:t>tube</a:t>
            </a:r>
            <a:r>
              <a:rPr lang="sv-SE" altLang="sv-SE" sz="4000" dirty="0">
                <a:solidFill>
                  <a:schemeClr val="tx2"/>
                </a:solidFill>
              </a:rPr>
              <a:t> </a:t>
            </a:r>
          </a:p>
          <a:p>
            <a:pPr marL="0" indent="0" algn="l" eaLnBrk="1" hangingPunct="1">
              <a:buNone/>
            </a:pPr>
            <a:endParaRPr lang="sv-SE" altLang="sv-SE" sz="4000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sv-SE" altLang="sv-SE" sz="4000" dirty="0" err="1">
                <a:solidFill>
                  <a:schemeClr val="tx2"/>
                </a:solidFill>
              </a:rPr>
              <a:t>Evaluate</a:t>
            </a:r>
            <a:r>
              <a:rPr lang="sv-SE" altLang="sv-SE" sz="4000" dirty="0">
                <a:solidFill>
                  <a:schemeClr val="tx2"/>
                </a:solidFill>
              </a:rPr>
              <a:t>, </a:t>
            </a:r>
            <a:r>
              <a:rPr lang="sv-SE" altLang="sv-SE" sz="4000" dirty="0" err="1">
                <a:solidFill>
                  <a:schemeClr val="tx2"/>
                </a:solidFill>
              </a:rPr>
              <a:t>child</a:t>
            </a:r>
            <a:r>
              <a:rPr lang="sv-SE" altLang="sv-SE" sz="4000" dirty="0">
                <a:solidFill>
                  <a:schemeClr val="tx2"/>
                </a:solidFill>
              </a:rPr>
              <a:t> </a:t>
            </a:r>
            <a:r>
              <a:rPr lang="sv-SE" altLang="sv-SE" sz="4000" dirty="0" err="1">
                <a:solidFill>
                  <a:schemeClr val="tx2"/>
                </a:solidFill>
              </a:rPr>
              <a:t>should</a:t>
            </a:r>
            <a:r>
              <a:rPr lang="sv-SE" altLang="sv-SE" sz="4000" dirty="0">
                <a:solidFill>
                  <a:schemeClr val="tx2"/>
                </a:solidFill>
              </a:rPr>
              <a:t> get alert and </a:t>
            </a:r>
            <a:r>
              <a:rPr lang="sv-SE" altLang="sv-SE" sz="4000" dirty="0" err="1">
                <a:solidFill>
                  <a:schemeClr val="tx2"/>
                </a:solidFill>
              </a:rPr>
              <a:t>pee</a:t>
            </a:r>
            <a:endParaRPr lang="sv-SE" altLang="sv-SE" sz="4000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endParaRPr lang="sv-SE" altLang="sv-SE" sz="4000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sv-SE" altLang="sv-SE" sz="4000" dirty="0" err="1">
                <a:solidFill>
                  <a:schemeClr val="tx2"/>
                </a:solidFill>
              </a:rPr>
              <a:t>repeat</a:t>
            </a:r>
            <a:r>
              <a:rPr lang="sv-SE" altLang="sv-SE" sz="4000" dirty="0">
                <a:solidFill>
                  <a:schemeClr val="tx2"/>
                </a:solidFill>
              </a:rPr>
              <a:t> </a:t>
            </a:r>
            <a:r>
              <a:rPr lang="sv-SE" altLang="sv-SE" sz="4000" dirty="0" err="1">
                <a:solidFill>
                  <a:schemeClr val="tx2"/>
                </a:solidFill>
              </a:rPr>
              <a:t>if</a:t>
            </a:r>
            <a:r>
              <a:rPr lang="sv-SE" altLang="sv-SE" sz="4000" dirty="0">
                <a:solidFill>
                  <a:schemeClr val="tx2"/>
                </a:solidFill>
              </a:rPr>
              <a:t> still </a:t>
            </a:r>
            <a:r>
              <a:rPr lang="sv-SE" altLang="sv-SE" sz="4000" dirty="0" err="1">
                <a:solidFill>
                  <a:schemeClr val="tx2"/>
                </a:solidFill>
              </a:rPr>
              <a:t>dehydrated</a:t>
            </a:r>
            <a:r>
              <a:rPr lang="sv-SE" altLang="sv-SE" sz="4000" dirty="0">
                <a:solidFill>
                  <a:schemeClr val="tx2"/>
                </a:solidFill>
              </a:rPr>
              <a:t> - check sodium </a:t>
            </a:r>
            <a:r>
              <a:rPr lang="sv-SE" altLang="sv-SE" sz="4000" dirty="0" err="1">
                <a:solidFill>
                  <a:schemeClr val="tx2"/>
                </a:solidFill>
              </a:rPr>
              <a:t>first</a:t>
            </a:r>
            <a:r>
              <a:rPr lang="sv-SE" altLang="sv-SE" sz="4000" dirty="0">
                <a:solidFill>
                  <a:schemeClr val="tx2"/>
                </a:solidFill>
              </a:rPr>
              <a:t>!</a:t>
            </a:r>
          </a:p>
          <a:p>
            <a:pPr marL="0" indent="0" algn="l" eaLnBrk="1" hangingPunct="1">
              <a:buNone/>
            </a:pPr>
            <a:endParaRPr lang="sv-SE" altLang="sv-SE" sz="4000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endParaRPr lang="sv-SE" altLang="sv-SE" sz="4000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endParaRPr lang="sv-SE" altLang="sv-SE" sz="4000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endParaRPr lang="sv-SE" altLang="sv-SE" sz="4000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endParaRPr lang="sv-SE" sz="4000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5330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D04A14-0073-298B-5B16-A4EA04734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254" y="567351"/>
            <a:ext cx="9800175" cy="1280890"/>
          </a:xfrm>
        </p:spPr>
        <p:txBody>
          <a:bodyPr>
            <a:normAutofit fontScale="90000"/>
          </a:bodyPr>
          <a:lstStyle/>
          <a:p>
            <a:r>
              <a:rPr lang="sv-SE" sz="5400" dirty="0"/>
              <a:t>3. </a:t>
            </a:r>
            <a:r>
              <a:rPr lang="sv-SE" sz="5400" dirty="0" err="1"/>
              <a:t>Maintanence</a:t>
            </a:r>
            <a:r>
              <a:rPr lang="sv-SE" sz="5400" dirty="0"/>
              <a:t> over 24 </a:t>
            </a:r>
            <a:r>
              <a:rPr lang="sv-SE" sz="5400" dirty="0" err="1"/>
              <a:t>hours</a:t>
            </a:r>
            <a:endParaRPr lang="sv-SE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325CBA-A293-EC62-BDF2-525E3A527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413" y="1692965"/>
            <a:ext cx="12227557" cy="8012514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sv-SE" altLang="sv-SE" sz="3200" dirty="0">
                <a:solidFill>
                  <a:schemeClr val="tx2"/>
                </a:solidFill>
              </a:rPr>
              <a:t>Ringer </a:t>
            </a:r>
            <a:r>
              <a:rPr lang="sv-SE" altLang="sv-SE" sz="3200" dirty="0" err="1">
                <a:solidFill>
                  <a:schemeClr val="tx2"/>
                </a:solidFill>
              </a:rPr>
              <a:t>lactate-glucose</a:t>
            </a:r>
            <a:r>
              <a:rPr lang="sv-SE" altLang="sv-SE" sz="3200" dirty="0">
                <a:solidFill>
                  <a:schemeClr val="tx2"/>
                </a:solidFill>
              </a:rPr>
              <a:t> 5% (RL-G5%) </a:t>
            </a:r>
            <a:r>
              <a:rPr lang="sv-SE" altLang="sv-SE" sz="3200" dirty="0" err="1">
                <a:solidFill>
                  <a:schemeClr val="tx2"/>
                </a:solidFill>
              </a:rPr>
              <a:t>preferred</a:t>
            </a:r>
            <a:r>
              <a:rPr lang="sv-SE" altLang="sv-SE" sz="3200" dirty="0">
                <a:solidFill>
                  <a:schemeClr val="tx2"/>
                </a:solidFill>
              </a:rPr>
              <a:t> fluid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sv-SE" altLang="sv-SE" sz="3200" dirty="0">
                <a:solidFill>
                  <a:schemeClr val="tx2"/>
                </a:solidFill>
              </a:rPr>
              <a:t>Basal </a:t>
            </a:r>
            <a:r>
              <a:rPr lang="sv-SE" altLang="sv-SE" sz="3200" dirty="0" err="1">
                <a:solidFill>
                  <a:schemeClr val="tx2"/>
                </a:solidFill>
              </a:rPr>
              <a:t>need</a:t>
            </a:r>
            <a:r>
              <a:rPr lang="sv-SE" altLang="sv-SE" sz="3200" dirty="0">
                <a:solidFill>
                  <a:schemeClr val="tx2"/>
                </a:solidFill>
              </a:rPr>
              <a:t> </a:t>
            </a:r>
            <a:r>
              <a:rPr lang="sv-SE" altLang="sv-SE" sz="3200" dirty="0" err="1">
                <a:solidFill>
                  <a:schemeClr val="tx2"/>
                </a:solidFill>
              </a:rPr>
              <a:t>Holliday</a:t>
            </a:r>
            <a:r>
              <a:rPr lang="sv-SE" altLang="sv-SE" sz="3200" dirty="0">
                <a:solidFill>
                  <a:schemeClr val="tx2"/>
                </a:solidFill>
              </a:rPr>
              <a:t>-Segar </a:t>
            </a:r>
            <a:r>
              <a:rPr lang="sv-SE" altLang="sv-SE" sz="3200" dirty="0" err="1">
                <a:solidFill>
                  <a:schemeClr val="tx2"/>
                </a:solidFill>
              </a:rPr>
              <a:t>formula</a:t>
            </a:r>
            <a:r>
              <a:rPr lang="sv-SE" altLang="sv-SE" sz="3200" dirty="0">
                <a:solidFill>
                  <a:schemeClr val="tx2"/>
                </a:solidFill>
              </a:rPr>
              <a:t> + </a:t>
            </a:r>
            <a:r>
              <a:rPr lang="sv-SE" altLang="sv-SE" sz="3200" dirty="0" err="1">
                <a:solidFill>
                  <a:schemeClr val="tx2"/>
                </a:solidFill>
              </a:rPr>
              <a:t>losses</a:t>
            </a:r>
            <a:r>
              <a:rPr lang="sv-SE" altLang="sv-SE" sz="3200" dirty="0">
                <a:solidFill>
                  <a:schemeClr val="tx2"/>
                </a:solidFill>
              </a:rPr>
              <a:t> over 24h</a:t>
            </a:r>
          </a:p>
          <a:p>
            <a:pPr marL="457200" indent="-457200" algn="l" eaLnBrk="1" hangingPunct="1">
              <a:buFont typeface="Arial" charset="0"/>
              <a:buChar char="•"/>
            </a:pPr>
            <a:endParaRPr lang="sv-SE" altLang="sv-SE" dirty="0">
              <a:solidFill>
                <a:schemeClr val="tx2"/>
              </a:solidFill>
            </a:endParaRPr>
          </a:p>
          <a:p>
            <a:pPr marL="0" indent="0" algn="l" eaLnBrk="1" hangingPunct="1">
              <a:buNone/>
            </a:pPr>
            <a:endParaRPr lang="sv-SE" altLang="sv-SE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endParaRPr lang="sv-SE" altLang="sv-SE" dirty="0">
              <a:solidFill>
                <a:schemeClr val="tx2"/>
              </a:solidFill>
            </a:endParaRPr>
          </a:p>
          <a:p>
            <a:pPr marL="457200" indent="-457200" algn="l" eaLnBrk="1" hangingPunct="1">
              <a:buFont typeface="Arial" charset="0"/>
              <a:buChar char="•"/>
            </a:pPr>
            <a:endParaRPr lang="sv-SE" altLang="sv-SE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3284D3-B021-4A3D-283C-2F6677E44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259" y="3034627"/>
            <a:ext cx="8479044" cy="382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37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1A0DEE-67B4-18D4-E7D0-4E67FB837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743" y="279553"/>
            <a:ext cx="8911687" cy="1280890"/>
          </a:xfrm>
        </p:spPr>
        <p:txBody>
          <a:bodyPr>
            <a:normAutofit/>
          </a:bodyPr>
          <a:lstStyle/>
          <a:p>
            <a:r>
              <a:rPr lang="sv-SE" sz="4800" dirty="0" err="1"/>
              <a:t>Example</a:t>
            </a:r>
            <a:r>
              <a:rPr lang="sv-SE" sz="4800" dirty="0"/>
              <a:t> </a:t>
            </a:r>
            <a:r>
              <a:rPr lang="sv-SE" sz="4800" dirty="0" err="1"/>
              <a:t>child</a:t>
            </a:r>
            <a:r>
              <a:rPr lang="sv-SE" sz="4800" dirty="0"/>
              <a:t> 7 kg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3F49C0-284F-BD0C-FEEA-14393E509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715" y="1454336"/>
            <a:ext cx="11078817" cy="5055704"/>
          </a:xfrm>
        </p:spPr>
        <p:txBody>
          <a:bodyPr>
            <a:normAutofit/>
          </a:bodyPr>
          <a:lstStyle/>
          <a:p>
            <a:r>
              <a:rPr lang="sv-SE" sz="2800" dirty="0"/>
              <a:t>If bolus (20ml/kg): 140 ml stat</a:t>
            </a:r>
          </a:p>
          <a:p>
            <a:endParaRPr lang="sv-SE" sz="2800" dirty="0"/>
          </a:p>
          <a:p>
            <a:r>
              <a:rPr lang="sv-SE" sz="2800" dirty="0" err="1"/>
              <a:t>Rehydrate</a:t>
            </a:r>
            <a:r>
              <a:rPr lang="sv-SE" sz="2800" dirty="0"/>
              <a:t> over 4 </a:t>
            </a:r>
            <a:r>
              <a:rPr lang="sv-SE" sz="2800" dirty="0" err="1"/>
              <a:t>hours</a:t>
            </a:r>
            <a:r>
              <a:rPr lang="sv-SE" sz="2800" dirty="0"/>
              <a:t> (12,5 ml/kg/h): 350 ml ORS or iv</a:t>
            </a:r>
          </a:p>
          <a:p>
            <a:pPr marL="0" indent="0">
              <a:buNone/>
            </a:pPr>
            <a:r>
              <a:rPr lang="sv-SE" sz="2800" dirty="0"/>
              <a:t>   </a:t>
            </a:r>
            <a:r>
              <a:rPr lang="sv-SE" sz="2800" dirty="0" err="1"/>
              <a:t>Evaluate</a:t>
            </a:r>
            <a:r>
              <a:rPr lang="sv-SE" sz="2800" dirty="0"/>
              <a:t> </a:t>
            </a:r>
            <a:r>
              <a:rPr lang="sv-SE" sz="2800" dirty="0" err="1"/>
              <a:t>dehydration</a:t>
            </a:r>
            <a:r>
              <a:rPr lang="sv-SE" sz="2800" dirty="0"/>
              <a:t> status, check sodium</a:t>
            </a:r>
          </a:p>
          <a:p>
            <a:pPr marL="0" indent="0">
              <a:buNone/>
            </a:pPr>
            <a:r>
              <a:rPr lang="sv-SE" sz="2800" dirty="0"/>
              <a:t>   </a:t>
            </a:r>
            <a:r>
              <a:rPr lang="sv-SE" sz="2800" dirty="0" err="1"/>
              <a:t>repeat</a:t>
            </a:r>
            <a:r>
              <a:rPr lang="sv-SE" sz="2800" dirty="0"/>
              <a:t> </a:t>
            </a:r>
            <a:r>
              <a:rPr lang="sv-SE" sz="2800" dirty="0" err="1"/>
              <a:t>if</a:t>
            </a:r>
            <a:r>
              <a:rPr lang="sv-SE" sz="2800" dirty="0"/>
              <a:t> </a:t>
            </a:r>
            <a:r>
              <a:rPr lang="sv-SE" sz="2800" dirty="0" err="1"/>
              <a:t>neccessary</a:t>
            </a:r>
            <a:endParaRPr lang="sv-SE" sz="2800" dirty="0"/>
          </a:p>
          <a:p>
            <a:endParaRPr lang="sv-SE" sz="2800" dirty="0"/>
          </a:p>
          <a:p>
            <a:r>
              <a:rPr lang="sv-SE" sz="2800" dirty="0" err="1"/>
              <a:t>Maintenance</a:t>
            </a:r>
            <a:r>
              <a:rPr lang="sv-SE" sz="2800" dirty="0"/>
              <a:t> fluid over 24 </a:t>
            </a:r>
            <a:r>
              <a:rPr lang="sv-SE" sz="2800" dirty="0" err="1"/>
              <a:t>hours</a:t>
            </a:r>
            <a:r>
              <a:rPr lang="sv-SE" sz="2800" dirty="0"/>
              <a:t> (</a:t>
            </a:r>
            <a:r>
              <a:rPr lang="sv-SE" sz="2800" dirty="0" err="1"/>
              <a:t>Holliday</a:t>
            </a:r>
            <a:r>
              <a:rPr lang="sv-SE" sz="2800" dirty="0"/>
              <a:t>-Segar): 700 ml </a:t>
            </a:r>
          </a:p>
          <a:p>
            <a:pPr marL="0" indent="0">
              <a:buNone/>
            </a:pPr>
            <a:r>
              <a:rPr lang="sv-SE" sz="2800" dirty="0"/>
              <a:t>+ </a:t>
            </a:r>
            <a:r>
              <a:rPr lang="sv-SE" sz="2800" dirty="0" err="1"/>
              <a:t>estimated</a:t>
            </a:r>
            <a:r>
              <a:rPr lang="sv-SE" sz="2800" dirty="0"/>
              <a:t> </a:t>
            </a:r>
            <a:r>
              <a:rPr lang="sv-SE" sz="2800" dirty="0" err="1"/>
              <a:t>losses</a:t>
            </a:r>
            <a:r>
              <a:rPr lang="sv-SE" sz="2800" dirty="0"/>
              <a:t> </a:t>
            </a:r>
            <a:r>
              <a:rPr lang="sv-SE" sz="2800" dirty="0" err="1"/>
              <a:t>according</a:t>
            </a:r>
            <a:r>
              <a:rPr lang="sv-SE" sz="2800" dirty="0"/>
              <a:t> to </a:t>
            </a:r>
            <a:r>
              <a:rPr lang="sv-SE" sz="2800" dirty="0" err="1"/>
              <a:t>weight</a:t>
            </a:r>
            <a:r>
              <a:rPr lang="sv-SE" sz="2800" dirty="0"/>
              <a:t> loss, </a:t>
            </a:r>
            <a:r>
              <a:rPr lang="sv-SE" sz="2800" dirty="0" err="1"/>
              <a:t>eg</a:t>
            </a:r>
            <a:r>
              <a:rPr lang="sv-SE" sz="2800" dirty="0"/>
              <a:t> </a:t>
            </a:r>
            <a:r>
              <a:rPr lang="sv-SE" sz="2800" dirty="0" err="1"/>
              <a:t>if</a:t>
            </a:r>
            <a:r>
              <a:rPr lang="sv-SE" sz="2800" dirty="0"/>
              <a:t> 10% = 700 ml </a:t>
            </a:r>
          </a:p>
          <a:p>
            <a:pPr marL="0" indent="0">
              <a:buNone/>
            </a:pPr>
            <a:r>
              <a:rPr lang="sv-SE" sz="2800" dirty="0"/>
              <a:t>700 ml basal </a:t>
            </a:r>
            <a:r>
              <a:rPr lang="sv-SE" sz="2800" dirty="0" err="1"/>
              <a:t>need</a:t>
            </a:r>
            <a:r>
              <a:rPr lang="sv-SE" sz="2800" dirty="0"/>
              <a:t> + 700 </a:t>
            </a:r>
            <a:r>
              <a:rPr lang="sv-SE" sz="2800" dirty="0" err="1"/>
              <a:t>losses</a:t>
            </a:r>
            <a:r>
              <a:rPr lang="sv-SE" sz="2800" dirty="0"/>
              <a:t> = 1400 ml total over 24 h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5838663"/>
      </p:ext>
    </p:extLst>
  </p:cSld>
  <p:clrMapOvr>
    <a:masterClrMapping/>
  </p:clrMapOvr>
</p:sld>
</file>

<file path=ppt/theme/theme1.xml><?xml version="1.0" encoding="utf-8"?>
<a:theme xmlns:a="http://schemas.openxmlformats.org/drawingml/2006/main" name="Slin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4" ma:contentTypeDescription="Skapa ett nytt dokument." ma:contentTypeScope="" ma:versionID="4a669bc984e4adab8c24d20fcd3732cc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d5d7e55c45ca1805d799353345761d68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2FC753-AC8B-4D10-A2A6-F978D4E816D9}"/>
</file>

<file path=customXml/itemProps2.xml><?xml version="1.0" encoding="utf-8"?>
<ds:datastoreItem xmlns:ds="http://schemas.openxmlformats.org/officeDocument/2006/customXml" ds:itemID="{9A5C95FB-B6FD-4ADF-A644-70A80F8F1356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700</TotalTime>
  <Words>582</Words>
  <Application>Microsoft Office PowerPoint</Application>
  <PresentationFormat>Bredbild</PresentationFormat>
  <Paragraphs>122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Slinga</vt:lpstr>
      <vt:lpstr>Diarrhea and vomiting  in children</vt:lpstr>
      <vt:lpstr>Acute diarrhea</vt:lpstr>
      <vt:lpstr>Possible causes of vomiting?</vt:lpstr>
      <vt:lpstr>Clinical signs of dehydration? Regardless of the cause, important to assess!</vt:lpstr>
      <vt:lpstr>Rehydration - think 3 steps:</vt:lpstr>
      <vt:lpstr>1. Bolusdose if in shock/preshock </vt:lpstr>
      <vt:lpstr>2. Rehydrate over 4 hours</vt:lpstr>
      <vt:lpstr>3. Maintanence over 24 hours</vt:lpstr>
      <vt:lpstr>Example child 7 kg</vt:lpstr>
      <vt:lpstr>Hyponatremia sodium&lt;125 mmol/l </vt:lpstr>
      <vt:lpstr>Hypernatremia sodium &gt; 150 mmol/l </vt:lpstr>
      <vt:lpstr>Antibiotic 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Vomiting and diarrea  in children</dc:title>
  <dc:creator>jenny koertge</dc:creator>
  <cp:lastModifiedBy>jenny koertge</cp:lastModifiedBy>
  <cp:revision>10</cp:revision>
  <dcterms:created xsi:type="dcterms:W3CDTF">2022-11-21T17:24:49Z</dcterms:created>
  <dcterms:modified xsi:type="dcterms:W3CDTF">2022-12-13T04:47:33Z</dcterms:modified>
</cp:coreProperties>
</file>