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3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7E06E9-9CD2-B576-22F2-535D5DE2A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F44CCF3-E497-98E8-C950-EF1E13B57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620C0F-EF18-55F6-D99E-681B1A7A3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58D0EA-18C6-130C-68EC-76D9FBAF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D84326-BC2A-1E8E-B132-46F6E66C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553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DF0090-C8DE-A06D-24BC-83CB339C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39D992E-8357-C45A-DBE2-671F36463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2CB5EF-4F2F-4B07-0E1E-7E03890E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B79090-ED60-DCE6-E85D-11AB12D3E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994B6C-3A87-FADC-B0CC-E309370AF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302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D2F59EA-FD89-1CC3-6E8A-A62FEC52A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3CFC95F-6A7D-610C-6E48-9375983C2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A87C2F-C9A1-7186-EFBF-1EF3BA90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D45350-6EEF-CF64-4456-C8AE2C38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38FDEC-D0BC-FCFF-4E90-D3A67421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8949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1F70D7-3DF5-DAC7-EF00-02B2105DF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51ACDA-220B-C765-924E-2A4B1F54D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4E53FF-90D6-0F43-C634-A965ACCED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CC8A16-F122-3F12-E2E0-499598395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F91D96-3B88-D167-2FE3-2F50F755C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642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EA45B2-56C5-F738-8975-4E0B89A72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E00568F-B73F-71EF-2B8F-B72AB4887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237C4A-6D09-5ACB-3755-8639CFF9E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44998D-282E-B45F-8E5D-28BF7B2F2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B76DC6-FCAF-C5CC-E856-CDEC2ED46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814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AF033C-98F6-40FF-BB5F-E4B10990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FA8631-8264-8E7F-9BD4-4BAA0774EF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FD07B9D-8570-8633-767E-36A96CD2D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9E3D886-712F-218C-1B63-39F0EF07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05B40B-DA8C-D52E-41E9-457C57D62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51380A2-E70C-858D-5012-97D69125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300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003FA8-86D8-5B5C-CBF4-7B56B71D5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471E600-95A1-61C6-6646-687653351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E42B5F1-14EE-CB11-8998-A28586BFE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F496915-7F1F-F4EA-EAC2-89138FE05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3984D4D-3A8A-50EA-C244-A702BE055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1141550-FD00-A21D-3831-A8AEBB67D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217ECBE-D2F4-1A6A-C700-72B20DAE2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485B192-0A60-4F73-038E-3A6F027B0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2971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8F70A1-7DAD-9CAC-7D36-32677187A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B9F7497-CDAB-243D-DC95-8ECDD564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9D72227-F7BE-5338-A201-5E89DB16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0980C7F-5DA4-CF24-3F76-5A95ADBF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425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EDD93EC-4697-BACB-AD70-935E4A633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E05E811-C982-3FA3-59D6-AC56561C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9A821BB-AB4E-7B29-81D8-9F5B0F2B7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867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AE11DE-A521-9574-1F1F-1C8671FC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33C16D-CB96-7F80-07FB-517EF3118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18DED0-0190-7F59-E93E-D97B8DBC1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FFFD5A-5818-A1B6-00B8-00E439EF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B76AC6-495B-14FE-B047-14EC961C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EE84C2F-F4C4-FA84-F334-974D1B6C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171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6A77FD-41CE-5C13-CD00-C7059EC2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579F697-ABFC-8544-5CBC-1D22C840C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03924B-64A1-BF20-808D-758814EDC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040E74C-16FD-C79D-164B-8A4883C71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D745D1D-3453-AA8D-67F8-138AB923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E7798B-7844-3639-7C27-7F82656EF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262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BBC8676-65A1-5898-6167-4A355D34C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296377-E7F6-FE0A-7495-A52EDA6A5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73DD57-DB2E-BABB-A80D-032AF0F836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8F800-D0F8-4E9A-92B7-3A66F807C9A1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207999-BA11-E5E8-32FD-8EE8B04724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26B9DB-3D3C-67F4-0863-F4F22E5C2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26E51-A1E9-4BF6-BDAB-A5FF0FBBBF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32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591AF033-6DE0-2D5D-2868-D9ABE047A9AE}"/>
              </a:ext>
            </a:extLst>
          </p:cNvPr>
          <p:cNvSpPr/>
          <p:nvPr/>
        </p:nvSpPr>
        <p:spPr>
          <a:xfrm>
            <a:off x="641555" y="710381"/>
            <a:ext cx="3052916" cy="285135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254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u="sng" dirty="0">
                <a:solidFill>
                  <a:schemeClr val="accent1">
                    <a:lumMod val="75000"/>
                  </a:schemeClr>
                </a:solidFill>
              </a:rPr>
              <a:t>Mål/Förväntningar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Minska döende och lidande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Perspektiv på sjukvård och allmänmänskligt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Bidra. Göra skillnad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Förbättra. Utbilda lokal personal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Att ”göra sitt jobb”. Ta hand om patienter.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Vidga sina vyer. Äventyr.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Egen utveckling </a:t>
            </a:r>
          </a:p>
          <a:p>
            <a:endParaRPr lang="sv-S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2B721216-8CA9-CAA1-26C4-258AC4858731}"/>
              </a:ext>
            </a:extLst>
          </p:cNvPr>
          <p:cNvSpPr/>
          <p:nvPr/>
        </p:nvSpPr>
        <p:spPr>
          <a:xfrm>
            <a:off x="641555" y="3714136"/>
            <a:ext cx="3052916" cy="285135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254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u="sng" dirty="0">
                <a:solidFill>
                  <a:schemeClr val="accent1">
                    <a:lumMod val="75000"/>
                  </a:schemeClr>
                </a:solidFill>
              </a:rPr>
              <a:t>Mål/Förväntningar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Bidra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Mentor, utbilda lokal personal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Egenutveckling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Lämna kvar kunskap i landet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Utveckla min profession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Skapa relationer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Äventyr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Lära sig av varandra</a:t>
            </a:r>
          </a:p>
          <a:p>
            <a:endParaRPr lang="sv-S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02B60A93-85A6-31AC-74F2-1C2ECE900FCB}"/>
              </a:ext>
            </a:extLst>
          </p:cNvPr>
          <p:cNvSpPr/>
          <p:nvPr/>
        </p:nvSpPr>
        <p:spPr>
          <a:xfrm>
            <a:off x="4247535" y="710381"/>
            <a:ext cx="3441291" cy="285135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254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u="sng" dirty="0">
                <a:solidFill>
                  <a:srgbClr val="FF0000"/>
                </a:solidFill>
              </a:rPr>
              <a:t>Problem</a:t>
            </a:r>
            <a:endParaRPr lang="sv-SE" sz="3600" u="sng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Att inte räcka till. Känna sig anklagad.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Svåra medicinska beslut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Otillräckliga medicinska resurser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Svåra etiska beslut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Kulturella och språkliga barriärer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Upplevelse av att inte göra nytta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Resurser, ”pengar”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Risktagande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”Ointresse”, lågt engagemang. Värderingar/resurser/kontext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Frustrerande hur ”vi” i Sverige använder resurser</a:t>
            </a: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A86708E-65AA-E6E3-B6E6-3A7565CDE174}"/>
              </a:ext>
            </a:extLst>
          </p:cNvPr>
          <p:cNvSpPr/>
          <p:nvPr/>
        </p:nvSpPr>
        <p:spPr>
          <a:xfrm>
            <a:off x="4247535" y="3714136"/>
            <a:ext cx="3441291" cy="285135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254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u="sng" dirty="0">
                <a:solidFill>
                  <a:srgbClr val="FF0000"/>
                </a:solidFill>
              </a:rPr>
              <a:t>Problem</a:t>
            </a:r>
            <a:endParaRPr lang="sv-SE" sz="2400" u="sng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Brist på personal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Otrygg, inte tillräcklig kunskap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Strejk bland sjukvårdspersonal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Förändring utan förankring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Etiskt svåra beslut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Säkerhet: att inte kunna hjälpa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Otillräckliga resurser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Inte tillräcklig medicinsk kunskap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Kulturellt, ekonomi, korruption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Brist på medicinteknisk apparatur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FF0000"/>
                </a:solidFill>
              </a:rPr>
              <a:t>Patientavgifter</a:t>
            </a: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528C4196-5566-9A98-0681-E438690E158F}"/>
              </a:ext>
            </a:extLst>
          </p:cNvPr>
          <p:cNvSpPr/>
          <p:nvPr/>
        </p:nvSpPr>
        <p:spPr>
          <a:xfrm>
            <a:off x="8118987" y="575188"/>
            <a:ext cx="3674807" cy="27677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254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u="sng" dirty="0">
                <a:solidFill>
                  <a:srgbClr val="00B050"/>
                </a:solidFill>
              </a:rPr>
              <a:t>Lösningar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00B050"/>
                </a:solidFill>
              </a:rPr>
              <a:t>Ringa kollega, vän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00B050"/>
                </a:solidFill>
              </a:rPr>
              <a:t>Diskutera med lokala kollegor. Medicinska beslut/möjligheter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00B050"/>
                </a:solidFill>
              </a:rPr>
              <a:t>Möjligt och rimligt i kontexten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00B050"/>
                </a:solidFill>
              </a:rPr>
              <a:t>Kunskap om landet, resurser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00B050"/>
                </a:solidFill>
              </a:rPr>
              <a:t>Förväntningar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00B050"/>
                </a:solidFill>
              </a:rPr>
              <a:t>Kontakt med sjukhuset/projektet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00B050"/>
                </a:solidFill>
              </a:rPr>
              <a:t>Fokusera på det du kan göra/hjälpa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00B050"/>
                </a:solidFill>
              </a:rPr>
              <a:t>”Kliniska kunskaper”</a:t>
            </a:r>
          </a:p>
          <a:p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346F5FFE-E99D-E227-E00C-F71EA33759D5}"/>
              </a:ext>
            </a:extLst>
          </p:cNvPr>
          <p:cNvSpPr/>
          <p:nvPr/>
        </p:nvSpPr>
        <p:spPr>
          <a:xfrm>
            <a:off x="8118986" y="3510117"/>
            <a:ext cx="3674807" cy="31487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254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u="sng" dirty="0">
                <a:solidFill>
                  <a:srgbClr val="00B050"/>
                </a:solidFill>
              </a:rPr>
              <a:t>Lösningar</a:t>
            </a:r>
            <a:endParaRPr lang="sv-SE" sz="1600" u="sng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Andra professioner tar över vård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Utbilda personal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Anpassa sig till kontext/befintliga resurser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Förberedelse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Innovativa lösningar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Kommunikation/information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Information från lokal personal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Ställ om vården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Inventera i det som finns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Internationell personal rapporterar till varandra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Återkoppla till varandra i teamet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Riktlinjer och </a:t>
            </a:r>
            <a:r>
              <a:rPr lang="sv-SE" sz="1200" dirty="0" err="1">
                <a:solidFill>
                  <a:srgbClr val="00B050"/>
                </a:solidFill>
              </a:rPr>
              <a:t>guidelines</a:t>
            </a:r>
            <a:endParaRPr lang="sv-SE" sz="1200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Förankra beslut/praktiska förändringar med lokal personal</a:t>
            </a:r>
          </a:p>
          <a:p>
            <a:pPr marL="285750" indent="-285750">
              <a:buFontTx/>
              <a:buChar char="-"/>
            </a:pPr>
            <a:r>
              <a:rPr lang="sv-SE" sz="1200" dirty="0">
                <a:solidFill>
                  <a:srgbClr val="00B050"/>
                </a:solidFill>
              </a:rPr>
              <a:t>Kontakt med sjukhus innan projektet: fokusgrupp</a:t>
            </a:r>
          </a:p>
          <a:p>
            <a:pPr marL="285750" indent="-285750">
              <a:buFontTx/>
              <a:buChar char="-"/>
            </a:pPr>
            <a:endParaRPr lang="sv-SE" sz="1200" dirty="0">
              <a:solidFill>
                <a:srgbClr val="00B050"/>
              </a:solidFill>
            </a:endParaRPr>
          </a:p>
          <a:p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4B6F50C6-69FB-5227-D32B-02FE272A3A14}"/>
              </a:ext>
            </a:extLst>
          </p:cNvPr>
          <p:cNvSpPr/>
          <p:nvPr/>
        </p:nvSpPr>
        <p:spPr>
          <a:xfrm>
            <a:off x="147485" y="110614"/>
            <a:ext cx="11673348" cy="464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u="sng" dirty="0">
                <a:solidFill>
                  <a:schemeClr val="bg1">
                    <a:lumMod val="50000"/>
                  </a:schemeClr>
                </a:solidFill>
              </a:rPr>
              <a:t>Workshop: Att förhålla sig och anpassa sig till vård i en annan kontext</a:t>
            </a:r>
          </a:p>
        </p:txBody>
      </p:sp>
    </p:spTree>
    <p:extLst>
      <p:ext uri="{BB962C8B-B14F-4D97-AF65-F5344CB8AC3E}">
        <p14:creationId xmlns:p14="http://schemas.microsoft.com/office/powerpoint/2010/main" val="45445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B721216-8CA9-CAA1-26C4-258AC4858731}"/>
              </a:ext>
            </a:extLst>
          </p:cNvPr>
          <p:cNvSpPr/>
          <p:nvPr/>
        </p:nvSpPr>
        <p:spPr>
          <a:xfrm>
            <a:off x="147484" y="710381"/>
            <a:ext cx="3052916" cy="594851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254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u="sng" dirty="0">
                <a:solidFill>
                  <a:schemeClr val="accent1">
                    <a:lumMod val="75000"/>
                  </a:schemeClr>
                </a:solidFill>
              </a:rPr>
              <a:t>Mål/Förväntningar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Bidra. Göra skillnad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Mentor, utbilda lokal personal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Egen utveckling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Lämna kvar kunskap i landet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Utveckla min profession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Skapa relationer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Äventyr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Lära sig av varandra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Minska döende och lidande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Perspektiv på sjukvård och allmänmänskligt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Förbättra. Utbilda lokal personal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Att ”göra sitt jobb”. Ta hand om patienter.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chemeClr val="accent1">
                    <a:lumMod val="75000"/>
                  </a:schemeClr>
                </a:solidFill>
              </a:rPr>
              <a:t>Vidga sina vyer</a:t>
            </a:r>
          </a:p>
          <a:p>
            <a:endParaRPr lang="sv-S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A86708E-65AA-E6E3-B6E6-3A7565CDE174}"/>
              </a:ext>
            </a:extLst>
          </p:cNvPr>
          <p:cNvSpPr/>
          <p:nvPr/>
        </p:nvSpPr>
        <p:spPr>
          <a:xfrm>
            <a:off x="3480619" y="710382"/>
            <a:ext cx="3620729" cy="594851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254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u="sng" dirty="0">
                <a:solidFill>
                  <a:srgbClr val="FF0000"/>
                </a:solidFill>
              </a:rPr>
              <a:t>Problem</a:t>
            </a:r>
            <a:endParaRPr lang="sv-SE" sz="2400" u="sng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Otrygg, inte tillräcklig kunskap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Strejk bland sjukvårdspersonal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Förändring utan förankring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Säkerhet: att inte kunna hjälpa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Otillräckliga resurser – personal, medicinska, medicinteknisk apparatur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Inte tillräcklig medicinsk kunskap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Kulturellt, ekonomi, korruption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Patientavgifter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Att inte räcka till. Känna sig anklagad.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Svåra medicinska beslut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Svåra etiska beslut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Kulturella och språkliga barriärer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Upplevelse av att inte göra nytta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Resurser, ”pengar”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Risktagande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”Ointresse”, lågt engagemang. Värderingar/resurser/kontext</a:t>
            </a:r>
          </a:p>
          <a:p>
            <a:pPr marL="285750" indent="-285750">
              <a:buFontTx/>
              <a:buChar char="-"/>
            </a:pPr>
            <a:r>
              <a:rPr lang="sv-SE" sz="1600" dirty="0">
                <a:solidFill>
                  <a:srgbClr val="FF0000"/>
                </a:solidFill>
              </a:rPr>
              <a:t>Frustrerande hur ”vi” i Sverige använder resurser</a:t>
            </a:r>
          </a:p>
          <a:p>
            <a:pPr marL="285750" indent="-285750">
              <a:buFontTx/>
              <a:buChar char="-"/>
            </a:pPr>
            <a:endParaRPr lang="sv-SE" sz="1200" dirty="0">
              <a:solidFill>
                <a:srgbClr val="FF0000"/>
              </a:solidFill>
            </a:endParaRP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346F5FFE-E99D-E227-E00C-F71EA33759D5}"/>
              </a:ext>
            </a:extLst>
          </p:cNvPr>
          <p:cNvSpPr/>
          <p:nvPr/>
        </p:nvSpPr>
        <p:spPr>
          <a:xfrm>
            <a:off x="7352070" y="710382"/>
            <a:ext cx="4564627" cy="594851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2540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u="sng" dirty="0">
                <a:solidFill>
                  <a:srgbClr val="00B050"/>
                </a:solidFill>
              </a:rPr>
              <a:t>Lösningar</a:t>
            </a:r>
            <a:endParaRPr lang="sv-SE" sz="1600" u="sng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Andra professioner tar över vård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Utbilda personal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Anpassa sig till kontext/befintliga resurser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Förberedelse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Innovativa lösningar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Kommunikation/information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Information från lokal personal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Ställ om vården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Inventera i det som finns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Internationell personal rapporterar till varandra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Återkoppla till varandra i teamet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Riktlinjer och </a:t>
            </a:r>
            <a:r>
              <a:rPr lang="sv-SE" sz="1500" dirty="0" err="1">
                <a:solidFill>
                  <a:srgbClr val="00B050"/>
                </a:solidFill>
              </a:rPr>
              <a:t>guidelines</a:t>
            </a:r>
            <a:endParaRPr lang="sv-SE" sz="1500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Förankra beslut/praktiska förändringar med lokal personal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Kontakt med sjukhus innan projektet: fokusgrupp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Ringa kollega, vän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Diskutera med lokala kollegor. Medicinska beslut/möjligheter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Möjligt och rimligt i kontexten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Kunskap om landet, resurser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Förväntningar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Kontakt med sjukhuset/projektet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Fokusera på det du kan göra/hjälpa</a:t>
            </a:r>
          </a:p>
          <a:p>
            <a:pPr marL="285750" indent="-285750">
              <a:buFontTx/>
              <a:buChar char="-"/>
            </a:pPr>
            <a:r>
              <a:rPr lang="sv-SE" sz="1500" dirty="0">
                <a:solidFill>
                  <a:srgbClr val="00B050"/>
                </a:solidFill>
              </a:rPr>
              <a:t>”Kliniska kunskaper”</a:t>
            </a:r>
          </a:p>
          <a:p>
            <a:pPr marL="285750" indent="-285750">
              <a:buFontTx/>
              <a:buChar char="-"/>
            </a:pPr>
            <a:endParaRPr lang="sv-SE" sz="1200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endParaRPr lang="sv-SE" sz="1200" dirty="0">
              <a:solidFill>
                <a:srgbClr val="00B050"/>
              </a:solidFill>
            </a:endParaRPr>
          </a:p>
          <a:p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96FF16E-739C-D8D0-36B1-AC1916B7463E}"/>
              </a:ext>
            </a:extLst>
          </p:cNvPr>
          <p:cNvSpPr/>
          <p:nvPr/>
        </p:nvSpPr>
        <p:spPr>
          <a:xfrm>
            <a:off x="147485" y="110614"/>
            <a:ext cx="11673348" cy="464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u="sng">
                <a:solidFill>
                  <a:schemeClr val="bg1">
                    <a:lumMod val="50000"/>
                  </a:schemeClr>
                </a:solidFill>
              </a:rPr>
              <a:t>Workshop: Att </a:t>
            </a:r>
            <a:r>
              <a:rPr lang="sv-SE" sz="2000" u="sng" dirty="0">
                <a:solidFill>
                  <a:schemeClr val="bg1">
                    <a:lumMod val="50000"/>
                  </a:schemeClr>
                </a:solidFill>
              </a:rPr>
              <a:t>förhålla sig och anpassa sig till vård i en annan kontext</a:t>
            </a:r>
          </a:p>
        </p:txBody>
      </p:sp>
    </p:spTree>
    <p:extLst>
      <p:ext uri="{BB962C8B-B14F-4D97-AF65-F5344CB8AC3E}">
        <p14:creationId xmlns:p14="http://schemas.microsoft.com/office/powerpoint/2010/main" val="3068535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84E510111B8A4CAFCF22D41FA2FB9C" ma:contentTypeVersion="11" ma:contentTypeDescription="Skapa ett nytt dokument." ma:contentTypeScope="" ma:versionID="c12efc204881de6d039efc47ba8d9e7d">
  <xsd:schema xmlns:xsd="http://www.w3.org/2001/XMLSchema" xmlns:xs="http://www.w3.org/2001/XMLSchema" xmlns:p="http://schemas.microsoft.com/office/2006/metadata/properties" xmlns:ns2="ebb03bab-a15e-4f7f-844e-fde22693ee38" targetNamespace="http://schemas.microsoft.com/office/2006/metadata/properties" ma:root="true" ma:fieldsID="2ffb69990984d01de216deb36fc15c4c" ns2:_="">
    <xsd:import namespace="ebb03bab-a15e-4f7f-844e-fde22693ee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03bab-a15e-4f7f-844e-fde22693ee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E769EE-BDA2-4D6D-A9C1-774640B78E27}"/>
</file>

<file path=customXml/itemProps2.xml><?xml version="1.0" encoding="utf-8"?>
<ds:datastoreItem xmlns:ds="http://schemas.openxmlformats.org/officeDocument/2006/customXml" ds:itemID="{E475ACFD-73DF-48A5-BC1C-FD65B77D9F56}"/>
</file>

<file path=customXml/itemProps3.xml><?xml version="1.0" encoding="utf-8"?>
<ds:datastoreItem xmlns:ds="http://schemas.openxmlformats.org/officeDocument/2006/customXml" ds:itemID="{2A7C5F75-DA34-406E-9F77-662E0FD729B0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538</Words>
  <Application>Microsoft Office PowerPoint</Application>
  <PresentationFormat>Bredbild</PresentationFormat>
  <Paragraphs>122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Frida Aronsson</dc:creator>
  <cp:lastModifiedBy>Frida Aronsson</cp:lastModifiedBy>
  <cp:revision>5</cp:revision>
  <dcterms:created xsi:type="dcterms:W3CDTF">2022-05-09T08:18:23Z</dcterms:created>
  <dcterms:modified xsi:type="dcterms:W3CDTF">2022-05-09T08:49:25Z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0x0101001084E510111B8A4CAFCF22D41FA2FB9C</vt:lpwstr>
  </property>
</Properties>
</file>